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Robo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8FC41BB-257D-441C-BE89-5FC29EEFEF79}">
  <a:tblStyle styleId="{48FC41BB-257D-441C-BE89-5FC29EEFEF79}" styleName="Table_0">
    <a:wholeTbl>
      <a:tcTxStyle>
        <a:font>
          <a:latin typeface="Arial"/>
          <a:ea typeface="Arial"/>
          <a:cs typeface="Arial"/>
        </a:font>
        <a:srgbClr val="000000"/>
      </a:tcTxStyle>
      <a:tcStyle>
        <a:tcBdr>
          <a:left>
            <a:ln cap="flat" cmpd="sng" w="6350">
              <a:solidFill>
                <a:srgbClr val="666666"/>
              </a:solidFill>
              <a:prstDash val="solid"/>
              <a:round/>
              <a:headEnd len="sm" w="sm" type="none"/>
              <a:tailEnd len="sm" w="sm" type="none"/>
            </a:ln>
          </a:left>
          <a:right>
            <a:ln cap="flat" cmpd="sng" w="6350">
              <a:solidFill>
                <a:srgbClr val="666666"/>
              </a:solidFill>
              <a:prstDash val="solid"/>
              <a:round/>
              <a:headEnd len="sm" w="sm" type="none"/>
              <a:tailEnd len="sm" w="sm" type="none"/>
            </a:ln>
          </a:right>
          <a:top>
            <a:ln cap="flat" cmpd="sng" w="6350">
              <a:solidFill>
                <a:srgbClr val="666666"/>
              </a:solidFill>
              <a:prstDash val="solid"/>
              <a:round/>
              <a:headEnd len="sm" w="sm" type="none"/>
              <a:tailEnd len="sm" w="sm" type="none"/>
            </a:ln>
          </a:top>
          <a:bottom>
            <a:ln cap="flat" cmpd="sng" w="6350">
              <a:solidFill>
                <a:srgbClr val="666666"/>
              </a:solidFill>
              <a:prstDash val="solid"/>
              <a:round/>
              <a:headEnd len="sm" w="sm" type="none"/>
              <a:tailEnd len="sm" w="sm" type="none"/>
            </a:ln>
          </a:bottom>
          <a:insideH>
            <a:ln cap="flat" cmpd="sng" w="6350">
              <a:solidFill>
                <a:srgbClr val="666666"/>
              </a:solidFill>
              <a:prstDash val="solid"/>
              <a:round/>
              <a:headEnd len="sm" w="sm" type="none"/>
              <a:tailEnd len="sm" w="sm" type="none"/>
            </a:ln>
          </a:insideH>
          <a:insideV>
            <a:ln cap="flat" cmpd="sng" w="6350">
              <a:solidFill>
                <a:srgbClr val="666666"/>
              </a:solidFill>
              <a:prstDash val="solid"/>
              <a:round/>
              <a:headEnd len="sm" w="sm" type="none"/>
              <a:tailEnd len="sm" w="sm" type="none"/>
            </a:ln>
          </a:insideV>
        </a:tcBdr>
      </a:tcStyle>
    </a:wholeTbl>
    <a:band1H>
      <a:tcTxStyle/>
      <a:tcStyle>
        <a:fill>
          <a:solidFill>
            <a:srgbClr val="CCCCCC"/>
          </a:solidFill>
        </a:fill>
      </a:tcStyle>
    </a:band1H>
    <a:band2H>
      <a:tcTxStyle/>
    </a:band2H>
    <a:band1V>
      <a:tcTxStyle/>
      <a:tcStyle>
        <a:fill>
          <a:solidFill>
            <a:srgbClr val="CCCCCC"/>
          </a:solidFill>
        </a:fill>
      </a:tcStyle>
    </a:band1V>
    <a:band2V>
      <a:tcTxStyle/>
    </a:band2V>
    <a:lastCol>
      <a:tcTxStyle i="on"/>
      <a:tcStyle>
        <a:tcBdr>
          <a:right>
            <a:ln cap="flat" cmpd="sng">
              <a:solidFill>
                <a:srgbClr val="000000"/>
              </a:solidFill>
              <a:prstDash val="solid"/>
              <a:round/>
              <a:headEnd len="sm" w="sm" type="none"/>
              <a:tailEnd len="sm" w="sm" type="none"/>
            </a:ln>
          </a:right>
          <a:top>
            <a:ln cap="flat" cmpd="sng">
              <a:solidFill>
                <a:srgbClr val="00000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fill>
          <a:solidFill>
            <a:srgbClr val="FFFFFF"/>
          </a:solidFill>
        </a:fill>
      </a:tcStyle>
    </a:lastCol>
    <a:firstCol>
      <a:tcTxStyle i="on"/>
      <a:tcStyle>
        <a:tcBdr>
          <a:left>
            <a:ln cap="flat" cmpd="sng">
              <a:solidFill>
                <a:srgbClr val="000000"/>
              </a:solidFill>
              <a:prstDash val="solid"/>
              <a:round/>
              <a:headEnd len="sm" w="sm" type="none"/>
              <a:tailEnd len="sm" w="sm" type="none"/>
            </a:ln>
          </a:left>
          <a:top>
            <a:ln cap="flat" cmpd="sng">
              <a:solidFill>
                <a:srgbClr val="00000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fill>
          <a:solidFill>
            <a:srgbClr val="FFFFFF"/>
          </a:solidFill>
        </a:fill>
      </a:tcStyle>
    </a:firstCol>
    <a:lastRow>
      <a:tcTxStyle b="on"/>
      <a:tcStyle>
        <a:tcBdr>
          <a:left>
            <a:ln cap="flat" cmpd="sng">
              <a:solidFill>
                <a:srgbClr val="000000"/>
              </a:solidFill>
              <a:prstDash val="solid"/>
              <a:round/>
              <a:headEnd len="sm" w="sm" type="none"/>
              <a:tailEnd len="sm" w="sm" type="none"/>
            </a:ln>
          </a:left>
          <a:right>
            <a:ln cap="flat" cmpd="sng">
              <a:solidFill>
                <a:srgbClr val="000000"/>
              </a:solidFill>
              <a:prstDash val="solid"/>
              <a:round/>
              <a:headEnd len="sm" w="sm" type="none"/>
              <a:tailEnd len="sm" w="sm" type="none"/>
            </a:ln>
          </a:right>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fill>
          <a:solidFill>
            <a:srgbClr val="FFFFFF"/>
          </a:solidFill>
        </a:fill>
      </a:tcStyle>
    </a:lastRow>
    <a:seCell>
      <a:tcTxStyle/>
      <a:tcStyle>
        <a:tcBdr>
          <a:top>
            <a:ln cap="flat" cmpd="sng" w="6350">
              <a:solidFill>
                <a:srgbClr val="666666"/>
              </a:solidFill>
              <a:prstDash val="solid"/>
              <a:round/>
              <a:headEnd len="sm" w="sm" type="none"/>
              <a:tailEnd len="sm" w="sm" type="none"/>
            </a:ln>
          </a:top>
        </a:tcBdr>
      </a:tcStyle>
    </a:seCell>
    <a:swCell>
      <a:tcTxStyle/>
      <a:tcStyle>
        <a:tcBdr>
          <a:top>
            <a:ln cap="flat" cmpd="sng" w="6350">
              <a:solidFill>
                <a:srgbClr val="666666"/>
              </a:solidFill>
              <a:prstDash val="solid"/>
              <a:round/>
              <a:headEnd len="sm" w="sm" type="none"/>
              <a:tailEnd len="sm" w="sm" type="none"/>
            </a:ln>
          </a:top>
        </a:tcBdr>
      </a:tcStyle>
    </a:swCell>
    <a:firstRow>
      <a:tcTxStyle b="on"/>
      <a:tcStyle>
        <a:tcBdr>
          <a:left>
            <a:ln cap="flat" cmpd="sng">
              <a:solidFill>
                <a:srgbClr val="000000"/>
              </a:solidFill>
              <a:prstDash val="solid"/>
              <a:round/>
              <a:headEnd len="sm" w="sm" type="none"/>
              <a:tailEnd len="sm" w="sm" type="none"/>
            </a:ln>
          </a:left>
          <a:right>
            <a:ln cap="flat" cmpd="sng">
              <a:solidFill>
                <a:srgbClr val="000000"/>
              </a:solidFill>
              <a:prstDash val="solid"/>
              <a:round/>
              <a:headEnd len="sm" w="sm" type="none"/>
              <a:tailEnd len="sm" w="sm" type="none"/>
            </a:ln>
          </a:right>
          <a:top>
            <a:ln cap="flat" cmpd="sng">
              <a:solidFill>
                <a:srgbClr val="000000"/>
              </a:solidFill>
              <a:prstDash val="solid"/>
              <a:round/>
              <a:headEnd len="sm" w="sm" type="none"/>
              <a:tailEnd len="sm" w="sm" type="none"/>
            </a:ln>
          </a:top>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fill>
          <a:solidFill>
            <a:srgbClr val="FFFFFF"/>
          </a:solidFill>
        </a:fill>
      </a:tcStyle>
    </a:firstRow>
    <a:neCell>
      <a:tcTxStyle/>
      <a:tcStyle>
        <a:tcBdr>
          <a:bottom>
            <a:ln cap="flat" cmpd="sng" w="6350">
              <a:solidFill>
                <a:srgbClr val="666666"/>
              </a:solidFill>
              <a:prstDash val="solid"/>
              <a:round/>
              <a:headEnd len="sm" w="sm" type="none"/>
              <a:tailEnd len="sm" w="sm" type="none"/>
            </a:ln>
          </a:bottom>
        </a:tcBdr>
      </a:tcStyle>
    </a:neCell>
    <a:nwCell>
      <a:tcTxStyle/>
      <a:tcStyle>
        <a:tcBdr>
          <a:bottom>
            <a:ln cap="flat" cmpd="sng" w="6350">
              <a:solidFill>
                <a:srgbClr val="666666"/>
              </a:solidFill>
              <a:prstDash val="solid"/>
              <a:round/>
              <a:headEnd len="sm" w="sm" type="none"/>
              <a:tailEnd len="sm" w="sm" type="none"/>
            </a:ln>
          </a:bottom>
        </a:tcBdr>
      </a:tc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italic.fntdata"/><Relationship Id="rId12" Type="http://schemas.openxmlformats.org/officeDocument/2006/relationships/slide" Target="slides/slide6.xml"/><Relationship Id="rId34" Type="http://schemas.openxmlformats.org/officeDocument/2006/relationships/font" Target="fonts/Roboto-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Roboto-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3d9e2ea4de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3d9e2ea4de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3d9e2ea4de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3d9e2ea4de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3d9e2ea4de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3d9e2ea4de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3d9e2ea4de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3d9e2ea4de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3d9e2ea4de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3d9e2ea4de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3d9e2ea4de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3d9e2ea4de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3d9e2ea4de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3d9e2ea4de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3d9e2ea4de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3d9e2ea4de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3d9e2ea4de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3d9e2ea4de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3d9e2ea4de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3d9e2ea4de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3d9e2ea4de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3d9e2ea4de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3d9e2ea4de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3d9e2ea4de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3d9e2ea4de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3d9e2ea4de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5094461e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5094461e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3d9e2ea4de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3d9e2ea4de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3d9e2ea4de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3d9e2ea4de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3d9e2ea4de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3d9e2ea4de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5094461e1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5094461e1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3d9e2ea4de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3d9e2ea4de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3d9e2ea4de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3d9e2ea4de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5094461e1f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5094461e1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3d9e2ea4de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3d9e2ea4de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3d9e2ea4de_2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3d9e2ea4de_2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3d9e2ea4de_2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3d9e2ea4de_2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3d9e2ea4de_2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3d9e2ea4de_2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3d9e2ea4de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3d9e2ea4de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hyperlink" Target="https://www.kaggle.com/datasets/ulrikthygepedersen/diamonds" TargetMode="External"/><Relationship Id="rId4" Type="http://schemas.openxmlformats.org/officeDocument/2006/relationships/hyperlink" Target="https://www.kaggle.com/datasets/ulrikthygepedersen/diamond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2904847"/>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3480"/>
              <a:t>Diamond Price Prediction and Classification using Machine Learning Algorithms</a:t>
            </a:r>
            <a:endParaRPr sz="3480"/>
          </a:p>
        </p:txBody>
      </p:sp>
      <p:pic>
        <p:nvPicPr>
          <p:cNvPr id="86" name="Google Shape;86;p13"/>
          <p:cNvPicPr preferRelativeResize="0"/>
          <p:nvPr/>
        </p:nvPicPr>
        <p:blipFill rotWithShape="1">
          <a:blip r:embed="rId3">
            <a:alphaModFix/>
          </a:blip>
          <a:srcRect b="0" l="0" r="0" t="0"/>
          <a:stretch/>
        </p:blipFill>
        <p:spPr>
          <a:xfrm>
            <a:off x="598100" y="173998"/>
            <a:ext cx="4194726" cy="1345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One Hot Encoding</a:t>
            </a:r>
            <a:endParaRPr/>
          </a:p>
        </p:txBody>
      </p:sp>
      <p:sp>
        <p:nvSpPr>
          <p:cNvPr id="143" name="Google Shape;143;p22"/>
          <p:cNvSpPr txBox="1"/>
          <p:nvPr>
            <p:ph idx="1" type="body"/>
          </p:nvPr>
        </p:nvSpPr>
        <p:spPr>
          <a:xfrm>
            <a:off x="311700" y="1229975"/>
            <a:ext cx="8520600" cy="3567000"/>
          </a:xfrm>
          <a:prstGeom prst="rect">
            <a:avLst/>
          </a:prstGeom>
        </p:spPr>
        <p:txBody>
          <a:bodyPr anchorCtr="0" anchor="t" bIns="91425" lIns="91425" spcFirstLastPara="1" rIns="91425" wrap="square" tIns="91425">
            <a:normAutofit/>
          </a:bodyPr>
          <a:lstStyle/>
          <a:p>
            <a:pPr indent="-317500" lvl="0" marL="457200" rtl="0" algn="just">
              <a:spcBef>
                <a:spcPts val="0"/>
              </a:spcBef>
              <a:spcAft>
                <a:spcPts val="0"/>
              </a:spcAft>
              <a:buSzPts val="1400"/>
              <a:buChar char="●"/>
            </a:pPr>
            <a:r>
              <a:rPr lang="en"/>
              <a:t>One hot encoding is a process of converting categorical data into a numerical format that can be used for machine learning algorithms. </a:t>
            </a:r>
            <a:endParaRPr/>
          </a:p>
          <a:p>
            <a:pPr indent="-317500" lvl="0" marL="457200" rtl="0" algn="just">
              <a:spcBef>
                <a:spcPts val="0"/>
              </a:spcBef>
              <a:spcAft>
                <a:spcPts val="0"/>
              </a:spcAft>
              <a:buSzPts val="1400"/>
              <a:buChar char="●"/>
            </a:pPr>
            <a:r>
              <a:rPr lang="en"/>
              <a:t>Each category is represented as a binary vector with a single "1" and all other values as "0". </a:t>
            </a:r>
            <a:endParaRPr/>
          </a:p>
          <a:p>
            <a:pPr indent="-317500" lvl="0" marL="457200" rtl="0" algn="just">
              <a:spcBef>
                <a:spcPts val="0"/>
              </a:spcBef>
              <a:spcAft>
                <a:spcPts val="0"/>
              </a:spcAft>
              <a:buSzPts val="1400"/>
              <a:buChar char="●"/>
            </a:pPr>
            <a:r>
              <a:rPr lang="en"/>
              <a:t>This allows algorithms to process categorical data as numerical input. </a:t>
            </a:r>
            <a:endParaRPr/>
          </a:p>
          <a:p>
            <a:pPr indent="-317500" lvl="0" marL="457200" rtl="0" algn="just">
              <a:spcBef>
                <a:spcPts val="0"/>
              </a:spcBef>
              <a:spcAft>
                <a:spcPts val="0"/>
              </a:spcAft>
              <a:buSzPts val="1400"/>
              <a:buChar char="●"/>
            </a:pPr>
            <a:r>
              <a:rPr lang="en"/>
              <a:t>One hot encoding is commonly used for text classification, recommendation systems, and image recognition.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Label Encoding</a:t>
            </a:r>
            <a:endParaRPr/>
          </a:p>
        </p:txBody>
      </p:sp>
      <p:sp>
        <p:nvSpPr>
          <p:cNvPr id="149" name="Google Shape;149;p23"/>
          <p:cNvSpPr txBox="1"/>
          <p:nvPr>
            <p:ph idx="1" type="body"/>
          </p:nvPr>
        </p:nvSpPr>
        <p:spPr>
          <a:xfrm>
            <a:off x="311700" y="1229975"/>
            <a:ext cx="8520600" cy="3567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Label Encoding is a process of transforming categorical variables into numerical labels. </a:t>
            </a:r>
            <a:endParaRPr/>
          </a:p>
          <a:p>
            <a:pPr indent="-317500" lvl="0" marL="457200" rtl="0" algn="l">
              <a:spcBef>
                <a:spcPts val="0"/>
              </a:spcBef>
              <a:spcAft>
                <a:spcPts val="0"/>
              </a:spcAft>
              <a:buSzPts val="1400"/>
              <a:buChar char="●"/>
            </a:pPr>
            <a:r>
              <a:rPr lang="en"/>
              <a:t>In this method, each unique category in a variable is assigned an integer value. </a:t>
            </a:r>
            <a:endParaRPr/>
          </a:p>
          <a:p>
            <a:pPr indent="-317500" lvl="0" marL="457200" rtl="0" algn="l">
              <a:spcBef>
                <a:spcPts val="0"/>
              </a:spcBef>
              <a:spcAft>
                <a:spcPts val="0"/>
              </a:spcAft>
              <a:buSzPts val="1400"/>
              <a:buChar char="●"/>
            </a:pPr>
            <a:r>
              <a:rPr lang="en"/>
              <a:t>The assigned labels are arbitrary and don't hold any ordinal meaning. </a:t>
            </a:r>
            <a:endParaRPr/>
          </a:p>
          <a:p>
            <a:pPr indent="-317500" lvl="0" marL="457200" rtl="0" algn="l">
              <a:spcBef>
                <a:spcPts val="0"/>
              </a:spcBef>
              <a:spcAft>
                <a:spcPts val="0"/>
              </a:spcAft>
              <a:buSzPts val="1400"/>
              <a:buChar char="●"/>
            </a:pPr>
            <a:r>
              <a:rPr lang="en"/>
              <a:t>Label Encoding is useful when the categorical variable has only two categories, and there is a natural ordering between them. </a:t>
            </a:r>
            <a:endParaRPr/>
          </a:p>
          <a:p>
            <a:pPr indent="-317500" lvl="0" marL="457200" rtl="0" algn="l">
              <a:spcBef>
                <a:spcPts val="0"/>
              </a:spcBef>
              <a:spcAft>
                <a:spcPts val="0"/>
              </a:spcAft>
              <a:buSzPts val="1400"/>
              <a:buChar char="●"/>
            </a:pPr>
            <a:r>
              <a:rPr lang="en"/>
              <a:t>However, it may not be the best approach when there are more than two categories, and the variable does not have an inherent order.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Binning </a:t>
            </a:r>
            <a:endParaRPr/>
          </a:p>
        </p:txBody>
      </p:sp>
      <p:sp>
        <p:nvSpPr>
          <p:cNvPr id="155" name="Google Shape;155;p24"/>
          <p:cNvSpPr txBox="1"/>
          <p:nvPr>
            <p:ph idx="1" type="body"/>
          </p:nvPr>
        </p:nvSpPr>
        <p:spPr>
          <a:xfrm>
            <a:off x="311700" y="1229975"/>
            <a:ext cx="8520600" cy="3567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Binning, also known as discretization, is a data preprocessing technique that involves dividing a continuous numerical variable into a set of discrete intervals, or "bins". </a:t>
            </a:r>
            <a:endParaRPr/>
          </a:p>
          <a:p>
            <a:pPr indent="-317500" lvl="0" marL="457200" rtl="0" algn="l">
              <a:spcBef>
                <a:spcPts val="0"/>
              </a:spcBef>
              <a:spcAft>
                <a:spcPts val="0"/>
              </a:spcAft>
              <a:buSzPts val="1400"/>
              <a:buChar char="●"/>
            </a:pPr>
            <a:r>
              <a:rPr lang="en"/>
              <a:t>This can help to reduce the impact of minor fluctuations in data and make it easier to identify trends and patterns. </a:t>
            </a:r>
            <a:endParaRPr/>
          </a:p>
          <a:p>
            <a:pPr indent="-317500" lvl="0" marL="457200" rtl="0" algn="l">
              <a:spcBef>
                <a:spcPts val="0"/>
              </a:spcBef>
              <a:spcAft>
                <a:spcPts val="0"/>
              </a:spcAft>
              <a:buSzPts val="1400"/>
              <a:buChar char="●"/>
            </a:pPr>
            <a:r>
              <a:rPr lang="en"/>
              <a:t>Binning can be done using different strategies such as equal width, equal frequency or clustering-based.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Performance Measures Used</a:t>
            </a:r>
            <a:endParaRPr/>
          </a:p>
        </p:txBody>
      </p:sp>
      <p:sp>
        <p:nvSpPr>
          <p:cNvPr id="161" name="Google Shape;161;p25"/>
          <p:cNvSpPr txBox="1"/>
          <p:nvPr>
            <p:ph idx="1" type="body"/>
          </p:nvPr>
        </p:nvSpPr>
        <p:spPr>
          <a:xfrm>
            <a:off x="311700" y="1229975"/>
            <a:ext cx="8520600" cy="3567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b="1" lang="en"/>
              <a:t>Accuracy :  </a:t>
            </a:r>
            <a:r>
              <a:rPr lang="en"/>
              <a:t>Accuracy represents the number of correctly classified data instances over the total number of data instances.</a:t>
            </a:r>
            <a:endParaRPr/>
          </a:p>
          <a:p>
            <a:pPr indent="-317500" lvl="0" marL="457200" rtl="0" algn="l">
              <a:spcBef>
                <a:spcPts val="0"/>
              </a:spcBef>
              <a:spcAft>
                <a:spcPts val="0"/>
              </a:spcAft>
              <a:buSzPts val="1400"/>
              <a:buChar char="●"/>
            </a:pPr>
            <a:r>
              <a:rPr b="1" lang="en"/>
              <a:t>Precision :</a:t>
            </a:r>
            <a:r>
              <a:rPr lang="en"/>
              <a:t> It is the ratio of the number of true positive predictions to the total number of positive predictions made by the model.</a:t>
            </a:r>
            <a:endParaRPr/>
          </a:p>
          <a:p>
            <a:pPr indent="-317500" lvl="0" marL="457200" rtl="0" algn="l">
              <a:spcBef>
                <a:spcPts val="0"/>
              </a:spcBef>
              <a:spcAft>
                <a:spcPts val="0"/>
              </a:spcAft>
              <a:buSzPts val="1400"/>
              <a:buChar char="●"/>
            </a:pPr>
            <a:r>
              <a:rPr b="1" lang="en"/>
              <a:t>Recall : </a:t>
            </a:r>
            <a:r>
              <a:rPr lang="en"/>
              <a:t> expresses the ability to find all relevant instances of a class in a data set.</a:t>
            </a:r>
            <a:endParaRPr/>
          </a:p>
          <a:p>
            <a:pPr indent="-317500" lvl="0" marL="457200" rtl="0" algn="l">
              <a:spcBef>
                <a:spcPts val="0"/>
              </a:spcBef>
              <a:spcAft>
                <a:spcPts val="0"/>
              </a:spcAft>
              <a:buSzPts val="1400"/>
              <a:buChar char="●"/>
            </a:pPr>
            <a:r>
              <a:rPr b="1" lang="en"/>
              <a:t>F1_Score :</a:t>
            </a:r>
            <a:r>
              <a:rPr lang="en"/>
              <a:t>  The F1 score is the harmonic mean of precision and recall.</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Algorithms used</a:t>
            </a:r>
            <a:endParaRPr/>
          </a:p>
        </p:txBody>
      </p:sp>
      <p:sp>
        <p:nvSpPr>
          <p:cNvPr id="167" name="Google Shape;167;p26"/>
          <p:cNvSpPr txBox="1"/>
          <p:nvPr>
            <p:ph idx="1" type="body"/>
          </p:nvPr>
        </p:nvSpPr>
        <p:spPr>
          <a:xfrm>
            <a:off x="311700" y="1229975"/>
            <a:ext cx="8520600" cy="3567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Random Forest</a:t>
            </a:r>
            <a:endParaRPr/>
          </a:p>
          <a:p>
            <a:pPr indent="-317500" lvl="0" marL="457200" rtl="0" algn="l">
              <a:spcBef>
                <a:spcPts val="0"/>
              </a:spcBef>
              <a:spcAft>
                <a:spcPts val="0"/>
              </a:spcAft>
              <a:buSzPts val="1400"/>
              <a:buChar char="●"/>
            </a:pPr>
            <a:r>
              <a:rPr lang="en"/>
              <a:t> XGBoost</a:t>
            </a:r>
            <a:endParaRPr/>
          </a:p>
          <a:p>
            <a:pPr indent="-317500" lvl="0" marL="457200" rtl="0" algn="l">
              <a:spcBef>
                <a:spcPts val="0"/>
              </a:spcBef>
              <a:spcAft>
                <a:spcPts val="0"/>
              </a:spcAft>
              <a:buSzPts val="1400"/>
              <a:buChar char="●"/>
            </a:pPr>
            <a:r>
              <a:rPr lang="en"/>
              <a:t>Adaboost</a:t>
            </a:r>
            <a:endParaRPr/>
          </a:p>
          <a:p>
            <a:pPr indent="-317500" lvl="0" marL="457200" rtl="0" algn="l">
              <a:spcBef>
                <a:spcPts val="0"/>
              </a:spcBef>
              <a:spcAft>
                <a:spcPts val="0"/>
              </a:spcAft>
              <a:buSzPts val="1400"/>
              <a:buChar char="●"/>
            </a:pPr>
            <a:r>
              <a:rPr lang="en"/>
              <a:t>Decision Tree</a:t>
            </a:r>
            <a:endParaRPr/>
          </a:p>
          <a:p>
            <a:pPr indent="-317500" lvl="0" marL="457200" rtl="0" algn="l">
              <a:spcBef>
                <a:spcPts val="0"/>
              </a:spcBef>
              <a:spcAft>
                <a:spcPts val="0"/>
              </a:spcAft>
              <a:buSzPts val="1400"/>
              <a:buChar char="●"/>
            </a:pPr>
            <a:r>
              <a:rPr lang="en"/>
              <a:t>Gradient Boost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Decision Tree</a:t>
            </a:r>
            <a:endParaRPr/>
          </a:p>
        </p:txBody>
      </p:sp>
      <p:sp>
        <p:nvSpPr>
          <p:cNvPr id="173" name="Google Shape;173;p27"/>
          <p:cNvSpPr txBox="1"/>
          <p:nvPr>
            <p:ph idx="1" type="body"/>
          </p:nvPr>
        </p:nvSpPr>
        <p:spPr>
          <a:xfrm>
            <a:off x="311700" y="1229975"/>
            <a:ext cx="8520600" cy="3567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Decision Trees are a popular supervised learning method for solving classification and regression problems.</a:t>
            </a:r>
            <a:endParaRPr/>
          </a:p>
          <a:p>
            <a:pPr indent="-317500" lvl="0" marL="457200" rtl="0" algn="l">
              <a:spcBef>
                <a:spcPts val="0"/>
              </a:spcBef>
              <a:spcAft>
                <a:spcPts val="0"/>
              </a:spcAft>
              <a:buSzPts val="1400"/>
              <a:buChar char="●"/>
            </a:pPr>
            <a:r>
              <a:rPr lang="en"/>
              <a:t>They partition the data into smaller subsets based on certain criteria and recursively continue this process until a decision is reached.</a:t>
            </a:r>
            <a:endParaRPr/>
          </a:p>
          <a:p>
            <a:pPr indent="-317500" lvl="0" marL="457200" rtl="0" algn="l">
              <a:spcBef>
                <a:spcPts val="0"/>
              </a:spcBef>
              <a:spcAft>
                <a:spcPts val="0"/>
              </a:spcAft>
              <a:buSzPts val="1400"/>
              <a:buChar char="●"/>
            </a:pPr>
            <a:r>
              <a:rPr lang="en"/>
              <a:t>Each internal node represents a feature or attribute, and each branch represents a possible value or decision based on that feature.</a:t>
            </a:r>
            <a:endParaRPr/>
          </a:p>
          <a:p>
            <a:pPr indent="-317500" lvl="0" marL="457200" rtl="0" algn="l">
              <a:spcBef>
                <a:spcPts val="0"/>
              </a:spcBef>
              <a:spcAft>
                <a:spcPts val="0"/>
              </a:spcAft>
              <a:buSzPts val="1400"/>
              <a:buChar char="●"/>
            </a:pPr>
            <a:r>
              <a:rPr lang="en"/>
              <a:t>The goal of a Decision Tree is to create a model that predicts the target variable by making decisions based on the provided input features.</a:t>
            </a:r>
            <a:endParaRPr/>
          </a:p>
          <a:p>
            <a:pPr indent="-317500" lvl="0" marL="457200" rtl="0" algn="l">
              <a:spcBef>
                <a:spcPts val="0"/>
              </a:spcBef>
              <a:spcAft>
                <a:spcPts val="0"/>
              </a:spcAft>
              <a:buSzPts val="1400"/>
              <a:buChar char="●"/>
            </a:pPr>
            <a:r>
              <a:rPr lang="en"/>
              <a:t>Decision Trees are intuitive, easy to understand, and provide useful insights into the decision-making process. However, they can be prone to overfitting, and their accuracy may not be as good as some other machine learning models.</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Forest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9" name="Google Shape;179;p28"/>
          <p:cNvSpPr txBox="1"/>
          <p:nvPr>
            <p:ph idx="1" type="body"/>
          </p:nvPr>
        </p:nvSpPr>
        <p:spPr>
          <a:xfrm>
            <a:off x="311700" y="1229975"/>
            <a:ext cx="8520600" cy="3567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Random Forest is an ensemble machine learning algorithm that builds multiple decision trees and combines their predictions to improve accuracy and prevent overfitting.</a:t>
            </a:r>
            <a:endParaRPr/>
          </a:p>
          <a:p>
            <a:pPr indent="-317500" lvl="0" marL="457200" rtl="0" algn="l">
              <a:spcBef>
                <a:spcPts val="0"/>
              </a:spcBef>
              <a:spcAft>
                <a:spcPts val="0"/>
              </a:spcAft>
              <a:buSzPts val="1400"/>
              <a:buChar char="●"/>
            </a:pPr>
            <a:r>
              <a:rPr lang="en"/>
              <a:t>Each decision tree is trained on a random subset of the training data and a random subset of the features, creating a diverse set of trees.</a:t>
            </a:r>
            <a:endParaRPr/>
          </a:p>
          <a:p>
            <a:pPr indent="-317500" lvl="0" marL="457200" rtl="0" algn="l">
              <a:spcBef>
                <a:spcPts val="0"/>
              </a:spcBef>
              <a:spcAft>
                <a:spcPts val="0"/>
              </a:spcAft>
              <a:buSzPts val="1400"/>
              <a:buChar char="●"/>
            </a:pPr>
            <a:r>
              <a:rPr lang="en"/>
              <a:t>During prediction, each tree in the forest independently predicts the target variable, and the final prediction is made by averaging or taking the majority vote of the individual tree predictions.</a:t>
            </a:r>
            <a:endParaRPr/>
          </a:p>
          <a:p>
            <a:pPr indent="-317500" lvl="0" marL="457200" rtl="0" algn="l">
              <a:spcBef>
                <a:spcPts val="0"/>
              </a:spcBef>
              <a:spcAft>
                <a:spcPts val="0"/>
              </a:spcAft>
              <a:buSzPts val="1400"/>
              <a:buChar char="●"/>
            </a:pPr>
            <a:r>
              <a:rPr lang="en"/>
              <a:t>Random Forest can be used for both classification and regression tasks and is known for its high accuracy, robustness, and ability to handle high-dimensional data.</a:t>
            </a:r>
            <a:endParaRPr/>
          </a:p>
          <a:p>
            <a:pPr indent="-317500" lvl="0" marL="457200" rtl="0" algn="l">
              <a:spcBef>
                <a:spcPts val="0"/>
              </a:spcBef>
              <a:spcAft>
                <a:spcPts val="0"/>
              </a:spcAft>
              <a:buSzPts val="1400"/>
              <a:buChar char="●"/>
            </a:pPr>
            <a:r>
              <a:rPr lang="en"/>
              <a:t>Some of the key parameters to tune in Random Forest include the number of trees in the forest, the maximum depth of the trees, and the number of features to consider when looking for the best split at each node.</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XGBoost</a:t>
            </a:r>
            <a:endParaRPr/>
          </a:p>
        </p:txBody>
      </p:sp>
      <p:sp>
        <p:nvSpPr>
          <p:cNvPr id="185" name="Google Shape;185;p29"/>
          <p:cNvSpPr txBox="1"/>
          <p:nvPr>
            <p:ph idx="1" type="body"/>
          </p:nvPr>
        </p:nvSpPr>
        <p:spPr>
          <a:xfrm>
            <a:off x="311700" y="1229975"/>
            <a:ext cx="8520600" cy="3567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XGBoost stands for eXtreme Gradient Boosting and is a popular open-source gradient boosting library.</a:t>
            </a:r>
            <a:endParaRPr/>
          </a:p>
          <a:p>
            <a:pPr indent="-317500" lvl="0" marL="457200" rtl="0" algn="l">
              <a:spcBef>
                <a:spcPts val="0"/>
              </a:spcBef>
              <a:spcAft>
                <a:spcPts val="0"/>
              </a:spcAft>
              <a:buSzPts val="1400"/>
              <a:buChar char="●"/>
            </a:pPr>
            <a:r>
              <a:rPr lang="en"/>
              <a:t>It is designed to be highly scalable and can handle large datasets with high-dimensional features.</a:t>
            </a:r>
            <a:endParaRPr/>
          </a:p>
          <a:p>
            <a:pPr indent="-317500" lvl="0" marL="457200" rtl="0" algn="l">
              <a:spcBef>
                <a:spcPts val="0"/>
              </a:spcBef>
              <a:spcAft>
                <a:spcPts val="0"/>
              </a:spcAft>
              <a:buSzPts val="1400"/>
              <a:buChar char="●"/>
            </a:pPr>
            <a:r>
              <a:rPr lang="en"/>
              <a:t>XGBoost works by iteratively building decision trees and combining them to create a strong predictive model.</a:t>
            </a:r>
            <a:endParaRPr/>
          </a:p>
          <a:p>
            <a:pPr indent="-317500" lvl="0" marL="457200" rtl="0" algn="l">
              <a:spcBef>
                <a:spcPts val="0"/>
              </a:spcBef>
              <a:spcAft>
                <a:spcPts val="0"/>
              </a:spcAft>
              <a:buSzPts val="1400"/>
              <a:buChar char="●"/>
            </a:pPr>
            <a:r>
              <a:rPr lang="en"/>
              <a:t>It uses gradient boosting, a technique where each new tree corrects the errors made by the previous tree, to improve its performance.</a:t>
            </a:r>
            <a:endParaRPr/>
          </a:p>
          <a:p>
            <a:pPr indent="-317500" lvl="0" marL="457200" rtl="0" algn="l">
              <a:spcBef>
                <a:spcPts val="0"/>
              </a:spcBef>
              <a:spcAft>
                <a:spcPts val="0"/>
              </a:spcAft>
              <a:buSzPts val="1400"/>
              <a:buChar char="●"/>
            </a:pPr>
            <a:r>
              <a:rPr lang="en"/>
              <a:t>XGBoost has become a go-to algorithm for many machine learning competitions and is widely used in industry due to its excellent performance and versatility</a:t>
            </a:r>
            <a:r>
              <a:rPr lang="en"/>
              <a: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Gradient Boost</a:t>
            </a:r>
            <a:endParaRPr/>
          </a:p>
        </p:txBody>
      </p:sp>
      <p:sp>
        <p:nvSpPr>
          <p:cNvPr id="191" name="Google Shape;191;p30"/>
          <p:cNvSpPr txBox="1"/>
          <p:nvPr>
            <p:ph idx="1" type="body"/>
          </p:nvPr>
        </p:nvSpPr>
        <p:spPr>
          <a:xfrm>
            <a:off x="311700" y="1229975"/>
            <a:ext cx="8520600" cy="3567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Gradient Boost is a boosting algorithm that combines multiple weak prediction models to build a strong predictive model.</a:t>
            </a:r>
            <a:endParaRPr/>
          </a:p>
          <a:p>
            <a:pPr indent="-317500" lvl="0" marL="457200" rtl="0" algn="l">
              <a:spcBef>
                <a:spcPts val="0"/>
              </a:spcBef>
              <a:spcAft>
                <a:spcPts val="0"/>
              </a:spcAft>
              <a:buSzPts val="1400"/>
              <a:buChar char="●"/>
            </a:pPr>
            <a:r>
              <a:rPr lang="en"/>
              <a:t>It involves building models sequentially, with each subsequent model correcting the errors of the previous model.</a:t>
            </a:r>
            <a:endParaRPr/>
          </a:p>
          <a:p>
            <a:pPr indent="-317500" lvl="0" marL="457200" rtl="0" algn="l">
              <a:spcBef>
                <a:spcPts val="0"/>
              </a:spcBef>
              <a:spcAft>
                <a:spcPts val="0"/>
              </a:spcAft>
              <a:buSzPts val="1400"/>
              <a:buChar char="●"/>
            </a:pPr>
            <a:r>
              <a:rPr lang="en"/>
              <a:t>At each iteration, the model tries to fit the negative gradient of the loss function of the previous model.</a:t>
            </a:r>
            <a:endParaRPr/>
          </a:p>
          <a:p>
            <a:pPr indent="-317500" lvl="0" marL="457200" rtl="0" algn="l">
              <a:spcBef>
                <a:spcPts val="0"/>
              </a:spcBef>
              <a:spcAft>
                <a:spcPts val="0"/>
              </a:spcAft>
              <a:buSzPts val="1400"/>
              <a:buChar char="●"/>
            </a:pPr>
            <a:r>
              <a:rPr lang="en"/>
              <a:t>The final prediction is made by aggregating the predictions of all the models.</a:t>
            </a:r>
            <a:endParaRPr/>
          </a:p>
          <a:p>
            <a:pPr indent="-317500" lvl="0" marL="457200" rtl="0" algn="l">
              <a:spcBef>
                <a:spcPts val="0"/>
              </a:spcBef>
              <a:spcAft>
                <a:spcPts val="0"/>
              </a:spcAft>
              <a:buSzPts val="1400"/>
              <a:buChar char="●"/>
            </a:pPr>
            <a:r>
              <a:rPr lang="en"/>
              <a:t>Gradient Boost is widely used in machine learning competitions and is known for its high accuracy and ability to handle complex datasets.</a:t>
            </a:r>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AdaBoost</a:t>
            </a:r>
            <a:endParaRPr/>
          </a:p>
        </p:txBody>
      </p:sp>
      <p:sp>
        <p:nvSpPr>
          <p:cNvPr id="197" name="Google Shape;197;p31"/>
          <p:cNvSpPr txBox="1"/>
          <p:nvPr>
            <p:ph idx="1" type="body"/>
          </p:nvPr>
        </p:nvSpPr>
        <p:spPr>
          <a:xfrm>
            <a:off x="311700" y="1229975"/>
            <a:ext cx="8520600" cy="3567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AdaBoost (Adaptive Boosting) is a boosting algorithm that combines weak learners (usually decision trees) to create a strong learner.</a:t>
            </a:r>
            <a:endParaRPr/>
          </a:p>
          <a:p>
            <a:pPr indent="-317500" lvl="0" marL="457200" rtl="0" algn="l">
              <a:spcBef>
                <a:spcPts val="0"/>
              </a:spcBef>
              <a:spcAft>
                <a:spcPts val="0"/>
              </a:spcAft>
              <a:buSzPts val="1400"/>
              <a:buChar char="●"/>
            </a:pPr>
            <a:r>
              <a:rPr lang="en"/>
              <a:t>The basic idea behind AdaBoost is to assign weights to each observation in the dataset, and then fit a sequence of models where each subsequent model places more emphasis on the misclassified observations from the previous model.</a:t>
            </a:r>
            <a:endParaRPr/>
          </a:p>
          <a:p>
            <a:pPr indent="-317500" lvl="0" marL="457200" rtl="0" algn="l">
              <a:spcBef>
                <a:spcPts val="0"/>
              </a:spcBef>
              <a:spcAft>
                <a:spcPts val="0"/>
              </a:spcAft>
              <a:buSzPts val="1400"/>
              <a:buChar char="●"/>
            </a:pPr>
            <a:r>
              <a:rPr lang="en"/>
              <a:t>In other words, AdaBoost creates a sequence of models that iteratively corrects the errors of the previous model, until a final model is created that makes accurate predictions for the entire dataset.</a:t>
            </a:r>
            <a:endParaRPr/>
          </a:p>
          <a:p>
            <a:pPr indent="-317500" lvl="0" marL="457200" rtl="0" algn="l">
              <a:spcBef>
                <a:spcPts val="0"/>
              </a:spcBef>
              <a:spcAft>
                <a:spcPts val="0"/>
              </a:spcAft>
              <a:buSzPts val="1400"/>
              <a:buChar char="●"/>
            </a:pPr>
            <a:r>
              <a:rPr lang="en"/>
              <a:t>AdaBoost has been widely used in applications such as face detection, text classification, and financial prediction, among others.</a:t>
            </a:r>
            <a:endParaRPr/>
          </a:p>
          <a:p>
            <a:pPr indent="-317500" lvl="0" marL="457200" rtl="0" algn="l">
              <a:spcBef>
                <a:spcPts val="0"/>
              </a:spcBef>
              <a:spcAft>
                <a:spcPts val="0"/>
              </a:spcAft>
              <a:buSzPts val="1400"/>
              <a:buChar char="●"/>
            </a:pPr>
            <a:r>
              <a:rPr lang="en"/>
              <a:t>One of the strengths of AdaBoost is that it can handle both binary and multi-class classification problems, as well as regression problems. However, it can be sensitive to noisy data and outliers, which may negatively impact its performance.</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alpha val="0"/>
          </a:srgbClr>
        </a:solidFill>
      </p:bgPr>
    </p:bg>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Abstract</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77500" lnSpcReduction="20000"/>
          </a:bodyPr>
          <a:lstStyle/>
          <a:p>
            <a:pPr indent="0" lvl="0" marL="0" rtl="0" algn="just">
              <a:spcBef>
                <a:spcPts val="0"/>
              </a:spcBef>
              <a:spcAft>
                <a:spcPts val="0"/>
              </a:spcAft>
              <a:buNone/>
            </a:pPr>
            <a:r>
              <a:rPr lang="en"/>
              <a:t>Diamonds are one of the most precious and valuable commodities, and their prices are influenced by several factors, including carat, cut, clarity, and color. With the help of machine learning algorithms, it is possible to predict diamond prices more accurately. In this study, classification algorithms, like XGBoost, AdaBoost, Random Forest, Gradient Boosting, Logistic Regression, Decision Tree, Naïve Bayes were utilized to classify diamond prices. The performance of each algorithm was evaluated using various metrics, including accuracy, precision, recall, and F1-score. This research sheds light on the use of machine learning in the diamond industry and provides insights into the importance of selecting the appropriate algorithm for accurate price classification. Overall, this study contributes to the existing literature on the use of machine learning in the diamond industry and highlights the potential of this technology for improving the accuracy of diamond price prediction.</a:t>
            </a:r>
            <a:endParaRPr/>
          </a:p>
          <a:p>
            <a:pPr indent="0" lvl="0" marL="0" rtl="0" algn="just">
              <a:spcBef>
                <a:spcPts val="1200"/>
              </a:spcBef>
              <a:spcAft>
                <a:spcPts val="0"/>
              </a:spcAft>
              <a:buNone/>
            </a:pPr>
            <a:r>
              <a:rPr b="1" lang="en"/>
              <a:t>Keywords :</a:t>
            </a:r>
            <a:r>
              <a:rPr lang="en"/>
              <a:t> Diamonds, Machine learning algorithms, Price prediction, Classification algorithms, Accuracy, Diamond industry Performance.</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2"/>
          <p:cNvSpPr txBox="1"/>
          <p:nvPr>
            <p:ph type="title"/>
          </p:nvPr>
        </p:nvSpPr>
        <p:spPr>
          <a:xfrm>
            <a:off x="311700" y="2674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Output (Accuracy)</a:t>
            </a:r>
            <a:endParaRPr/>
          </a:p>
        </p:txBody>
      </p:sp>
      <p:sp>
        <p:nvSpPr>
          <p:cNvPr id="203" name="Google Shape;203;p32"/>
          <p:cNvSpPr txBox="1"/>
          <p:nvPr>
            <p:ph idx="1" type="body"/>
          </p:nvPr>
        </p:nvSpPr>
        <p:spPr>
          <a:xfrm>
            <a:off x="311700" y="1076450"/>
            <a:ext cx="8520600" cy="3567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204" name="Google Shape;204;p32"/>
          <p:cNvGraphicFramePr/>
          <p:nvPr/>
        </p:nvGraphicFramePr>
        <p:xfrm>
          <a:off x="1014100" y="1304938"/>
          <a:ext cx="3000000" cy="3000000"/>
        </p:xfrm>
        <a:graphic>
          <a:graphicData uri="http://schemas.openxmlformats.org/drawingml/2006/table">
            <a:tbl>
              <a:tblPr bandRow="1" firstCol="1" firstRow="1">
                <a:noFill/>
                <a:tableStyleId>{48FC41BB-257D-441C-BE89-5FC29EEFEF79}</a:tableStyleId>
              </a:tblPr>
              <a:tblGrid>
                <a:gridCol w="1423000"/>
                <a:gridCol w="1423000"/>
                <a:gridCol w="1423000"/>
                <a:gridCol w="1423000"/>
                <a:gridCol w="1423800"/>
              </a:tblGrid>
              <a:tr h="440675">
                <a:tc>
                  <a:txBody>
                    <a:bodyPr/>
                    <a:lstStyle/>
                    <a:p>
                      <a:pPr indent="0" lvl="0" marL="0" rtl="0" algn="just">
                        <a:spcBef>
                          <a:spcPts val="0"/>
                        </a:spcBef>
                        <a:spcAft>
                          <a:spcPts val="0"/>
                        </a:spcAft>
                        <a:buNone/>
                      </a:pPr>
                      <a:r>
                        <a:rPr b="1" i="1" lang="en" sz="1200">
                          <a:latin typeface="Times New Roman"/>
                          <a:ea typeface="Times New Roman"/>
                          <a:cs typeface="Times New Roman"/>
                          <a:sym typeface="Times New Roman"/>
                        </a:rPr>
                        <a:t>Method Used</a:t>
                      </a:r>
                      <a:endParaRPr b="1" i="1" sz="1200">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tcPr>
                </a:tc>
                <a:tc rowSpan="2">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Label Encoding Binning By Equal Points</a:t>
                      </a:r>
                      <a:endParaRPr b="1" sz="1200">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rowSpan="2">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Label Encoding Binning By Equal Prices</a:t>
                      </a:r>
                      <a:endParaRPr sz="1200">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rowSpan="2">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One Hot Encoding Binning By Equal Data Points</a:t>
                      </a:r>
                      <a:endParaRPr b="1" sz="1200">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rowSpan="2">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One Hot Encoding Binning By Equal Price</a:t>
                      </a:r>
                      <a:endParaRPr b="1" sz="1200">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632475">
                <a:tc>
                  <a:txBody>
                    <a:bodyPr/>
                    <a:lstStyle/>
                    <a:p>
                      <a:pPr indent="0" lvl="0" marL="0" rtl="0" algn="just">
                        <a:spcBef>
                          <a:spcPts val="0"/>
                        </a:spcBef>
                        <a:spcAft>
                          <a:spcPts val="0"/>
                        </a:spcAft>
                        <a:buNone/>
                      </a:pPr>
                      <a:r>
                        <a:rPr i="1" lang="en" sz="1200">
                          <a:latin typeface="Times New Roman"/>
                          <a:ea typeface="Times New Roman"/>
                          <a:cs typeface="Times New Roman"/>
                          <a:sym typeface="Times New Roman"/>
                        </a:rPr>
                        <a:t>Algorithms </a:t>
                      </a:r>
                      <a:endParaRPr i="1" sz="1200">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tcPr>
                </a:tc>
                <a:tc vMerge="1"/>
                <a:tc vMerge="1"/>
                <a:tc vMerge="1"/>
                <a:tc vMerge="1"/>
              </a:tr>
              <a:tr h="241300">
                <a:tc>
                  <a:txBody>
                    <a:bodyPr/>
                    <a:lstStyle/>
                    <a:p>
                      <a:pPr indent="0" lvl="0" marL="0" rtl="0" algn="just">
                        <a:spcBef>
                          <a:spcPts val="0"/>
                        </a:spcBef>
                        <a:spcAft>
                          <a:spcPts val="0"/>
                        </a:spcAft>
                        <a:buNone/>
                      </a:pPr>
                      <a:r>
                        <a:rPr i="1" lang="en" sz="1200">
                          <a:latin typeface="Times New Roman"/>
                          <a:ea typeface="Times New Roman"/>
                          <a:cs typeface="Times New Roman"/>
                          <a:sym typeface="Times New Roman"/>
                        </a:rPr>
                        <a:t>Gaussian NB</a:t>
                      </a:r>
                      <a:endParaRPr i="1" sz="1200">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tcPr>
                </a:tc>
                <a:tc>
                  <a:txBody>
                    <a:bodyPr/>
                    <a:lstStyle/>
                    <a:p>
                      <a:pPr indent="0" lvl="0" marL="0" rtl="0" algn="just">
                        <a:spcBef>
                          <a:spcPts val="0"/>
                        </a:spcBef>
                        <a:spcAft>
                          <a:spcPts val="0"/>
                        </a:spcAft>
                        <a:buNone/>
                      </a:pPr>
                      <a:r>
                        <a:rPr lang="en" sz="1200">
                          <a:latin typeface="Times New Roman"/>
                          <a:ea typeface="Times New Roman"/>
                          <a:cs typeface="Times New Roman"/>
                          <a:sym typeface="Times New Roman"/>
                        </a:rPr>
                        <a:t>51.05%</a:t>
                      </a:r>
                      <a:endParaRPr sz="1200">
                        <a:latin typeface="Times New Roman"/>
                        <a:ea typeface="Times New Roman"/>
                        <a:cs typeface="Times New Roman"/>
                        <a:sym typeface="Times New Roman"/>
                      </a:endParaRPr>
                    </a:p>
                  </a:txBody>
                  <a:tcPr marT="0" marB="0" marR="68575" marL="68575">
                    <a:lnT cap="flat" cmpd="sng" w="6350">
                      <a:solidFill>
                        <a:srgbClr val="000000"/>
                      </a:solidFill>
                      <a:prstDash val="solid"/>
                      <a:round/>
                      <a:headEnd len="sm" w="sm" type="none"/>
                      <a:tailEnd len="sm" w="sm" type="none"/>
                    </a:lnT>
                  </a:tcPr>
                </a:tc>
                <a:tc>
                  <a:txBody>
                    <a:bodyPr/>
                    <a:lstStyle/>
                    <a:p>
                      <a:pPr indent="0" lvl="0" marL="0" rtl="0" algn="just">
                        <a:spcBef>
                          <a:spcPts val="0"/>
                        </a:spcBef>
                        <a:spcAft>
                          <a:spcPts val="0"/>
                        </a:spcAft>
                        <a:buNone/>
                      </a:pPr>
                      <a:r>
                        <a:rPr lang="en" sz="1200">
                          <a:latin typeface="Times New Roman"/>
                          <a:ea typeface="Times New Roman"/>
                          <a:cs typeface="Times New Roman"/>
                          <a:sym typeface="Times New Roman"/>
                        </a:rPr>
                        <a:t>70.92%</a:t>
                      </a:r>
                      <a:endParaRPr sz="1200">
                        <a:latin typeface="Times New Roman"/>
                        <a:ea typeface="Times New Roman"/>
                        <a:cs typeface="Times New Roman"/>
                        <a:sym typeface="Times New Roman"/>
                      </a:endParaRPr>
                    </a:p>
                  </a:txBody>
                  <a:tcPr marT="0" marB="0" marR="68575" marL="68575">
                    <a:lnT cap="flat" cmpd="sng" w="6350">
                      <a:solidFill>
                        <a:srgbClr val="000000"/>
                      </a:solidFill>
                      <a:prstDash val="solid"/>
                      <a:round/>
                      <a:headEnd len="sm" w="sm" type="none"/>
                      <a:tailEnd len="sm" w="sm" type="none"/>
                    </a:lnT>
                  </a:tcPr>
                </a:tc>
                <a:tc>
                  <a:txBody>
                    <a:bodyPr/>
                    <a:lstStyle/>
                    <a:p>
                      <a:pPr indent="0" lvl="0" marL="0" rtl="0" algn="just">
                        <a:spcBef>
                          <a:spcPts val="0"/>
                        </a:spcBef>
                        <a:spcAft>
                          <a:spcPts val="0"/>
                        </a:spcAft>
                        <a:buNone/>
                      </a:pPr>
                      <a:r>
                        <a:rPr lang="en" sz="1200">
                          <a:latin typeface="Times New Roman"/>
                          <a:ea typeface="Times New Roman"/>
                          <a:cs typeface="Times New Roman"/>
                          <a:sym typeface="Times New Roman"/>
                        </a:rPr>
                        <a:t>53.54%</a:t>
                      </a:r>
                      <a:endParaRPr sz="1200">
                        <a:latin typeface="Times New Roman"/>
                        <a:ea typeface="Times New Roman"/>
                        <a:cs typeface="Times New Roman"/>
                        <a:sym typeface="Times New Roman"/>
                      </a:endParaRPr>
                    </a:p>
                  </a:txBody>
                  <a:tcPr marT="0" marB="0" marR="68575" marL="68575">
                    <a:lnT cap="flat" cmpd="sng" w="6350">
                      <a:solidFill>
                        <a:srgbClr val="000000"/>
                      </a:solidFill>
                      <a:prstDash val="solid"/>
                      <a:round/>
                      <a:headEnd len="sm" w="sm" type="none"/>
                      <a:tailEnd len="sm" w="sm" type="none"/>
                    </a:lnT>
                  </a:tcPr>
                </a:tc>
                <a:tc>
                  <a:txBody>
                    <a:bodyPr/>
                    <a:lstStyle/>
                    <a:p>
                      <a:pPr indent="0" lvl="0" marL="0" rtl="0" algn="just">
                        <a:spcBef>
                          <a:spcPts val="0"/>
                        </a:spcBef>
                        <a:spcAft>
                          <a:spcPts val="0"/>
                        </a:spcAft>
                        <a:buNone/>
                      </a:pPr>
                      <a:r>
                        <a:rPr lang="en" sz="1200">
                          <a:latin typeface="Times New Roman"/>
                          <a:ea typeface="Times New Roman"/>
                          <a:cs typeface="Times New Roman"/>
                          <a:sym typeface="Times New Roman"/>
                        </a:rPr>
                        <a:t>69.96%</a:t>
                      </a:r>
                      <a:endParaRPr sz="1200">
                        <a:latin typeface="Times New Roman"/>
                        <a:ea typeface="Times New Roman"/>
                        <a:cs typeface="Times New Roman"/>
                        <a:sym typeface="Times New Roman"/>
                      </a:endParaRPr>
                    </a:p>
                  </a:txBody>
                  <a:tcPr marT="0" marB="0" marR="68575" marL="68575">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tcPr>
                </a:tc>
              </a:tr>
              <a:tr h="241300">
                <a:tc>
                  <a:txBody>
                    <a:bodyPr/>
                    <a:lstStyle/>
                    <a:p>
                      <a:pPr indent="0" lvl="0" marL="0" rtl="0" algn="just">
                        <a:spcBef>
                          <a:spcPts val="0"/>
                        </a:spcBef>
                        <a:spcAft>
                          <a:spcPts val="0"/>
                        </a:spcAft>
                        <a:buNone/>
                      </a:pPr>
                      <a:r>
                        <a:rPr i="1" lang="en" sz="1200">
                          <a:latin typeface="Times New Roman"/>
                          <a:ea typeface="Times New Roman"/>
                          <a:cs typeface="Times New Roman"/>
                          <a:sym typeface="Times New Roman"/>
                        </a:rPr>
                        <a:t>Decision Tree</a:t>
                      </a:r>
                      <a:endParaRPr i="1" sz="1200">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tcPr>
                </a:tc>
                <a:tc>
                  <a:txBody>
                    <a:bodyPr/>
                    <a:lstStyle/>
                    <a:p>
                      <a:pPr indent="0" lvl="0" marL="0" rtl="0" algn="just">
                        <a:spcBef>
                          <a:spcPts val="0"/>
                        </a:spcBef>
                        <a:spcAft>
                          <a:spcPts val="0"/>
                        </a:spcAft>
                        <a:buNone/>
                      </a:pPr>
                      <a:r>
                        <a:rPr lang="en" sz="1200">
                          <a:latin typeface="Times New Roman"/>
                          <a:ea typeface="Times New Roman"/>
                          <a:cs typeface="Times New Roman"/>
                          <a:sym typeface="Times New Roman"/>
                        </a:rPr>
                        <a:t>77.58%</a:t>
                      </a:r>
                      <a:endParaRPr sz="1200">
                        <a:latin typeface="Times New Roman"/>
                        <a:ea typeface="Times New Roman"/>
                        <a:cs typeface="Times New Roman"/>
                        <a:sym typeface="Times New Roman"/>
                      </a:endParaRPr>
                    </a:p>
                  </a:txBody>
                  <a:tcPr marT="0" marB="0" marR="68575" marL="68575"/>
                </a:tc>
                <a:tc>
                  <a:txBody>
                    <a:bodyPr/>
                    <a:lstStyle/>
                    <a:p>
                      <a:pPr indent="0" lvl="0" marL="0" rtl="0" algn="just">
                        <a:spcBef>
                          <a:spcPts val="0"/>
                        </a:spcBef>
                        <a:spcAft>
                          <a:spcPts val="0"/>
                        </a:spcAft>
                        <a:buNone/>
                      </a:pPr>
                      <a:r>
                        <a:rPr lang="en" sz="1200">
                          <a:latin typeface="Times New Roman"/>
                          <a:ea typeface="Times New Roman"/>
                          <a:cs typeface="Times New Roman"/>
                          <a:sym typeface="Times New Roman"/>
                        </a:rPr>
                        <a:t>83.53%</a:t>
                      </a:r>
                      <a:endParaRPr sz="1200">
                        <a:latin typeface="Times New Roman"/>
                        <a:ea typeface="Times New Roman"/>
                        <a:cs typeface="Times New Roman"/>
                        <a:sym typeface="Times New Roman"/>
                      </a:endParaRPr>
                    </a:p>
                  </a:txBody>
                  <a:tcPr marT="0" marB="0" marR="68575" marL="68575"/>
                </a:tc>
                <a:tc>
                  <a:txBody>
                    <a:bodyPr/>
                    <a:lstStyle/>
                    <a:p>
                      <a:pPr indent="0" lvl="0" marL="0" rtl="0" algn="just">
                        <a:spcBef>
                          <a:spcPts val="0"/>
                        </a:spcBef>
                        <a:spcAft>
                          <a:spcPts val="0"/>
                        </a:spcAft>
                        <a:buNone/>
                      </a:pPr>
                      <a:r>
                        <a:rPr lang="en" sz="1200">
                          <a:latin typeface="Times New Roman"/>
                          <a:ea typeface="Times New Roman"/>
                          <a:cs typeface="Times New Roman"/>
                          <a:sym typeface="Times New Roman"/>
                        </a:rPr>
                        <a:t>77.38%</a:t>
                      </a:r>
                      <a:endParaRPr sz="1200">
                        <a:latin typeface="Times New Roman"/>
                        <a:ea typeface="Times New Roman"/>
                        <a:cs typeface="Times New Roman"/>
                        <a:sym typeface="Times New Roman"/>
                      </a:endParaRPr>
                    </a:p>
                  </a:txBody>
                  <a:tcPr marT="0" marB="0" marR="68575" marL="68575"/>
                </a:tc>
                <a:tc>
                  <a:txBody>
                    <a:bodyPr/>
                    <a:lstStyle/>
                    <a:p>
                      <a:pPr indent="0" lvl="0" marL="0" rtl="0" algn="just">
                        <a:spcBef>
                          <a:spcPts val="0"/>
                        </a:spcBef>
                        <a:spcAft>
                          <a:spcPts val="0"/>
                        </a:spcAft>
                        <a:buNone/>
                      </a:pPr>
                      <a:r>
                        <a:rPr lang="en" sz="1200">
                          <a:latin typeface="Times New Roman"/>
                          <a:ea typeface="Times New Roman"/>
                          <a:cs typeface="Times New Roman"/>
                          <a:sym typeface="Times New Roman"/>
                        </a:rPr>
                        <a:t>83.85%</a:t>
                      </a:r>
                      <a:endParaRPr sz="1200">
                        <a:latin typeface="Times New Roman"/>
                        <a:ea typeface="Times New Roman"/>
                        <a:cs typeface="Times New Roman"/>
                        <a:sym typeface="Times New Roman"/>
                      </a:endParaRPr>
                    </a:p>
                  </a:txBody>
                  <a:tcPr marT="0" marB="0" marR="68575" marL="68575">
                    <a:lnR cap="flat" cmpd="sng" w="6350">
                      <a:solidFill>
                        <a:srgbClr val="000000"/>
                      </a:solidFill>
                      <a:prstDash val="solid"/>
                      <a:round/>
                      <a:headEnd len="sm" w="sm" type="none"/>
                      <a:tailEnd len="sm" w="sm" type="none"/>
                    </a:lnR>
                  </a:tcPr>
                </a:tc>
              </a:tr>
              <a:tr h="241300">
                <a:tc>
                  <a:txBody>
                    <a:bodyPr/>
                    <a:lstStyle/>
                    <a:p>
                      <a:pPr indent="0" lvl="0" marL="0" rtl="0" algn="just">
                        <a:spcBef>
                          <a:spcPts val="0"/>
                        </a:spcBef>
                        <a:spcAft>
                          <a:spcPts val="0"/>
                        </a:spcAft>
                        <a:buNone/>
                      </a:pPr>
                      <a:r>
                        <a:rPr i="1" lang="en" sz="1200">
                          <a:latin typeface="Times New Roman"/>
                          <a:ea typeface="Times New Roman"/>
                          <a:cs typeface="Times New Roman"/>
                          <a:sym typeface="Times New Roman"/>
                        </a:rPr>
                        <a:t>XgBoost</a:t>
                      </a:r>
                      <a:endParaRPr i="1" sz="1200">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tcPr>
                </a:tc>
                <a:tc>
                  <a:txBody>
                    <a:bodyPr/>
                    <a:lstStyle/>
                    <a:p>
                      <a:pPr indent="0" lvl="0" marL="0" rtl="0" algn="just">
                        <a:spcBef>
                          <a:spcPts val="0"/>
                        </a:spcBef>
                        <a:spcAft>
                          <a:spcPts val="0"/>
                        </a:spcAft>
                        <a:buNone/>
                      </a:pPr>
                      <a:r>
                        <a:rPr lang="en" sz="1200">
                          <a:latin typeface="Times New Roman"/>
                          <a:ea typeface="Times New Roman"/>
                          <a:cs typeface="Times New Roman"/>
                          <a:sym typeface="Times New Roman"/>
                        </a:rPr>
                        <a:t>83.76%</a:t>
                      </a:r>
                      <a:endParaRPr sz="1200">
                        <a:latin typeface="Times New Roman"/>
                        <a:ea typeface="Times New Roman"/>
                        <a:cs typeface="Times New Roman"/>
                        <a:sym typeface="Times New Roman"/>
                      </a:endParaRPr>
                    </a:p>
                  </a:txBody>
                  <a:tcPr marT="0" marB="0" marR="68575" marL="68575"/>
                </a:tc>
                <a:tc>
                  <a:txBody>
                    <a:bodyPr/>
                    <a:lstStyle/>
                    <a:p>
                      <a:pPr indent="0" lvl="0" marL="0" rtl="0" algn="just">
                        <a:spcBef>
                          <a:spcPts val="0"/>
                        </a:spcBef>
                        <a:spcAft>
                          <a:spcPts val="0"/>
                        </a:spcAft>
                        <a:buNone/>
                      </a:pPr>
                      <a:r>
                        <a:rPr lang="en" sz="1200">
                          <a:latin typeface="Times New Roman"/>
                          <a:ea typeface="Times New Roman"/>
                          <a:cs typeface="Times New Roman"/>
                          <a:sym typeface="Times New Roman"/>
                        </a:rPr>
                        <a:t>87.07%</a:t>
                      </a:r>
                      <a:endParaRPr sz="1200">
                        <a:latin typeface="Times New Roman"/>
                        <a:ea typeface="Times New Roman"/>
                        <a:cs typeface="Times New Roman"/>
                        <a:sym typeface="Times New Roman"/>
                      </a:endParaRPr>
                    </a:p>
                  </a:txBody>
                  <a:tcPr marT="0" marB="0" marR="68575" marL="68575"/>
                </a:tc>
                <a:tc>
                  <a:txBody>
                    <a:bodyPr/>
                    <a:lstStyle/>
                    <a:p>
                      <a:pPr indent="0" lvl="0" marL="0" rtl="0" algn="just">
                        <a:spcBef>
                          <a:spcPts val="0"/>
                        </a:spcBef>
                        <a:spcAft>
                          <a:spcPts val="0"/>
                        </a:spcAft>
                        <a:buNone/>
                      </a:pPr>
                      <a:r>
                        <a:rPr lang="en" sz="1200">
                          <a:latin typeface="Times New Roman"/>
                          <a:ea typeface="Times New Roman"/>
                          <a:cs typeface="Times New Roman"/>
                          <a:sym typeface="Times New Roman"/>
                        </a:rPr>
                        <a:t>83.52%</a:t>
                      </a:r>
                      <a:endParaRPr sz="1200">
                        <a:latin typeface="Times New Roman"/>
                        <a:ea typeface="Times New Roman"/>
                        <a:cs typeface="Times New Roman"/>
                        <a:sym typeface="Times New Roman"/>
                      </a:endParaRPr>
                    </a:p>
                  </a:txBody>
                  <a:tcPr marT="0" marB="0" marR="68575" marL="68575"/>
                </a:tc>
                <a:tc>
                  <a:txBody>
                    <a:bodyPr/>
                    <a:lstStyle/>
                    <a:p>
                      <a:pPr indent="0" lvl="0" marL="0" rtl="0" algn="just">
                        <a:spcBef>
                          <a:spcPts val="0"/>
                        </a:spcBef>
                        <a:spcAft>
                          <a:spcPts val="0"/>
                        </a:spcAft>
                        <a:buNone/>
                      </a:pPr>
                      <a:r>
                        <a:rPr lang="en" sz="1200">
                          <a:latin typeface="Times New Roman"/>
                          <a:ea typeface="Times New Roman"/>
                          <a:cs typeface="Times New Roman"/>
                          <a:sym typeface="Times New Roman"/>
                        </a:rPr>
                        <a:t>87.18%</a:t>
                      </a:r>
                      <a:endParaRPr sz="1200">
                        <a:latin typeface="Times New Roman"/>
                        <a:ea typeface="Times New Roman"/>
                        <a:cs typeface="Times New Roman"/>
                        <a:sym typeface="Times New Roman"/>
                      </a:endParaRPr>
                    </a:p>
                  </a:txBody>
                  <a:tcPr marT="0" marB="0" marR="68575" marL="68575">
                    <a:lnR cap="flat" cmpd="sng" w="6350">
                      <a:solidFill>
                        <a:srgbClr val="000000"/>
                      </a:solidFill>
                      <a:prstDash val="solid"/>
                      <a:round/>
                      <a:headEnd len="sm" w="sm" type="none"/>
                      <a:tailEnd len="sm" w="sm" type="none"/>
                    </a:lnR>
                  </a:tcPr>
                </a:tc>
              </a:tr>
              <a:tr h="241300">
                <a:tc>
                  <a:txBody>
                    <a:bodyPr/>
                    <a:lstStyle/>
                    <a:p>
                      <a:pPr indent="0" lvl="0" marL="0" rtl="0" algn="just">
                        <a:spcBef>
                          <a:spcPts val="0"/>
                        </a:spcBef>
                        <a:spcAft>
                          <a:spcPts val="0"/>
                        </a:spcAft>
                        <a:buNone/>
                      </a:pPr>
                      <a:r>
                        <a:rPr i="1" lang="en" sz="1200">
                          <a:latin typeface="Times New Roman"/>
                          <a:ea typeface="Times New Roman"/>
                          <a:cs typeface="Times New Roman"/>
                          <a:sym typeface="Times New Roman"/>
                        </a:rPr>
                        <a:t>Random Forest</a:t>
                      </a:r>
                      <a:endParaRPr i="1" sz="1200">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tcPr>
                </a:tc>
                <a:tc>
                  <a:txBody>
                    <a:bodyPr/>
                    <a:lstStyle/>
                    <a:p>
                      <a:pPr indent="0" lvl="0" marL="0" rtl="0" algn="just">
                        <a:spcBef>
                          <a:spcPts val="0"/>
                        </a:spcBef>
                        <a:spcAft>
                          <a:spcPts val="0"/>
                        </a:spcAft>
                        <a:buNone/>
                      </a:pPr>
                      <a:r>
                        <a:rPr lang="en" sz="1200">
                          <a:latin typeface="Times New Roman"/>
                          <a:ea typeface="Times New Roman"/>
                          <a:cs typeface="Times New Roman"/>
                          <a:sym typeface="Times New Roman"/>
                        </a:rPr>
                        <a:t>83.10%</a:t>
                      </a:r>
                      <a:endParaRPr sz="1200">
                        <a:latin typeface="Times New Roman"/>
                        <a:ea typeface="Times New Roman"/>
                        <a:cs typeface="Times New Roman"/>
                        <a:sym typeface="Times New Roman"/>
                      </a:endParaRPr>
                    </a:p>
                  </a:txBody>
                  <a:tcPr marT="0" marB="0" marR="68575" marL="68575"/>
                </a:tc>
                <a:tc>
                  <a:txBody>
                    <a:bodyPr/>
                    <a:lstStyle/>
                    <a:p>
                      <a:pPr indent="0" lvl="0" marL="0" rtl="0" algn="just">
                        <a:spcBef>
                          <a:spcPts val="0"/>
                        </a:spcBef>
                        <a:spcAft>
                          <a:spcPts val="0"/>
                        </a:spcAft>
                        <a:buNone/>
                      </a:pPr>
                      <a:r>
                        <a:rPr lang="en" sz="1200">
                          <a:latin typeface="Times New Roman"/>
                          <a:ea typeface="Times New Roman"/>
                          <a:cs typeface="Times New Roman"/>
                          <a:sym typeface="Times New Roman"/>
                        </a:rPr>
                        <a:t>87.16%</a:t>
                      </a:r>
                      <a:endParaRPr sz="1200">
                        <a:latin typeface="Times New Roman"/>
                        <a:ea typeface="Times New Roman"/>
                        <a:cs typeface="Times New Roman"/>
                        <a:sym typeface="Times New Roman"/>
                      </a:endParaRPr>
                    </a:p>
                  </a:txBody>
                  <a:tcPr marT="0" marB="0" marR="68575" marL="68575"/>
                </a:tc>
                <a:tc>
                  <a:txBody>
                    <a:bodyPr/>
                    <a:lstStyle/>
                    <a:p>
                      <a:pPr indent="0" lvl="0" marL="0" rtl="0" algn="just">
                        <a:spcBef>
                          <a:spcPts val="0"/>
                        </a:spcBef>
                        <a:spcAft>
                          <a:spcPts val="0"/>
                        </a:spcAft>
                        <a:buNone/>
                      </a:pPr>
                      <a:r>
                        <a:rPr lang="en" sz="1200">
                          <a:latin typeface="Times New Roman"/>
                          <a:ea typeface="Times New Roman"/>
                          <a:cs typeface="Times New Roman"/>
                          <a:sym typeface="Times New Roman"/>
                        </a:rPr>
                        <a:t>82.10%</a:t>
                      </a:r>
                      <a:endParaRPr sz="1200">
                        <a:latin typeface="Times New Roman"/>
                        <a:ea typeface="Times New Roman"/>
                        <a:cs typeface="Times New Roman"/>
                        <a:sym typeface="Times New Roman"/>
                      </a:endParaRPr>
                    </a:p>
                  </a:txBody>
                  <a:tcPr marT="0" marB="0" marR="68575" marL="68575"/>
                </a:tc>
                <a:tc>
                  <a:txBody>
                    <a:bodyPr/>
                    <a:lstStyle/>
                    <a:p>
                      <a:pPr indent="0" lvl="0" marL="0" rtl="0" algn="just">
                        <a:spcBef>
                          <a:spcPts val="0"/>
                        </a:spcBef>
                        <a:spcAft>
                          <a:spcPts val="0"/>
                        </a:spcAft>
                        <a:buNone/>
                      </a:pPr>
                      <a:r>
                        <a:rPr lang="en" sz="1200">
                          <a:latin typeface="Times New Roman"/>
                          <a:ea typeface="Times New Roman"/>
                          <a:cs typeface="Times New Roman"/>
                          <a:sym typeface="Times New Roman"/>
                        </a:rPr>
                        <a:t>87.51%</a:t>
                      </a:r>
                      <a:endParaRPr sz="1200">
                        <a:latin typeface="Times New Roman"/>
                        <a:ea typeface="Times New Roman"/>
                        <a:cs typeface="Times New Roman"/>
                        <a:sym typeface="Times New Roman"/>
                      </a:endParaRPr>
                    </a:p>
                  </a:txBody>
                  <a:tcPr marT="0" marB="0" marR="68575" marL="68575">
                    <a:lnR cap="flat" cmpd="sng" w="6350">
                      <a:solidFill>
                        <a:srgbClr val="000000"/>
                      </a:solidFill>
                      <a:prstDash val="solid"/>
                      <a:round/>
                      <a:headEnd len="sm" w="sm" type="none"/>
                      <a:tailEnd len="sm" w="sm" type="none"/>
                    </a:lnR>
                  </a:tcPr>
                </a:tc>
              </a:tr>
              <a:tr h="253975">
                <a:tc>
                  <a:txBody>
                    <a:bodyPr/>
                    <a:lstStyle/>
                    <a:p>
                      <a:pPr indent="0" lvl="0" marL="0" rtl="0" algn="just">
                        <a:spcBef>
                          <a:spcPts val="0"/>
                        </a:spcBef>
                        <a:spcAft>
                          <a:spcPts val="0"/>
                        </a:spcAft>
                        <a:buNone/>
                      </a:pPr>
                      <a:r>
                        <a:rPr i="1" lang="en" sz="1200">
                          <a:latin typeface="Times New Roman"/>
                          <a:ea typeface="Times New Roman"/>
                          <a:cs typeface="Times New Roman"/>
                          <a:sym typeface="Times New Roman"/>
                        </a:rPr>
                        <a:t>Gradient Boosting</a:t>
                      </a:r>
                      <a:endParaRPr i="1" sz="1200">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tcPr>
                </a:tc>
                <a:tc>
                  <a:txBody>
                    <a:bodyPr/>
                    <a:lstStyle/>
                    <a:p>
                      <a:pPr indent="0" lvl="0" marL="0" rtl="0" algn="just">
                        <a:spcBef>
                          <a:spcPts val="0"/>
                        </a:spcBef>
                        <a:spcAft>
                          <a:spcPts val="0"/>
                        </a:spcAft>
                        <a:buNone/>
                      </a:pPr>
                      <a:r>
                        <a:rPr lang="en" sz="1200">
                          <a:latin typeface="Times New Roman"/>
                          <a:ea typeface="Times New Roman"/>
                          <a:cs typeface="Times New Roman"/>
                          <a:sym typeface="Times New Roman"/>
                        </a:rPr>
                        <a:t>77.18%</a:t>
                      </a:r>
                      <a:endParaRPr sz="1200">
                        <a:latin typeface="Times New Roman"/>
                        <a:ea typeface="Times New Roman"/>
                        <a:cs typeface="Times New Roman"/>
                        <a:sym typeface="Times New Roman"/>
                      </a:endParaRPr>
                    </a:p>
                  </a:txBody>
                  <a:tcPr marT="0" marB="0" marR="68575" marL="68575"/>
                </a:tc>
                <a:tc>
                  <a:txBody>
                    <a:bodyPr/>
                    <a:lstStyle/>
                    <a:p>
                      <a:pPr indent="0" lvl="0" marL="0" rtl="0" algn="just">
                        <a:spcBef>
                          <a:spcPts val="0"/>
                        </a:spcBef>
                        <a:spcAft>
                          <a:spcPts val="0"/>
                        </a:spcAft>
                        <a:buNone/>
                      </a:pPr>
                      <a:r>
                        <a:rPr lang="en" sz="1200">
                          <a:latin typeface="Times New Roman"/>
                          <a:ea typeface="Times New Roman"/>
                          <a:cs typeface="Times New Roman"/>
                          <a:sym typeface="Times New Roman"/>
                        </a:rPr>
                        <a:t>84.03%</a:t>
                      </a:r>
                      <a:endParaRPr sz="1200">
                        <a:latin typeface="Times New Roman"/>
                        <a:ea typeface="Times New Roman"/>
                        <a:cs typeface="Times New Roman"/>
                        <a:sym typeface="Times New Roman"/>
                      </a:endParaRPr>
                    </a:p>
                  </a:txBody>
                  <a:tcPr marT="0" marB="0" marR="68575" marL="68575"/>
                </a:tc>
                <a:tc>
                  <a:txBody>
                    <a:bodyPr/>
                    <a:lstStyle/>
                    <a:p>
                      <a:pPr indent="0" lvl="0" marL="0" rtl="0" algn="just">
                        <a:spcBef>
                          <a:spcPts val="0"/>
                        </a:spcBef>
                        <a:spcAft>
                          <a:spcPts val="0"/>
                        </a:spcAft>
                        <a:buNone/>
                      </a:pPr>
                      <a:r>
                        <a:rPr lang="en" sz="1200">
                          <a:latin typeface="Times New Roman"/>
                          <a:ea typeface="Times New Roman"/>
                          <a:cs typeface="Times New Roman"/>
                          <a:sym typeface="Times New Roman"/>
                        </a:rPr>
                        <a:t>75.69%</a:t>
                      </a:r>
                      <a:endParaRPr sz="1200">
                        <a:latin typeface="Times New Roman"/>
                        <a:ea typeface="Times New Roman"/>
                        <a:cs typeface="Times New Roman"/>
                        <a:sym typeface="Times New Roman"/>
                      </a:endParaRPr>
                    </a:p>
                  </a:txBody>
                  <a:tcPr marT="0" marB="0" marR="68575" marL="68575"/>
                </a:tc>
                <a:tc>
                  <a:txBody>
                    <a:bodyPr/>
                    <a:lstStyle/>
                    <a:p>
                      <a:pPr indent="0" lvl="0" marL="0" rtl="0" algn="just">
                        <a:spcBef>
                          <a:spcPts val="0"/>
                        </a:spcBef>
                        <a:spcAft>
                          <a:spcPts val="0"/>
                        </a:spcAft>
                        <a:buNone/>
                      </a:pPr>
                      <a:r>
                        <a:rPr lang="en" sz="1200">
                          <a:latin typeface="Times New Roman"/>
                          <a:ea typeface="Times New Roman"/>
                          <a:cs typeface="Times New Roman"/>
                          <a:sym typeface="Times New Roman"/>
                        </a:rPr>
                        <a:t>83.73%</a:t>
                      </a:r>
                      <a:endParaRPr sz="1200">
                        <a:latin typeface="Times New Roman"/>
                        <a:ea typeface="Times New Roman"/>
                        <a:cs typeface="Times New Roman"/>
                        <a:sym typeface="Times New Roman"/>
                      </a:endParaRPr>
                    </a:p>
                  </a:txBody>
                  <a:tcPr marT="0" marB="0" marR="68575" marL="68575">
                    <a:lnR cap="flat" cmpd="sng" w="6350">
                      <a:solidFill>
                        <a:srgbClr val="000000"/>
                      </a:solidFill>
                      <a:prstDash val="solid"/>
                      <a:round/>
                      <a:headEnd len="sm" w="sm" type="none"/>
                      <a:tailEnd len="sm" w="sm" type="none"/>
                    </a:lnR>
                  </a:tcPr>
                </a:tc>
              </a:tr>
              <a:tr h="241300">
                <a:tc>
                  <a:txBody>
                    <a:bodyPr/>
                    <a:lstStyle/>
                    <a:p>
                      <a:pPr indent="0" lvl="0" marL="0" rtl="0" algn="just">
                        <a:spcBef>
                          <a:spcPts val="0"/>
                        </a:spcBef>
                        <a:spcAft>
                          <a:spcPts val="0"/>
                        </a:spcAft>
                        <a:buNone/>
                      </a:pPr>
                      <a:r>
                        <a:rPr i="1" lang="en" sz="1200">
                          <a:latin typeface="Times New Roman"/>
                          <a:ea typeface="Times New Roman"/>
                          <a:cs typeface="Times New Roman"/>
                          <a:sym typeface="Times New Roman"/>
                        </a:rPr>
                        <a:t>Adaboost</a:t>
                      </a:r>
                      <a:endParaRPr i="1" sz="1200">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lnB cap="flat" cmpd="sng" w="635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 sz="1200">
                          <a:latin typeface="Times New Roman"/>
                          <a:ea typeface="Times New Roman"/>
                          <a:cs typeface="Times New Roman"/>
                          <a:sym typeface="Times New Roman"/>
                        </a:rPr>
                        <a:t>30.12%</a:t>
                      </a:r>
                      <a:endParaRPr sz="1200">
                        <a:latin typeface="Times New Roman"/>
                        <a:ea typeface="Times New Roman"/>
                        <a:cs typeface="Times New Roman"/>
                        <a:sym typeface="Times New Roman"/>
                      </a:endParaRPr>
                    </a:p>
                  </a:txBody>
                  <a:tcPr marT="0" marB="0" marR="68575" marL="68575">
                    <a:lnB cap="flat" cmpd="sng" w="635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 sz="1200">
                          <a:latin typeface="Times New Roman"/>
                          <a:ea typeface="Times New Roman"/>
                          <a:cs typeface="Times New Roman"/>
                          <a:sym typeface="Times New Roman"/>
                        </a:rPr>
                        <a:t>60.57%</a:t>
                      </a:r>
                      <a:endParaRPr sz="1200">
                        <a:latin typeface="Times New Roman"/>
                        <a:ea typeface="Times New Roman"/>
                        <a:cs typeface="Times New Roman"/>
                        <a:sym typeface="Times New Roman"/>
                      </a:endParaRPr>
                    </a:p>
                  </a:txBody>
                  <a:tcPr marT="0" marB="0" marR="68575" marL="68575">
                    <a:lnB cap="flat" cmpd="sng" w="635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 sz="1200">
                          <a:latin typeface="Times New Roman"/>
                          <a:ea typeface="Times New Roman"/>
                          <a:cs typeface="Times New Roman"/>
                          <a:sym typeface="Times New Roman"/>
                        </a:rPr>
                        <a:t>30.12%</a:t>
                      </a:r>
                      <a:endParaRPr sz="1200">
                        <a:latin typeface="Times New Roman"/>
                        <a:ea typeface="Times New Roman"/>
                        <a:cs typeface="Times New Roman"/>
                        <a:sym typeface="Times New Roman"/>
                      </a:endParaRPr>
                    </a:p>
                  </a:txBody>
                  <a:tcPr marT="0" marB="0" marR="68575" marL="68575">
                    <a:lnB cap="flat" cmpd="sng" w="635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 sz="1200">
                          <a:latin typeface="Times New Roman"/>
                          <a:ea typeface="Times New Roman"/>
                          <a:cs typeface="Times New Roman"/>
                          <a:sym typeface="Times New Roman"/>
                        </a:rPr>
                        <a:t>60.57%</a:t>
                      </a:r>
                      <a:endParaRPr sz="1200">
                        <a:latin typeface="Times New Roman"/>
                        <a:ea typeface="Times New Roman"/>
                        <a:cs typeface="Times New Roman"/>
                        <a:sym typeface="Times New Roman"/>
                      </a:endParaRPr>
                    </a:p>
                  </a:txBody>
                  <a:tcPr marT="0" marB="0" marR="68575" marL="68575">
                    <a:lnR cap="flat" cmpd="sng" w="6350">
                      <a:solidFill>
                        <a:srgbClr val="000000"/>
                      </a:solidFill>
                      <a:prstDash val="solid"/>
                      <a:round/>
                      <a:headEnd len="sm" w="sm" type="none"/>
                      <a:tailEnd len="sm" w="sm" type="none"/>
                    </a:lnR>
                    <a:lnB cap="flat" cmpd="sng" w="6350">
                      <a:solidFill>
                        <a:srgbClr val="000000"/>
                      </a:solidFill>
                      <a:prstDash val="solid"/>
                      <a:round/>
                      <a:headEnd len="sm" w="sm" type="none"/>
                      <a:tailEnd len="sm" w="sm"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3"/>
          <p:cNvSpPr txBox="1"/>
          <p:nvPr>
            <p:ph type="title"/>
          </p:nvPr>
        </p:nvSpPr>
        <p:spPr>
          <a:xfrm>
            <a:off x="311700" y="2674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Output </a:t>
            </a:r>
            <a:endParaRPr/>
          </a:p>
        </p:txBody>
      </p:sp>
      <p:sp>
        <p:nvSpPr>
          <p:cNvPr id="210" name="Google Shape;210;p33"/>
          <p:cNvSpPr txBox="1"/>
          <p:nvPr>
            <p:ph idx="1" type="body"/>
          </p:nvPr>
        </p:nvSpPr>
        <p:spPr>
          <a:xfrm>
            <a:off x="311700" y="1076450"/>
            <a:ext cx="8520600" cy="3567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XGBoost : </a:t>
            </a:r>
            <a:r>
              <a:rPr lang="en"/>
              <a:t>Accuracy 87.18 % with OneHotEncoding and binning by equal data points without HyperParametre tuning</a:t>
            </a:r>
            <a:endParaRPr/>
          </a:p>
        </p:txBody>
      </p:sp>
      <p:pic>
        <p:nvPicPr>
          <p:cNvPr id="211" name="Google Shape;211;p33"/>
          <p:cNvPicPr preferRelativeResize="0"/>
          <p:nvPr/>
        </p:nvPicPr>
        <p:blipFill>
          <a:blip r:embed="rId3">
            <a:alphaModFix/>
          </a:blip>
          <a:stretch>
            <a:fillRect/>
          </a:stretch>
        </p:blipFill>
        <p:spPr>
          <a:xfrm>
            <a:off x="3387925" y="1507075"/>
            <a:ext cx="3346250" cy="34126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4"/>
          <p:cNvSpPr txBox="1"/>
          <p:nvPr>
            <p:ph idx="1" type="body"/>
          </p:nvPr>
        </p:nvSpPr>
        <p:spPr>
          <a:xfrm>
            <a:off x="311700" y="388225"/>
            <a:ext cx="8520600" cy="4408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RandomForest :</a:t>
            </a:r>
            <a:r>
              <a:rPr lang="en"/>
              <a:t> Accuracy 87.16 % with OneHotEncoding by binning by equal data points without HyperParametre tuning</a:t>
            </a:r>
            <a:endParaRPr/>
          </a:p>
        </p:txBody>
      </p:sp>
      <p:pic>
        <p:nvPicPr>
          <p:cNvPr id="217" name="Google Shape;217;p34"/>
          <p:cNvPicPr preferRelativeResize="0"/>
          <p:nvPr/>
        </p:nvPicPr>
        <p:blipFill>
          <a:blip r:embed="rId3">
            <a:alphaModFix/>
          </a:blip>
          <a:stretch>
            <a:fillRect/>
          </a:stretch>
        </p:blipFill>
        <p:spPr>
          <a:xfrm>
            <a:off x="3618425" y="992725"/>
            <a:ext cx="4230175" cy="35411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5"/>
          <p:cNvSpPr txBox="1"/>
          <p:nvPr>
            <p:ph idx="1" type="body"/>
          </p:nvPr>
        </p:nvSpPr>
        <p:spPr>
          <a:xfrm>
            <a:off x="311700" y="388225"/>
            <a:ext cx="8520600" cy="4408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XGBoost: </a:t>
            </a:r>
            <a:r>
              <a:rPr lang="en"/>
              <a:t>Accuracy 87.07% with LabelEncoding by binning by equal price range without HyperParametre tuning</a:t>
            </a:r>
            <a:endParaRPr/>
          </a:p>
        </p:txBody>
      </p:sp>
      <p:pic>
        <p:nvPicPr>
          <p:cNvPr id="223" name="Google Shape;223;p35"/>
          <p:cNvPicPr preferRelativeResize="0"/>
          <p:nvPr/>
        </p:nvPicPr>
        <p:blipFill>
          <a:blip r:embed="rId3">
            <a:alphaModFix/>
          </a:blip>
          <a:stretch>
            <a:fillRect/>
          </a:stretch>
        </p:blipFill>
        <p:spPr>
          <a:xfrm>
            <a:off x="3125050" y="1192750"/>
            <a:ext cx="3823451" cy="38697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6"/>
          <p:cNvSpPr txBox="1"/>
          <p:nvPr>
            <p:ph idx="1" type="body"/>
          </p:nvPr>
        </p:nvSpPr>
        <p:spPr>
          <a:xfrm>
            <a:off x="311700" y="388225"/>
            <a:ext cx="8520600" cy="4408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RandomForest : </a:t>
            </a:r>
            <a:r>
              <a:rPr lang="en"/>
              <a:t>Accuracy 87.16% with LabelEncoding by binning by equal price range without HyperParameter tuning</a:t>
            </a:r>
            <a:endParaRPr/>
          </a:p>
        </p:txBody>
      </p:sp>
      <p:pic>
        <p:nvPicPr>
          <p:cNvPr id="229" name="Google Shape;229;p36"/>
          <p:cNvPicPr preferRelativeResize="0"/>
          <p:nvPr/>
        </p:nvPicPr>
        <p:blipFill>
          <a:blip r:embed="rId3">
            <a:alphaModFix/>
          </a:blip>
          <a:stretch>
            <a:fillRect/>
          </a:stretch>
        </p:blipFill>
        <p:spPr>
          <a:xfrm>
            <a:off x="2753775" y="1044800"/>
            <a:ext cx="4361400" cy="36510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a:t>
            </a:r>
            <a:endParaRPr/>
          </a:p>
        </p:txBody>
      </p:sp>
      <p:sp>
        <p:nvSpPr>
          <p:cNvPr id="235" name="Google Shape;235;p37"/>
          <p:cNvSpPr txBox="1"/>
          <p:nvPr/>
        </p:nvSpPr>
        <p:spPr>
          <a:xfrm>
            <a:off x="439200" y="1154650"/>
            <a:ext cx="7934400" cy="2770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Random Forest Classifier is the best performing model on this dataset, with accuracy: 87.51%. </a:t>
            </a:r>
            <a:endParaRPr>
              <a:latin typeface="Times New Roman"/>
              <a:ea typeface="Times New Roman"/>
              <a:cs typeface="Times New Roman"/>
              <a:sym typeface="Times New Roman"/>
            </a:endParaRPr>
          </a:p>
          <a:p>
            <a:pPr indent="0" lvl="0" marL="457200" rtl="0" algn="l">
              <a:spcBef>
                <a:spcPts val="0"/>
              </a:spcBef>
              <a:spcAft>
                <a:spcPts val="0"/>
              </a:spcAft>
              <a:buNone/>
            </a:pPr>
            <a:r>
              <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Regression analysis could have achieved higher MSE, but in the real world, a range of price would be more beneficial to the stakeholders rather than an exact price.</a:t>
            </a:r>
            <a:endParaRPr>
              <a:latin typeface="Times New Roman"/>
              <a:ea typeface="Times New Roman"/>
              <a:cs typeface="Times New Roman"/>
              <a:sym typeface="Times New Roman"/>
            </a:endParaRPr>
          </a:p>
          <a:p>
            <a:pPr indent="0" lvl="0" marL="457200" rtl="0" algn="l">
              <a:spcBef>
                <a:spcPts val="0"/>
              </a:spcBef>
              <a:spcAft>
                <a:spcPts val="0"/>
              </a:spcAft>
              <a:buNone/>
            </a:pPr>
            <a:r>
              <a:t/>
            </a:r>
            <a:endParaRPr>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a:latin typeface="Times New Roman"/>
                <a:ea typeface="Times New Roman"/>
                <a:cs typeface="Times New Roman"/>
                <a:sym typeface="Times New Roman"/>
              </a:rPr>
              <a:t>Exploratory data analysis of the dataset indicate that most of the diamonds listed are in the price range of 800 to 5000 dollars</a:t>
            </a:r>
            <a:endParaRPr sz="1600">
              <a:latin typeface="Times New Roman"/>
              <a:ea typeface="Times New Roman"/>
              <a:cs typeface="Times New Roman"/>
              <a:sym typeface="Times New Roman"/>
            </a:endParaRPr>
          </a:p>
          <a:p>
            <a:pPr indent="0" lvl="0" marL="457200" rtl="0" algn="l">
              <a:spcBef>
                <a:spcPts val="0"/>
              </a:spcBef>
              <a:spcAft>
                <a:spcPts val="0"/>
              </a:spcAft>
              <a:buNone/>
            </a:pPr>
            <a:r>
              <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Tuning the hyperparameters in some models is not improving the performance as such, this is a major finding.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228600" lvl="0" marL="457200" rtl="0" algn="l">
              <a:spcBef>
                <a:spcPts val="0"/>
              </a:spcBef>
              <a:spcAft>
                <a:spcPts val="0"/>
              </a:spcAft>
              <a:buFont typeface="Roboto"/>
              <a:buNone/>
            </a:pPr>
            <a:r>
              <a:t/>
            </a:r>
            <a:endParaRPr sz="1200">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41" name="Google Shape;241;p38"/>
          <p:cNvSpPr txBox="1"/>
          <p:nvPr>
            <p:ph idx="1" type="body"/>
          </p:nvPr>
        </p:nvSpPr>
        <p:spPr>
          <a:xfrm>
            <a:off x="311700" y="1229975"/>
            <a:ext cx="8520600" cy="3567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05"/>
              <a:buNone/>
            </a:pPr>
            <a:r>
              <a:rPr lang="en" sz="770"/>
              <a:t>[1]  Sharma, G., Tripathi, V., Mahajan, M., &amp; Srivastava, A. K. (2021, January). Comparative analysis of supervised models for diamond price prediction. In 2021 11th International Conference on Cloud Computing, Data Science &amp; Engineering (Confluence) (pp. 1019-1022). IEEE.</a:t>
            </a:r>
            <a:endParaRPr sz="770"/>
          </a:p>
          <a:p>
            <a:pPr indent="0" lvl="0" marL="0" rtl="0" algn="l">
              <a:lnSpc>
                <a:spcPct val="100000"/>
              </a:lnSpc>
              <a:spcBef>
                <a:spcPts val="1200"/>
              </a:spcBef>
              <a:spcAft>
                <a:spcPts val="0"/>
              </a:spcAft>
              <a:buSzPts val="605"/>
              <a:buNone/>
            </a:pPr>
            <a:r>
              <a:rPr lang="en" sz="770"/>
              <a:t>[2]  Alsuraihi, W., Al-hazmi, E., Bawazeer, K., &amp; AlGhamdi, H. (2020, March). Machine learning algorithms for diamond price prediction. In Proceedings of the 2020 2nd International Conference on Image, Video and Signal Processing (pp. 150-154).</a:t>
            </a:r>
            <a:endParaRPr sz="770"/>
          </a:p>
          <a:p>
            <a:pPr indent="0" lvl="0" marL="0" rtl="0" algn="l">
              <a:lnSpc>
                <a:spcPct val="100000"/>
              </a:lnSpc>
              <a:spcBef>
                <a:spcPts val="1200"/>
              </a:spcBef>
              <a:spcAft>
                <a:spcPts val="0"/>
              </a:spcAft>
              <a:buSzPts val="605"/>
              <a:buNone/>
            </a:pPr>
            <a:r>
              <a:rPr lang="en" sz="770"/>
              <a:t>[3]  Chaijunla, T., &amp; Taninpong, P. Comparative Study of Predicting Diamond Ring Prices in Online Retail Shop.</a:t>
            </a:r>
            <a:endParaRPr sz="770"/>
          </a:p>
          <a:p>
            <a:pPr indent="0" lvl="0" marL="0" rtl="0" algn="l">
              <a:lnSpc>
                <a:spcPct val="100000"/>
              </a:lnSpc>
              <a:spcBef>
                <a:spcPts val="1200"/>
              </a:spcBef>
              <a:spcAft>
                <a:spcPts val="0"/>
              </a:spcAft>
              <a:buSzPts val="605"/>
              <a:buNone/>
            </a:pPr>
            <a:r>
              <a:rPr lang="en" sz="770"/>
              <a:t>[4]  Basysyar, F. M., &amp; Dwilestari, G. COMPARISON OF MACHINE LEARNING ALGORITHMS FOR PREDICTING DIAMOND PRICES BASED ON EXPLORATORY DATA ANALYSIS.</a:t>
            </a:r>
            <a:endParaRPr sz="770"/>
          </a:p>
          <a:p>
            <a:pPr indent="0" lvl="0" marL="0" rtl="0" algn="l">
              <a:lnSpc>
                <a:spcPct val="100000"/>
              </a:lnSpc>
              <a:spcBef>
                <a:spcPts val="1200"/>
              </a:spcBef>
              <a:spcAft>
                <a:spcPts val="0"/>
              </a:spcAft>
              <a:buSzPts val="605"/>
              <a:buNone/>
            </a:pPr>
            <a:r>
              <a:rPr lang="en" sz="770"/>
              <a:t>[5]  Mamonov, S., &amp; Triantoro, T. (2018). Subjectivity of diamond prices in online retail: insights from a data mining study. Journal of theoretical and applied electronic commerce research, 13(2), 15-28.</a:t>
            </a:r>
            <a:endParaRPr sz="770"/>
          </a:p>
          <a:p>
            <a:pPr indent="0" lvl="0" marL="0" rtl="0" algn="l">
              <a:lnSpc>
                <a:spcPct val="100000"/>
              </a:lnSpc>
              <a:spcBef>
                <a:spcPts val="1200"/>
              </a:spcBef>
              <a:spcAft>
                <a:spcPts val="0"/>
              </a:spcAft>
              <a:buSzPts val="605"/>
              <a:buNone/>
            </a:pPr>
            <a:r>
              <a:rPr lang="en" sz="770"/>
              <a:t>[6]  Yong, Z., Jianyang, L., Hui, L., &amp; Xuehui, G. (2018, June). Fatigue driving detection with modified ada-boost and fuzzy algorithm. In 2018 Chinese Control And Decision Conference (CCDC) (pp. 5971-5974). IEEE.</a:t>
            </a:r>
            <a:endParaRPr sz="770"/>
          </a:p>
          <a:p>
            <a:pPr indent="0" lvl="0" marL="0" rtl="0" algn="l">
              <a:lnSpc>
                <a:spcPct val="100000"/>
              </a:lnSpc>
              <a:spcBef>
                <a:spcPts val="1200"/>
              </a:spcBef>
              <a:spcAft>
                <a:spcPts val="0"/>
              </a:spcAft>
              <a:buSzPts val="605"/>
              <a:buNone/>
            </a:pPr>
            <a:r>
              <a:rPr lang="en" sz="770"/>
              <a:t>[7]  Dutta, J., Kim, Y. W., &amp; Dominic, D. (2020, November). Comparison of gradient boosting and extreme boosting ensemble methods for webpage classification. In 2020 Fifth International Conference on Research in Computational Intelligence and Communication Networks (ICRCICN) (pp. 77-82). IEEE.</a:t>
            </a:r>
            <a:endParaRPr sz="770"/>
          </a:p>
          <a:p>
            <a:pPr indent="0" lvl="0" marL="0" rtl="0" algn="l">
              <a:lnSpc>
                <a:spcPct val="100000"/>
              </a:lnSpc>
              <a:spcBef>
                <a:spcPts val="1200"/>
              </a:spcBef>
              <a:spcAft>
                <a:spcPts val="0"/>
              </a:spcAft>
              <a:buSzPts val="605"/>
              <a:buNone/>
            </a:pPr>
            <a:r>
              <a:rPr lang="en" sz="770"/>
              <a:t>[8]  Chen, H., Ai, H., Yang, Z., Yang, W., Ye, Z., &amp; Dong, D. (2020, September). An Improved XGBoost Model Based on Spark for Credit Card Fraud Prediction. In 2020 IEEE 5th International Symposium on Smart and Wireless Systems within the Conferences on Intelligent Data Acquisition and Advanced Computing Systems (IDAACS-SWS) (pp. 1-6). IEEE.</a:t>
            </a:r>
            <a:endParaRPr sz="770"/>
          </a:p>
          <a:p>
            <a:pPr indent="0" lvl="0" marL="0" rtl="0" algn="l">
              <a:lnSpc>
                <a:spcPct val="100000"/>
              </a:lnSpc>
              <a:spcBef>
                <a:spcPts val="1200"/>
              </a:spcBef>
              <a:spcAft>
                <a:spcPts val="0"/>
              </a:spcAft>
              <a:buSzPts val="605"/>
              <a:buNone/>
            </a:pPr>
            <a:r>
              <a:rPr lang="en" sz="770"/>
              <a:t>[9]  Bulbul, H. I., &amp; Unsal, Ö. (2011, December). Comparison of classification techniques used in machine learning as applied on vocational guidance data. In 2011 10th International Conference on Machine Learning and Applications and Workshops (Vol. 2, pp. 298-301). IEEE.</a:t>
            </a:r>
            <a:endParaRPr sz="770"/>
          </a:p>
          <a:p>
            <a:pPr indent="0" lvl="0" marL="0" rtl="0" algn="l">
              <a:lnSpc>
                <a:spcPct val="100000"/>
              </a:lnSpc>
              <a:spcBef>
                <a:spcPts val="1200"/>
              </a:spcBef>
              <a:spcAft>
                <a:spcPts val="1200"/>
              </a:spcAft>
              <a:buSzPts val="605"/>
              <a:buNone/>
            </a:pPr>
            <a:r>
              <a:rPr lang="en" sz="770"/>
              <a:t>[10]  Yue, Y., &amp; Yang, Y. (2020, February). Improved Ada Boost Classifier for Sports Scene Detection in Videos: from Data Extraction to Image Understanding. In 2020 International Conference on Inventive Computation Technologies (ICICT) (pp. 1-4). IEEE.</a:t>
            </a:r>
            <a:endParaRPr sz="77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1906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Workflow</a:t>
            </a:r>
            <a:r>
              <a:rPr lang="en"/>
              <a:t> Diagram : </a:t>
            </a:r>
            <a:endParaRPr/>
          </a:p>
        </p:txBody>
      </p:sp>
      <p:pic>
        <p:nvPicPr>
          <p:cNvPr id="98" name="Google Shape;98;p15"/>
          <p:cNvPicPr preferRelativeResize="0"/>
          <p:nvPr/>
        </p:nvPicPr>
        <p:blipFill>
          <a:blip r:embed="rId3">
            <a:alphaModFix/>
          </a:blip>
          <a:stretch>
            <a:fillRect/>
          </a:stretch>
        </p:blipFill>
        <p:spPr>
          <a:xfrm>
            <a:off x="1903463" y="950350"/>
            <a:ext cx="5337075" cy="4148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Set</a:t>
            </a:r>
            <a:endParaRPr/>
          </a:p>
        </p:txBody>
      </p:sp>
      <p:sp>
        <p:nvSpPr>
          <p:cNvPr id="104" name="Google Shape;104;p16"/>
          <p:cNvSpPr txBox="1"/>
          <p:nvPr/>
        </p:nvSpPr>
        <p:spPr>
          <a:xfrm>
            <a:off x="439200" y="1307050"/>
            <a:ext cx="8277300" cy="3110700"/>
          </a:xfrm>
          <a:prstGeom prst="rect">
            <a:avLst/>
          </a:prstGeom>
          <a:noFill/>
          <a:ln>
            <a:noFill/>
          </a:ln>
        </p:spPr>
        <p:txBody>
          <a:bodyPr anchorCtr="0" anchor="t" bIns="91425" lIns="91425" spcFirstLastPara="1" rIns="91425" wrap="square" tIns="91425">
            <a:spAutoFit/>
          </a:bodyPr>
          <a:lstStyle/>
          <a:p>
            <a:pPr indent="-317500" lvl="0" marL="457200" rtl="0" algn="just">
              <a:lnSpc>
                <a:spcPct val="200000"/>
              </a:lnSpc>
              <a:spcBef>
                <a:spcPts val="1200"/>
              </a:spcBef>
              <a:spcAft>
                <a:spcPts val="0"/>
              </a:spcAft>
              <a:buSzPts val="1400"/>
              <a:buFont typeface="Times New Roman"/>
              <a:buChar char="●"/>
            </a:pPr>
            <a:r>
              <a:rPr lang="en">
                <a:latin typeface="Times New Roman"/>
                <a:ea typeface="Times New Roman"/>
                <a:cs typeface="Times New Roman"/>
                <a:sym typeface="Times New Roman"/>
              </a:rPr>
              <a:t>Dataset originally contained the prices and other attributes of almost 54,000 diamonds. </a:t>
            </a:r>
            <a:endParaRPr>
              <a:latin typeface="Times New Roman"/>
              <a:ea typeface="Times New Roman"/>
              <a:cs typeface="Times New Roman"/>
              <a:sym typeface="Times New Roman"/>
            </a:endParaRPr>
          </a:p>
          <a:p>
            <a:pPr indent="-317500" lvl="0" marL="457200" rtl="0" algn="just">
              <a:lnSpc>
                <a:spcPct val="200000"/>
              </a:lnSpc>
              <a:spcBef>
                <a:spcPts val="0"/>
              </a:spcBef>
              <a:spcAft>
                <a:spcPts val="0"/>
              </a:spcAft>
              <a:buSzPts val="1400"/>
              <a:buFont typeface="Times New Roman"/>
              <a:buChar char="●"/>
            </a:pPr>
            <a:r>
              <a:rPr lang="en">
                <a:latin typeface="Times New Roman"/>
                <a:ea typeface="Times New Roman"/>
                <a:cs typeface="Times New Roman"/>
                <a:sym typeface="Times New Roman"/>
              </a:rPr>
              <a:t>However, 14184 of those seem to be the same diamonds, measure from a different angle. </a:t>
            </a:r>
            <a:endParaRPr>
              <a:latin typeface="Times New Roman"/>
              <a:ea typeface="Times New Roman"/>
              <a:cs typeface="Times New Roman"/>
              <a:sym typeface="Times New Roman"/>
            </a:endParaRPr>
          </a:p>
          <a:p>
            <a:pPr indent="-317500" lvl="0" marL="457200" rtl="0" algn="just">
              <a:lnSpc>
                <a:spcPct val="200000"/>
              </a:lnSpc>
              <a:spcBef>
                <a:spcPts val="0"/>
              </a:spcBef>
              <a:spcAft>
                <a:spcPts val="0"/>
              </a:spcAft>
              <a:buSzPts val="1400"/>
              <a:buFont typeface="Times New Roman"/>
              <a:buChar char="●"/>
            </a:pPr>
            <a:r>
              <a:rPr lang="en">
                <a:latin typeface="Times New Roman"/>
                <a:ea typeface="Times New Roman"/>
                <a:cs typeface="Times New Roman"/>
                <a:sym typeface="Times New Roman"/>
              </a:rPr>
              <a:t>This can be found out but checking for </a:t>
            </a:r>
            <a:r>
              <a:rPr lang="en">
                <a:latin typeface="Times New Roman"/>
                <a:ea typeface="Times New Roman"/>
                <a:cs typeface="Times New Roman"/>
                <a:sym typeface="Times New Roman"/>
              </a:rPr>
              <a:t>duplicate</a:t>
            </a:r>
            <a:r>
              <a:rPr lang="en">
                <a:latin typeface="Times New Roman"/>
                <a:ea typeface="Times New Roman"/>
                <a:cs typeface="Times New Roman"/>
                <a:sym typeface="Times New Roman"/>
              </a:rPr>
              <a:t> value when disregarding the variables x, y, z, depth and table, which are dependent on the angle.</a:t>
            </a:r>
            <a:endParaRPr>
              <a:latin typeface="Times New Roman"/>
              <a:ea typeface="Times New Roman"/>
              <a:cs typeface="Times New Roman"/>
              <a:sym typeface="Times New Roman"/>
            </a:endParaRPr>
          </a:p>
          <a:p>
            <a:pPr indent="-317500" lvl="0" marL="457200" rtl="0" algn="just">
              <a:lnSpc>
                <a:spcPct val="200000"/>
              </a:lnSpc>
              <a:spcBef>
                <a:spcPts val="0"/>
              </a:spcBef>
              <a:spcAft>
                <a:spcPts val="0"/>
              </a:spcAft>
              <a:buSzPts val="1400"/>
              <a:buFont typeface="Times New Roman"/>
              <a:buChar char="●"/>
            </a:pPr>
            <a:r>
              <a:rPr lang="en">
                <a:latin typeface="Times New Roman"/>
                <a:ea typeface="Times New Roman"/>
                <a:cs typeface="Times New Roman"/>
                <a:sym typeface="Times New Roman"/>
              </a:rPr>
              <a:t>Attributes : "carat","cut","color","clarity","depth","table","price","x","y","z"</a:t>
            </a:r>
            <a:endParaRPr>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
                <a:latin typeface="Times New Roman"/>
                <a:ea typeface="Times New Roman"/>
                <a:cs typeface="Times New Roman"/>
                <a:sym typeface="Times New Roman"/>
              </a:rPr>
              <a:t>Kaggle Repository :</a:t>
            </a:r>
            <a:r>
              <a:rPr lang="en">
                <a:uFill>
                  <a:noFill/>
                </a:uFill>
                <a:latin typeface="Times New Roman"/>
                <a:ea typeface="Times New Roman"/>
                <a:cs typeface="Times New Roman"/>
                <a:sym typeface="Times New Roman"/>
                <a:hlinkClick r:id="rId3"/>
              </a:rPr>
              <a:t> </a:t>
            </a:r>
            <a:r>
              <a:rPr lang="en" u="sng">
                <a:solidFill>
                  <a:srgbClr val="0563C1"/>
                </a:solidFill>
                <a:latin typeface="Times New Roman"/>
                <a:ea typeface="Times New Roman"/>
                <a:cs typeface="Times New Roman"/>
                <a:sym typeface="Times New Roman"/>
                <a:hlinkClick r:id="rId4">
                  <a:extLst>
                    <a:ext uri="{A12FA001-AC4F-418D-AE19-62706E023703}">
                      <ahyp:hlinkClr val="tx"/>
                    </a:ext>
                  </a:extLst>
                </a:hlinkClick>
              </a:rPr>
              <a:t>https://www.kaggle.com/datasets/ulrikthygepedersen/diamonds</a:t>
            </a:r>
            <a:endParaRPr u="sng">
              <a:solidFill>
                <a:srgbClr val="0563C1"/>
              </a:solidFill>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Survey</a:t>
            </a:r>
            <a:endParaRPr/>
          </a:p>
        </p:txBody>
      </p:sp>
      <p:sp>
        <p:nvSpPr>
          <p:cNvPr id="110" name="Google Shape;110;p17"/>
          <p:cNvSpPr txBox="1"/>
          <p:nvPr>
            <p:ph idx="1" type="body"/>
          </p:nvPr>
        </p:nvSpPr>
        <p:spPr>
          <a:xfrm>
            <a:off x="311700" y="1229975"/>
            <a:ext cx="8520600" cy="3567000"/>
          </a:xfrm>
          <a:prstGeom prst="rect">
            <a:avLst/>
          </a:prstGeom>
        </p:spPr>
        <p:txBody>
          <a:bodyPr anchorCtr="0" anchor="t" bIns="91425" lIns="91425" spcFirstLastPara="1" rIns="91425" wrap="square" tIns="91425">
            <a:normAutofit/>
          </a:bodyPr>
          <a:lstStyle/>
          <a:p>
            <a:pPr indent="-317500" lvl="0" marL="457200" rtl="0" algn="just">
              <a:spcBef>
                <a:spcPts val="0"/>
              </a:spcBef>
              <a:spcAft>
                <a:spcPts val="0"/>
              </a:spcAft>
              <a:buSzPts val="1400"/>
              <a:buChar char="●"/>
            </a:pPr>
            <a:r>
              <a:rPr lang="en"/>
              <a:t>Several studies have been conducted on predicting diamond prices using machine learning algorithms.</a:t>
            </a:r>
            <a:endParaRPr/>
          </a:p>
          <a:p>
            <a:pPr indent="-317500" lvl="0" marL="457200" rtl="0" algn="just">
              <a:spcBef>
                <a:spcPts val="0"/>
              </a:spcBef>
              <a:spcAft>
                <a:spcPts val="0"/>
              </a:spcAft>
              <a:buSzPts val="1400"/>
              <a:buChar char="●"/>
            </a:pPr>
            <a:r>
              <a:rPr lang="en"/>
              <a:t>Linear regression, random forest regression, and gradient boosting regressor are commonly used models.</a:t>
            </a:r>
            <a:endParaRPr/>
          </a:p>
          <a:p>
            <a:pPr indent="-317500" lvl="0" marL="457200" rtl="0" algn="just">
              <a:spcBef>
                <a:spcPts val="0"/>
              </a:spcBef>
              <a:spcAft>
                <a:spcPts val="0"/>
              </a:spcAft>
              <a:buSzPts val="1400"/>
              <a:buChar char="●"/>
            </a:pPr>
            <a:r>
              <a:rPr lang="en"/>
              <a:t>Diamond weight, color, and clarity are the most significant factors affecting diamond prices.</a:t>
            </a:r>
            <a:endParaRPr/>
          </a:p>
          <a:p>
            <a:pPr indent="-317500" lvl="0" marL="457200" rtl="0" algn="just">
              <a:spcBef>
                <a:spcPts val="0"/>
              </a:spcBef>
              <a:spcAft>
                <a:spcPts val="0"/>
              </a:spcAft>
              <a:buSzPts val="1400"/>
              <a:buChar char="●"/>
            </a:pPr>
            <a:r>
              <a:rPr lang="en"/>
              <a:t>There is a significant level of subjectivity in diamond pricing due to socially formed ideas and price obfuscation techniques used by dealers.</a:t>
            </a:r>
            <a:endParaRPr/>
          </a:p>
          <a:p>
            <a:pPr indent="-317500" lvl="0" marL="457200" rtl="0" algn="just">
              <a:spcBef>
                <a:spcPts val="0"/>
              </a:spcBef>
              <a:spcAft>
                <a:spcPts val="0"/>
              </a:spcAft>
              <a:buSzPts val="1400"/>
              <a:buChar char="●"/>
            </a:pPr>
            <a:r>
              <a:rPr lang="en"/>
              <a:t>Machine learning techniques are also used in other fields such as fatigue driving detection and </a:t>
            </a:r>
            <a:r>
              <a:rPr lang="en"/>
              <a:t>web page</a:t>
            </a:r>
            <a:r>
              <a:rPr lang="en"/>
              <a:t> classification.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idx="1" type="body"/>
          </p:nvPr>
        </p:nvSpPr>
        <p:spPr>
          <a:xfrm>
            <a:off x="311700" y="1229975"/>
            <a:ext cx="8520600" cy="35670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Correlation Matrix :</a:t>
            </a:r>
            <a:endParaRPr/>
          </a:p>
          <a:p>
            <a:pPr indent="0" lvl="0" marL="0" rtl="0" algn="just">
              <a:spcBef>
                <a:spcPts val="1200"/>
              </a:spcBef>
              <a:spcAft>
                <a:spcPts val="1200"/>
              </a:spcAft>
              <a:buNone/>
            </a:pPr>
            <a:r>
              <a:t/>
            </a:r>
            <a:endParaRPr/>
          </a:p>
        </p:txBody>
      </p:sp>
      <p:sp>
        <p:nvSpPr>
          <p:cNvPr id="116" name="Google Shape;116;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Visualization :</a:t>
            </a:r>
            <a:endParaRPr/>
          </a:p>
        </p:txBody>
      </p:sp>
      <p:pic>
        <p:nvPicPr>
          <p:cNvPr id="117" name="Google Shape;117;p18"/>
          <p:cNvPicPr preferRelativeResize="0"/>
          <p:nvPr/>
        </p:nvPicPr>
        <p:blipFill>
          <a:blip r:embed="rId3">
            <a:alphaModFix/>
          </a:blip>
          <a:stretch>
            <a:fillRect/>
          </a:stretch>
        </p:blipFill>
        <p:spPr>
          <a:xfrm>
            <a:off x="2962750" y="1197663"/>
            <a:ext cx="4131950" cy="3631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idx="1" type="body"/>
          </p:nvPr>
        </p:nvSpPr>
        <p:spPr>
          <a:xfrm>
            <a:off x="311700" y="1229975"/>
            <a:ext cx="8520600" cy="35670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Price distribution of diamonds in the dataset :</a:t>
            </a:r>
            <a:endParaRPr/>
          </a:p>
          <a:p>
            <a:pPr indent="0" lvl="0" marL="0" rtl="0" algn="just">
              <a:spcBef>
                <a:spcPts val="1200"/>
              </a:spcBef>
              <a:spcAft>
                <a:spcPts val="1200"/>
              </a:spcAft>
              <a:buNone/>
            </a:pPr>
            <a:r>
              <a:t/>
            </a:r>
            <a:endParaRPr/>
          </a:p>
        </p:txBody>
      </p:sp>
      <p:sp>
        <p:nvSpPr>
          <p:cNvPr id="123" name="Google Shape;123;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Visualization :</a:t>
            </a:r>
            <a:endParaRPr/>
          </a:p>
        </p:txBody>
      </p:sp>
      <p:pic>
        <p:nvPicPr>
          <p:cNvPr id="124" name="Google Shape;124;p19"/>
          <p:cNvPicPr preferRelativeResize="0"/>
          <p:nvPr/>
        </p:nvPicPr>
        <p:blipFill>
          <a:blip r:embed="rId3">
            <a:alphaModFix/>
          </a:blip>
          <a:stretch>
            <a:fillRect/>
          </a:stretch>
        </p:blipFill>
        <p:spPr>
          <a:xfrm>
            <a:off x="2727888" y="2009300"/>
            <a:ext cx="3688225" cy="2688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idx="1" type="body"/>
          </p:nvPr>
        </p:nvSpPr>
        <p:spPr>
          <a:xfrm>
            <a:off x="311700" y="1229975"/>
            <a:ext cx="8520600" cy="35670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Distribution of price by every category of ‘cut’ :</a:t>
            </a:r>
            <a:endParaRPr/>
          </a:p>
          <a:p>
            <a:pPr indent="0" lvl="0" marL="0" rtl="0" algn="just">
              <a:spcBef>
                <a:spcPts val="1200"/>
              </a:spcBef>
              <a:spcAft>
                <a:spcPts val="1200"/>
              </a:spcAft>
              <a:buNone/>
            </a:pPr>
            <a:r>
              <a:t/>
            </a:r>
            <a:endParaRPr/>
          </a:p>
        </p:txBody>
      </p:sp>
      <p:sp>
        <p:nvSpPr>
          <p:cNvPr id="130" name="Google Shape;130;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Visualization :</a:t>
            </a:r>
            <a:endParaRPr/>
          </a:p>
        </p:txBody>
      </p:sp>
      <p:pic>
        <p:nvPicPr>
          <p:cNvPr id="131" name="Google Shape;131;p20"/>
          <p:cNvPicPr preferRelativeResize="0"/>
          <p:nvPr/>
        </p:nvPicPr>
        <p:blipFill>
          <a:blip r:embed="rId3">
            <a:alphaModFix/>
          </a:blip>
          <a:stretch>
            <a:fillRect/>
          </a:stretch>
        </p:blipFill>
        <p:spPr>
          <a:xfrm>
            <a:off x="610650" y="1981150"/>
            <a:ext cx="7924801" cy="2607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Contents</a:t>
            </a:r>
            <a:endParaRPr/>
          </a:p>
        </p:txBody>
      </p:sp>
      <p:sp>
        <p:nvSpPr>
          <p:cNvPr id="137" name="Google Shape;137;p21"/>
          <p:cNvSpPr txBox="1"/>
          <p:nvPr>
            <p:ph idx="1" type="body"/>
          </p:nvPr>
        </p:nvSpPr>
        <p:spPr>
          <a:xfrm>
            <a:off x="311700" y="1229975"/>
            <a:ext cx="8520600" cy="3567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One hot encoding</a:t>
            </a:r>
            <a:endParaRPr/>
          </a:p>
          <a:p>
            <a:pPr indent="-317500" lvl="0" marL="457200" rtl="0" algn="l">
              <a:spcBef>
                <a:spcPts val="0"/>
              </a:spcBef>
              <a:spcAft>
                <a:spcPts val="0"/>
              </a:spcAft>
              <a:buSzPts val="1400"/>
              <a:buChar char="●"/>
            </a:pPr>
            <a:r>
              <a:rPr lang="en"/>
              <a:t>Label encoding</a:t>
            </a:r>
            <a:endParaRPr/>
          </a:p>
          <a:p>
            <a:pPr indent="-317500" lvl="0" marL="457200" rtl="0" algn="l">
              <a:spcBef>
                <a:spcPts val="0"/>
              </a:spcBef>
              <a:spcAft>
                <a:spcPts val="0"/>
              </a:spcAft>
              <a:buSzPts val="1400"/>
              <a:buChar char="●"/>
            </a:pPr>
            <a:r>
              <a:rPr lang="en"/>
              <a:t>Binning</a:t>
            </a:r>
            <a:endParaRPr/>
          </a:p>
          <a:p>
            <a:pPr indent="-317500" lvl="0" marL="457200" rtl="0" algn="l">
              <a:spcBef>
                <a:spcPts val="0"/>
              </a:spcBef>
              <a:spcAft>
                <a:spcPts val="0"/>
              </a:spcAft>
              <a:buSzPts val="1400"/>
              <a:buChar char="●"/>
            </a:pPr>
            <a:r>
              <a:rPr lang="en"/>
              <a:t>Performance measures used</a:t>
            </a:r>
            <a:endParaRPr/>
          </a:p>
          <a:p>
            <a:pPr indent="-317500" lvl="0" marL="457200" rtl="0" algn="l">
              <a:spcBef>
                <a:spcPts val="0"/>
              </a:spcBef>
              <a:spcAft>
                <a:spcPts val="0"/>
              </a:spcAft>
              <a:buSzPts val="1400"/>
              <a:buChar char="●"/>
            </a:pPr>
            <a:r>
              <a:rPr lang="en"/>
              <a:t>Algorithms used</a:t>
            </a:r>
            <a:endParaRPr/>
          </a:p>
          <a:p>
            <a:pPr indent="-317500" lvl="0" marL="457200" rtl="0" algn="l">
              <a:spcBef>
                <a:spcPts val="0"/>
              </a:spcBef>
              <a:spcAft>
                <a:spcPts val="0"/>
              </a:spcAft>
              <a:buSzPts val="1400"/>
              <a:buChar char="●"/>
            </a:pPr>
            <a:r>
              <a:rPr lang="en"/>
              <a:t>Explanations of algorithms and output</a:t>
            </a:r>
            <a:endParaRPr/>
          </a:p>
          <a:p>
            <a:pPr indent="-317500" lvl="0" marL="457200" rtl="0" algn="l">
              <a:spcBef>
                <a:spcPts val="0"/>
              </a:spcBef>
              <a:spcAft>
                <a:spcPts val="0"/>
              </a:spcAft>
              <a:buSzPts val="1400"/>
              <a:buChar char="●"/>
            </a:pPr>
            <a:r>
              <a:rPr lang="en"/>
              <a:t>References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