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1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iv S" userId="00359ddd6078eea1" providerId="LiveId" clId="{04DE2C81-CC5D-478D-83F5-C803630BE268}"/>
    <pc:docChg chg="delSld">
      <pc:chgData name="Rajiv S" userId="00359ddd6078eea1" providerId="LiveId" clId="{04DE2C81-CC5D-478D-83F5-C803630BE268}" dt="2022-10-05T12:01:39.825" v="2" actId="47"/>
      <pc:docMkLst>
        <pc:docMk/>
      </pc:docMkLst>
      <pc:sldChg chg="del">
        <pc:chgData name="Rajiv S" userId="00359ddd6078eea1" providerId="LiveId" clId="{04DE2C81-CC5D-478D-83F5-C803630BE268}" dt="2022-10-05T12:01:39.825" v="2" actId="47"/>
        <pc:sldMkLst>
          <pc:docMk/>
          <pc:sldMk cId="0" sldId="312"/>
        </pc:sldMkLst>
      </pc:sldChg>
      <pc:sldChg chg="del">
        <pc:chgData name="Rajiv S" userId="00359ddd6078eea1" providerId="LiveId" clId="{04DE2C81-CC5D-478D-83F5-C803630BE268}" dt="2022-10-05T12:01:36.854" v="0" actId="47"/>
        <pc:sldMkLst>
          <pc:docMk/>
          <pc:sldMk cId="0" sldId="314"/>
        </pc:sldMkLst>
      </pc:sldChg>
      <pc:sldChg chg="del">
        <pc:chgData name="Rajiv S" userId="00359ddd6078eea1" providerId="LiveId" clId="{04DE2C81-CC5D-478D-83F5-C803630BE268}" dt="2022-10-05T12:01:38.450" v="1" actId="47"/>
        <pc:sldMkLst>
          <pc:docMk/>
          <pc:sldMk cId="0" sldId="3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D55AF-4137-4E9B-8E65-E3749EFB0665}" type="datetimeFigureOut">
              <a:rPr lang="en-US" smtClean="0"/>
              <a:pPr/>
              <a:t>10/5/2022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8FEE8A-12FE-496F-8070-BE9AE188F2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miter lim="800000"/>
            <a:headEnd/>
            <a:tailEnd/>
          </a:ln>
        </p:spPr>
        <p:txBody>
          <a:bodyPr/>
          <a:lstStyle/>
          <a:p>
            <a:fld id="{8C5DEC34-138B-4FB0-BCE4-DD2DB93DD8DB}" type="slidenum">
              <a:rPr lang="en-US" altLang="en-US" smtClean="0">
                <a:ea typeface="ＭＳ Ｐゴシック" pitchFamily="34" charset="-128"/>
              </a:rPr>
              <a:pPr/>
              <a:t>3</a:t>
            </a:fld>
            <a:endParaRPr lang="en-US" altLang="en-US">
              <a:ea typeface="ＭＳ Ｐゴシック" pitchFamily="34" charset="-128"/>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806824" y="3948546"/>
            <a:ext cx="4437529" cy="3741054"/>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47738" y="623888"/>
            <a:ext cx="4154487" cy="311626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806824" y="3948546"/>
            <a:ext cx="4437529" cy="3741054"/>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47738" y="623888"/>
            <a:ext cx="4154487" cy="311626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806824" y="3948546"/>
            <a:ext cx="4437529" cy="3741054"/>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806824" y="3948546"/>
            <a:ext cx="4437529" cy="3741054"/>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whatis/definition/system-software" TargetMode="External"/><Relationship Id="rId2" Type="http://schemas.openxmlformats.org/officeDocument/2006/relationships/hyperlink" Target="https://www.techtarget.com/searchsoftwarequality/definition/application" TargetMode="External"/><Relationship Id="rId1" Type="http://schemas.openxmlformats.org/officeDocument/2006/relationships/slideLayout" Target="../slideLayouts/slideLayout2.xml"/><Relationship Id="rId6" Type="http://schemas.openxmlformats.org/officeDocument/2006/relationships/hyperlink" Target="https://www.techtarget.com/whatis/definition/utility" TargetMode="External"/><Relationship Id="rId5" Type="http://schemas.openxmlformats.org/officeDocument/2006/relationships/hyperlink" Target="https://www.techtarget.com/whatis/definition/firmware" TargetMode="External"/><Relationship Id="rId4" Type="http://schemas.openxmlformats.org/officeDocument/2006/relationships/hyperlink" Target="https://www.techtarget.com/searchcio/feature/The-rise-of-modern-applications-Why-you-need-the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software-engineering-classical-waterfall-mode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219199"/>
          </a:xfrm>
        </p:spPr>
        <p:txBody>
          <a:bodyPr>
            <a:normAutofit fontScale="90000"/>
          </a:bodyPr>
          <a:lstStyle/>
          <a:p>
            <a:r>
              <a:rPr lang="en-IN" dirty="0"/>
              <a:t>What is software?</a:t>
            </a:r>
            <a:br>
              <a:rPr lang="en-IN" dirty="0"/>
            </a:br>
            <a:endParaRPr lang="en-US" dirty="0"/>
          </a:p>
        </p:txBody>
      </p:sp>
      <p:sp>
        <p:nvSpPr>
          <p:cNvPr id="3" name="Subtitle 2"/>
          <p:cNvSpPr>
            <a:spLocks noGrp="1"/>
          </p:cNvSpPr>
          <p:nvPr>
            <p:ph type="subTitle" idx="1"/>
          </p:nvPr>
        </p:nvSpPr>
        <p:spPr>
          <a:xfrm>
            <a:off x="914400" y="3276600"/>
            <a:ext cx="6553200" cy="2209800"/>
          </a:xfrm>
        </p:spPr>
        <p:txBody>
          <a:bodyPr>
            <a:normAutofit fontScale="70000" lnSpcReduction="20000"/>
          </a:bodyPr>
          <a:lstStyle/>
          <a:p>
            <a:pPr algn="l"/>
            <a:r>
              <a:rPr lang="en-US" b="1" i="1" dirty="0"/>
              <a:t>Software encompasses: (1) </a:t>
            </a:r>
            <a:r>
              <a:rPr lang="en-US" b="1" i="1" dirty="0">
                <a:solidFill>
                  <a:schemeClr val="folHlink"/>
                </a:solidFill>
              </a:rPr>
              <a:t>instructions</a:t>
            </a:r>
            <a:r>
              <a:rPr lang="en-US" b="1" i="1" dirty="0"/>
              <a:t> (computer programs) that when executed provide desired features, function, and performance;  (2) </a:t>
            </a:r>
            <a:r>
              <a:rPr lang="en-US" b="1" i="1" dirty="0">
                <a:solidFill>
                  <a:schemeClr val="folHlink"/>
                </a:solidFill>
              </a:rPr>
              <a:t>data structures</a:t>
            </a:r>
            <a:r>
              <a:rPr lang="en-US" b="1" i="1" dirty="0"/>
              <a:t> that enable the programs to adequately store and manipulate information and (3) </a:t>
            </a:r>
            <a:r>
              <a:rPr lang="en-US" b="1" i="1" dirty="0">
                <a:solidFill>
                  <a:schemeClr val="folHlink"/>
                </a:solidFill>
              </a:rPr>
              <a:t>documentation</a:t>
            </a:r>
            <a:r>
              <a:rPr lang="en-US" b="1" i="1" dirty="0"/>
              <a:t> that describes the operation and use of the programs.</a:t>
            </a:r>
            <a:r>
              <a:rPr lang="en-US" b="1" dirty="0"/>
              <a:t> </a:t>
            </a:r>
          </a:p>
          <a:p>
            <a:pPr algn="l"/>
            <a:endParaRPr lang="en-US" dirty="0"/>
          </a:p>
        </p:txBody>
      </p:sp>
      <p:sp>
        <p:nvSpPr>
          <p:cNvPr id="4" name="Rectangle 3"/>
          <p:cNvSpPr/>
          <p:nvPr/>
        </p:nvSpPr>
        <p:spPr>
          <a:xfrm>
            <a:off x="914400" y="1371600"/>
            <a:ext cx="6705600" cy="2308324"/>
          </a:xfrm>
          <a:prstGeom prst="rect">
            <a:avLst/>
          </a:prstGeom>
        </p:spPr>
        <p:txBody>
          <a:bodyPr wrap="square">
            <a:spAutoFit/>
          </a:bodyPr>
          <a:lstStyle/>
          <a:p>
            <a:r>
              <a:rPr lang="en-US" sz="2400" i="1" dirty="0">
                <a:latin typeface="Arial" pitchFamily="34" charset="0"/>
                <a:cs typeface="Arial" pitchFamily="34" charset="0"/>
              </a:rPr>
              <a:t>Software is a set of instructions, data or programs used to operate computers and execute specific tasks.</a:t>
            </a:r>
            <a:r>
              <a:rPr lang="en-US" sz="2400" dirty="0">
                <a:latin typeface="Arial" pitchFamily="34" charset="0"/>
                <a:cs typeface="Arial" pitchFamily="34" charset="0"/>
              </a:rPr>
              <a:t> </a:t>
            </a:r>
          </a:p>
          <a:p>
            <a:r>
              <a:rPr lang="en-US" sz="2400" i="1" dirty="0"/>
              <a:t>The product that software professionals </a:t>
            </a:r>
            <a:r>
              <a:rPr lang="en-US" sz="2400" i="1" dirty="0">
                <a:solidFill>
                  <a:srgbClr val="AD0101"/>
                </a:solidFill>
              </a:rPr>
              <a:t>build </a:t>
            </a:r>
            <a:r>
              <a:rPr lang="en-US" sz="2400" i="1" dirty="0"/>
              <a:t>and then </a:t>
            </a:r>
            <a:r>
              <a:rPr lang="en-US" sz="2400" i="1" dirty="0">
                <a:solidFill>
                  <a:srgbClr val="AD0101"/>
                </a:solidFill>
              </a:rPr>
              <a:t>support </a:t>
            </a:r>
            <a:r>
              <a:rPr lang="en-US" sz="2400" i="1" dirty="0"/>
              <a:t>over the long term.</a:t>
            </a: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1"/>
          </p:nvPr>
        </p:nvSpPr>
        <p:spPr>
          <a:xfrm>
            <a:off x="457200" y="6245225"/>
            <a:ext cx="2133600" cy="476250"/>
          </a:xfrm>
          <a:noFill/>
          <a:ln>
            <a:miter lim="800000"/>
            <a:headEnd/>
            <a:tailEnd/>
          </a:ln>
        </p:spPr>
        <p:txBody>
          <a:bodyPr/>
          <a:lstStyle/>
          <a:p>
            <a:pPr algn="l"/>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7171" name="Slide Number Placeholder 4"/>
          <p:cNvSpPr>
            <a:spLocks noGrp="1"/>
          </p:cNvSpPr>
          <p:nvPr>
            <p:ph type="sldNum" sz="quarter" idx="12"/>
          </p:nvPr>
        </p:nvSpPr>
        <p:spPr>
          <a:xfrm>
            <a:off x="3124200" y="6245225"/>
            <a:ext cx="2895600" cy="476250"/>
          </a:xfrm>
          <a:noFill/>
          <a:ln>
            <a:miter lim="800000"/>
            <a:headEnd/>
            <a:tailEnd/>
          </a:ln>
        </p:spPr>
        <p:txBody>
          <a:bodyPr/>
          <a:lstStyle/>
          <a:p>
            <a:pPr algn="ctr"/>
            <a:fld id="{5C66BBD8-0EED-4F3F-BB57-88106DA60E66}" type="slidenum">
              <a:rPr lang="en-US" altLang="en-US" smtClean="0"/>
              <a:pPr algn="ctr"/>
              <a:t>10</a:t>
            </a:fld>
            <a:endParaRPr lang="en-US" altLang="en-US"/>
          </a:p>
        </p:txBody>
      </p:sp>
      <p:sp>
        <p:nvSpPr>
          <p:cNvPr id="7172" name="Rectangle 2"/>
          <p:cNvSpPr>
            <a:spLocks noGrp="1" noChangeArrowheads="1"/>
          </p:cNvSpPr>
          <p:nvPr>
            <p:ph type="title"/>
          </p:nvPr>
        </p:nvSpPr>
        <p:spPr/>
        <p:txBody>
          <a:bodyPr/>
          <a:lstStyle/>
          <a:p>
            <a:pPr eaLnBrk="1" hangingPunct="1"/>
            <a:r>
              <a:rPr lang="en-US" altLang="en-US"/>
              <a:t>Software Engineering</a:t>
            </a:r>
          </a:p>
        </p:txBody>
      </p:sp>
      <p:sp>
        <p:nvSpPr>
          <p:cNvPr id="7173" name="Rectangle 3"/>
          <p:cNvSpPr>
            <a:spLocks noGrp="1" noChangeArrowheads="1"/>
          </p:cNvSpPr>
          <p:nvPr>
            <p:ph type="body" idx="1"/>
          </p:nvPr>
        </p:nvSpPr>
        <p:spPr/>
        <p:txBody>
          <a:bodyPr>
            <a:normAutofit lnSpcReduction="10000"/>
          </a:bodyPr>
          <a:lstStyle/>
          <a:p>
            <a:pPr eaLnBrk="1" hangingPunct="1"/>
            <a:r>
              <a:rPr lang="en-US" altLang="en-US" dirty="0"/>
              <a:t>The IEEE definition:</a:t>
            </a:r>
          </a:p>
          <a:p>
            <a:pPr lvl="1" eaLnBrk="1" hangingPunct="1">
              <a:spcBef>
                <a:spcPts val="300"/>
              </a:spcBef>
            </a:pPr>
            <a:r>
              <a:rPr lang="en-US" altLang="en-US" i="1" dirty="0">
                <a:latin typeface="Palatino"/>
              </a:rPr>
              <a:t>Software </a:t>
            </a:r>
            <a:r>
              <a:rPr lang="en-US" altLang="en-US" i="1" dirty="0" err="1">
                <a:latin typeface="Palatino"/>
              </a:rPr>
              <a:t>Engineering:The</a:t>
            </a:r>
            <a:r>
              <a:rPr lang="en-US" altLang="en-US" i="1" dirty="0">
                <a:latin typeface="Palatino"/>
              </a:rPr>
              <a:t> application of a </a:t>
            </a:r>
            <a:r>
              <a:rPr lang="en-US" altLang="en-US" i="1" dirty="0">
                <a:solidFill>
                  <a:schemeClr val="folHlink"/>
                </a:solidFill>
                <a:latin typeface="Palatino"/>
              </a:rPr>
              <a:t>systematic, disciplined, quantifiable approach</a:t>
            </a:r>
            <a:r>
              <a:rPr lang="en-US" altLang="en-US" i="1" dirty="0">
                <a:latin typeface="Palatino"/>
              </a:rPr>
              <a:t> to the </a:t>
            </a:r>
            <a:r>
              <a:rPr lang="en-US" altLang="en-US" i="1" dirty="0">
                <a:solidFill>
                  <a:schemeClr val="folHlink"/>
                </a:solidFill>
                <a:latin typeface="Palatino"/>
              </a:rPr>
              <a:t>development, operation, and maintenance</a:t>
            </a:r>
            <a:r>
              <a:rPr lang="en-US" altLang="en-US" i="1" dirty="0">
                <a:latin typeface="Palatino"/>
              </a:rPr>
              <a:t> of software; that is, the application of engineering to software.</a:t>
            </a:r>
          </a:p>
          <a:p>
            <a:pPr lvl="1">
              <a:spcBef>
                <a:spcPts val="300"/>
              </a:spcBef>
            </a:pPr>
            <a:r>
              <a:rPr lang="en-US" dirty="0"/>
              <a:t>software engineering is the process of solving customers’ problems by the systematic development and evolution of large, high-quality software systems within cost, time and other constraints.</a:t>
            </a:r>
            <a:endParaRPr lang="en-US" altLang="en-US" i="1" dirty="0">
              <a:latin typeface="Palati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457200" y="274638"/>
            <a:ext cx="7292975" cy="1143000"/>
          </a:xfrm>
        </p:spPr>
        <p:txBody>
          <a:bodyPr rtlCol="0">
            <a:normAutofit/>
          </a:bodyPr>
          <a:lstStyle/>
          <a:p>
            <a:pPr eaLnBrk="1" fontAlgn="auto" hangingPunct="1">
              <a:spcAft>
                <a:spcPts val="0"/>
              </a:spcAft>
              <a:defRPr/>
            </a:pPr>
            <a:r>
              <a:rPr lang="en-GB" dirty="0">
                <a:solidFill>
                  <a:schemeClr val="tx1">
                    <a:lumMod val="85000"/>
                    <a:lumOff val="15000"/>
                  </a:schemeClr>
                </a:solidFill>
              </a:rPr>
              <a:t>Why Software is Important?</a:t>
            </a:r>
          </a:p>
        </p:txBody>
      </p:sp>
      <p:sp>
        <p:nvSpPr>
          <p:cNvPr id="12291" name="Rectangle 5"/>
          <p:cNvSpPr>
            <a:spLocks noGrp="1" noChangeArrowheads="1"/>
          </p:cNvSpPr>
          <p:nvPr>
            <p:ph idx="1"/>
          </p:nvPr>
        </p:nvSpPr>
        <p:spPr>
          <a:xfrm>
            <a:off x="228600" y="1600200"/>
            <a:ext cx="8839200" cy="4525963"/>
          </a:xfrm>
        </p:spPr>
        <p:txBody>
          <a:bodyPr/>
          <a:lstStyle/>
          <a:p>
            <a:pPr eaLnBrk="1" hangingPunct="1"/>
            <a:r>
              <a:rPr lang="en-GB" altLang="en-US" sz="2400">
                <a:ea typeface="ＭＳ Ｐゴシック" pitchFamily="34" charset="-128"/>
              </a:rPr>
              <a:t>The economies of ALL developed nations are dependent on software.</a:t>
            </a:r>
          </a:p>
          <a:p>
            <a:pPr eaLnBrk="1" hangingPunct="1"/>
            <a:r>
              <a:rPr lang="en-GB" altLang="en-US" sz="2400">
                <a:ea typeface="ＭＳ Ｐゴシック" pitchFamily="34" charset="-128"/>
              </a:rPr>
              <a:t>More and more systems are software controlled (transportation, medical, telecommunications, military, industrial, entertainment,)</a:t>
            </a:r>
          </a:p>
          <a:p>
            <a:pPr eaLnBrk="1" hangingPunct="1"/>
            <a:r>
              <a:rPr lang="en-GB" altLang="en-US" sz="2400">
                <a:ea typeface="ＭＳ Ｐゴシック" pitchFamily="34" charset="-128"/>
              </a:rPr>
              <a:t>Software engineering is concerned with theories, methods and tools for professional software development.</a:t>
            </a:r>
          </a:p>
          <a:p>
            <a:pPr eaLnBrk="1" hangingPunct="1"/>
            <a:r>
              <a:rPr lang="en-GB" altLang="en-US" sz="2400">
                <a:ea typeface="ＭＳ Ｐゴシック" pitchFamily="34" charset="-128"/>
              </a:rPr>
              <a:t>Expenditure on software represents a </a:t>
            </a:r>
            <a:br>
              <a:rPr lang="en-GB" altLang="en-US" sz="2400">
                <a:ea typeface="ＭＳ Ｐゴシック" pitchFamily="34" charset="-128"/>
              </a:rPr>
            </a:br>
            <a:r>
              <a:rPr lang="en-GB" altLang="en-US" sz="2400">
                <a:ea typeface="ＭＳ Ｐゴシック" pitchFamily="34" charset="-128"/>
              </a:rPr>
              <a:t>significant fraction of GNP in all developed countries.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274638"/>
            <a:ext cx="7292975" cy="1143000"/>
          </a:xfrm>
        </p:spPr>
        <p:txBody>
          <a:bodyPr/>
          <a:lstStyle/>
          <a:p>
            <a:pPr eaLnBrk="1" hangingPunct="1"/>
            <a:r>
              <a:rPr lang="en-GB" altLang="en-US">
                <a:ea typeface="ＭＳ Ｐゴシック" pitchFamily="34" charset="-128"/>
              </a:rPr>
              <a:t>Software costs</a:t>
            </a:r>
          </a:p>
        </p:txBody>
      </p:sp>
      <p:sp>
        <p:nvSpPr>
          <p:cNvPr id="13315" name="Rectangle 5"/>
          <p:cNvSpPr>
            <a:spLocks noGrp="1" noChangeArrowheads="1"/>
          </p:cNvSpPr>
          <p:nvPr>
            <p:ph idx="1"/>
          </p:nvPr>
        </p:nvSpPr>
        <p:spPr/>
        <p:txBody>
          <a:bodyPr/>
          <a:lstStyle/>
          <a:p>
            <a:pPr eaLnBrk="1" hangingPunct="1"/>
            <a:r>
              <a:rPr lang="en-GB" altLang="en-US" sz="2400">
                <a:ea typeface="ＭＳ Ｐゴシック" pitchFamily="34" charset="-128"/>
              </a:rPr>
              <a:t>Software costs often dominate computer system costs. The costs of software on a PC are often greater than the hardware cost.</a:t>
            </a:r>
          </a:p>
          <a:p>
            <a:pPr eaLnBrk="1" hangingPunct="1"/>
            <a:r>
              <a:rPr lang="en-GB" altLang="en-US" sz="2400">
                <a:ea typeface="ＭＳ Ｐゴシック" pitchFamily="34" charset="-128"/>
              </a:rPr>
              <a:t>Software costs </a:t>
            </a:r>
            <a:r>
              <a:rPr lang="en-GB" altLang="en-US" sz="2400" b="1">
                <a:solidFill>
                  <a:srgbClr val="AD0101"/>
                </a:solidFill>
                <a:ea typeface="ＭＳ Ｐゴシック" pitchFamily="34" charset="-128"/>
              </a:rPr>
              <a:t>more to maintain </a:t>
            </a:r>
            <a:r>
              <a:rPr lang="en-GB" altLang="en-US" sz="2400">
                <a:ea typeface="ＭＳ Ｐゴシック" pitchFamily="34" charset="-128"/>
              </a:rPr>
              <a:t>than it does to develop. For systems with a long life, maintenance costs may be several times development costs.</a:t>
            </a:r>
          </a:p>
          <a:p>
            <a:pPr eaLnBrk="1" hangingPunct="1"/>
            <a:r>
              <a:rPr lang="en-GB" altLang="en-US" sz="2400">
                <a:ea typeface="ＭＳ Ｐゴシック" pitchFamily="34" charset="-128"/>
              </a:rPr>
              <a:t>Software engineering is concerned with cost-effective software development.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715962"/>
          </a:xfrm>
        </p:spPr>
        <p:txBody>
          <a:bodyPr/>
          <a:lstStyle/>
          <a:p>
            <a:r>
              <a:rPr lang="en-IN" altLang="en-US" sz="3600"/>
              <a:t>Stakeholders in SE</a:t>
            </a:r>
          </a:p>
        </p:txBody>
      </p:sp>
      <p:sp>
        <p:nvSpPr>
          <p:cNvPr id="3" name="Content Placeholder 2"/>
          <p:cNvSpPr>
            <a:spLocks noGrp="1"/>
          </p:cNvSpPr>
          <p:nvPr>
            <p:ph idx="1"/>
          </p:nvPr>
        </p:nvSpPr>
        <p:spPr>
          <a:xfrm>
            <a:off x="381000" y="990600"/>
            <a:ext cx="8534400" cy="4525963"/>
          </a:xfrm>
        </p:spPr>
        <p:txBody>
          <a:bodyPr>
            <a:normAutofit lnSpcReduction="10000"/>
          </a:bodyPr>
          <a:lstStyle/>
          <a:p>
            <a:pPr>
              <a:defRPr/>
            </a:pPr>
            <a:r>
              <a:rPr lang="en-US" sz="2800" dirty="0"/>
              <a:t>The term </a:t>
            </a:r>
            <a:r>
              <a:rPr lang="en-US" sz="2800" b="1" dirty="0"/>
              <a:t>Stakeholder</a:t>
            </a:r>
            <a:r>
              <a:rPr lang="en-US" sz="2800" dirty="0"/>
              <a:t> refers to, “a person, group or company that is directly or indirectly involved in the project and who may affect or get affected by the outcome of the project”. </a:t>
            </a:r>
            <a:endParaRPr lang="en-IN" sz="2400" b="1" dirty="0"/>
          </a:p>
          <a:p>
            <a:pPr marL="0" indent="0">
              <a:buFontTx/>
              <a:buNone/>
              <a:defRPr/>
            </a:pPr>
            <a:r>
              <a:rPr lang="en-IN" sz="2400" b="1" dirty="0"/>
              <a:t>Primary Stakeholders</a:t>
            </a:r>
          </a:p>
          <a:p>
            <a:pPr>
              <a:defRPr/>
            </a:pPr>
            <a:r>
              <a:rPr lang="en-IN" sz="2400" dirty="0"/>
              <a:t>Primary stakeholders have direct contact with the production of software and/or its use:</a:t>
            </a:r>
          </a:p>
          <a:p>
            <a:pPr>
              <a:defRPr/>
            </a:pPr>
            <a:r>
              <a:rPr lang="en-IN" sz="2400" b="1" dirty="0"/>
              <a:t>Users</a:t>
            </a:r>
            <a:r>
              <a:rPr lang="en-IN" sz="2400" dirty="0"/>
              <a:t> of the software</a:t>
            </a:r>
          </a:p>
          <a:p>
            <a:pPr>
              <a:defRPr/>
            </a:pPr>
            <a:r>
              <a:rPr lang="en-IN" sz="2400" b="1" dirty="0"/>
              <a:t>Customers</a:t>
            </a:r>
            <a:r>
              <a:rPr lang="en-IN" sz="2400" dirty="0"/>
              <a:t> of the software</a:t>
            </a:r>
          </a:p>
          <a:p>
            <a:pPr>
              <a:defRPr/>
            </a:pPr>
            <a:r>
              <a:rPr lang="en-IN" sz="2400" b="1" dirty="0"/>
              <a:t>Developers</a:t>
            </a:r>
            <a:r>
              <a:rPr lang="en-IN" sz="2400" dirty="0"/>
              <a:t> of the software</a:t>
            </a:r>
          </a:p>
          <a:p>
            <a:pPr>
              <a:defRPr/>
            </a:pPr>
            <a:r>
              <a:rPr lang="en-IN" sz="2400" b="1" dirty="0"/>
              <a:t>Managers</a:t>
            </a:r>
            <a:r>
              <a:rPr lang="en-IN" sz="2400" dirty="0"/>
              <a:t> of the hardware systems on which the software runs</a:t>
            </a:r>
          </a:p>
          <a:p>
            <a:pPr>
              <a:defRPr/>
            </a:pP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533400" y="0"/>
            <a:ext cx="8229600" cy="6172200"/>
          </a:xfrm>
        </p:spPr>
        <p:txBody>
          <a:bodyPr>
            <a:normAutofit/>
          </a:bodyPr>
          <a:lstStyle/>
          <a:p>
            <a:r>
              <a:rPr lang="en-IN" altLang="en-US" sz="2400" b="1" dirty="0"/>
              <a:t>Secondary Stakeholders</a:t>
            </a:r>
          </a:p>
          <a:p>
            <a:r>
              <a:rPr lang="en-IN" altLang="en-US" sz="2400" dirty="0"/>
              <a:t>In addition, there are countless other people who are indirectly affected by software even though they may be unaware of its existence, </a:t>
            </a:r>
            <a:r>
              <a:rPr lang="en-IN" altLang="en-US" sz="2400" dirty="0" err="1"/>
              <a:t>e.g</a:t>
            </a:r>
            <a:r>
              <a:rPr lang="en-IN" altLang="en-US" sz="2400"/>
              <a:t>: </a:t>
            </a:r>
            <a:r>
              <a:rPr lang="en-IN" altLang="en-US" sz="2400" b="1"/>
              <a:t>Bank </a:t>
            </a:r>
            <a:r>
              <a:rPr lang="en-IN" altLang="en-US" sz="2400" b="1" dirty="0"/>
              <a:t>customers</a:t>
            </a:r>
            <a:r>
              <a:rPr lang="en-IN" altLang="en-US" sz="2400" dirty="0"/>
              <a:t>, because software manages bank accounts</a:t>
            </a:r>
          </a:p>
          <a:p>
            <a:r>
              <a:rPr lang="en-IN" altLang="en-US" sz="2400" b="1" dirty="0"/>
              <a:t>Cancer patients</a:t>
            </a:r>
            <a:r>
              <a:rPr lang="en-IN" altLang="en-US" sz="2400" dirty="0"/>
              <a:t>, because software controls radiation treatment machines</a:t>
            </a:r>
          </a:p>
          <a:p>
            <a:r>
              <a:rPr lang="en-IN" altLang="en-US" sz="2400" b="1" dirty="0"/>
              <a:t>Airline passengers</a:t>
            </a:r>
            <a:r>
              <a:rPr lang="en-IN" altLang="en-US" sz="2400" dirty="0"/>
              <a:t>, because software is involved with aircraft flight control</a:t>
            </a:r>
          </a:p>
          <a:p>
            <a:r>
              <a:rPr lang="en-IN" altLang="en-US" sz="2400" dirty="0"/>
              <a:t>These are "secondary" only in the sense that their roles are not directly involved with the production of software and its use.</a:t>
            </a:r>
          </a:p>
          <a:p>
            <a:r>
              <a:rPr lang="en-IN" altLang="en-US" sz="2400" dirty="0"/>
              <a:t>The software values of these groups are difficult to generalize, but due to the software impact on their lives or property, they must be considered by the primary stakeholders.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Classical Waterfall Model</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classical waterfall model divides the life cycle into a set of phases. </a:t>
            </a:r>
          </a:p>
          <a:p>
            <a:r>
              <a:rPr lang="en-US" dirty="0"/>
              <a:t>This model considers that one phase can be started after the completion of the previous phase. </a:t>
            </a:r>
          </a:p>
          <a:p>
            <a:r>
              <a:rPr lang="en-US" dirty="0"/>
              <a:t>That is the output of one phase will be the input to the next phase. </a:t>
            </a:r>
          </a:p>
          <a:p>
            <a:r>
              <a:rPr lang="en-US" dirty="0"/>
              <a:t>Thus the development process can be considered as a sequential flow in the waterfall. Here the phases do not overlap with each other. The different sequential phases of the classical waterfall model are shown in the below figure: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Model</a:t>
            </a:r>
          </a:p>
        </p:txBody>
      </p:sp>
      <p:pic>
        <p:nvPicPr>
          <p:cNvPr id="22530" name="Picture 2" descr="C:\Users\ashac\OneDrive\Desktop\waterfallmodel.png"/>
          <p:cNvPicPr>
            <a:picLocks noGrp="1" noChangeAspect="1" noChangeArrowheads="1"/>
          </p:cNvPicPr>
          <p:nvPr>
            <p:ph idx="1"/>
          </p:nvPr>
        </p:nvPicPr>
        <p:blipFill>
          <a:blip r:embed="rId2" cstate="print"/>
          <a:srcRect/>
          <a:stretch>
            <a:fillRect/>
          </a:stretch>
        </p:blipFill>
        <p:spPr bwMode="auto">
          <a:xfrm>
            <a:off x="546957" y="1600200"/>
            <a:ext cx="8050085" cy="452596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Waterfall Model</a:t>
            </a:r>
          </a:p>
        </p:txBody>
      </p:sp>
      <p:sp>
        <p:nvSpPr>
          <p:cNvPr id="3" name="Content Placeholder 2"/>
          <p:cNvSpPr>
            <a:spLocks noGrp="1"/>
          </p:cNvSpPr>
          <p:nvPr>
            <p:ph idx="1"/>
          </p:nvPr>
        </p:nvSpPr>
        <p:spPr/>
        <p:txBody>
          <a:bodyPr>
            <a:normAutofit fontScale="92500" lnSpcReduction="10000"/>
          </a:bodyPr>
          <a:lstStyle/>
          <a:p>
            <a:r>
              <a:rPr lang="en-US" b="1" dirty="0"/>
              <a:t>Feasibility Study</a:t>
            </a:r>
            <a:r>
              <a:rPr lang="en-US" dirty="0"/>
              <a:t>: The main goal of this phase is to determine whether it would be financially and technically feasible to develop the software. </a:t>
            </a:r>
          </a:p>
          <a:p>
            <a:r>
              <a:rPr lang="en-US" b="1" dirty="0"/>
              <a:t>Requirements analysis and specification</a:t>
            </a:r>
            <a:r>
              <a:rPr lang="en-US" dirty="0"/>
              <a:t>: The aim of the requirement analysis and specification phase is to understand the exact requirements of the customer and document them properly. This phase consists of two different activities.    </a:t>
            </a:r>
          </a:p>
          <a:p>
            <a:pPr>
              <a:buNone/>
            </a:pPr>
            <a:r>
              <a:rPr lang="en-US" b="1" dirty="0"/>
              <a:t>    1. Requirement gathering and analysis</a:t>
            </a:r>
          </a:p>
          <a:p>
            <a:pPr>
              <a:buNone/>
            </a:pPr>
            <a:r>
              <a:rPr lang="en-US" b="1" dirty="0"/>
              <a:t>   2. Requirement specification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Waterfall Model</a:t>
            </a:r>
          </a:p>
        </p:txBody>
      </p:sp>
      <p:sp>
        <p:nvSpPr>
          <p:cNvPr id="3" name="Content Placeholder 2"/>
          <p:cNvSpPr>
            <a:spLocks noGrp="1"/>
          </p:cNvSpPr>
          <p:nvPr>
            <p:ph idx="1"/>
          </p:nvPr>
        </p:nvSpPr>
        <p:spPr/>
        <p:txBody>
          <a:bodyPr>
            <a:normAutofit fontScale="85000" lnSpcReduction="10000"/>
          </a:bodyPr>
          <a:lstStyle/>
          <a:p>
            <a:r>
              <a:rPr lang="en-US" b="1" dirty="0"/>
              <a:t>Design</a:t>
            </a:r>
            <a:r>
              <a:rPr lang="en-US" dirty="0"/>
              <a:t>: The goal of this phase is to convert the requirements acquired in the SRS into a format that can be coded in a programming language. It includes high-level and detailed design as well as the overall software architecture. A Software Design Document is used to document all of this effort (SDD).</a:t>
            </a:r>
          </a:p>
          <a:p>
            <a:r>
              <a:rPr lang="en-US" b="1" dirty="0"/>
              <a:t>Coding and Unit testing</a:t>
            </a:r>
            <a:r>
              <a:rPr lang="en-US" dirty="0"/>
              <a:t>: In the coding phase software design is translated into source code using any suitable programming language. Thus each designed module is coded. The aim of the unit testing phase is to check whether each module is working properly or not.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Waterfall Model</a:t>
            </a:r>
          </a:p>
        </p:txBody>
      </p:sp>
      <p:sp>
        <p:nvSpPr>
          <p:cNvPr id="3" name="Content Placeholder 2"/>
          <p:cNvSpPr>
            <a:spLocks noGrp="1"/>
          </p:cNvSpPr>
          <p:nvPr>
            <p:ph idx="1"/>
          </p:nvPr>
        </p:nvSpPr>
        <p:spPr/>
        <p:txBody>
          <a:bodyPr>
            <a:noAutofit/>
          </a:bodyPr>
          <a:lstStyle/>
          <a:p>
            <a:r>
              <a:rPr lang="en-US" sz="1800" b="1" dirty="0"/>
              <a:t>Integration and System testing</a:t>
            </a:r>
            <a:r>
              <a:rPr lang="en-US" sz="1800" dirty="0"/>
              <a:t>: Integration of different modules are undertaken soon after they have been coded and unit tested. Integration of various modules is carried out incrementally over a number of steps. During each integration step, previously planned modules are added to the partially integrated system and the resultant system is tested. Finally, after all the modules have been successfully integrated and tested, the full working system is obtained and system testing is carried out on this. System testing consists of three different kinds of testing activities as described below : </a:t>
            </a:r>
          </a:p>
          <a:p>
            <a:pPr lvl="1" fontAlgn="base">
              <a:buNone/>
            </a:pPr>
            <a:r>
              <a:rPr lang="en-US" sz="1800" b="1" dirty="0"/>
              <a:t>Alpha testing:</a:t>
            </a:r>
            <a:r>
              <a:rPr lang="en-US" sz="1800" dirty="0"/>
              <a:t> Alpha testing is the system testing performed by the development team.</a:t>
            </a:r>
          </a:p>
          <a:p>
            <a:pPr lvl="1" fontAlgn="base">
              <a:buNone/>
            </a:pPr>
            <a:r>
              <a:rPr lang="en-US" sz="1800" b="1" dirty="0"/>
              <a:t>Beta testing:</a:t>
            </a:r>
            <a:r>
              <a:rPr lang="en-US" sz="1800" dirty="0"/>
              <a:t> Beta testing is the system testing performed by a friendly set of customers.</a:t>
            </a:r>
          </a:p>
          <a:p>
            <a:pPr lvl="1" fontAlgn="base">
              <a:buNone/>
            </a:pPr>
            <a:r>
              <a:rPr lang="en-US" sz="1800" b="1" dirty="0"/>
              <a:t>Acceptance testing:</a:t>
            </a:r>
            <a:r>
              <a:rPr lang="en-US" sz="1800" dirty="0"/>
              <a:t> After the software has been delivered, the customer performed acceptance testing to determine whether to accept the delivered software or reject it.</a:t>
            </a:r>
            <a:br>
              <a:rPr lang="en-US" sz="1800" dirty="0"/>
            </a:b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software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a:latin typeface="Arial" pitchFamily="34" charset="0"/>
                <a:cs typeface="Arial" pitchFamily="34" charset="0"/>
              </a:rPr>
              <a:t>The two main categories of software are </a:t>
            </a:r>
            <a:r>
              <a:rPr lang="en-US" sz="2400" u="sng" dirty="0">
                <a:latin typeface="Arial" pitchFamily="34" charset="0"/>
                <a:cs typeface="Arial" pitchFamily="34" charset="0"/>
                <a:hlinkClick r:id="rId2"/>
              </a:rPr>
              <a:t>application</a:t>
            </a:r>
            <a:r>
              <a:rPr lang="en-US" sz="2400" dirty="0">
                <a:latin typeface="Arial" pitchFamily="34" charset="0"/>
                <a:cs typeface="Arial" pitchFamily="34" charset="0"/>
              </a:rPr>
              <a:t> software and </a:t>
            </a:r>
            <a:r>
              <a:rPr lang="en-US" sz="2400" u="sng" dirty="0">
                <a:latin typeface="Arial" pitchFamily="34" charset="0"/>
                <a:cs typeface="Arial" pitchFamily="34" charset="0"/>
                <a:hlinkClick r:id="rId3"/>
              </a:rPr>
              <a:t>system software</a:t>
            </a:r>
            <a:r>
              <a:rPr lang="en-US" sz="2400" dirty="0">
                <a:latin typeface="Arial" pitchFamily="34" charset="0"/>
                <a:cs typeface="Arial" pitchFamily="34" charset="0"/>
              </a:rPr>
              <a:t>.</a:t>
            </a:r>
          </a:p>
          <a:p>
            <a:r>
              <a:rPr lang="en-US" sz="2400" b="1" dirty="0"/>
              <a:t>Application software. </a:t>
            </a:r>
            <a:r>
              <a:rPr lang="en-US" sz="2400" dirty="0"/>
              <a:t>The most common type of software, application software is a computer software package that performs a specific function for a user, or in some cases, for another application. Examples of </a:t>
            </a:r>
            <a:r>
              <a:rPr lang="en-US" sz="2400" u="sng" dirty="0">
                <a:hlinkClick r:id="rId4"/>
              </a:rPr>
              <a:t>modern applications</a:t>
            </a:r>
            <a:r>
              <a:rPr lang="en-US" sz="2400" dirty="0"/>
              <a:t> include office suites, graphics software, databases and database management programs, web browsers, word processors, software development tools, image editors and communication platforms.</a:t>
            </a:r>
          </a:p>
          <a:p>
            <a:r>
              <a:rPr lang="en-US" sz="2400" b="1" dirty="0"/>
              <a:t>System software.</a:t>
            </a:r>
            <a:r>
              <a:rPr lang="en-US" sz="2400" dirty="0"/>
              <a:t> These software programs are designed to run a computer's application programs and hardware. System software coordinates the activities and functions of the hardware and software. In addition, it controls the operations of the computer hardware and provides an environment or platform for all the other types of software to work in. The OS is the best example of system software; it manages all the other computer programs. Other examples of system software include the </a:t>
            </a:r>
            <a:r>
              <a:rPr lang="en-US" sz="2400" u="sng" dirty="0">
                <a:hlinkClick r:id="rId5"/>
              </a:rPr>
              <a:t>firmware</a:t>
            </a:r>
            <a:r>
              <a:rPr lang="en-US" sz="2400" dirty="0"/>
              <a:t>, computer language translators and system </a:t>
            </a:r>
            <a:r>
              <a:rPr lang="en-US" sz="2400" u="sng" dirty="0">
                <a:hlinkClick r:id="rId6"/>
              </a:rPr>
              <a:t>utilities</a:t>
            </a:r>
            <a:r>
              <a:rPr lang="en-US" sz="2400" dirty="0"/>
              <a:t>.</a:t>
            </a:r>
          </a:p>
          <a:p>
            <a:endParaRPr lang="en-US" sz="24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Waterfall Model</a:t>
            </a:r>
          </a:p>
        </p:txBody>
      </p:sp>
      <p:sp>
        <p:nvSpPr>
          <p:cNvPr id="3" name="Content Placeholder 2"/>
          <p:cNvSpPr>
            <a:spLocks noGrp="1"/>
          </p:cNvSpPr>
          <p:nvPr>
            <p:ph idx="1"/>
          </p:nvPr>
        </p:nvSpPr>
        <p:spPr/>
        <p:txBody>
          <a:bodyPr>
            <a:normAutofit fontScale="77500" lnSpcReduction="20000"/>
          </a:bodyPr>
          <a:lstStyle/>
          <a:p>
            <a:pPr fontAlgn="base"/>
            <a:r>
              <a:rPr lang="en-US" b="1" dirty="0"/>
              <a:t>Maintenance:</a:t>
            </a:r>
            <a:r>
              <a:rPr lang="en-US" dirty="0"/>
              <a:t> Maintenance is the most important phase of a software life cycle. The effort spent on maintenance is 60% of the total effort spent to develop a full software. There are basically three types of maintenance : </a:t>
            </a:r>
          </a:p>
          <a:p>
            <a:pPr lvl="1" fontAlgn="base"/>
            <a:r>
              <a:rPr lang="en-US" b="1" dirty="0"/>
              <a:t>Corrective Maintenance:</a:t>
            </a:r>
            <a:r>
              <a:rPr lang="en-US" dirty="0"/>
              <a:t> This type of maintenance is carried out to correct errors that were not discovered during the product development phase.</a:t>
            </a:r>
          </a:p>
          <a:p>
            <a:pPr lvl="1" fontAlgn="base"/>
            <a:r>
              <a:rPr lang="en-US" b="1" dirty="0"/>
              <a:t>Perfective Maintenance:</a:t>
            </a:r>
            <a:r>
              <a:rPr lang="en-US" dirty="0"/>
              <a:t> This type of maintenance is carried out to enhance the functionalities of the system based on the customer’s request.</a:t>
            </a:r>
          </a:p>
          <a:p>
            <a:pPr lvl="1" fontAlgn="base"/>
            <a:r>
              <a:rPr lang="en-US" b="1" dirty="0"/>
              <a:t>Adaptive Maintenance:</a:t>
            </a:r>
            <a:r>
              <a:rPr lang="en-US" dirty="0"/>
              <a:t> Adaptive maintenance is usually required for porting the software to work in a new environment such as working on a new computer platform or with a new operating system.</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Classical Waterfall Model</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This model is very simple and is easy to understand.</a:t>
            </a:r>
          </a:p>
          <a:p>
            <a:pPr fontAlgn="base"/>
            <a:r>
              <a:rPr lang="en-US" dirty="0"/>
              <a:t>Phases in this model are processed one at a time.</a:t>
            </a:r>
          </a:p>
          <a:p>
            <a:pPr fontAlgn="base"/>
            <a:r>
              <a:rPr lang="en-US" dirty="0"/>
              <a:t>Each stage in the model is clearly defined.</a:t>
            </a:r>
          </a:p>
          <a:p>
            <a:pPr fontAlgn="base"/>
            <a:r>
              <a:rPr lang="en-US" dirty="0"/>
              <a:t>This model has very clear and well-understood milestones.</a:t>
            </a:r>
          </a:p>
          <a:p>
            <a:pPr fontAlgn="base"/>
            <a:r>
              <a:rPr lang="en-US" dirty="0"/>
              <a:t>Process, actions and results are very well documented.</a:t>
            </a:r>
          </a:p>
          <a:p>
            <a:pPr fontAlgn="base"/>
            <a:r>
              <a:rPr lang="en-US" dirty="0"/>
              <a:t>Reinforces good habits: define-before- design, </a:t>
            </a:r>
            <a:br>
              <a:rPr lang="en-US" dirty="0"/>
            </a:br>
            <a:r>
              <a:rPr lang="en-US" dirty="0"/>
              <a:t>design-before-code.</a:t>
            </a:r>
          </a:p>
          <a:p>
            <a:pPr fontAlgn="base"/>
            <a:r>
              <a:rPr lang="en-US" dirty="0"/>
              <a:t>This model works well for smaller projects and projects where requirements are well </a:t>
            </a:r>
            <a:br>
              <a:rPr lang="en-US" dirty="0"/>
            </a:br>
            <a:r>
              <a:rPr lang="en-US" dirty="0"/>
              <a:t>understood.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Drawbacks of Classical Waterfall Model</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No feedback path:</a:t>
            </a:r>
            <a:r>
              <a:rPr lang="en-US" dirty="0"/>
              <a:t> In the classical waterfall model evolution of software from one phase to another phase is like a waterfall. It assumes that no error is ever committed by developers during any phase. Therefore, it does not incorporate any mechanism for error correction. </a:t>
            </a:r>
          </a:p>
          <a:p>
            <a:r>
              <a:rPr lang="en-US" b="1" dirty="0"/>
              <a:t>Difficult to accommodate change requests:</a:t>
            </a:r>
            <a:r>
              <a:rPr lang="en-US" dirty="0"/>
              <a:t> This model assumes that all the customer requirements can be completely and correctly defined at the beginning of the project, but actually customers’ requirements keep on changing with time. It is difficult to accommodate any change requests after the requirements specification phase is complete.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Drawbacks of Classical Waterfall Model</a:t>
            </a:r>
            <a:endParaRPr lang="en-US" dirty="0"/>
          </a:p>
        </p:txBody>
      </p:sp>
      <p:sp>
        <p:nvSpPr>
          <p:cNvPr id="3" name="Content Placeholder 2"/>
          <p:cNvSpPr>
            <a:spLocks noGrp="1"/>
          </p:cNvSpPr>
          <p:nvPr>
            <p:ph idx="1"/>
          </p:nvPr>
        </p:nvSpPr>
        <p:spPr/>
        <p:txBody>
          <a:bodyPr/>
          <a:lstStyle/>
          <a:p>
            <a:r>
              <a:rPr lang="en-US" b="1" dirty="0"/>
              <a:t>No overlapping of phases:</a:t>
            </a:r>
            <a:r>
              <a:rPr lang="en-US" dirty="0"/>
              <a:t> This model recommends that a new phase can start only after the completion of the previous phase. But in real projects, this can’t be maintained. To increase efficiency and reduce cost, phases may overlap.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z="4000"/>
              <a:t>When to use the Waterfall Model</a:t>
            </a:r>
          </a:p>
        </p:txBody>
      </p:sp>
      <p:sp>
        <p:nvSpPr>
          <p:cNvPr id="35843" name="Rectangle 3"/>
          <p:cNvSpPr>
            <a:spLocks noGrp="1" noChangeArrowheads="1"/>
          </p:cNvSpPr>
          <p:nvPr>
            <p:ph type="body" idx="1"/>
          </p:nvPr>
        </p:nvSpPr>
        <p:spPr/>
        <p:txBody>
          <a:bodyPr/>
          <a:lstStyle/>
          <a:p>
            <a:pPr eaLnBrk="1" hangingPunct="1">
              <a:lnSpc>
                <a:spcPct val="90000"/>
              </a:lnSpc>
            </a:pPr>
            <a:r>
              <a:rPr lang="en-US" altLang="en-US" sz="2800"/>
              <a:t>Requirements are very well known</a:t>
            </a:r>
          </a:p>
          <a:p>
            <a:pPr eaLnBrk="1" hangingPunct="1">
              <a:lnSpc>
                <a:spcPct val="90000"/>
              </a:lnSpc>
              <a:buFontTx/>
              <a:buNone/>
            </a:pPr>
            <a:endParaRPr lang="en-US" altLang="en-US" sz="2800"/>
          </a:p>
          <a:p>
            <a:pPr eaLnBrk="1" hangingPunct="1">
              <a:lnSpc>
                <a:spcPct val="90000"/>
              </a:lnSpc>
            </a:pPr>
            <a:r>
              <a:rPr lang="en-US" altLang="en-US" sz="2800"/>
              <a:t>Product definition is stable</a:t>
            </a:r>
          </a:p>
          <a:p>
            <a:pPr eaLnBrk="1" hangingPunct="1">
              <a:lnSpc>
                <a:spcPct val="90000"/>
              </a:lnSpc>
              <a:buFontTx/>
              <a:buNone/>
            </a:pPr>
            <a:endParaRPr lang="en-US" altLang="en-US" sz="2800"/>
          </a:p>
          <a:p>
            <a:pPr eaLnBrk="1" hangingPunct="1">
              <a:lnSpc>
                <a:spcPct val="90000"/>
              </a:lnSpc>
            </a:pPr>
            <a:r>
              <a:rPr lang="en-US" altLang="en-US" sz="2800"/>
              <a:t>Technology is understood</a:t>
            </a:r>
          </a:p>
          <a:p>
            <a:pPr eaLnBrk="1" hangingPunct="1">
              <a:lnSpc>
                <a:spcPct val="90000"/>
              </a:lnSpc>
              <a:buFontTx/>
              <a:buNone/>
            </a:pPr>
            <a:endParaRPr lang="en-US" altLang="en-US" sz="2800"/>
          </a:p>
          <a:p>
            <a:pPr eaLnBrk="1" hangingPunct="1">
              <a:lnSpc>
                <a:spcPct val="90000"/>
              </a:lnSpc>
            </a:pPr>
            <a:r>
              <a:rPr lang="en-US" altLang="en-US" sz="2800"/>
              <a:t>New version of an existing product</a:t>
            </a:r>
          </a:p>
          <a:p>
            <a:pPr eaLnBrk="1" hangingPunct="1">
              <a:lnSpc>
                <a:spcPct val="90000"/>
              </a:lnSpc>
              <a:buFontTx/>
              <a:buNone/>
            </a:pPr>
            <a:endParaRPr lang="en-US" altLang="en-US" sz="2800"/>
          </a:p>
          <a:p>
            <a:pPr eaLnBrk="1" hangingPunct="1">
              <a:lnSpc>
                <a:spcPct val="90000"/>
              </a:lnSpc>
            </a:pPr>
            <a:r>
              <a:rPr lang="en-US" altLang="en-US" sz="2800"/>
              <a:t>Porting an existing product to a new platform.</a:t>
            </a:r>
          </a:p>
          <a:p>
            <a:pPr eaLnBrk="1" hangingPunct="1">
              <a:lnSpc>
                <a:spcPct val="90000"/>
              </a:lnSpc>
              <a:buFontTx/>
              <a:buNone/>
            </a:pPr>
            <a:endParaRPr lang="en-US" alt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Iterative Waterfall Model</a:t>
            </a:r>
            <a:endParaRPr lang="en-US" b="1" dirty="0"/>
          </a:p>
        </p:txBody>
      </p:sp>
      <p:sp>
        <p:nvSpPr>
          <p:cNvPr id="3" name="Content Placeholder 2"/>
          <p:cNvSpPr>
            <a:spLocks noGrp="1"/>
          </p:cNvSpPr>
          <p:nvPr>
            <p:ph idx="1"/>
          </p:nvPr>
        </p:nvSpPr>
        <p:spPr/>
        <p:txBody>
          <a:bodyPr>
            <a:normAutofit fontScale="85000" lnSpcReduction="20000"/>
          </a:bodyPr>
          <a:lstStyle/>
          <a:p>
            <a:pPr fontAlgn="base"/>
            <a:r>
              <a:rPr lang="en-US" dirty="0"/>
              <a:t>In a practical software development project, the </a:t>
            </a:r>
            <a:r>
              <a:rPr lang="en-US" u="sng" dirty="0">
                <a:hlinkClick r:id="rId2"/>
              </a:rPr>
              <a:t>classical waterfall model</a:t>
            </a:r>
            <a:r>
              <a:rPr lang="en-US" dirty="0"/>
              <a:t> is hard to use. So, the Iterative waterfall model can be thought of as incorporating the necessary changes to the classical waterfall model to make it usable in practical software development projects. It is almost the same as the classical waterfall model except some changes are made to increase the efficiency of the software development. </a:t>
            </a:r>
          </a:p>
          <a:p>
            <a:pPr fontAlgn="base"/>
            <a:r>
              <a:rPr lang="en-US" dirty="0"/>
              <a:t>The iterative waterfall model provides feedback paths from every phase to its preceding phases, which is the main difference from the classical waterfall model.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Iterative Waterfall Model</a:t>
            </a:r>
            <a:endParaRPr lang="en-US" dirty="0"/>
          </a:p>
        </p:txBody>
      </p:sp>
      <p:sp>
        <p:nvSpPr>
          <p:cNvPr id="3" name="Content Placeholder 2"/>
          <p:cNvSpPr>
            <a:spLocks noGrp="1"/>
          </p:cNvSpPr>
          <p:nvPr>
            <p:ph idx="1"/>
          </p:nvPr>
        </p:nvSpPr>
        <p:spPr/>
        <p:txBody>
          <a:bodyPr/>
          <a:lstStyle/>
          <a:p>
            <a:endParaRPr lang="en-US"/>
          </a:p>
        </p:txBody>
      </p:sp>
      <p:pic>
        <p:nvPicPr>
          <p:cNvPr id="22530" name="Picture 2" descr="C:\Users\ashac\OneDrive\Desktop\iterativewf.png"/>
          <p:cNvPicPr>
            <a:picLocks noChangeAspect="1" noChangeArrowheads="1"/>
          </p:cNvPicPr>
          <p:nvPr/>
        </p:nvPicPr>
        <p:blipFill>
          <a:blip r:embed="rId2" cstate="print"/>
          <a:srcRect/>
          <a:stretch>
            <a:fillRect/>
          </a:stretch>
        </p:blipFill>
        <p:spPr bwMode="auto">
          <a:xfrm>
            <a:off x="304800" y="1295400"/>
            <a:ext cx="8674100" cy="48768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Iterative Waterfall Model </a:t>
            </a:r>
            <a:endParaRPr lang="en-US" dirty="0"/>
          </a:p>
        </p:txBody>
      </p:sp>
      <p:sp>
        <p:nvSpPr>
          <p:cNvPr id="3" name="Content Placeholder 2"/>
          <p:cNvSpPr>
            <a:spLocks noGrp="1"/>
          </p:cNvSpPr>
          <p:nvPr>
            <p:ph idx="1"/>
          </p:nvPr>
        </p:nvSpPr>
        <p:spPr/>
        <p:txBody>
          <a:bodyPr/>
          <a:lstStyle/>
          <a:p>
            <a:r>
              <a:rPr lang="en-US" b="1" dirty="0"/>
              <a:t>Feedback Path</a:t>
            </a:r>
          </a:p>
          <a:p>
            <a:r>
              <a:rPr lang="en-US" b="1" dirty="0"/>
              <a:t>Simple</a:t>
            </a:r>
          </a:p>
          <a:p>
            <a:r>
              <a:rPr lang="en-US" b="1" dirty="0"/>
              <a:t>Cost-Effective</a:t>
            </a:r>
          </a:p>
          <a:p>
            <a:r>
              <a:rPr lang="en-US" b="1" dirty="0"/>
              <a:t>Well-organized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Drawbacks of Iterative Waterfall Model </a:t>
            </a:r>
            <a:endParaRPr lang="en-US" dirty="0"/>
          </a:p>
        </p:txBody>
      </p:sp>
      <p:sp>
        <p:nvSpPr>
          <p:cNvPr id="3" name="Content Placeholder 2"/>
          <p:cNvSpPr>
            <a:spLocks noGrp="1"/>
          </p:cNvSpPr>
          <p:nvPr>
            <p:ph idx="1"/>
          </p:nvPr>
        </p:nvSpPr>
        <p:spPr/>
        <p:txBody>
          <a:bodyPr/>
          <a:lstStyle/>
          <a:p>
            <a:r>
              <a:rPr lang="en-US" b="1" dirty="0"/>
              <a:t>Difficult to incorporate change requests</a:t>
            </a:r>
          </a:p>
          <a:p>
            <a:r>
              <a:rPr lang="en-US" b="1" dirty="0"/>
              <a:t>Incremental delivery not supported</a:t>
            </a:r>
          </a:p>
          <a:p>
            <a:r>
              <a:rPr lang="en-US" b="1" dirty="0"/>
              <a:t>Overlapping of phases not supported</a:t>
            </a:r>
          </a:p>
          <a:p>
            <a:r>
              <a:rPr lang="en-US" b="1" dirty="0"/>
              <a:t>Risk handling not supported</a:t>
            </a:r>
          </a:p>
          <a:p>
            <a:r>
              <a:rPr lang="en-US" b="1" dirty="0"/>
              <a:t>Limited customer interactions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The Rapid Application Development Model was first proposed by IBM in the 1980s.</a:t>
            </a:r>
          </a:p>
          <a:p>
            <a:r>
              <a:rPr lang="en-US" dirty="0"/>
              <a:t> The critical feature of this model is the use of powerful development tools and techniques. </a:t>
            </a:r>
          </a:p>
          <a:p>
            <a:r>
              <a:rPr lang="en-US" dirty="0"/>
              <a:t>A software project can be implemented using this model if the project can be broken down into small modules wherein each module can be assigned independently to separate teams. </a:t>
            </a:r>
          </a:p>
          <a:p>
            <a:r>
              <a:rPr lang="en-US" dirty="0"/>
              <a:t>These modules can finally be combined to form the final product. Development of each module involves the various basic steps as in the waterfall model </a:t>
            </a:r>
            <a:r>
              <a:rPr lang="en-US" dirty="0" err="1"/>
              <a:t>i.e</a:t>
            </a:r>
            <a:r>
              <a:rPr lang="en-US" dirty="0"/>
              <a:t> analyzing, designing, coding, and then testing, etc. as shown in the figure. Another striking feature of this model is a short time span </a:t>
            </a:r>
            <a:r>
              <a:rPr lang="en-US" dirty="0" err="1"/>
              <a:t>i.e</a:t>
            </a:r>
            <a:r>
              <a:rPr lang="en-US" dirty="0"/>
              <a:t> the time frame for delivery(time-box) is generally 60-90 days.</a:t>
            </a:r>
          </a:p>
        </p:txBody>
      </p:sp>
      <p:sp>
        <p:nvSpPr>
          <p:cNvPr id="5" name="Title 1"/>
          <p:cNvSpPr>
            <a:spLocks noGrp="1"/>
          </p:cNvSpPr>
          <p:nvPr>
            <p:ph type="title"/>
          </p:nvPr>
        </p:nvSpPr>
        <p:spPr/>
        <p:txBody>
          <a:bodyPr>
            <a:normAutofit fontScale="90000"/>
          </a:bodyPr>
          <a:lstStyle/>
          <a:p>
            <a:r>
              <a:rPr lang="en-US" b="1" dirty="0"/>
              <a:t>Rapid application development model </a:t>
            </a:r>
            <a:br>
              <a:rPr lang="en-US" b="1" dirty="0"/>
            </a:br>
            <a:r>
              <a:rPr lang="en-US" b="1" dirty="0"/>
              <a:t>(RAD)</a:t>
            </a:r>
            <a:br>
              <a:rPr lang="en-US" b="1"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376488" y="31750"/>
            <a:ext cx="4068762" cy="544513"/>
          </a:xfrm>
          <a:noFill/>
        </p:spPr>
        <p:txBody>
          <a:bodyPr wrap="none" lIns="63500" tIns="25400" rIns="63500" bIns="25400" anchor="t">
            <a:spAutoFit/>
          </a:bodyPr>
          <a:lstStyle/>
          <a:p>
            <a:pPr eaLnBrk="1" hangingPunct="1"/>
            <a:r>
              <a:rPr lang="en-US" altLang="en-US" sz="3200">
                <a:ea typeface="ＭＳ Ｐゴシック" pitchFamily="34" charset="-128"/>
              </a:rPr>
              <a:t>Software Applications</a:t>
            </a:r>
          </a:p>
        </p:txBody>
      </p:sp>
      <p:sp>
        <p:nvSpPr>
          <p:cNvPr id="7171" name="Rectangle 3"/>
          <p:cNvSpPr>
            <a:spLocks noGrp="1" noChangeArrowheads="1"/>
          </p:cNvSpPr>
          <p:nvPr>
            <p:ph idx="1"/>
          </p:nvPr>
        </p:nvSpPr>
        <p:spPr>
          <a:xfrm>
            <a:off x="152400" y="990600"/>
            <a:ext cx="9144000" cy="4800600"/>
          </a:xfrm>
        </p:spPr>
        <p:txBody>
          <a:bodyPr lIns="90487" tIns="44450" rIns="90487" bIns="44450">
            <a:noAutofit/>
          </a:bodyPr>
          <a:lstStyle/>
          <a:p>
            <a:pPr marL="457200" indent="-457200">
              <a:buFont typeface="Wingdings" pitchFamily="2" charset="2"/>
              <a:buAutoNum type="arabicPeriod"/>
              <a:defRPr/>
            </a:pPr>
            <a:r>
              <a:rPr lang="en-US" altLang="en-US" sz="2000" dirty="0">
                <a:ea typeface="ＭＳ Ｐゴシック" pitchFamily="34" charset="-128"/>
              </a:rPr>
              <a:t>System software: such as compilers, editors, file management utilities.</a:t>
            </a:r>
          </a:p>
          <a:p>
            <a:pPr marL="457200" indent="-457200">
              <a:buFont typeface="Wingdings" pitchFamily="2" charset="2"/>
              <a:buAutoNum type="arabicPeriod"/>
              <a:defRPr/>
            </a:pPr>
            <a:r>
              <a:rPr lang="en-US" altLang="en-US" sz="2000" dirty="0">
                <a:ea typeface="ＭＳ Ｐゴシック" pitchFamily="34" charset="-128"/>
              </a:rPr>
              <a:t>Application software</a:t>
            </a:r>
            <a:r>
              <a:rPr lang="en-US" altLang="en-US" sz="2000" b="1" dirty="0">
                <a:ea typeface="ＭＳ Ｐゴシック" pitchFamily="34" charset="-128"/>
              </a:rPr>
              <a:t>: </a:t>
            </a:r>
            <a:r>
              <a:rPr lang="en-US" altLang="en-US" sz="2000" dirty="0">
                <a:ea typeface="ＭＳ Ｐゴシック" pitchFamily="34" charset="-128"/>
              </a:rPr>
              <a:t>stand-alone programs for specific needs.</a:t>
            </a:r>
          </a:p>
          <a:p>
            <a:pPr marL="457200" indent="-457200">
              <a:buFont typeface="Wingdings" pitchFamily="2" charset="2"/>
              <a:buAutoNum type="arabicPeriod"/>
              <a:defRPr/>
            </a:pPr>
            <a:r>
              <a:rPr lang="en-US" altLang="en-US" sz="2000" dirty="0">
                <a:ea typeface="ＭＳ Ｐゴシック" pitchFamily="34" charset="-128"/>
              </a:rPr>
              <a:t> Engineering/scientific software: Characterized by </a:t>
            </a:r>
            <a:r>
              <a:rPr lang="ja-JP" altLang="en-US" sz="2000">
                <a:ea typeface="ＭＳ Ｐゴシック" pitchFamily="34" charset="-128"/>
              </a:rPr>
              <a:t>“</a:t>
            </a:r>
            <a:r>
              <a:rPr lang="en-US" altLang="ja-JP" sz="2000" dirty="0">
                <a:ea typeface="ＭＳ Ｐゴシック" pitchFamily="34" charset="-128"/>
              </a:rPr>
              <a:t>number crunching</a:t>
            </a:r>
            <a:r>
              <a:rPr lang="ja-JP" altLang="en-US" sz="2000">
                <a:ea typeface="ＭＳ Ｐゴシック" pitchFamily="34" charset="-128"/>
              </a:rPr>
              <a:t>”</a:t>
            </a:r>
            <a:r>
              <a:rPr lang="en-US" altLang="ja-JP" sz="2000" dirty="0">
                <a:ea typeface="ＭＳ Ｐゴシック" pitchFamily="34" charset="-128"/>
              </a:rPr>
              <a:t>algorithms. such as automotive stress analysis, molecular biology, orbital dynamics.</a:t>
            </a:r>
          </a:p>
          <a:p>
            <a:pPr marL="457200" indent="-457200">
              <a:buFont typeface="Wingdings" pitchFamily="2" charset="2"/>
              <a:buAutoNum type="arabicPeriod"/>
              <a:defRPr/>
            </a:pPr>
            <a:r>
              <a:rPr lang="en-US" altLang="en-US" sz="2000" dirty="0">
                <a:ea typeface="ＭＳ Ｐゴシック" pitchFamily="34" charset="-128"/>
              </a:rPr>
              <a:t>Embedded software resides within a product or system. (key pad control of a microwave oven, digital function of dashboard display in a car).</a:t>
            </a:r>
          </a:p>
          <a:p>
            <a:pPr marL="457200" indent="-457200">
              <a:buFont typeface="Wingdings" pitchFamily="2" charset="2"/>
              <a:buAutoNum type="arabicPeriod"/>
              <a:defRPr/>
            </a:pPr>
            <a:r>
              <a:rPr lang="en-US" altLang="en-US" sz="2000" dirty="0">
                <a:ea typeface="ＭＳ Ｐゴシック" pitchFamily="34" charset="-128"/>
              </a:rPr>
              <a:t>Product-line software focus on a limited marketplace to address mass consumer market. (word processing, graphics, database management).</a:t>
            </a:r>
          </a:p>
          <a:p>
            <a:pPr marL="457200" indent="-457200">
              <a:buFont typeface="Wingdings" pitchFamily="2" charset="2"/>
              <a:buAutoNum type="arabicPeriod"/>
              <a:defRPr/>
            </a:pPr>
            <a:r>
              <a:rPr lang="en-US" altLang="en-US" sz="2000" dirty="0">
                <a:ea typeface="ＭＳ Ｐゴシック" pitchFamily="34" charset="-128"/>
              </a:rPr>
              <a:t>Web Apps (Web applications) network centric software. As web 2.0 emerges, more sophisticated computing environments is supported integrated with remote database and business applications.</a:t>
            </a:r>
          </a:p>
          <a:p>
            <a:pPr marL="457200" indent="-457200">
              <a:buFont typeface="Wingdings" pitchFamily="2" charset="2"/>
              <a:buAutoNum type="arabicPeriod"/>
              <a:defRPr/>
            </a:pPr>
            <a:r>
              <a:rPr lang="en-US" altLang="en-US" sz="2000" dirty="0">
                <a:ea typeface="ＭＳ Ｐゴシック" pitchFamily="34" charset="-128"/>
              </a:rPr>
              <a:t>AI software uses non-numerical algorithm to solve complex problem. Robotics, expert system, pattern recognition game playing.</a:t>
            </a:r>
          </a:p>
        </p:txBody>
      </p:sp>
      <p:sp>
        <p:nvSpPr>
          <p:cNvPr id="4100" name="Slide Number Placeholder 4"/>
          <p:cNvSpPr>
            <a:spLocks noGrp="1"/>
          </p:cNvSpPr>
          <p:nvPr>
            <p:ph type="sldNum" sz="quarter" idx="12"/>
          </p:nvPr>
        </p:nvSpPr>
        <p:spPr>
          <a:noFill/>
          <a:ln>
            <a:miter lim="800000"/>
            <a:headEnd/>
            <a:tailEnd/>
          </a:ln>
        </p:spPr>
        <p:txBody>
          <a:bodyPr/>
          <a:lstStyle/>
          <a:p>
            <a:pPr algn="ctr"/>
            <a:fld id="{C4A0E5C1-7757-4492-B8AA-59E40AE09980}" type="slidenum">
              <a:rPr lang="en-US" altLang="en-US" sz="1000" smtClean="0">
                <a:latin typeface="Helvetica" pitchFamily="-128" charset="0"/>
                <a:ea typeface="ＭＳ Ｐゴシック" pitchFamily="34" charset="-128"/>
              </a:rPr>
              <a:pPr algn="ctr"/>
              <a:t>3</a:t>
            </a:fld>
            <a:endParaRPr lang="en-US" altLang="en-US" sz="1000">
              <a:latin typeface="Helvetica" pitchFamily="-128" charset="0"/>
              <a:ea typeface="ＭＳ Ｐゴシック" pitchFamily="34" charset="-128"/>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RAD</a:t>
            </a:r>
            <a:endParaRPr lang="en-US" dirty="0"/>
          </a:p>
        </p:txBody>
      </p:sp>
      <p:pic>
        <p:nvPicPr>
          <p:cNvPr id="23554" name="Picture 2" descr="C:\Users\ashac\OneDrive\Desktop\RAD-model.jpg"/>
          <p:cNvPicPr>
            <a:picLocks noGrp="1" noChangeAspect="1" noChangeArrowheads="1"/>
          </p:cNvPicPr>
          <p:nvPr>
            <p:ph idx="1"/>
          </p:nvPr>
        </p:nvPicPr>
        <p:blipFill>
          <a:blip r:embed="rId2" cstate="print"/>
          <a:srcRect/>
          <a:stretch>
            <a:fillRect/>
          </a:stretch>
        </p:blipFill>
        <p:spPr bwMode="auto">
          <a:xfrm>
            <a:off x="1783080" y="1645761"/>
            <a:ext cx="5577840" cy="443484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Phases of RAD </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This model consists of 4 basic phases:</a:t>
            </a:r>
          </a:p>
          <a:p>
            <a:r>
              <a:rPr lang="en-US" b="1" dirty="0"/>
              <a:t>Requirements Planning</a:t>
            </a:r>
          </a:p>
          <a:p>
            <a:r>
              <a:rPr lang="en-US" b="1" dirty="0"/>
              <a:t>User Description</a:t>
            </a:r>
          </a:p>
          <a:p>
            <a:r>
              <a:rPr lang="en-US" b="1" dirty="0"/>
              <a:t>Construction</a:t>
            </a:r>
          </a:p>
          <a:p>
            <a:r>
              <a:rPr lang="en-US" b="1" dirty="0"/>
              <a:t>Cutover</a:t>
            </a:r>
          </a:p>
          <a:p>
            <a:r>
              <a:rPr lang="en-US" dirty="0"/>
              <a:t>The process involves building a rapid prototype, delivering it to the customer, and taking feedback. After validation by the customer, the SRS document is developed and the design is finalized.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RAD Model?</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When the customer has well-known requirements, the user is involved throughout the life cycle, the project can be time boxed, the functionality delivered in increments, high performance is not required, low technical risks are involved and the system can be modularized. In these cases, we can use the RAD Model.</a:t>
            </a:r>
          </a:p>
          <a:p>
            <a:r>
              <a:rPr lang="en-US" b="1" dirty="0"/>
              <a:t>Advantages:</a:t>
            </a:r>
          </a:p>
          <a:p>
            <a:pPr fontAlgn="base"/>
            <a:r>
              <a:rPr lang="en-US" dirty="0"/>
              <a:t>The use of reusable components helps to reduce the cycle time of the project.</a:t>
            </a:r>
          </a:p>
          <a:p>
            <a:pPr fontAlgn="base"/>
            <a:r>
              <a:rPr lang="en-US" dirty="0"/>
              <a:t>Feedback from the customer is available at the initial stages.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Content Placeholder 2"/>
          <p:cNvSpPr>
            <a:spLocks noGrp="1"/>
          </p:cNvSpPr>
          <p:nvPr>
            <p:ph idx="1"/>
          </p:nvPr>
        </p:nvSpPr>
        <p:spPr/>
        <p:txBody>
          <a:bodyPr>
            <a:normAutofit fontScale="92500"/>
          </a:bodyPr>
          <a:lstStyle/>
          <a:p>
            <a:pPr fontAlgn="base"/>
            <a:r>
              <a:rPr lang="en-US" dirty="0"/>
              <a:t>Reduced costs as fewer developers are required.</a:t>
            </a:r>
          </a:p>
          <a:p>
            <a:pPr fontAlgn="base"/>
            <a:r>
              <a:rPr lang="en-US" dirty="0"/>
              <a:t>The use of powerful development tools results in better quality products in comparatively shorter time spans.</a:t>
            </a:r>
          </a:p>
          <a:p>
            <a:pPr fontAlgn="base"/>
            <a:r>
              <a:rPr lang="en-US" dirty="0"/>
              <a:t>The progress and development of the project can be measured through the various stages.</a:t>
            </a:r>
          </a:p>
          <a:p>
            <a:pPr fontAlgn="base"/>
            <a:r>
              <a:rPr lang="en-US" dirty="0"/>
              <a:t>It is easier to accommodate changing requirements due to the short iteration time spans.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The use of powerful and efficient tools requires highly skilled professionals.</a:t>
            </a:r>
          </a:p>
          <a:p>
            <a:pPr fontAlgn="base"/>
            <a:r>
              <a:rPr lang="en-US" dirty="0"/>
              <a:t>The absence of reusable components can lead to the failure of the project.</a:t>
            </a:r>
          </a:p>
          <a:p>
            <a:pPr fontAlgn="base"/>
            <a:r>
              <a:rPr lang="en-US" dirty="0"/>
              <a:t>The team leader must work closely with the developers and customers to close the project in time.</a:t>
            </a:r>
          </a:p>
          <a:p>
            <a:pPr fontAlgn="base"/>
            <a:r>
              <a:rPr lang="en-US" dirty="0"/>
              <a:t>The systems which cannot be modularized suitably cannot use this model.</a:t>
            </a:r>
          </a:p>
          <a:p>
            <a:pPr fontAlgn="base"/>
            <a:r>
              <a:rPr lang="en-US" dirty="0"/>
              <a:t>Customer involvement is required throughout the life cycle.</a:t>
            </a:r>
          </a:p>
          <a:p>
            <a:pPr fontAlgn="base"/>
            <a:r>
              <a:rPr lang="en-US" dirty="0"/>
              <a:t>It is not meant for small-scale projects as in such cases, the cost of using automated tools and techniques may exceed the entire budget of the project.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This model should be used for a system with known requirements and requiring a short development time.</a:t>
            </a:r>
          </a:p>
          <a:p>
            <a:pPr fontAlgn="base"/>
            <a:r>
              <a:rPr lang="en-US" dirty="0"/>
              <a:t>It is also suitable for projects where requirements can be modularized and reusable components are also available for development.</a:t>
            </a:r>
          </a:p>
          <a:p>
            <a:pPr fontAlgn="base"/>
            <a:r>
              <a:rPr lang="en-US" dirty="0"/>
              <a:t>The model can also be used when already existing system components can be used in developing a new system with minimum changes.</a:t>
            </a:r>
          </a:p>
          <a:p>
            <a:pPr fontAlgn="base"/>
            <a:r>
              <a:rPr lang="en-US" dirty="0"/>
              <a:t>This model can only be used if the teams consist of domain experts. This is because relevant knowledge and the ability to use powerful techniques are a necessity.</a:t>
            </a:r>
          </a:p>
          <a:p>
            <a:pPr fontAlgn="base"/>
            <a:r>
              <a:rPr lang="en-US" dirty="0"/>
              <a:t>The model should be chosen when the budget permits the use of automated tools and techniques required.</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Agile methods</a:t>
            </a:r>
          </a:p>
        </p:txBody>
      </p:sp>
      <p:sp>
        <p:nvSpPr>
          <p:cNvPr id="57347" name="Rectangle 3"/>
          <p:cNvSpPr>
            <a:spLocks noGrp="1" noChangeArrowheads="1"/>
          </p:cNvSpPr>
          <p:nvPr>
            <p:ph type="body" idx="1"/>
          </p:nvPr>
        </p:nvSpPr>
        <p:spPr/>
        <p:txBody>
          <a:bodyPr/>
          <a:lstStyle/>
          <a:p>
            <a:r>
              <a:rPr lang="en-US" altLang="en-US" sz="2400"/>
              <a:t>Dissatisfaction with the overheads involved in software design methods of the 1980s and 1990s led to the creation of agile methods. These methods:</a:t>
            </a:r>
          </a:p>
          <a:p>
            <a:pPr lvl="1"/>
            <a:r>
              <a:rPr lang="en-US" altLang="en-US" sz="2000"/>
              <a:t>Focus on the code rather than the design</a:t>
            </a:r>
          </a:p>
          <a:p>
            <a:pPr lvl="1"/>
            <a:r>
              <a:rPr lang="en-US" altLang="en-US" sz="2000"/>
              <a:t>Are based on an iterative approach to software development</a:t>
            </a:r>
          </a:p>
          <a:p>
            <a:pPr lvl="1"/>
            <a:r>
              <a:rPr lang="en-US" altLang="en-US" sz="2000"/>
              <a:t>Are intended to deliver working software quickly and evolve this quickly to meet changing requirements.</a:t>
            </a:r>
          </a:p>
          <a:p>
            <a:r>
              <a:rPr lang="en-US" altLang="en-US" sz="2400"/>
              <a:t>The aim of agile methods is to reduce overheads in the software process (e.g. by limiting documentation) and to be able to respond quickly to changing requirements without excessive rework.</a:t>
            </a:r>
          </a:p>
        </p:txBody>
      </p:sp>
      <p:sp>
        <p:nvSpPr>
          <p:cNvPr id="57348" name="Slide Number Placeholder 3"/>
          <p:cNvSpPr>
            <a:spLocks noGrp="1"/>
          </p:cNvSpPr>
          <p:nvPr>
            <p:ph type="sldNum" sz="quarter" idx="12"/>
          </p:nvPr>
        </p:nvSpPr>
        <p:spPr>
          <a:noFill/>
          <a:ln>
            <a:miter lim="800000"/>
            <a:headEnd/>
            <a:tailEnd/>
          </a:ln>
        </p:spPr>
        <p:txBody>
          <a:bodyPr/>
          <a:lstStyle/>
          <a:p>
            <a:fld id="{E21B41D9-0946-4E93-9AB9-2AB9B90E8F43}" type="slidenum">
              <a:rPr lang="en-US" altLang="en-US" smtClean="0"/>
              <a:pPr/>
              <a:t>36</a:t>
            </a:fld>
            <a:endParaRPr lang="en-US" altLang="en-US"/>
          </a:p>
        </p:txBody>
      </p:sp>
      <p:sp>
        <p:nvSpPr>
          <p:cNvPr id="57349" name="Footer Placeholder 4"/>
          <p:cNvSpPr>
            <a:spLocks noGrp="1"/>
          </p:cNvSpPr>
          <p:nvPr>
            <p:ph type="ftr" sz="quarter" idx="11"/>
          </p:nvPr>
        </p:nvSpPr>
        <p:spPr>
          <a:noFill/>
          <a:ln>
            <a:miter lim="800000"/>
            <a:headEnd/>
            <a:tailEnd/>
          </a:ln>
        </p:spPr>
        <p:txBody>
          <a:bodyPr/>
          <a:lstStyle/>
          <a:p>
            <a:r>
              <a:rPr lang="en-US" altLang="en-US"/>
              <a:t>Chapter 3 Agile software development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a:t>Agile manifesto </a:t>
            </a:r>
          </a:p>
        </p:txBody>
      </p:sp>
      <p:sp>
        <p:nvSpPr>
          <p:cNvPr id="58371" name="Content Placeholder 2"/>
          <p:cNvSpPr>
            <a:spLocks noGrp="1"/>
          </p:cNvSpPr>
          <p:nvPr>
            <p:ph idx="1"/>
          </p:nvPr>
        </p:nvSpPr>
        <p:spPr/>
        <p:txBody>
          <a:bodyPr/>
          <a:lstStyle/>
          <a:p>
            <a:r>
              <a:rPr lang="en-IN" altLang="en-US" sz="2400" b="1" i="1"/>
              <a:t>Individuals and Interactions</a:t>
            </a:r>
            <a:r>
              <a:rPr lang="en-IN" altLang="en-US" sz="2400" i="1"/>
              <a:t> more than processes and tools</a:t>
            </a:r>
            <a:endParaRPr lang="en-IN" altLang="en-US" sz="2400"/>
          </a:p>
          <a:p>
            <a:r>
              <a:rPr lang="en-IN" altLang="en-US" sz="2400" b="1" i="1"/>
              <a:t>Working Software</a:t>
            </a:r>
            <a:r>
              <a:rPr lang="en-IN" altLang="en-US" sz="2400" i="1"/>
              <a:t> more than comprehensive documentation</a:t>
            </a:r>
            <a:endParaRPr lang="en-IN" altLang="en-US" sz="2400"/>
          </a:p>
          <a:p>
            <a:r>
              <a:rPr lang="en-IN" altLang="en-US" sz="2400" b="1" i="1"/>
              <a:t>Customer Collaboration</a:t>
            </a:r>
            <a:r>
              <a:rPr lang="en-IN" altLang="en-US" sz="2400" i="1"/>
              <a:t> more than contract negotiation</a:t>
            </a:r>
            <a:endParaRPr lang="en-IN" altLang="en-US" sz="2400"/>
          </a:p>
          <a:p>
            <a:r>
              <a:rPr lang="en-IN" altLang="en-US" sz="2400" b="1" i="1"/>
              <a:t>Responding to Change</a:t>
            </a:r>
            <a:r>
              <a:rPr lang="en-IN" altLang="en-US" sz="2400" i="1"/>
              <a:t> more than following a plan</a:t>
            </a:r>
            <a:endParaRPr lang="en-IN" altLang="en-US" sz="2400"/>
          </a:p>
        </p:txBody>
      </p:sp>
      <p:sp>
        <p:nvSpPr>
          <p:cNvPr id="58372" name="Footer Placeholder 3"/>
          <p:cNvSpPr>
            <a:spLocks noGrp="1"/>
          </p:cNvSpPr>
          <p:nvPr>
            <p:ph type="ftr" sz="quarter" idx="11"/>
          </p:nvPr>
        </p:nvSpPr>
        <p:spPr>
          <a:noFill/>
          <a:ln>
            <a:miter lim="800000"/>
            <a:headEnd/>
            <a:tailEnd/>
          </a:ln>
        </p:spPr>
        <p:txBody>
          <a:bodyPr/>
          <a:lstStyle/>
          <a:p>
            <a:r>
              <a:rPr lang="en-US" altLang="en-US"/>
              <a:t>Chapter 3 Agile software development</a:t>
            </a:r>
          </a:p>
        </p:txBody>
      </p:sp>
      <p:sp>
        <p:nvSpPr>
          <p:cNvPr id="58373" name="Slide Number Placeholder 4"/>
          <p:cNvSpPr>
            <a:spLocks noGrp="1"/>
          </p:cNvSpPr>
          <p:nvPr>
            <p:ph type="sldNum" sz="quarter" idx="12"/>
          </p:nvPr>
        </p:nvSpPr>
        <p:spPr>
          <a:noFill/>
          <a:ln>
            <a:miter lim="800000"/>
            <a:headEnd/>
            <a:tailEnd/>
          </a:ln>
        </p:spPr>
        <p:txBody>
          <a:bodyPr/>
          <a:lstStyle/>
          <a:p>
            <a:fld id="{4FC1A045-E4DB-495C-B62F-A1093F2B1547}"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a:t>The principles of agile methods</a:t>
            </a:r>
            <a:r>
              <a:rPr lang="en-GB" altLang="en-US"/>
              <a:t> </a:t>
            </a:r>
            <a:endParaRPr lang="en-US" altLang="en-US"/>
          </a:p>
        </p:txBody>
      </p:sp>
      <p:graphicFrame>
        <p:nvGraphicFramePr>
          <p:cNvPr id="4" name="Table 3"/>
          <p:cNvGraphicFramePr>
            <a:graphicFrameLocks noGrp="1"/>
          </p:cNvGraphicFramePr>
          <p:nvPr/>
        </p:nvGraphicFramePr>
        <p:xfrm>
          <a:off x="457200" y="1662113"/>
          <a:ext cx="8270875" cy="4684711"/>
        </p:xfrm>
        <a:graphic>
          <a:graphicData uri="http://schemas.openxmlformats.org/drawingml/2006/table">
            <a:tbl>
              <a:tblPr/>
              <a:tblGrid>
                <a:gridCol w="2300483">
                  <a:extLst>
                    <a:ext uri="{9D8B030D-6E8A-4147-A177-3AD203B41FA5}">
                      <a16:colId xmlns:a16="http://schemas.microsoft.com/office/drawing/2014/main" val="20000"/>
                    </a:ext>
                  </a:extLst>
                </a:gridCol>
                <a:gridCol w="5844646">
                  <a:extLst>
                    <a:ext uri="{9D8B030D-6E8A-4147-A177-3AD203B41FA5}">
                      <a16:colId xmlns:a16="http://schemas.microsoft.com/office/drawing/2014/main" val="20001"/>
                    </a:ext>
                  </a:extLst>
                </a:gridCol>
                <a:gridCol w="125746">
                  <a:extLst>
                    <a:ext uri="{9D8B030D-6E8A-4147-A177-3AD203B41FA5}">
                      <a16:colId xmlns:a16="http://schemas.microsoft.com/office/drawing/2014/main" val="20002"/>
                    </a:ext>
                  </a:extLst>
                </a:gridCol>
              </a:tblGrid>
              <a:tr h="42673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1" marR="73021" marT="91444"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1" marR="73021" marT="91444"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8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3000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9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9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9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9420" name="Slide Number Placeholder 4"/>
          <p:cNvSpPr>
            <a:spLocks noGrp="1"/>
          </p:cNvSpPr>
          <p:nvPr>
            <p:ph type="sldNum" sz="quarter" idx="12"/>
          </p:nvPr>
        </p:nvSpPr>
        <p:spPr>
          <a:noFill/>
          <a:ln>
            <a:miter lim="800000"/>
            <a:headEnd/>
            <a:tailEnd/>
          </a:ln>
        </p:spPr>
        <p:txBody>
          <a:bodyPr/>
          <a:lstStyle/>
          <a:p>
            <a:fld id="{693E7B1A-8354-4F96-9745-23B81F31B951}" type="slidenum">
              <a:rPr lang="en-US" altLang="en-US" smtClean="0"/>
              <a:pPr/>
              <a:t>38</a:t>
            </a:fld>
            <a:endParaRPr lang="en-US" altLang="en-US"/>
          </a:p>
        </p:txBody>
      </p:sp>
      <p:sp>
        <p:nvSpPr>
          <p:cNvPr id="59421" name="Footer Placeholder 5"/>
          <p:cNvSpPr>
            <a:spLocks noGrp="1"/>
          </p:cNvSpPr>
          <p:nvPr>
            <p:ph type="ftr" sz="quarter" idx="11"/>
          </p:nvPr>
        </p:nvSpPr>
        <p:spPr>
          <a:noFill/>
          <a:ln>
            <a:miter lim="800000"/>
            <a:headEnd/>
            <a:tailEnd/>
          </a:ln>
        </p:spPr>
        <p:txBody>
          <a:bodyPr/>
          <a:lstStyle/>
          <a:p>
            <a:r>
              <a:rPr lang="en-US" altLang="en-US"/>
              <a:t>Chapter 3 Agile software development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274638"/>
            <a:ext cx="8229600" cy="563562"/>
          </a:xfrm>
        </p:spPr>
        <p:txBody>
          <a:bodyPr>
            <a:normAutofit fontScale="90000"/>
          </a:bodyPr>
          <a:lstStyle/>
          <a:p>
            <a:r>
              <a:rPr lang="en-IN" altLang="en-US"/>
              <a:t>Agile principles</a:t>
            </a:r>
          </a:p>
        </p:txBody>
      </p:sp>
      <p:sp>
        <p:nvSpPr>
          <p:cNvPr id="60419" name="Content Placeholder 2"/>
          <p:cNvSpPr>
            <a:spLocks noGrp="1"/>
          </p:cNvSpPr>
          <p:nvPr>
            <p:ph idx="1"/>
          </p:nvPr>
        </p:nvSpPr>
        <p:spPr>
          <a:xfrm>
            <a:off x="457200" y="914400"/>
            <a:ext cx="8229600" cy="4525963"/>
          </a:xfrm>
        </p:spPr>
        <p:txBody>
          <a:bodyPr/>
          <a:lstStyle/>
          <a:p>
            <a:r>
              <a:rPr lang="en-IN" altLang="en-US" sz="2400"/>
              <a:t>Customer satisfaction by early and continuous delivery of valuable software</a:t>
            </a:r>
          </a:p>
          <a:p>
            <a:r>
              <a:rPr lang="en-IN" altLang="en-US" sz="2400"/>
              <a:t>Welcome changing requirements, even in late development</a:t>
            </a:r>
          </a:p>
          <a:p>
            <a:r>
              <a:rPr lang="en-IN" altLang="en-US" sz="2400"/>
              <a:t>Working software is delivered frequently (weeks rather than months)</a:t>
            </a:r>
          </a:p>
          <a:p>
            <a:r>
              <a:rPr lang="en-IN" altLang="en-US" sz="2400"/>
              <a:t>Close, daily cooperation between business people and developers</a:t>
            </a:r>
          </a:p>
          <a:p>
            <a:r>
              <a:rPr lang="en-IN" altLang="en-US" sz="2400"/>
              <a:t>Projects are built around motivated individuals, who should be trusted</a:t>
            </a:r>
          </a:p>
          <a:p>
            <a:r>
              <a:rPr lang="en-IN" altLang="en-US" sz="2400"/>
              <a:t>Face-to-face conversation is the best form of communication (co-location)</a:t>
            </a:r>
          </a:p>
          <a:p>
            <a:endParaRPr lang="en-I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nature of software</a:t>
            </a:r>
            <a:endParaRPr lang="en-US" dirty="0"/>
          </a:p>
        </p:txBody>
      </p:sp>
      <p:sp>
        <p:nvSpPr>
          <p:cNvPr id="3" name="Content Placeholder 2"/>
          <p:cNvSpPr>
            <a:spLocks noGrp="1"/>
          </p:cNvSpPr>
          <p:nvPr>
            <p:ph idx="1"/>
          </p:nvPr>
        </p:nvSpPr>
        <p:spPr/>
        <p:txBody>
          <a:bodyPr>
            <a:normAutofit/>
          </a:bodyPr>
          <a:lstStyle/>
          <a:p>
            <a:r>
              <a:rPr lang="en-US" sz="2400" dirty="0"/>
              <a:t>Software is largely intangible.</a:t>
            </a:r>
          </a:p>
          <a:p>
            <a:r>
              <a:rPr lang="en-US" sz="2400" dirty="0"/>
              <a:t>The mass-production of duplicate pieces of software is trivial.</a:t>
            </a:r>
          </a:p>
          <a:p>
            <a:r>
              <a:rPr lang="en-US" sz="2400" dirty="0"/>
              <a:t>The software industry is labor intensive.</a:t>
            </a:r>
          </a:p>
          <a:p>
            <a:r>
              <a:rPr lang="en-US" sz="2400" dirty="0"/>
              <a:t>It is all too easy for an inadequately trained software developer to create a piece of software that is difficult to understand and modify.</a:t>
            </a:r>
          </a:p>
          <a:p>
            <a:r>
              <a:rPr lang="en-US" sz="2400" dirty="0"/>
              <a:t>Software is physically easy to modify.</a:t>
            </a:r>
          </a:p>
          <a:p>
            <a:r>
              <a:rPr lang="en-US" sz="2400" dirty="0"/>
              <a:t>Software does not wear out with use like other engineering artifacts, but instead its design deteriorates as it is changed repeatedly.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IN" altLang="en-US"/>
              <a:t>Agile principles</a:t>
            </a:r>
          </a:p>
        </p:txBody>
      </p:sp>
      <p:sp>
        <p:nvSpPr>
          <p:cNvPr id="61443" name="Content Placeholder 2"/>
          <p:cNvSpPr>
            <a:spLocks noGrp="1"/>
          </p:cNvSpPr>
          <p:nvPr>
            <p:ph idx="1"/>
          </p:nvPr>
        </p:nvSpPr>
        <p:spPr/>
        <p:txBody>
          <a:bodyPr/>
          <a:lstStyle/>
          <a:p>
            <a:r>
              <a:rPr lang="en-IN" altLang="en-US" sz="2400"/>
              <a:t>Working software is the primary measure of progress</a:t>
            </a:r>
          </a:p>
          <a:p>
            <a:r>
              <a:rPr lang="en-IN" altLang="en-US" sz="2400"/>
              <a:t>Sustainable development, able to maintain a constant pace</a:t>
            </a:r>
          </a:p>
          <a:p>
            <a:r>
              <a:rPr lang="en-IN" altLang="en-US" sz="2400"/>
              <a:t>Continuous attention to technical excellence and good design</a:t>
            </a:r>
          </a:p>
          <a:p>
            <a:r>
              <a:rPr lang="en-IN" altLang="en-US" sz="2400"/>
              <a:t>Simplicity—the art of maximizing the amount of work not done—is essential</a:t>
            </a:r>
          </a:p>
          <a:p>
            <a:r>
              <a:rPr lang="en-IN" altLang="en-US" sz="2400"/>
              <a:t>Best architectures, requirements, and designs emerge from self-organizing teams</a:t>
            </a:r>
          </a:p>
          <a:p>
            <a:r>
              <a:rPr lang="en-IN" altLang="en-US" sz="2400"/>
              <a:t>Regularly, the team reflects on how to become more effective, and adjusts accordingly</a:t>
            </a:r>
          </a:p>
          <a:p>
            <a:endParaRPr lang="en-I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a:t>Agile SDLC’s</a:t>
            </a:r>
          </a:p>
        </p:txBody>
      </p:sp>
      <p:sp>
        <p:nvSpPr>
          <p:cNvPr id="62467" name="Rectangle 3"/>
          <p:cNvSpPr>
            <a:spLocks noGrp="1" noChangeArrowheads="1"/>
          </p:cNvSpPr>
          <p:nvPr>
            <p:ph type="body" idx="1"/>
          </p:nvPr>
        </p:nvSpPr>
        <p:spPr/>
        <p:txBody>
          <a:bodyPr/>
          <a:lstStyle/>
          <a:p>
            <a:pPr eaLnBrk="1" hangingPunct="1"/>
            <a:r>
              <a:rPr lang="en-US" altLang="en-US"/>
              <a:t>Speed up or bypass one or more life cycle phases </a:t>
            </a:r>
          </a:p>
          <a:p>
            <a:pPr eaLnBrk="1" hangingPunct="1"/>
            <a:r>
              <a:rPr lang="en-US" altLang="en-US"/>
              <a:t>Usually less formal and reduced scope</a:t>
            </a:r>
          </a:p>
          <a:p>
            <a:pPr eaLnBrk="1" hangingPunct="1"/>
            <a:r>
              <a:rPr lang="en-US" altLang="en-US"/>
              <a:t>Used for time-critical applications</a:t>
            </a:r>
          </a:p>
          <a:p>
            <a:pPr eaLnBrk="1" hangingPunct="1"/>
            <a:r>
              <a:rPr lang="en-US" altLang="en-US"/>
              <a:t>Used in organizations that employ disciplined methods</a:t>
            </a:r>
          </a:p>
          <a:p>
            <a:pPr eaLnBrk="1" hangingPunct="1">
              <a:buFontTx/>
              <a:buNone/>
            </a:pP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a:t>Some Agile Methods</a:t>
            </a:r>
          </a:p>
        </p:txBody>
      </p:sp>
      <p:sp>
        <p:nvSpPr>
          <p:cNvPr id="63491" name="Rectangle 3"/>
          <p:cNvSpPr>
            <a:spLocks noGrp="1" noChangeArrowheads="1"/>
          </p:cNvSpPr>
          <p:nvPr>
            <p:ph type="body" idx="1"/>
          </p:nvPr>
        </p:nvSpPr>
        <p:spPr/>
        <p:txBody>
          <a:bodyPr/>
          <a:lstStyle/>
          <a:p>
            <a:pPr eaLnBrk="1" hangingPunct="1">
              <a:lnSpc>
                <a:spcPct val="90000"/>
              </a:lnSpc>
            </a:pPr>
            <a:r>
              <a:rPr lang="en-US" altLang="en-US" sz="2800"/>
              <a:t>Adaptive Software Development (ASD) </a:t>
            </a:r>
          </a:p>
          <a:p>
            <a:pPr eaLnBrk="1" hangingPunct="1">
              <a:lnSpc>
                <a:spcPct val="90000"/>
              </a:lnSpc>
            </a:pPr>
            <a:r>
              <a:rPr lang="en-US" altLang="en-US" sz="2800"/>
              <a:t>Feature Driven Development (FDD) </a:t>
            </a:r>
          </a:p>
          <a:p>
            <a:pPr eaLnBrk="1" hangingPunct="1">
              <a:lnSpc>
                <a:spcPct val="90000"/>
              </a:lnSpc>
            </a:pPr>
            <a:r>
              <a:rPr lang="en-US" altLang="en-US" sz="2800"/>
              <a:t>Crystal Clear </a:t>
            </a:r>
          </a:p>
          <a:p>
            <a:pPr eaLnBrk="1" hangingPunct="1">
              <a:lnSpc>
                <a:spcPct val="90000"/>
              </a:lnSpc>
            </a:pPr>
            <a:r>
              <a:rPr lang="en-US" altLang="en-US" sz="2800"/>
              <a:t>Dynamic Software Development Method (DSDM) </a:t>
            </a:r>
          </a:p>
          <a:p>
            <a:pPr eaLnBrk="1" hangingPunct="1">
              <a:lnSpc>
                <a:spcPct val="90000"/>
              </a:lnSpc>
            </a:pPr>
            <a:r>
              <a:rPr lang="en-US" altLang="en-US" sz="2800"/>
              <a:t>Rapid Application Development (RAD)</a:t>
            </a:r>
          </a:p>
          <a:p>
            <a:pPr eaLnBrk="1" hangingPunct="1">
              <a:lnSpc>
                <a:spcPct val="90000"/>
              </a:lnSpc>
            </a:pPr>
            <a:r>
              <a:rPr lang="en-US" altLang="en-US" sz="2800"/>
              <a:t>Scrum </a:t>
            </a:r>
          </a:p>
          <a:p>
            <a:pPr eaLnBrk="1" hangingPunct="1">
              <a:lnSpc>
                <a:spcPct val="90000"/>
              </a:lnSpc>
            </a:pPr>
            <a:r>
              <a:rPr lang="en-US" altLang="en-US" sz="2800"/>
              <a:t>Extreme Programming (XP) </a:t>
            </a:r>
          </a:p>
          <a:p>
            <a:pPr eaLnBrk="1" hangingPunct="1">
              <a:lnSpc>
                <a:spcPct val="90000"/>
              </a:lnSpc>
            </a:pPr>
            <a:r>
              <a:rPr lang="en-US" altLang="en-US" sz="2800"/>
              <a:t>Rational Unify Process (RUP)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a:t>Extreme Programming - XP</a:t>
            </a:r>
          </a:p>
        </p:txBody>
      </p:sp>
      <p:sp>
        <p:nvSpPr>
          <p:cNvPr id="64515" name="Rectangle 3"/>
          <p:cNvSpPr>
            <a:spLocks noGrp="1" noChangeArrowheads="1"/>
          </p:cNvSpPr>
          <p:nvPr>
            <p:ph type="body" idx="1"/>
          </p:nvPr>
        </p:nvSpPr>
        <p:spPr>
          <a:xfrm>
            <a:off x="457200" y="1295400"/>
            <a:ext cx="8229600" cy="4525963"/>
          </a:xfrm>
        </p:spPr>
        <p:txBody>
          <a:bodyPr/>
          <a:lstStyle/>
          <a:p>
            <a:pPr eaLnBrk="1" hangingPunct="1">
              <a:lnSpc>
                <a:spcPct val="90000"/>
              </a:lnSpc>
            </a:pPr>
            <a:r>
              <a:rPr lang="en-IN" altLang="en-US" sz="2400"/>
              <a:t>XP is a lightweight, efficient, low-risk, flexible, predictable, scientific, and fun way to develop a software.</a:t>
            </a:r>
          </a:p>
          <a:p>
            <a:pPr eaLnBrk="1" hangingPunct="1">
              <a:lnSpc>
                <a:spcPct val="90000"/>
              </a:lnSpc>
            </a:pPr>
            <a:r>
              <a:rPr lang="en-IN" altLang="en-US" sz="2400"/>
              <a:t>e</a:t>
            </a:r>
            <a:r>
              <a:rPr lang="en-IN" altLang="en-US" sz="2400" b="1"/>
              <a:t>X</a:t>
            </a:r>
            <a:r>
              <a:rPr lang="en-IN" altLang="en-US" sz="2400"/>
              <a:t>treme </a:t>
            </a:r>
            <a:r>
              <a:rPr lang="en-IN" altLang="en-US" sz="2400" b="1"/>
              <a:t>P</a:t>
            </a:r>
            <a:r>
              <a:rPr lang="en-IN" altLang="en-US" sz="2400"/>
              <a:t>rogramming (XP) was conceived and developed to address the specific needs of software development by small teams in the face of vague and changing requirements.</a:t>
            </a:r>
          </a:p>
          <a:p>
            <a:r>
              <a:rPr lang="en-IN" altLang="en-US" sz="2400"/>
              <a:t>It provides values and principles to guide the team behaviour. The team is expected to self-organize. Extreme Programming provides specific core practices where −</a:t>
            </a:r>
          </a:p>
          <a:p>
            <a:r>
              <a:rPr lang="en-IN" altLang="en-US" sz="2400"/>
              <a:t>Each practice is simple and self-complete.</a:t>
            </a:r>
          </a:p>
          <a:p>
            <a:r>
              <a:rPr lang="en-IN" altLang="en-US" sz="2400"/>
              <a:t>Combination of practices produces more complex and emergent behaviour.</a:t>
            </a:r>
          </a:p>
          <a:p>
            <a:pPr eaLnBrk="1" hangingPunct="1">
              <a:lnSpc>
                <a:spcPct val="90000"/>
              </a:lnSpc>
            </a:pPr>
            <a:endParaRPr lang="en-US"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274638"/>
            <a:ext cx="8229600" cy="715962"/>
          </a:xfrm>
        </p:spPr>
        <p:txBody>
          <a:bodyPr>
            <a:normAutofit fontScale="90000"/>
          </a:bodyPr>
          <a:lstStyle/>
          <a:p>
            <a:r>
              <a:rPr lang="en-IN" altLang="en-US"/>
              <a:t>Embrace Change</a:t>
            </a:r>
          </a:p>
        </p:txBody>
      </p:sp>
      <p:sp>
        <p:nvSpPr>
          <p:cNvPr id="3" name="Content Placeholder 2"/>
          <p:cNvSpPr>
            <a:spLocks noGrp="1"/>
          </p:cNvSpPr>
          <p:nvPr>
            <p:ph idx="1"/>
          </p:nvPr>
        </p:nvSpPr>
        <p:spPr>
          <a:xfrm>
            <a:off x="533400" y="1066800"/>
            <a:ext cx="8229600" cy="4525963"/>
          </a:xfrm>
        </p:spPr>
        <p:txBody>
          <a:bodyPr/>
          <a:lstStyle/>
          <a:p>
            <a:pPr>
              <a:defRPr/>
            </a:pPr>
            <a:r>
              <a:rPr lang="en-IN" sz="2400" dirty="0"/>
              <a:t>A key assumption of Extreme Programming is that the cost of changing a program can be held mostly constant over time.</a:t>
            </a:r>
          </a:p>
          <a:p>
            <a:pPr>
              <a:defRPr/>
            </a:pPr>
            <a:r>
              <a:rPr lang="en-IN" sz="2400" dirty="0"/>
              <a:t>This can be achieved with −</a:t>
            </a:r>
          </a:p>
          <a:p>
            <a:pPr>
              <a:defRPr/>
            </a:pPr>
            <a:r>
              <a:rPr lang="en-IN" sz="2400" dirty="0"/>
              <a:t>Emphasis on continuous feedback from the customer</a:t>
            </a:r>
          </a:p>
          <a:p>
            <a:pPr>
              <a:defRPr/>
            </a:pPr>
            <a:r>
              <a:rPr lang="en-IN" sz="2400" dirty="0"/>
              <a:t>Short iterations</a:t>
            </a:r>
          </a:p>
          <a:p>
            <a:pPr>
              <a:defRPr/>
            </a:pPr>
            <a:r>
              <a:rPr lang="en-IN" sz="2400" dirty="0"/>
              <a:t>Design and redesign</a:t>
            </a:r>
          </a:p>
          <a:p>
            <a:pPr>
              <a:defRPr/>
            </a:pPr>
            <a:r>
              <a:rPr lang="en-IN" sz="2400" dirty="0"/>
              <a:t>Coding and testing frequently</a:t>
            </a:r>
          </a:p>
          <a:p>
            <a:pPr>
              <a:defRPr/>
            </a:pPr>
            <a:r>
              <a:rPr lang="en-IN" sz="2400" dirty="0"/>
              <a:t>Eliminating defects early, thus reducing costs</a:t>
            </a:r>
          </a:p>
          <a:p>
            <a:pPr>
              <a:defRPr/>
            </a:pPr>
            <a:r>
              <a:rPr lang="en-IN" sz="2400" dirty="0"/>
              <a:t>Keeping the customer involved throughout the development</a:t>
            </a:r>
          </a:p>
          <a:p>
            <a:pPr>
              <a:defRPr/>
            </a:pPr>
            <a:r>
              <a:rPr lang="en-IN" sz="2400" dirty="0"/>
              <a:t>Delivering working product to the customer</a:t>
            </a:r>
          </a:p>
          <a:p>
            <a:pPr marL="0" indent="0">
              <a:buFontTx/>
              <a:buNone/>
              <a:defRPr/>
            </a:pP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endParaRPr lang="en-IN" altLang="en-US"/>
          </a:p>
        </p:txBody>
      </p:sp>
      <p:sp>
        <p:nvSpPr>
          <p:cNvPr id="66563" name="Content Placeholder 2"/>
          <p:cNvSpPr>
            <a:spLocks noGrp="1"/>
          </p:cNvSpPr>
          <p:nvPr>
            <p:ph idx="1"/>
          </p:nvPr>
        </p:nvSpPr>
        <p:spPr/>
        <p:txBody>
          <a:bodyPr/>
          <a:lstStyle/>
          <a:p>
            <a:endParaRPr lang="en-IN" altLang="en-US"/>
          </a:p>
        </p:txBody>
      </p:sp>
      <p:pic>
        <p:nvPicPr>
          <p:cNvPr id="66564" name="Picture 2"/>
          <p:cNvPicPr>
            <a:picLocks noChangeAspect="1" noChangeArrowheads="1"/>
          </p:cNvPicPr>
          <p:nvPr/>
        </p:nvPicPr>
        <p:blipFill>
          <a:blip r:embed="rId2" cstate="print"/>
          <a:srcRect/>
          <a:stretch>
            <a:fillRect/>
          </a:stretch>
        </p:blipFill>
        <p:spPr bwMode="auto">
          <a:xfrm>
            <a:off x="533400" y="457200"/>
            <a:ext cx="8229600" cy="57150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a:t>XP Practices (1-6)</a:t>
            </a:r>
          </a:p>
        </p:txBody>
      </p:sp>
      <p:sp>
        <p:nvSpPr>
          <p:cNvPr id="67587" name="Rectangle 3"/>
          <p:cNvSpPr>
            <a:spLocks noGrp="1" noChangeArrowheads="1"/>
          </p:cNvSpPr>
          <p:nvPr>
            <p:ph type="body" idx="1"/>
          </p:nvPr>
        </p:nvSpPr>
        <p:spPr>
          <a:xfrm>
            <a:off x="533400" y="1371600"/>
            <a:ext cx="8229600" cy="4495800"/>
          </a:xfrm>
        </p:spPr>
        <p:txBody>
          <a:bodyPr/>
          <a:lstStyle/>
          <a:p>
            <a:pPr marL="533400" indent="-533400" eaLnBrk="1" hangingPunct="1">
              <a:lnSpc>
                <a:spcPct val="80000"/>
              </a:lnSpc>
              <a:buFontTx/>
              <a:buAutoNum type="arabicPeriod"/>
            </a:pPr>
            <a:r>
              <a:rPr lang="en-US" altLang="en-US" sz="2400"/>
              <a:t>Planning game – determine scope of the next release by combining business priorities and technical estimates</a:t>
            </a:r>
          </a:p>
          <a:p>
            <a:pPr marL="533400" indent="-533400" eaLnBrk="1" hangingPunct="1">
              <a:lnSpc>
                <a:spcPct val="80000"/>
              </a:lnSpc>
              <a:buFontTx/>
              <a:buAutoNum type="arabicPeriod"/>
            </a:pPr>
            <a:r>
              <a:rPr lang="en-US" altLang="en-US" sz="2400"/>
              <a:t>Small releases – put a simple system into production, then release new versions in very short cycle</a:t>
            </a:r>
          </a:p>
          <a:p>
            <a:pPr marL="533400" indent="-533400" eaLnBrk="1" hangingPunct="1">
              <a:lnSpc>
                <a:spcPct val="80000"/>
              </a:lnSpc>
              <a:buFontTx/>
              <a:buAutoNum type="arabicPeriod"/>
            </a:pPr>
            <a:r>
              <a:rPr lang="en-US" altLang="en-US" sz="2400"/>
              <a:t>Metaphor – all development is guided by a simple shared story of how the whole system works</a:t>
            </a:r>
          </a:p>
          <a:p>
            <a:pPr marL="533400" indent="-533400" eaLnBrk="1" hangingPunct="1">
              <a:lnSpc>
                <a:spcPct val="80000"/>
              </a:lnSpc>
              <a:buFontTx/>
              <a:buAutoNum type="arabicPeriod"/>
            </a:pPr>
            <a:r>
              <a:rPr lang="en-US" altLang="en-US" sz="2400"/>
              <a:t>Simple design – system is designed as simply as possible (extra complexity removed as soon as found)</a:t>
            </a:r>
          </a:p>
          <a:p>
            <a:pPr marL="533400" indent="-533400" eaLnBrk="1" hangingPunct="1">
              <a:lnSpc>
                <a:spcPct val="80000"/>
              </a:lnSpc>
              <a:buFontTx/>
              <a:buAutoNum type="arabicPeriod"/>
            </a:pPr>
            <a:r>
              <a:rPr lang="en-US" altLang="en-US" sz="2400"/>
              <a:t>Testing – programmers continuously write unit tests; customers write tests for features</a:t>
            </a:r>
          </a:p>
          <a:p>
            <a:pPr marL="533400" indent="-533400" eaLnBrk="1" hangingPunct="1">
              <a:lnSpc>
                <a:spcPct val="80000"/>
              </a:lnSpc>
              <a:buFontTx/>
              <a:buAutoNum type="arabicPeriod"/>
            </a:pPr>
            <a:r>
              <a:rPr lang="en-US" altLang="en-US" sz="2400"/>
              <a:t>Refactoring – programmers continuously restructure the system without changing its behavior to remove duplication and simplify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0"/>
            <a:ext cx="8229600" cy="1143000"/>
          </a:xfrm>
        </p:spPr>
        <p:txBody>
          <a:bodyPr/>
          <a:lstStyle/>
          <a:p>
            <a:pPr eaLnBrk="1" hangingPunct="1"/>
            <a:r>
              <a:rPr lang="en-US" altLang="en-US"/>
              <a:t>XP Practices (7 – 12)</a:t>
            </a:r>
          </a:p>
        </p:txBody>
      </p:sp>
      <p:sp>
        <p:nvSpPr>
          <p:cNvPr id="68611" name="Rectangle 3"/>
          <p:cNvSpPr>
            <a:spLocks noGrp="1" noChangeArrowheads="1"/>
          </p:cNvSpPr>
          <p:nvPr>
            <p:ph type="body" idx="1"/>
          </p:nvPr>
        </p:nvSpPr>
        <p:spPr>
          <a:xfrm>
            <a:off x="457200" y="1295400"/>
            <a:ext cx="8229600" cy="4495800"/>
          </a:xfrm>
        </p:spPr>
        <p:txBody>
          <a:bodyPr/>
          <a:lstStyle/>
          <a:p>
            <a:pPr marL="609600" indent="-609600" eaLnBrk="1" hangingPunct="1">
              <a:lnSpc>
                <a:spcPct val="80000"/>
              </a:lnSpc>
              <a:buFontTx/>
              <a:buAutoNum type="arabicPeriod" startAt="7"/>
            </a:pPr>
            <a:r>
              <a:rPr lang="en-US" altLang="en-US" sz="2400"/>
              <a:t>Pair-programming --  all production code is written with two programmers at one machine</a:t>
            </a:r>
          </a:p>
          <a:p>
            <a:pPr marL="609600" indent="-609600" eaLnBrk="1" hangingPunct="1">
              <a:lnSpc>
                <a:spcPct val="80000"/>
              </a:lnSpc>
              <a:buFontTx/>
              <a:buAutoNum type="arabicPeriod" startAt="7"/>
            </a:pPr>
            <a:r>
              <a:rPr lang="en-US" altLang="en-US" sz="2400"/>
              <a:t>Collective ownership – anyone can change any code anywhere in the system at any time.</a:t>
            </a:r>
          </a:p>
          <a:p>
            <a:pPr marL="609600" indent="-609600" eaLnBrk="1" hangingPunct="1">
              <a:lnSpc>
                <a:spcPct val="80000"/>
              </a:lnSpc>
              <a:buFontTx/>
              <a:buAutoNum type="arabicPeriod" startAt="7"/>
            </a:pPr>
            <a:r>
              <a:rPr lang="en-US" altLang="en-US" sz="2400"/>
              <a:t>Continuous integration – integrate and build the system many times a day – every time a task is completed.</a:t>
            </a:r>
          </a:p>
          <a:p>
            <a:pPr marL="609600" indent="-609600" eaLnBrk="1" hangingPunct="1">
              <a:lnSpc>
                <a:spcPct val="80000"/>
              </a:lnSpc>
              <a:buFontTx/>
              <a:buAutoNum type="arabicPeriod" startAt="7"/>
            </a:pPr>
            <a:r>
              <a:rPr lang="en-US" altLang="en-US" sz="2400"/>
              <a:t>40-hour week – work no more than 40 hours a week as a rule</a:t>
            </a:r>
          </a:p>
          <a:p>
            <a:pPr marL="609600" indent="-609600" eaLnBrk="1" hangingPunct="1">
              <a:lnSpc>
                <a:spcPct val="80000"/>
              </a:lnSpc>
              <a:buFontTx/>
              <a:buAutoNum type="arabicPeriod" startAt="7"/>
            </a:pPr>
            <a:r>
              <a:rPr lang="en-US" altLang="en-US" sz="2400"/>
              <a:t>On-site customer – a user is on the team and available full-time to answer questions</a:t>
            </a:r>
          </a:p>
          <a:p>
            <a:pPr marL="609600" indent="-609600" eaLnBrk="1" hangingPunct="1">
              <a:lnSpc>
                <a:spcPct val="80000"/>
              </a:lnSpc>
              <a:buFontTx/>
              <a:buAutoNum type="arabicPeriod" startAt="7"/>
            </a:pPr>
            <a:r>
              <a:rPr lang="en-US" altLang="en-US" sz="2400"/>
              <a:t>Coding standards – programmers write all code in accordance with rules emphasizing communication through the code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IN" altLang="en-US"/>
              <a:t>Extreme!</a:t>
            </a:r>
          </a:p>
        </p:txBody>
      </p:sp>
      <p:pic>
        <p:nvPicPr>
          <p:cNvPr id="69635" name="Picture 2"/>
          <p:cNvPicPr>
            <a:picLocks noGrp="1" noChangeAspect="1" noChangeArrowheads="1"/>
          </p:cNvPicPr>
          <p:nvPr>
            <p:ph idx="1"/>
          </p:nvPr>
        </p:nvPicPr>
        <p:blipFill>
          <a:blip r:embed="rId2" cstate="print"/>
          <a:srcRect/>
          <a:stretch>
            <a:fillRect/>
          </a:stretch>
        </p:blipFill>
        <p:spPr>
          <a:xfrm>
            <a:off x="244475" y="1524000"/>
            <a:ext cx="8882063" cy="4800600"/>
          </a:xfr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a:t>XP is “extreme” because</a:t>
            </a:r>
          </a:p>
        </p:txBody>
      </p:sp>
      <p:sp>
        <p:nvSpPr>
          <p:cNvPr id="70659" name="Rectangle 3"/>
          <p:cNvSpPr>
            <a:spLocks noGrp="1" noChangeArrowheads="1"/>
          </p:cNvSpPr>
          <p:nvPr>
            <p:ph type="body" idx="1"/>
          </p:nvPr>
        </p:nvSpPr>
        <p:spPr>
          <a:xfrm>
            <a:off x="457200" y="1371600"/>
            <a:ext cx="8229600" cy="4495800"/>
          </a:xfrm>
        </p:spPr>
        <p:txBody>
          <a:bodyPr/>
          <a:lstStyle/>
          <a:p>
            <a:pPr eaLnBrk="1" hangingPunct="1">
              <a:lnSpc>
                <a:spcPct val="80000"/>
              </a:lnSpc>
              <a:buFontTx/>
              <a:buNone/>
            </a:pPr>
            <a:r>
              <a:rPr lang="en-US" altLang="en-US" sz="2800"/>
              <a:t>Commonsense practices taken to extreme levels</a:t>
            </a:r>
          </a:p>
          <a:p>
            <a:pPr eaLnBrk="1" hangingPunct="1">
              <a:lnSpc>
                <a:spcPct val="80000"/>
              </a:lnSpc>
              <a:buFontTx/>
              <a:buNone/>
            </a:pPr>
            <a:endParaRPr lang="en-US" altLang="en-US" sz="2800"/>
          </a:p>
          <a:p>
            <a:pPr eaLnBrk="1" hangingPunct="1">
              <a:lnSpc>
                <a:spcPct val="80000"/>
              </a:lnSpc>
            </a:pPr>
            <a:r>
              <a:rPr lang="en-US" altLang="en-US" sz="2000"/>
              <a:t>If code reviews are good, review code all the time (pair programming)</a:t>
            </a:r>
          </a:p>
          <a:p>
            <a:pPr eaLnBrk="1" hangingPunct="1">
              <a:lnSpc>
                <a:spcPct val="80000"/>
              </a:lnSpc>
            </a:pPr>
            <a:r>
              <a:rPr lang="en-US" altLang="en-US" sz="2000"/>
              <a:t>If testing is good, everybody will test all the time</a:t>
            </a:r>
          </a:p>
          <a:p>
            <a:pPr eaLnBrk="1" hangingPunct="1">
              <a:lnSpc>
                <a:spcPct val="80000"/>
              </a:lnSpc>
            </a:pPr>
            <a:r>
              <a:rPr lang="en-US" altLang="en-US" sz="2000"/>
              <a:t>If simplicity is good, keep the system in the simplest design that supports its current functionality. (simplest thing that works)</a:t>
            </a:r>
          </a:p>
          <a:p>
            <a:pPr eaLnBrk="1" hangingPunct="1">
              <a:lnSpc>
                <a:spcPct val="80000"/>
              </a:lnSpc>
            </a:pPr>
            <a:r>
              <a:rPr lang="en-US" altLang="en-US" sz="2000"/>
              <a:t>If design is good, everybody will design daily (refactoring)</a:t>
            </a:r>
          </a:p>
          <a:p>
            <a:pPr eaLnBrk="1" hangingPunct="1">
              <a:lnSpc>
                <a:spcPct val="80000"/>
              </a:lnSpc>
            </a:pPr>
            <a:r>
              <a:rPr lang="en-US" altLang="en-US" sz="2000"/>
              <a:t>If architecture is important, everybody will work at defining and refining the architecture (metaphor)</a:t>
            </a:r>
          </a:p>
          <a:p>
            <a:pPr eaLnBrk="1" hangingPunct="1">
              <a:lnSpc>
                <a:spcPct val="80000"/>
              </a:lnSpc>
            </a:pPr>
            <a:r>
              <a:rPr lang="en-US" altLang="en-US" sz="2000"/>
              <a:t>If integration testing is important, build and integrate test several times a day (continuous integration)</a:t>
            </a:r>
          </a:p>
          <a:p>
            <a:pPr eaLnBrk="1" hangingPunct="1">
              <a:lnSpc>
                <a:spcPct val="80000"/>
              </a:lnSpc>
            </a:pPr>
            <a:r>
              <a:rPr lang="en-US" altLang="en-US" sz="2000"/>
              <a:t>If short iterations are good, make iterations really, really short (hours rather than weeks)</a:t>
            </a:r>
          </a:p>
          <a:p>
            <a:pPr eaLnBrk="1" hangingPunct="1">
              <a:lnSpc>
                <a:spcPct val="80000"/>
              </a:lnSpc>
            </a:pPr>
            <a:endParaRPr lang="en-US" altLang="en-US" sz="2000"/>
          </a:p>
          <a:p>
            <a:pPr eaLnBrk="1" hangingPunct="1">
              <a:lnSpc>
                <a:spcPct val="80000"/>
              </a:lnSpc>
            </a:pPr>
            <a:endParaRPr lang="en-US"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519" y="6477119"/>
            <a:ext cx="1981080" cy="457200"/>
          </a:xfrm>
          <a:prstGeom prst="rect">
            <a:avLst/>
          </a:prstGeom>
          <a:noFill/>
          <a:ln>
            <a:noFill/>
          </a:ln>
        </p:spPr>
        <p:txBody>
          <a:bodyPr vert="horz" lIns="90000" tIns="46800" rIns="90000" bIns="46800" anchor="t" anchorCtr="0" compatLnSpc="0">
            <a:spAutoFit/>
          </a:bodyPr>
          <a:lstStyle/>
          <a:p>
            <a:pPr marL="0" marR="0" lvl="0" indent="0" algn="l"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0" i="0" u="none" strike="noStrike" baseline="0">
                <a:ln>
                  <a:noFill/>
                </a:ln>
                <a:solidFill>
                  <a:srgbClr val="000000"/>
                </a:solidFill>
                <a:latin typeface="Times" pitchFamily="18"/>
                <a:ea typeface="Hiragino Mincho Pro W3" pitchFamily="2"/>
                <a:cs typeface="Lucida Grande" pitchFamily="2"/>
              </a:rPr>
              <a:t>© Lethbridge/Laganière 2005</a:t>
            </a:r>
          </a:p>
        </p:txBody>
      </p:sp>
      <p:sp>
        <p:nvSpPr>
          <p:cNvPr id="3" name="TextBox 2"/>
          <p:cNvSpPr txBox="1"/>
          <p:nvPr/>
        </p:nvSpPr>
        <p:spPr>
          <a:xfrm>
            <a:off x="3809880" y="6400799"/>
            <a:ext cx="4114800" cy="457200"/>
          </a:xfrm>
          <a:prstGeom prst="rect">
            <a:avLst/>
          </a:prstGeom>
          <a:noFill/>
          <a:ln>
            <a:noFill/>
          </a:ln>
        </p:spPr>
        <p:txBody>
          <a:bodyPr vert="horz" lIns="90000" tIns="46800" rIns="90000" bIns="46800" anchor="t" anchorCtr="0" compatLnSpc="0">
            <a:spAutoFit/>
          </a:bodyPr>
          <a:lstStyle/>
          <a:p>
            <a:pPr marL="0" marR="0" lvl="0" indent="0" algn="ct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0000"/>
                </a:solidFill>
                <a:latin typeface="Times" pitchFamily="18"/>
                <a:ea typeface="Hiragino Mincho Pro W3" pitchFamily="2"/>
                <a:cs typeface="Lucida Grande" pitchFamily="2"/>
              </a:rPr>
              <a:t>Chapter 1: Software and Software Engineering</a:t>
            </a:r>
          </a:p>
        </p:txBody>
      </p:sp>
      <p:sp>
        <p:nvSpPr>
          <p:cNvPr id="4" name="TextBox 3"/>
          <p:cNvSpPr txBox="1"/>
          <p:nvPr/>
        </p:nvSpPr>
        <p:spPr>
          <a:xfrm>
            <a:off x="8077320" y="6400799"/>
            <a:ext cx="457200" cy="457200"/>
          </a:xfrm>
          <a:prstGeom prst="rect">
            <a:avLst/>
          </a:prstGeom>
          <a:noFill/>
          <a:ln>
            <a:noFill/>
          </a:ln>
        </p:spPr>
        <p:txBody>
          <a:bodyPr vert="horz" lIns="90000" tIns="46800" rIns="90000" bIns="46800" anchor="t" anchorCtr="0" compatLnSpc="0">
            <a:spAutoFit/>
          </a:bodyPr>
          <a:lstStyle/>
          <a:p>
            <a:pPr marL="0" marR="0" lvl="0" indent="0" algn="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DF7A5A3B-2CC2-4FE2-8C36-92A5F6F35859}" type="slidenum">
              <a:rPr/>
              <a:pPr marL="0" marR="0" lvl="0" indent="0" algn="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t>5</a:t>
            </a:fld>
            <a:endParaRPr lang="en-US" sz="1400" b="0" i="0" u="none" strike="noStrike" baseline="0">
              <a:ln>
                <a:noFill/>
              </a:ln>
              <a:solidFill>
                <a:srgbClr val="000000"/>
              </a:solidFill>
              <a:latin typeface="Times" pitchFamily="18"/>
              <a:ea typeface="Hiragino Mincho Pro W3" pitchFamily="2"/>
              <a:cs typeface="Lucida Grande" pitchFamily="2"/>
            </a:endParaRPr>
          </a:p>
        </p:txBody>
      </p:sp>
      <p:sp>
        <p:nvSpPr>
          <p:cNvPr id="5" name="Title 4"/>
          <p:cNvSpPr txBox="1">
            <a:spLocks noGrp="1"/>
          </p:cNvSpPr>
          <p:nvPr>
            <p:ph type="title" idx="4294967295"/>
          </p:nvPr>
        </p:nvSpPr>
        <p:spPr/>
        <p:txBody>
          <a:bodyPr lIns="90000" tIns="46800" rIns="90000" bIns="46800" anchorCtr="0">
            <a:spAutoFit/>
          </a:bodyPr>
          <a:lstStyle/>
          <a:p>
            <a:pPr lvl="0"/>
            <a:r>
              <a:rPr lang="en-US"/>
              <a:t>Types of Software...</a:t>
            </a:r>
          </a:p>
        </p:txBody>
      </p:sp>
      <p:sp>
        <p:nvSpPr>
          <p:cNvPr id="6" name="Text Placeholder 5"/>
          <p:cNvSpPr txBox="1">
            <a:spLocks noGrp="1"/>
          </p:cNvSpPr>
          <p:nvPr>
            <p:ph type="body" idx="4294967295"/>
          </p:nvPr>
        </p:nvSpPr>
        <p:spPr>
          <a:xfrm>
            <a:off x="1034999" y="1006559"/>
            <a:ext cx="7543799" cy="5190840"/>
          </a:xfrm>
        </p:spPr>
        <p:txBody>
          <a:bodyPr lIns="90000" tIns="46800" rIns="90000" bIns="46800" anchor="t" anchorCtr="0">
            <a:spAutoFit/>
          </a:bodyPr>
          <a:lstStyle/>
          <a:p>
            <a:pPr lvl="0"/>
            <a:r>
              <a:rPr lang="en-US">
                <a:latin typeface="" pitchFamily="16"/>
              </a:rPr>
              <a:t>Custom</a:t>
            </a:r>
          </a:p>
          <a:p>
            <a:pPr marL="385560" lvl="1" indent="-195120" rtl="0">
              <a:spcBef>
                <a:spcPts val="598"/>
              </a:spcBef>
              <a:buClr>
                <a:srgbClr val="000000"/>
              </a:buClr>
              <a:buSzPct val="100000"/>
              <a:buFont typeface="Times" pitchFamily="18"/>
              <a:buChar char="•"/>
            </a:pPr>
            <a:r>
              <a:rPr lang="en-US">
                <a:latin typeface="" pitchFamily="16"/>
              </a:rPr>
              <a:t>For a specific customer</a:t>
            </a:r>
          </a:p>
          <a:p>
            <a:pPr lvl="0"/>
            <a:r>
              <a:rPr lang="en-US">
                <a:latin typeface="" pitchFamily="16"/>
              </a:rPr>
              <a:t>Generic</a:t>
            </a:r>
          </a:p>
          <a:p>
            <a:pPr marL="385560" lvl="1" indent="-195120" rtl="0">
              <a:spcBef>
                <a:spcPts val="598"/>
              </a:spcBef>
              <a:buClr>
                <a:srgbClr val="000000"/>
              </a:buClr>
              <a:buSzPct val="100000"/>
              <a:buFont typeface="Times" pitchFamily="18"/>
              <a:buChar char="•"/>
            </a:pPr>
            <a:r>
              <a:rPr lang="en-US">
                <a:latin typeface="" pitchFamily="16"/>
              </a:rPr>
              <a:t>Sold on open market</a:t>
            </a:r>
          </a:p>
          <a:p>
            <a:pPr marL="385560" lvl="1" indent="-195120" rtl="0">
              <a:spcBef>
                <a:spcPts val="598"/>
              </a:spcBef>
              <a:buClr>
                <a:srgbClr val="000000"/>
              </a:buClr>
              <a:buSzPct val="100000"/>
              <a:buFont typeface="Times" pitchFamily="18"/>
              <a:buChar char="•"/>
            </a:pPr>
            <a:r>
              <a:rPr lang="en-US">
                <a:latin typeface="" pitchFamily="16"/>
              </a:rPr>
              <a:t>Often called</a:t>
            </a:r>
          </a:p>
          <a:p>
            <a:pPr marL="804600" lvl="2" indent="-228600" rtl="0">
              <a:spcBef>
                <a:spcPts val="598"/>
              </a:spcBef>
              <a:buClr>
                <a:srgbClr val="000000"/>
              </a:buClr>
              <a:buSzPct val="100000"/>
              <a:buFont typeface="Times" pitchFamily="18"/>
              <a:buChar char="—"/>
            </a:pPr>
            <a:r>
              <a:rPr lang="en-US">
                <a:latin typeface="" pitchFamily="16"/>
              </a:rPr>
              <a:t>COTS (Commercial Off The Shelf)</a:t>
            </a:r>
          </a:p>
          <a:p>
            <a:pPr marL="804600" lvl="2" indent="-228600" rtl="0">
              <a:spcBef>
                <a:spcPts val="598"/>
              </a:spcBef>
              <a:buClr>
                <a:srgbClr val="000000"/>
              </a:buClr>
              <a:buSzPct val="100000"/>
              <a:buFont typeface="Times" pitchFamily="18"/>
              <a:buChar char="—"/>
            </a:pPr>
            <a:r>
              <a:rPr lang="en-US">
                <a:latin typeface="" pitchFamily="16"/>
              </a:rPr>
              <a:t>Shrink-wrapped</a:t>
            </a:r>
          </a:p>
          <a:p>
            <a:pPr lvl="0"/>
            <a:r>
              <a:rPr lang="en-US">
                <a:latin typeface="" pitchFamily="16"/>
              </a:rPr>
              <a:t>Embedded</a:t>
            </a:r>
          </a:p>
          <a:p>
            <a:pPr marL="385560" lvl="1" indent="-195120" rtl="0">
              <a:spcBef>
                <a:spcPts val="598"/>
              </a:spcBef>
              <a:buClr>
                <a:srgbClr val="000000"/>
              </a:buClr>
              <a:buSzPct val="100000"/>
              <a:buFont typeface="Times" pitchFamily="18"/>
              <a:buChar char="•"/>
            </a:pPr>
            <a:r>
              <a:rPr lang="en-US">
                <a:latin typeface="" pitchFamily="16"/>
              </a:rPr>
              <a:t>Built into hardware</a:t>
            </a:r>
          </a:p>
          <a:p>
            <a:pPr marL="385560" lvl="1" indent="-195120" rtl="0">
              <a:spcBef>
                <a:spcPts val="598"/>
              </a:spcBef>
              <a:buClr>
                <a:srgbClr val="000000"/>
              </a:buClr>
              <a:buSzPct val="100000"/>
              <a:buFont typeface="Times" pitchFamily="18"/>
              <a:buChar char="•"/>
            </a:pPr>
            <a:r>
              <a:rPr lang="en-US">
                <a:latin typeface="" pitchFamily="16"/>
              </a:rPr>
              <a:t>Hard to change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sz="3200"/>
              <a:t>Dynamic Systems Development Method (DSDM)</a:t>
            </a:r>
          </a:p>
        </p:txBody>
      </p:sp>
      <p:sp>
        <p:nvSpPr>
          <p:cNvPr id="71683" name="Rectangle 3"/>
          <p:cNvSpPr>
            <a:spLocks noGrp="1" noChangeArrowheads="1"/>
          </p:cNvSpPr>
          <p:nvPr>
            <p:ph type="body" idx="1"/>
          </p:nvPr>
        </p:nvSpPr>
        <p:spPr/>
        <p:txBody>
          <a:bodyPr/>
          <a:lstStyle/>
          <a:p>
            <a:pPr eaLnBrk="1" hangingPunct="1">
              <a:buFontTx/>
              <a:buNone/>
            </a:pPr>
            <a:r>
              <a:rPr lang="en-US" altLang="en-US"/>
              <a:t>Applies a framework for RAD and short time frames</a:t>
            </a:r>
          </a:p>
          <a:p>
            <a:pPr eaLnBrk="1" hangingPunct="1">
              <a:buFontTx/>
              <a:buNone/>
            </a:pPr>
            <a:endParaRPr lang="en-US" altLang="en-US"/>
          </a:p>
          <a:p>
            <a:pPr eaLnBrk="1" hangingPunct="1">
              <a:buFontTx/>
              <a:buNone/>
            </a:pPr>
            <a:r>
              <a:rPr lang="en-US" altLang="en-US"/>
              <a:t>Paradigm is the 80/20 rule </a:t>
            </a:r>
          </a:p>
          <a:p>
            <a:pPr eaLnBrk="1" hangingPunct="1">
              <a:buFontTx/>
              <a:buNone/>
            </a:pPr>
            <a:r>
              <a:rPr lang="en-US" altLang="en-US"/>
              <a:t>	– majority of the requirements can be delivered in a relatively short amount of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519" y="6477119"/>
            <a:ext cx="1981080" cy="457200"/>
          </a:xfrm>
          <a:prstGeom prst="rect">
            <a:avLst/>
          </a:prstGeom>
          <a:noFill/>
          <a:ln>
            <a:noFill/>
          </a:ln>
        </p:spPr>
        <p:txBody>
          <a:bodyPr vert="horz" lIns="90000" tIns="46800" rIns="90000" bIns="46800" anchor="t" anchorCtr="0" compatLnSpc="0">
            <a:spAutoFit/>
          </a:bodyPr>
          <a:lstStyle/>
          <a:p>
            <a:pPr marL="0" marR="0" lvl="0" indent="0" algn="l"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0" i="0" u="none" strike="noStrike" baseline="0">
                <a:ln>
                  <a:noFill/>
                </a:ln>
                <a:solidFill>
                  <a:srgbClr val="000000"/>
                </a:solidFill>
                <a:latin typeface="Times" pitchFamily="18"/>
                <a:ea typeface="Hiragino Mincho Pro W3" pitchFamily="2"/>
                <a:cs typeface="Lucida Grande" pitchFamily="2"/>
              </a:rPr>
              <a:t>© Lethbridge/Laganière 2005</a:t>
            </a:r>
          </a:p>
        </p:txBody>
      </p:sp>
      <p:sp>
        <p:nvSpPr>
          <p:cNvPr id="3" name="TextBox 2"/>
          <p:cNvSpPr txBox="1"/>
          <p:nvPr/>
        </p:nvSpPr>
        <p:spPr>
          <a:xfrm>
            <a:off x="3809880" y="6400799"/>
            <a:ext cx="4114800" cy="457200"/>
          </a:xfrm>
          <a:prstGeom prst="rect">
            <a:avLst/>
          </a:prstGeom>
          <a:noFill/>
          <a:ln>
            <a:noFill/>
          </a:ln>
        </p:spPr>
        <p:txBody>
          <a:bodyPr vert="horz" lIns="90000" tIns="46800" rIns="90000" bIns="46800" anchor="t" anchorCtr="0" compatLnSpc="0">
            <a:spAutoFit/>
          </a:bodyPr>
          <a:lstStyle/>
          <a:p>
            <a:pPr marL="0" marR="0" lvl="0" indent="0" algn="ct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0000"/>
                </a:solidFill>
                <a:latin typeface="Times" pitchFamily="18"/>
                <a:ea typeface="Hiragino Mincho Pro W3" pitchFamily="2"/>
                <a:cs typeface="Lucida Grande" pitchFamily="2"/>
              </a:rPr>
              <a:t>Chapter 1: Software and Software Engineering</a:t>
            </a:r>
          </a:p>
        </p:txBody>
      </p:sp>
      <p:sp>
        <p:nvSpPr>
          <p:cNvPr id="4" name="TextBox 3"/>
          <p:cNvSpPr txBox="1"/>
          <p:nvPr/>
        </p:nvSpPr>
        <p:spPr>
          <a:xfrm>
            <a:off x="8077320" y="6400799"/>
            <a:ext cx="457200" cy="457200"/>
          </a:xfrm>
          <a:prstGeom prst="rect">
            <a:avLst/>
          </a:prstGeom>
          <a:noFill/>
          <a:ln>
            <a:noFill/>
          </a:ln>
        </p:spPr>
        <p:txBody>
          <a:bodyPr vert="horz" lIns="90000" tIns="46800" rIns="90000" bIns="46800" anchor="t" anchorCtr="0" compatLnSpc="0">
            <a:spAutoFit/>
          </a:bodyPr>
          <a:lstStyle/>
          <a:p>
            <a:pPr marL="0" marR="0" lvl="0" indent="0" algn="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022D6F3D-5980-458C-AA6B-9D171A6DDCD2}" type="slidenum">
              <a:rPr/>
              <a:pPr marL="0" marR="0" lvl="0" indent="0" algn="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t>6</a:t>
            </a:fld>
            <a:endParaRPr lang="en-US" sz="1400" b="0" i="0" u="none" strike="noStrike" baseline="0">
              <a:ln>
                <a:noFill/>
              </a:ln>
              <a:solidFill>
                <a:srgbClr val="000000"/>
              </a:solidFill>
              <a:latin typeface="Times" pitchFamily="18"/>
              <a:ea typeface="Hiragino Mincho Pro W3" pitchFamily="2"/>
              <a:cs typeface="Lucida Grande" pitchFamily="2"/>
            </a:endParaRPr>
          </a:p>
        </p:txBody>
      </p:sp>
      <p:sp>
        <p:nvSpPr>
          <p:cNvPr id="5" name="Title 4"/>
          <p:cNvSpPr txBox="1">
            <a:spLocks noGrp="1"/>
          </p:cNvSpPr>
          <p:nvPr>
            <p:ph type="title" idx="4294967295"/>
          </p:nvPr>
        </p:nvSpPr>
        <p:spPr/>
        <p:txBody>
          <a:bodyPr lIns="90000" tIns="46800" rIns="90000" bIns="46800" anchorCtr="0">
            <a:spAutoFit/>
          </a:bodyPr>
          <a:lstStyle/>
          <a:p>
            <a:pPr lvl="0"/>
            <a:r>
              <a:rPr lang="en-US"/>
              <a:t>Types of Software</a:t>
            </a:r>
          </a:p>
        </p:txBody>
      </p:sp>
      <p:sp>
        <p:nvSpPr>
          <p:cNvPr id="6" name="Text Placeholder 5"/>
          <p:cNvSpPr txBox="1">
            <a:spLocks noGrp="1"/>
          </p:cNvSpPr>
          <p:nvPr>
            <p:ph type="body" idx="4294967295"/>
          </p:nvPr>
        </p:nvSpPr>
        <p:spPr/>
        <p:txBody>
          <a:bodyPr lIns="90000" tIns="46800" rIns="90000" bIns="46800" anchor="t" anchorCtr="0">
            <a:spAutoFit/>
          </a:bodyPr>
          <a:lstStyle/>
          <a:p>
            <a:pPr lvl="0"/>
            <a:r>
              <a:rPr lang="en-US">
                <a:latin typeface="" pitchFamily="16"/>
              </a:rPr>
              <a:t>Differences among custom, generic and embedded software</a:t>
            </a:r>
          </a:p>
        </p:txBody>
      </p:sp>
      <p:graphicFrame>
        <p:nvGraphicFramePr>
          <p:cNvPr id="7" name="Object 6"/>
          <p:cNvGraphicFramePr>
            <a:graphicFrameLocks noChangeAspect="1"/>
          </p:cNvGraphicFramePr>
          <p:nvPr/>
        </p:nvGraphicFramePr>
        <p:xfrm>
          <a:off x="1066800" y="2514600"/>
          <a:ext cx="11811000" cy="2906713"/>
        </p:xfrm>
        <a:graphic>
          <a:graphicData uri="http://schemas.openxmlformats.org/presentationml/2006/ole">
            <mc:AlternateContent xmlns:mc="http://schemas.openxmlformats.org/markup-compatibility/2006">
              <mc:Choice xmlns:v="urn:schemas-microsoft-com:vml" Requires="v">
                <p:oleObj r:id="rId3" imgW="0" imgH="0" progId="Word.Document.8">
                  <p:embed/>
                </p:oleObj>
              </mc:Choice>
              <mc:Fallback>
                <p:oleObj r:id="rId3" imgW="0" imgH="0" progId="Word.Document.8">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14600"/>
                        <a:ext cx="11811000" cy="290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519" y="6477119"/>
            <a:ext cx="1981080" cy="457200"/>
          </a:xfrm>
          <a:prstGeom prst="rect">
            <a:avLst/>
          </a:prstGeom>
          <a:noFill/>
          <a:ln>
            <a:noFill/>
          </a:ln>
        </p:spPr>
        <p:txBody>
          <a:bodyPr vert="horz" lIns="90000" tIns="46800" rIns="90000" bIns="46800" anchor="t" anchorCtr="0" compatLnSpc="0">
            <a:spAutoFit/>
          </a:bodyPr>
          <a:lstStyle/>
          <a:p>
            <a:pPr marL="0" marR="0" lvl="0" indent="0" algn="l"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0" i="0" u="none" strike="noStrike" baseline="0">
                <a:ln>
                  <a:noFill/>
                </a:ln>
                <a:solidFill>
                  <a:srgbClr val="000000"/>
                </a:solidFill>
                <a:latin typeface="Times" pitchFamily="18"/>
                <a:ea typeface="Hiragino Mincho Pro W3" pitchFamily="2"/>
                <a:cs typeface="Lucida Grande" pitchFamily="2"/>
              </a:rPr>
              <a:t>© Lethbridge/Laganière 2005</a:t>
            </a:r>
          </a:p>
        </p:txBody>
      </p:sp>
      <p:sp>
        <p:nvSpPr>
          <p:cNvPr id="3" name="TextBox 2"/>
          <p:cNvSpPr txBox="1"/>
          <p:nvPr/>
        </p:nvSpPr>
        <p:spPr>
          <a:xfrm>
            <a:off x="3809880" y="6400799"/>
            <a:ext cx="4114800" cy="457200"/>
          </a:xfrm>
          <a:prstGeom prst="rect">
            <a:avLst/>
          </a:prstGeom>
          <a:noFill/>
          <a:ln>
            <a:noFill/>
          </a:ln>
        </p:spPr>
        <p:txBody>
          <a:bodyPr vert="horz" lIns="90000" tIns="46800" rIns="90000" bIns="46800" anchor="t" anchorCtr="0" compatLnSpc="0">
            <a:spAutoFit/>
          </a:bodyPr>
          <a:lstStyle/>
          <a:p>
            <a:pPr marL="0" marR="0" lvl="0" indent="0" algn="ct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0000"/>
                </a:solidFill>
                <a:latin typeface="Times" pitchFamily="18"/>
                <a:ea typeface="Hiragino Mincho Pro W3" pitchFamily="2"/>
                <a:cs typeface="Lucida Grande" pitchFamily="2"/>
              </a:rPr>
              <a:t>Chapter 1: Software and Software Engineering</a:t>
            </a:r>
          </a:p>
        </p:txBody>
      </p:sp>
      <p:sp>
        <p:nvSpPr>
          <p:cNvPr id="4" name="TextBox 3"/>
          <p:cNvSpPr txBox="1"/>
          <p:nvPr/>
        </p:nvSpPr>
        <p:spPr>
          <a:xfrm>
            <a:off x="8077320" y="6400799"/>
            <a:ext cx="457200" cy="457200"/>
          </a:xfrm>
          <a:prstGeom prst="rect">
            <a:avLst/>
          </a:prstGeom>
          <a:noFill/>
          <a:ln>
            <a:noFill/>
          </a:ln>
        </p:spPr>
        <p:txBody>
          <a:bodyPr vert="horz" lIns="90000" tIns="46800" rIns="90000" bIns="46800" anchor="t" anchorCtr="0" compatLnSpc="0">
            <a:spAutoFit/>
          </a:bodyPr>
          <a:lstStyle/>
          <a:p>
            <a:pPr marL="0" marR="0" lvl="0" indent="0" algn="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1FE776F1-411E-47D4-A459-6E9D14F4B4B5}" type="slidenum">
              <a:rPr/>
              <a:pPr marL="0" marR="0" lvl="0" indent="0" algn="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t>7</a:t>
            </a:fld>
            <a:endParaRPr lang="en-US" sz="1400" b="0" i="0" u="none" strike="noStrike" baseline="0">
              <a:ln>
                <a:noFill/>
              </a:ln>
              <a:solidFill>
                <a:srgbClr val="000000"/>
              </a:solidFill>
              <a:latin typeface="Times" pitchFamily="18"/>
              <a:ea typeface="Hiragino Mincho Pro W3" pitchFamily="2"/>
              <a:cs typeface="Lucida Grande" pitchFamily="2"/>
            </a:endParaRPr>
          </a:p>
        </p:txBody>
      </p:sp>
      <p:sp>
        <p:nvSpPr>
          <p:cNvPr id="5" name="Title 4"/>
          <p:cNvSpPr txBox="1">
            <a:spLocks noGrp="1"/>
          </p:cNvSpPr>
          <p:nvPr>
            <p:ph type="title" idx="4294967295"/>
          </p:nvPr>
        </p:nvSpPr>
        <p:spPr/>
        <p:txBody>
          <a:bodyPr lIns="90000" tIns="46800" rIns="90000" bIns="46800" anchorCtr="0">
            <a:spAutoFit/>
          </a:bodyPr>
          <a:lstStyle/>
          <a:p>
            <a:pPr lvl="0"/>
            <a:r>
              <a:rPr lang="en-US"/>
              <a:t>Types of Software</a:t>
            </a:r>
          </a:p>
        </p:txBody>
      </p:sp>
      <p:sp>
        <p:nvSpPr>
          <p:cNvPr id="6" name="Text Placeholder 5"/>
          <p:cNvSpPr txBox="1">
            <a:spLocks noGrp="1"/>
          </p:cNvSpPr>
          <p:nvPr>
            <p:ph type="body" idx="4294967295"/>
          </p:nvPr>
        </p:nvSpPr>
        <p:spPr/>
        <p:txBody>
          <a:bodyPr lIns="90000" tIns="46800" rIns="90000" bIns="46800" anchor="t" anchorCtr="0">
            <a:spAutoFit/>
          </a:bodyPr>
          <a:lstStyle/>
          <a:p>
            <a:pPr lvl="0"/>
            <a:r>
              <a:rPr lang="en-US">
                <a:latin typeface="" pitchFamily="16"/>
              </a:rPr>
              <a:t>Real time software</a:t>
            </a:r>
          </a:p>
          <a:p>
            <a:pPr marL="385560" lvl="1" indent="-195120" rtl="0">
              <a:spcBef>
                <a:spcPts val="598"/>
              </a:spcBef>
              <a:buClr>
                <a:srgbClr val="000000"/>
              </a:buClr>
              <a:buSzPct val="100000"/>
              <a:buFont typeface="Times" pitchFamily="18"/>
              <a:buChar char="•"/>
            </a:pPr>
            <a:r>
              <a:rPr lang="en-US">
                <a:latin typeface="" pitchFamily="16"/>
              </a:rPr>
              <a:t>E.g. control and monitoring systems</a:t>
            </a:r>
          </a:p>
          <a:p>
            <a:pPr marL="385560" lvl="1" indent="-195120" rtl="0">
              <a:spcBef>
                <a:spcPts val="598"/>
              </a:spcBef>
              <a:buClr>
                <a:srgbClr val="000000"/>
              </a:buClr>
              <a:buSzPct val="100000"/>
              <a:buFont typeface="Times" pitchFamily="18"/>
              <a:buChar char="•"/>
            </a:pPr>
            <a:r>
              <a:rPr lang="en-US">
                <a:latin typeface="" pitchFamily="16"/>
              </a:rPr>
              <a:t>Must react immediately</a:t>
            </a:r>
          </a:p>
          <a:p>
            <a:pPr marL="385560" lvl="1" indent="-195120" rtl="0">
              <a:spcBef>
                <a:spcPts val="598"/>
              </a:spcBef>
              <a:buClr>
                <a:srgbClr val="000000"/>
              </a:buClr>
              <a:buSzPct val="100000"/>
              <a:buFont typeface="Times" pitchFamily="18"/>
              <a:buChar char="•"/>
            </a:pPr>
            <a:r>
              <a:rPr lang="en-US">
                <a:latin typeface="" pitchFamily="16"/>
              </a:rPr>
              <a:t>Safety often a concern</a:t>
            </a:r>
          </a:p>
          <a:p>
            <a:pPr lvl="0"/>
            <a:r>
              <a:rPr lang="en-US">
                <a:latin typeface="" pitchFamily="16"/>
              </a:rPr>
              <a:t>Data processing software</a:t>
            </a:r>
          </a:p>
          <a:p>
            <a:pPr marL="385560" lvl="1" indent="-195120" rtl="0">
              <a:spcBef>
                <a:spcPts val="598"/>
              </a:spcBef>
              <a:buClr>
                <a:srgbClr val="000000"/>
              </a:buClr>
              <a:buSzPct val="100000"/>
              <a:buFont typeface="Times" pitchFamily="18"/>
              <a:buChar char="•"/>
            </a:pPr>
            <a:r>
              <a:rPr lang="en-US">
                <a:latin typeface="" pitchFamily="16"/>
              </a:rPr>
              <a:t>Used to run businesses</a:t>
            </a:r>
          </a:p>
          <a:p>
            <a:pPr marL="385560" lvl="1" indent="-195120" rtl="0">
              <a:spcBef>
                <a:spcPts val="598"/>
              </a:spcBef>
              <a:buClr>
                <a:srgbClr val="000000"/>
              </a:buClr>
              <a:buSzPct val="100000"/>
              <a:buFont typeface="Times" pitchFamily="18"/>
              <a:buChar char="•"/>
            </a:pPr>
            <a:r>
              <a:rPr lang="en-US">
                <a:latin typeface="" pitchFamily="16"/>
              </a:rPr>
              <a:t>Accuracy and security of data are key</a:t>
            </a:r>
          </a:p>
          <a:p>
            <a:pPr lvl="0"/>
            <a:endParaRPr lang="en-US" i="1">
              <a:latin typeface="" pitchFamily="16"/>
            </a:endParaRPr>
          </a:p>
          <a:p>
            <a:pPr lvl="0"/>
            <a:r>
              <a:rPr lang="en-US" i="1">
                <a:latin typeface="" pitchFamily="16"/>
              </a:rPr>
              <a:t>Some software has both aspects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80880" y="228600"/>
            <a:ext cx="8229600" cy="914760"/>
          </a:xfrm>
        </p:spPr>
        <p:txBody>
          <a:bodyPr>
            <a:spAutoFit/>
          </a:bodyPr>
          <a:lstStyle/>
          <a:p>
            <a:pPr lvl="0"/>
            <a:r>
              <a:rPr lang="en-US"/>
              <a:t>Exercise 1</a:t>
            </a:r>
          </a:p>
        </p:txBody>
      </p:sp>
      <p:sp>
        <p:nvSpPr>
          <p:cNvPr id="3" name="Text Placeholder 2"/>
          <p:cNvSpPr txBox="1">
            <a:spLocks noGrp="1"/>
          </p:cNvSpPr>
          <p:nvPr>
            <p:ph type="body" idx="4294967295"/>
          </p:nvPr>
        </p:nvSpPr>
        <p:spPr>
          <a:xfrm>
            <a:off x="1066680" y="2606760"/>
            <a:ext cx="7543799" cy="4142673"/>
          </a:xfrm>
        </p:spPr>
        <p:txBody>
          <a:bodyPr>
            <a:spAutoFit/>
          </a:bodyPr>
          <a:lstStyle/>
          <a:p>
            <a:pPr marL="365760" lvl="0" indent="-365760">
              <a:buClr>
                <a:srgbClr val="000000"/>
              </a:buClr>
              <a:buSzPct val="100000"/>
              <a:buAutoNum type="alphaLcParenBoth"/>
            </a:pPr>
            <a:r>
              <a:rPr lang="en-US" sz="2000" dirty="0">
                <a:latin typeface="" pitchFamily="16"/>
              </a:rPr>
              <a:t>A system to control the reaction rate in a nuclear reactor</a:t>
            </a:r>
          </a:p>
          <a:p>
            <a:pPr marL="365760" indent="-365760">
              <a:buClr>
                <a:srgbClr val="000000"/>
              </a:buClr>
              <a:buSzPct val="100000"/>
              <a:buFont typeface="Arial" pitchFamily="34" charset="0"/>
              <a:buAutoNum type="alphaLcParenBoth"/>
            </a:pPr>
            <a:r>
              <a:rPr lang="en-US" sz="2000" dirty="0">
                <a:latin typeface="" pitchFamily="16"/>
              </a:rPr>
              <a:t>A program that runs inside badges worn by nuclear plant workers that monitors radiation exposure</a:t>
            </a:r>
          </a:p>
          <a:p>
            <a:pPr marL="365760" indent="-365760">
              <a:buClr>
                <a:srgbClr val="000000"/>
              </a:buClr>
              <a:buSzPct val="100000"/>
              <a:buFont typeface="Arial" pitchFamily="34" charset="0"/>
              <a:buAutoNum type="alphaLcParenBoth"/>
            </a:pPr>
            <a:r>
              <a:rPr lang="en-US" sz="2000" dirty="0">
                <a:latin typeface="" pitchFamily="16"/>
              </a:rPr>
              <a:t>A program used by administrative assistants at the nuclear plant to write letters</a:t>
            </a:r>
          </a:p>
          <a:p>
            <a:pPr marL="365760" indent="-365760">
              <a:buClr>
                <a:srgbClr val="000000"/>
              </a:buClr>
              <a:buSzPct val="100000"/>
              <a:buFont typeface="Arial" pitchFamily="34" charset="0"/>
              <a:buAutoNum type="alphaLcParenBoth"/>
            </a:pPr>
            <a:r>
              <a:rPr lang="en-US" sz="2000" dirty="0">
                <a:latin typeface="" pitchFamily="16"/>
              </a:rPr>
              <a:t>A program used to generate annual summaries of the radiation exposure experienced by workers</a:t>
            </a:r>
          </a:p>
          <a:p>
            <a:pPr marL="365760" lvl="0" indent="-365760">
              <a:buClr>
                <a:srgbClr val="000000"/>
              </a:buClr>
              <a:buSzPct val="100000"/>
              <a:buFont typeface="Arial" pitchFamily="34" charset="0"/>
              <a:buAutoNum type="alphaLcParenBoth"/>
            </a:pPr>
            <a:r>
              <a:rPr lang="en-US" sz="2000" dirty="0">
                <a:latin typeface="" pitchFamily="16"/>
              </a:rPr>
              <a:t>An educational website containing a Flash animation describing how the nuclear plant works</a:t>
            </a:r>
          </a:p>
          <a:p>
            <a:pPr marL="365760" indent="-365760">
              <a:buClr>
                <a:srgbClr val="000000"/>
              </a:buClr>
              <a:buSzPct val="100000"/>
              <a:buFont typeface="Arial" pitchFamily="34" charset="0"/>
              <a:buAutoNum type="alphaLcParenBoth"/>
            </a:pPr>
            <a:endParaRPr lang="en-US" sz="2400" dirty="0">
              <a:latin typeface="" pitchFamily="16"/>
            </a:endParaRPr>
          </a:p>
          <a:p>
            <a:pPr marL="365760" lvl="0" indent="-365760">
              <a:buClr>
                <a:srgbClr val="000000"/>
              </a:buClr>
              <a:buSzPct val="100000"/>
              <a:buAutoNum type="alphaLcParenBoth"/>
            </a:pPr>
            <a:endParaRPr lang="en-US" dirty="0">
              <a:latin typeface="" pitchFamily="16"/>
            </a:endParaRPr>
          </a:p>
        </p:txBody>
      </p:sp>
      <p:sp>
        <p:nvSpPr>
          <p:cNvPr id="4" name="TextBox 3"/>
          <p:cNvSpPr txBox="1"/>
          <p:nvPr/>
        </p:nvSpPr>
        <p:spPr>
          <a:xfrm>
            <a:off x="1078199" y="1090440"/>
            <a:ext cx="7764120" cy="1245960"/>
          </a:xfrm>
          <a:prstGeom prst="rect">
            <a:avLst/>
          </a:prstGeom>
          <a:noFill/>
          <a:ln>
            <a:noFill/>
          </a:ln>
        </p:spPr>
        <p:txBody>
          <a:bodyPr vert="horz" lIns="0" tIns="0" rIns="0" bIns="0" anchorCtr="0" compatLnSpc="0">
            <a:spAutoFit/>
          </a:bodyPr>
          <a:lstStyle/>
          <a:p>
            <a:pPr marL="0" marR="0" lvl="1" indent="0" algn="l"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pitchFamily="18"/>
                <a:ea typeface="Hiragino Mincho Pro W3" pitchFamily="2"/>
                <a:cs typeface="Lucida Grande" pitchFamily="2"/>
              </a:rPr>
              <a:t>Classify the following software according to whether it is</a:t>
            </a:r>
          </a:p>
          <a:p>
            <a:pPr marL="0" marR="0" lvl="1" indent="0" algn="l"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pitchFamily="18"/>
                <a:ea typeface="Hiragino Mincho Pro W3" pitchFamily="2"/>
                <a:cs typeface="Lucida Grande" pitchFamily="2"/>
              </a:rPr>
              <a:t>likely to be </a:t>
            </a:r>
            <a:r>
              <a:rPr lang="en-US" sz="2400" b="0" i="1" u="none" strike="noStrike" baseline="0">
                <a:ln>
                  <a:noFill/>
                </a:ln>
                <a:solidFill>
                  <a:srgbClr val="000000"/>
                </a:solidFill>
                <a:latin typeface="Times" pitchFamily="18"/>
                <a:ea typeface="Hiragino Mincho Pro W3" pitchFamily="2"/>
                <a:cs typeface="Lucida Grande" pitchFamily="2"/>
              </a:rPr>
              <a:t>custom, generic </a:t>
            </a:r>
            <a:r>
              <a:rPr lang="en-US" sz="2400" b="0" i="0" u="none" strike="noStrike" baseline="0">
                <a:ln>
                  <a:noFill/>
                </a:ln>
                <a:solidFill>
                  <a:srgbClr val="000000"/>
                </a:solidFill>
                <a:latin typeface="Times" pitchFamily="18"/>
                <a:ea typeface="Hiragino Mincho Pro W3" pitchFamily="2"/>
                <a:cs typeface="Lucida Grande" pitchFamily="2"/>
              </a:rPr>
              <a:t>or </a:t>
            </a:r>
            <a:r>
              <a:rPr lang="en-US" sz="2400" b="0" i="1" u="none" strike="noStrike" baseline="0">
                <a:ln>
                  <a:noFill/>
                </a:ln>
                <a:solidFill>
                  <a:srgbClr val="000000"/>
                </a:solidFill>
                <a:latin typeface="Times" pitchFamily="18"/>
                <a:ea typeface="Hiragino Mincho Pro W3" pitchFamily="2"/>
                <a:cs typeface="Lucida Grande" pitchFamily="2"/>
              </a:rPr>
              <a:t>embedded</a:t>
            </a:r>
            <a:r>
              <a:rPr lang="en-US" sz="2400" b="0" i="0" u="none" strike="noStrike" baseline="0">
                <a:ln>
                  <a:noFill/>
                </a:ln>
                <a:solidFill>
                  <a:srgbClr val="000000"/>
                </a:solidFill>
                <a:latin typeface="Times" pitchFamily="18"/>
                <a:ea typeface="Hiragino Mincho Pro W3" pitchFamily="2"/>
                <a:cs typeface="Lucida Grande" pitchFamily="2"/>
              </a:rPr>
              <a:t> (or some</a:t>
            </a:r>
          </a:p>
          <a:p>
            <a:pPr marL="0" marR="0" lvl="1" indent="0" algn="l"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pitchFamily="18"/>
                <a:ea typeface="Hiragino Mincho Pro W3" pitchFamily="2"/>
                <a:cs typeface="Lucida Grande" pitchFamily="2"/>
              </a:rPr>
              <a:t>combination); and whether it is </a:t>
            </a:r>
            <a:r>
              <a:rPr lang="en-US" sz="2400" b="0" i="1" u="none" strike="noStrike" baseline="0">
                <a:ln>
                  <a:noFill/>
                </a:ln>
                <a:solidFill>
                  <a:srgbClr val="000000"/>
                </a:solidFill>
                <a:latin typeface="Times" pitchFamily="18"/>
                <a:ea typeface="Hiragino Mincho Pro W3" pitchFamily="2"/>
                <a:cs typeface="Lucida Grande" pitchFamily="2"/>
              </a:rPr>
              <a:t>data processing</a:t>
            </a:r>
            <a:r>
              <a:rPr lang="en-US" sz="2400" b="0" i="0" u="none" strike="noStrike" baseline="0">
                <a:ln>
                  <a:noFill/>
                </a:ln>
                <a:solidFill>
                  <a:srgbClr val="000000"/>
                </a:solidFill>
                <a:latin typeface="Times" pitchFamily="18"/>
                <a:ea typeface="Hiragino Mincho Pro W3" pitchFamily="2"/>
                <a:cs typeface="Lucida Grande" pitchFamily="2"/>
              </a:rPr>
              <a:t> or </a:t>
            </a:r>
            <a:r>
              <a:rPr lang="en-US" sz="2400" b="0" i="1" u="none" strike="noStrike" baseline="0">
                <a:ln>
                  <a:noFill/>
                </a:ln>
                <a:solidFill>
                  <a:srgbClr val="000000"/>
                </a:solidFill>
                <a:latin typeface="Times" pitchFamily="18"/>
                <a:ea typeface="Hiragino Mincho Pro W3" pitchFamily="2"/>
                <a:cs typeface="Lucida Grande" pitchFamily="2"/>
              </a:rPr>
              <a:t>real-time</a:t>
            </a:r>
            <a:r>
              <a:rPr lang="en-US" sz="2400" b="0" i="0" u="none" strike="noStrike" baseline="0">
                <a:ln>
                  <a:noFill/>
                </a:ln>
                <a:solidFill>
                  <a:srgbClr val="000000"/>
                </a:solidFill>
                <a:latin typeface="Times" pitchFamily="18"/>
                <a:ea typeface="Hiragino Mincho Pro W3" pitchFamily="2"/>
                <a:cs typeface="Lucida Grande" pitchFamily="2"/>
              </a:rPr>
              <a: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0"/>
          <a:ext cx="8305800" cy="7417708"/>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545104">
                <a:tc>
                  <a:txBody>
                    <a:bodyPr/>
                    <a:lstStyle/>
                    <a:p>
                      <a:r>
                        <a:rPr lang="en-IN" dirty="0"/>
                        <a:t>characteristics</a:t>
                      </a:r>
                      <a:endParaRPr lang="en-US" dirty="0"/>
                    </a:p>
                  </a:txBody>
                  <a:tcPr/>
                </a:tc>
                <a:tc>
                  <a:txBody>
                    <a:bodyPr/>
                    <a:lstStyle/>
                    <a:p>
                      <a:r>
                        <a:rPr lang="en-IN" dirty="0"/>
                        <a:t>Explanation</a:t>
                      </a:r>
                      <a:endParaRPr lang="en-US" dirty="0"/>
                    </a:p>
                  </a:txBody>
                  <a:tcPr/>
                </a:tc>
                <a:extLst>
                  <a:ext uri="{0D108BD9-81ED-4DB2-BD59-A6C34878D82A}">
                    <a16:rowId xmlns:a16="http://schemas.microsoft.com/office/drawing/2014/main" val="10000"/>
                  </a:ext>
                </a:extLst>
              </a:tr>
              <a:tr h="652897">
                <a:tc>
                  <a:txBody>
                    <a:bodyPr/>
                    <a:lstStyle/>
                    <a:p>
                      <a:r>
                        <a:rPr lang="en-IN" dirty="0"/>
                        <a:t>Functionality</a:t>
                      </a:r>
                      <a:endParaRPr lang="en-US" dirty="0"/>
                    </a:p>
                  </a:txBody>
                  <a:tcPr/>
                </a:tc>
                <a:tc>
                  <a:txBody>
                    <a:bodyPr/>
                    <a:lstStyle/>
                    <a:p>
                      <a:r>
                        <a:rPr lang="en-US" sz="1600" b="0" i="0" kern="1200" dirty="0">
                          <a:solidFill>
                            <a:schemeClr val="dk1"/>
                          </a:solidFill>
                          <a:latin typeface="+mn-lt"/>
                          <a:ea typeface="+mn-ea"/>
                          <a:cs typeface="+mn-cs"/>
                        </a:rPr>
                        <a:t>The functionality of software refers to its ability to perform and function according to design specification.</a:t>
                      </a:r>
                      <a:endParaRPr lang="en-US" sz="1600" dirty="0"/>
                    </a:p>
                  </a:txBody>
                  <a:tcPr/>
                </a:tc>
                <a:extLst>
                  <a:ext uri="{0D108BD9-81ED-4DB2-BD59-A6C34878D82A}">
                    <a16:rowId xmlns:a16="http://schemas.microsoft.com/office/drawing/2014/main" val="10001"/>
                  </a:ext>
                </a:extLst>
              </a:tr>
              <a:tr h="927802">
                <a:tc>
                  <a:txBody>
                    <a:bodyPr/>
                    <a:lstStyle/>
                    <a:p>
                      <a:r>
                        <a:rPr lang="en-IN" dirty="0"/>
                        <a:t>Usability</a:t>
                      </a:r>
                      <a:endParaRPr lang="en-US" dirty="0"/>
                    </a:p>
                  </a:txBody>
                  <a:tcPr/>
                </a:tc>
                <a:tc>
                  <a:txBody>
                    <a:bodyPr/>
                    <a:lstStyle/>
                    <a:p>
                      <a:r>
                        <a:rPr lang="en-US" sz="1600" b="0" i="0" kern="1200" dirty="0">
                          <a:solidFill>
                            <a:schemeClr val="dk1"/>
                          </a:solidFill>
                          <a:latin typeface="+mn-lt"/>
                          <a:ea typeface="+mn-ea"/>
                          <a:cs typeface="+mn-cs"/>
                        </a:rPr>
                        <a:t>The user-friendliness of the software is characterized by its ease of use. In other words, learning how to use the software should require less effort or time. (smooth user Interface)</a:t>
                      </a:r>
                      <a:endParaRPr lang="en-US" sz="1600" dirty="0"/>
                    </a:p>
                  </a:txBody>
                  <a:tcPr/>
                </a:tc>
                <a:extLst>
                  <a:ext uri="{0D108BD9-81ED-4DB2-BD59-A6C34878D82A}">
                    <a16:rowId xmlns:a16="http://schemas.microsoft.com/office/drawing/2014/main" val="10002"/>
                  </a:ext>
                </a:extLst>
              </a:tr>
              <a:tr h="927802">
                <a:tc>
                  <a:txBody>
                    <a:bodyPr/>
                    <a:lstStyle/>
                    <a:p>
                      <a:r>
                        <a:rPr lang="en-IN" dirty="0"/>
                        <a:t>Efficiency</a:t>
                      </a:r>
                    </a:p>
                  </a:txBody>
                  <a:tcPr/>
                </a:tc>
                <a:tc>
                  <a:txBody>
                    <a:bodyPr/>
                    <a:lstStyle/>
                    <a:p>
                      <a:r>
                        <a:rPr lang="en-US" sz="1600" b="0" i="0" kern="1200" dirty="0">
                          <a:solidFill>
                            <a:schemeClr val="dk1"/>
                          </a:solidFill>
                          <a:latin typeface="+mn-lt"/>
                          <a:ea typeface="+mn-ea"/>
                          <a:cs typeface="+mn-cs"/>
                        </a:rPr>
                        <a:t>Essentially, it refers to the software’s ability to utilize human and system resources such as time, effort, CPU, memory, computation power, network bandwidth, files, databases, etc., as effectively and efficiently as possible.</a:t>
                      </a:r>
                      <a:endParaRPr lang="en-US" sz="1600" dirty="0"/>
                    </a:p>
                  </a:txBody>
                  <a:tcPr/>
                </a:tc>
                <a:extLst>
                  <a:ext uri="{0D108BD9-81ED-4DB2-BD59-A6C34878D82A}">
                    <a16:rowId xmlns:a16="http://schemas.microsoft.com/office/drawing/2014/main" val="10003"/>
                  </a:ext>
                </a:extLst>
              </a:tr>
              <a:tr h="1202706">
                <a:tc>
                  <a:txBody>
                    <a:bodyPr/>
                    <a:lstStyle/>
                    <a:p>
                      <a:r>
                        <a:rPr lang="en-IN" dirty="0"/>
                        <a:t>Flexibility</a:t>
                      </a:r>
                      <a:endParaRPr lang="en-US" dirty="0"/>
                    </a:p>
                  </a:txBody>
                  <a:tcPr/>
                </a:tc>
                <a:tc>
                  <a:txBody>
                    <a:bodyPr/>
                    <a:lstStyle/>
                    <a:p>
                      <a:r>
                        <a:rPr lang="en-US" sz="1600" b="0" i="0" kern="1200" dirty="0">
                          <a:solidFill>
                            <a:schemeClr val="dk1"/>
                          </a:solidFill>
                          <a:latin typeface="+mn-lt"/>
                          <a:ea typeface="+mn-ea"/>
                          <a:cs typeface="+mn-cs"/>
                        </a:rPr>
                        <a:t>Software Flexibility refers to the ability of the software solution to adapt to potential or future changes in its requirements. When evaluating the flexibility of software, look at how simple it is to add, modify, or remove features without interfering with the current operation.</a:t>
                      </a:r>
                      <a:endParaRPr lang="en-US" sz="1600" dirty="0"/>
                    </a:p>
                  </a:txBody>
                  <a:tcPr/>
                </a:tc>
                <a:extLst>
                  <a:ext uri="{0D108BD9-81ED-4DB2-BD59-A6C34878D82A}">
                    <a16:rowId xmlns:a16="http://schemas.microsoft.com/office/drawing/2014/main" val="10004"/>
                  </a:ext>
                </a:extLst>
              </a:tr>
              <a:tr h="652897">
                <a:tc>
                  <a:txBody>
                    <a:bodyPr/>
                    <a:lstStyle/>
                    <a:p>
                      <a:r>
                        <a:rPr lang="en-IN" dirty="0"/>
                        <a:t>Reliability</a:t>
                      </a:r>
                      <a:endParaRPr lang="en-US" dirty="0"/>
                    </a:p>
                  </a:txBody>
                  <a:tcPr/>
                </a:tc>
                <a:tc>
                  <a:txBody>
                    <a:bodyPr/>
                    <a:lstStyle/>
                    <a:p>
                      <a:r>
                        <a:rPr lang="en-US" sz="1600" b="0" i="0" kern="1200" dirty="0">
                          <a:solidFill>
                            <a:schemeClr val="dk1"/>
                          </a:solidFill>
                          <a:latin typeface="+mn-lt"/>
                          <a:ea typeface="+mn-ea"/>
                          <a:cs typeface="+mn-cs"/>
                        </a:rPr>
                        <a:t>The reliability of a software product describes the likelihood it will operate without failure over a specified period of time under certain conditions. </a:t>
                      </a:r>
                      <a:endParaRPr lang="en-US" sz="1600" dirty="0"/>
                    </a:p>
                  </a:txBody>
                  <a:tcPr/>
                </a:tc>
                <a:extLst>
                  <a:ext uri="{0D108BD9-81ED-4DB2-BD59-A6C34878D82A}">
                    <a16:rowId xmlns:a16="http://schemas.microsoft.com/office/drawing/2014/main" val="10005"/>
                  </a:ext>
                </a:extLst>
              </a:tr>
              <a:tr h="652897">
                <a:tc>
                  <a:txBody>
                    <a:bodyPr/>
                    <a:lstStyle/>
                    <a:p>
                      <a:r>
                        <a:rPr lang="en-IN" dirty="0"/>
                        <a:t>Maintainability</a:t>
                      </a:r>
                      <a:endParaRPr lang="en-US" dirty="0"/>
                    </a:p>
                  </a:txBody>
                  <a:tcPr/>
                </a:tc>
                <a:tc>
                  <a:txBody>
                    <a:bodyPr/>
                    <a:lstStyle/>
                    <a:p>
                      <a:r>
                        <a:rPr lang="en-US" sz="1600" b="0" i="0" kern="1200" dirty="0">
                          <a:solidFill>
                            <a:schemeClr val="dk1"/>
                          </a:solidFill>
                          <a:latin typeface="+mn-lt"/>
                          <a:ea typeface="+mn-ea"/>
                          <a:cs typeface="+mn-cs"/>
                        </a:rPr>
                        <a:t>Maintainability refers to how easily you can repair, improve and comprehend software code. In some ways, maintaining is similar to being flexible.</a:t>
                      </a:r>
                      <a:endParaRPr lang="en-US" sz="1600" dirty="0"/>
                    </a:p>
                  </a:txBody>
                  <a:tcPr/>
                </a:tc>
                <a:extLst>
                  <a:ext uri="{0D108BD9-81ED-4DB2-BD59-A6C34878D82A}">
                    <a16:rowId xmlns:a16="http://schemas.microsoft.com/office/drawing/2014/main" val="10006"/>
                  </a:ext>
                </a:extLst>
              </a:tr>
              <a:tr h="652897">
                <a:tc>
                  <a:txBody>
                    <a:bodyPr/>
                    <a:lstStyle/>
                    <a:p>
                      <a:r>
                        <a:rPr lang="en-IN" dirty="0"/>
                        <a:t>Portability</a:t>
                      </a:r>
                      <a:endParaRPr lang="en-US" dirty="0"/>
                    </a:p>
                  </a:txBody>
                  <a:tcPr/>
                </a:tc>
                <a:tc>
                  <a:txBody>
                    <a:bodyPr/>
                    <a:lstStyle/>
                    <a:p>
                      <a:r>
                        <a:rPr lang="en-US" sz="1600" b="0" i="0" kern="1200" dirty="0">
                          <a:solidFill>
                            <a:schemeClr val="dk1"/>
                          </a:solidFill>
                          <a:latin typeface="+mn-lt"/>
                          <a:ea typeface="+mn-ea"/>
                          <a:cs typeface="+mn-cs"/>
                        </a:rPr>
                        <a:t>Software portability is a critical factor that cannot be ignored. Portability refers to the ability to use software in different environments. </a:t>
                      </a:r>
                      <a:endParaRPr lang="en-US" sz="1600" dirty="0"/>
                    </a:p>
                  </a:txBody>
                  <a:tcPr/>
                </a:tc>
                <a:extLst>
                  <a:ext uri="{0D108BD9-81ED-4DB2-BD59-A6C34878D82A}">
                    <a16:rowId xmlns:a16="http://schemas.microsoft.com/office/drawing/2014/main" val="10007"/>
                  </a:ext>
                </a:extLst>
              </a:tr>
              <a:tr h="1202706">
                <a:tc>
                  <a:txBody>
                    <a:bodyPr/>
                    <a:lstStyle/>
                    <a:p>
                      <a:r>
                        <a:rPr lang="en-IN" dirty="0"/>
                        <a:t>Integrity</a:t>
                      </a:r>
                      <a:endParaRPr lang="en-US" dirty="0"/>
                    </a:p>
                  </a:txBody>
                  <a:tcPr/>
                </a:tc>
                <a:tc>
                  <a:txBody>
                    <a:bodyPr/>
                    <a:lstStyle/>
                    <a:p>
                      <a:r>
                        <a:rPr lang="en-US" sz="1600" b="0" i="0" kern="1200" dirty="0">
                          <a:solidFill>
                            <a:schemeClr val="dk1"/>
                          </a:solidFill>
                          <a:latin typeface="+mn-lt"/>
                          <a:ea typeface="+mn-ea"/>
                          <a:cs typeface="+mn-cs"/>
                        </a:rPr>
                        <a:t>There are multiple interpretations of software integrity. Some people tend to associate integrity with security, believing it is resistant to hacks and privacy violations. To others, high integrity means that the software cannot be modified without authorization.</a:t>
                      </a:r>
                      <a:endParaRPr lang="en-US" sz="1600"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3956</Words>
  <Application>Microsoft Office PowerPoint</Application>
  <PresentationFormat>On-screen Show (4:3)</PresentationFormat>
  <Paragraphs>316</Paragraphs>
  <Slides>50</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vt:lpstr>
      <vt:lpstr>Calibri</vt:lpstr>
      <vt:lpstr>Helvetica</vt:lpstr>
      <vt:lpstr>Palatino</vt:lpstr>
      <vt:lpstr>Times</vt:lpstr>
      <vt:lpstr>Times New Roman</vt:lpstr>
      <vt:lpstr>Wingdings</vt:lpstr>
      <vt:lpstr>Office Theme</vt:lpstr>
      <vt:lpstr>Microsoft Word 97 - 2003 Document</vt:lpstr>
      <vt:lpstr>What is software? </vt:lpstr>
      <vt:lpstr> software Applications</vt:lpstr>
      <vt:lpstr>Software Applications</vt:lpstr>
      <vt:lpstr>The nature of software</vt:lpstr>
      <vt:lpstr>Types of Software...</vt:lpstr>
      <vt:lpstr>Types of Software</vt:lpstr>
      <vt:lpstr>Types of Software</vt:lpstr>
      <vt:lpstr>Exercise 1</vt:lpstr>
      <vt:lpstr>PowerPoint Presentation</vt:lpstr>
      <vt:lpstr>Software Engineering</vt:lpstr>
      <vt:lpstr>Why Software is Important?</vt:lpstr>
      <vt:lpstr>Software costs</vt:lpstr>
      <vt:lpstr>Stakeholders in SE</vt:lpstr>
      <vt:lpstr>PowerPoint Presentation</vt:lpstr>
      <vt:lpstr>Classical Waterfall Model </vt:lpstr>
      <vt:lpstr>Waterfall Model</vt:lpstr>
      <vt:lpstr>Phases of Waterfall Model</vt:lpstr>
      <vt:lpstr>Phases of Waterfall Model</vt:lpstr>
      <vt:lpstr>Phases of Waterfall Model</vt:lpstr>
      <vt:lpstr>Phases of Waterfall Model</vt:lpstr>
      <vt:lpstr>Advantages of Classical Waterfall Model</vt:lpstr>
      <vt:lpstr>Drawbacks of Classical Waterfall Model</vt:lpstr>
      <vt:lpstr>Drawbacks of Classical Waterfall Model</vt:lpstr>
      <vt:lpstr>When to use the Waterfall Model</vt:lpstr>
      <vt:lpstr>Iterative Waterfall Model</vt:lpstr>
      <vt:lpstr>Iterative Waterfall Model</vt:lpstr>
      <vt:lpstr>Advantages of Iterative Waterfall Model </vt:lpstr>
      <vt:lpstr>Drawbacks of Iterative Waterfall Model </vt:lpstr>
      <vt:lpstr>Rapid application development model  (RAD) </vt:lpstr>
      <vt:lpstr>RAD</vt:lpstr>
      <vt:lpstr>Phases of RAD </vt:lpstr>
      <vt:lpstr>When to use RAD Model? </vt:lpstr>
      <vt:lpstr>Advantages</vt:lpstr>
      <vt:lpstr>Disadvantages: </vt:lpstr>
      <vt:lpstr>Applications: </vt:lpstr>
      <vt:lpstr>Agile methods</vt:lpstr>
      <vt:lpstr>Agile manifesto </vt:lpstr>
      <vt:lpstr>The principles of agile methods </vt:lpstr>
      <vt:lpstr>Agile principles</vt:lpstr>
      <vt:lpstr>Agile principles</vt:lpstr>
      <vt:lpstr>Agile SDLC’s</vt:lpstr>
      <vt:lpstr>Some Agile Methods</vt:lpstr>
      <vt:lpstr>Extreme Programming - XP</vt:lpstr>
      <vt:lpstr>Embrace Change</vt:lpstr>
      <vt:lpstr>PowerPoint Presentation</vt:lpstr>
      <vt:lpstr>XP Practices (1-6)</vt:lpstr>
      <vt:lpstr>XP Practices (7 – 12)</vt:lpstr>
      <vt:lpstr>Extreme!</vt:lpstr>
      <vt:lpstr>XP is “extreme” because</vt:lpstr>
      <vt:lpstr>Dynamic Systems Development Method (DSDM)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 </dc:title>
  <dc:creator>Asha M M</dc:creator>
  <cp:lastModifiedBy>Rajiv S</cp:lastModifiedBy>
  <cp:revision>54</cp:revision>
  <dcterms:created xsi:type="dcterms:W3CDTF">2006-08-16T00:00:00Z</dcterms:created>
  <dcterms:modified xsi:type="dcterms:W3CDTF">2022-10-05T12:06:59Z</dcterms:modified>
</cp:coreProperties>
</file>