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3"/>
  </p:notesMasterIdLst>
  <p:sldIdLst>
    <p:sldId id="257" r:id="rId2"/>
    <p:sldId id="258" r:id="rId3"/>
    <p:sldId id="260" r:id="rId4"/>
    <p:sldId id="259" r:id="rId5"/>
    <p:sldId id="261" r:id="rId6"/>
    <p:sldId id="263" r:id="rId7"/>
    <p:sldId id="273" r:id="rId8"/>
    <p:sldId id="264" r:id="rId9"/>
    <p:sldId id="266" r:id="rId10"/>
    <p:sldId id="272" r:id="rId11"/>
    <p:sldId id="267" r:id="rId12"/>
    <p:sldId id="268" r:id="rId13"/>
    <p:sldId id="269" r:id="rId14"/>
    <p:sldId id="271" r:id="rId15"/>
    <p:sldId id="270" r:id="rId16"/>
    <p:sldId id="276" r:id="rId17"/>
    <p:sldId id="277" r:id="rId18"/>
    <p:sldId id="278" r:id="rId19"/>
    <p:sldId id="279" r:id="rId20"/>
    <p:sldId id="274" r:id="rId21"/>
    <p:sldId id="275"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p:cViewPr varScale="1">
        <p:scale>
          <a:sx n="67" d="100"/>
          <a:sy n="67" d="100"/>
        </p:scale>
        <p:origin x="-13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4099" name="Rectangle 3">
            <a:extLst>
              <a:ext uri="{FF2B5EF4-FFF2-40B4-BE49-F238E27FC236}"/>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a:extLst>
              <a:ext uri="{FF2B5EF4-FFF2-40B4-BE49-F238E27FC236}"/>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4103" name="Rectangle 7">
            <a:extLst>
              <a:ext uri="{FF2B5EF4-FFF2-40B4-BE49-F238E27FC236}"/>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80C9BE6-417C-4FE8-9C84-1E4E5256109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miter lim="800000"/>
            <a:headEnd/>
            <a:tailEnd/>
          </a:ln>
        </p:spPr>
        <p:txBody>
          <a:bodyPr/>
          <a:lstStyle/>
          <a:p>
            <a:fld id="{22F37DBB-0F4C-4495-A74D-BD75D323BA47}" type="slidenum">
              <a:rPr lang="en-US" altLang="en-US"/>
              <a:pPr/>
              <a:t>1</a:t>
            </a:fld>
            <a:endParaRPr lang="en-US" altLang="en-US"/>
          </a:p>
        </p:txBody>
      </p:sp>
      <p:sp>
        <p:nvSpPr>
          <p:cNvPr id="40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7766E1DA-5605-4CB7-8787-74FB5A255D3C}" type="slidenum">
              <a:rPr lang="en-US" altLang="en-US" sz="1200">
                <a:latin typeface="Arial" charset="0"/>
              </a:rPr>
              <a:pPr algn="r" eaLnBrk="1" hangingPunct="1"/>
              <a:t>1</a:t>
            </a:fld>
            <a:endParaRPr lang="en-US" altLang="en-US" sz="1200">
              <a:latin typeface="Arial" charset="0"/>
            </a:endParaRPr>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p:spPr>
        <p:txBody>
          <a:bodyPr/>
          <a:lstStyle/>
          <a:p>
            <a:pPr eaLnBrk="1" hangingPunct="1"/>
            <a:r>
              <a:rPr lang="en-US" altLang="en-US" smtClean="0"/>
              <a:t>Cloud Computing Quotes from Vivek Kundra (Federal CIO):</a:t>
            </a:r>
          </a:p>
          <a:p>
            <a:pPr eaLnBrk="1" hangingPunct="1"/>
            <a:endParaRPr lang="en-US" altLang="en-US" smtClean="0"/>
          </a:p>
          <a:p>
            <a:pPr eaLnBrk="1" hangingPunct="1"/>
            <a:r>
              <a:rPr lang="en-US" altLang="en-US" smtClean="0"/>
              <a:t>"The cloud will do for government what the Internet did in the '90s," he said. "We're interested in consumer technology for the enterprise," Kundra added. "It's a fundamental change to the way our government operates by moving to the cloud. Rather than owning the infrastructure, we can save millions."</a:t>
            </a:r>
          </a:p>
          <a:p>
            <a:pPr eaLnBrk="1" hangingPunct="1"/>
            <a:r>
              <a:rPr lang="en-US" altLang="en-US" smtClean="0"/>
              <a:t>http://www.nextgov.com/nextgov/ng_20081126_1117.php</a:t>
            </a:r>
          </a:p>
          <a:p>
            <a:pPr eaLnBrk="1" hangingPunct="1"/>
            <a:endParaRPr lang="en-US" altLang="en-US" smtClean="0"/>
          </a:p>
          <a:p>
            <a:pPr eaLnBrk="1" hangingPunct="1"/>
            <a:r>
              <a:rPr lang="en-US" altLang="en-US" smtClean="0"/>
              <a:t>“I believe it's the future," he says. "It's moving technology leaders away from just owning assets, deploying assets and maintaining assets to fundamentally changing the way services are delivered.“</a:t>
            </a:r>
          </a:p>
          <a:p>
            <a:pPr eaLnBrk="1" hangingPunct="1"/>
            <a:r>
              <a:rPr lang="en-US" altLang="en-US" smtClean="0"/>
              <a:t>http://www.cio.de/news/cio_worldnews/867008  </a:t>
            </a:r>
          </a:p>
          <a:p>
            <a:pPr eaLnBrk="1" hangingPunct="1"/>
            <a:endParaRPr lang="en-US" altLang="en-US" smtClean="0"/>
          </a:p>
          <a:p>
            <a:pPr eaLnBrk="1" hangingPunct="1"/>
            <a:r>
              <a:rPr lang="en-US" altLang="en-US" smtClean="0"/>
              <a:t>"It's definitely not hype," says Vivek Kundra, CTO for the District of Columbia government, which plans to blend IT services provided from its own data center with external cloud platforms like Google Apps. "Any technology leader who thinks it's hype is coming at it from the same place where technology leaders said the Internet is hype.“</a:t>
            </a:r>
          </a:p>
          <a:p>
            <a:pPr eaLnBrk="1" hangingPunct="1"/>
            <a:r>
              <a:rPr lang="en-US" altLang="en-US" smtClean="0"/>
              <a:t>http://www.cio.de/news/cio_worldnews/867008/</a:t>
            </a:r>
          </a:p>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608F39B9-C51E-4967-9D70-9720FB9DEE29}" type="slidenum">
              <a:rPr lang="en-US" altLang="en-US"/>
              <a:pPr/>
              <a:t>11</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B5527232-036A-444B-9835-AF6D66DB2CA0}" type="slidenum">
              <a:rPr lang="en-US" altLang="en-US"/>
              <a:pPr/>
              <a:t>12</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D75CAF40-C5D3-4B00-9F38-22160A23395D}" type="slidenum">
              <a:rPr lang="en-US" altLang="en-US"/>
              <a:pPr/>
              <a:t>3</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US" altLang="en-US" smtClean="0"/>
              <a:t>The clusters within a grid can be owned by diverse organizations.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9357C75-5C41-4D29-A190-AD840B3D4299}" type="slidenum">
              <a:rPr lang="en-US" altLang="en-US"/>
              <a:pPr/>
              <a:t>4</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tLang="en-US" smtClean="0"/>
              <a:t>The clusters within a grid can be owned by diverse organizations (Vos), located in different geographic zones and be diverse.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miter lim="800000"/>
            <a:headEnd/>
            <a:tailEnd/>
          </a:ln>
        </p:spPr>
        <p:txBody>
          <a:bodyPr/>
          <a:lstStyle/>
          <a:p>
            <a:fld id="{A3BFF499-7B6A-49E5-B439-5C173A5AE78E}" type="slidenum">
              <a:rPr lang="en-US" altLang="en-US"/>
              <a:pPr/>
              <a:t>5</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r>
              <a:rPr lang="en-US" altLang="en-US" smtClean="0"/>
              <a:t>The cloud is owned and operated typically by one organization; is homogeneous; and uses virtualization.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miter lim="800000"/>
            <a:headEnd/>
            <a:tailEnd/>
          </a:ln>
        </p:spPr>
        <p:txBody>
          <a:bodyPr/>
          <a:lstStyle/>
          <a:p>
            <a:fld id="{DD58CA4B-71EA-4B7D-956E-F624830B969F}" type="slidenum">
              <a:rPr lang="en-US" altLang="en-US"/>
              <a:pPr/>
              <a:t>6</a:t>
            </a:fld>
            <a:endParaRPr lang="en-US"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r>
              <a:rPr lang="en-US" altLang="en-US" smtClean="0"/>
              <a:t>CDR: Common Data Representation</a:t>
            </a:r>
          </a:p>
          <a:p>
            <a:pPr eaLnBrk="1" hangingPunct="1"/>
            <a:r>
              <a:rPr lang="en-US" altLang="en-US" smtClean="0"/>
              <a:t>JRMP: Java Remote Method Protocol</a:t>
            </a:r>
          </a:p>
          <a:p>
            <a:pPr eaLnBrk="1" hangingPunct="1"/>
            <a:r>
              <a:rPr lang="en-US" altLang="en-US" smtClean="0"/>
              <a:t>Universal Description, Discovery and Integration (</a:t>
            </a:r>
            <a:r>
              <a:rPr lang="en-US" altLang="en-US" b="1" i="1" smtClean="0"/>
              <a:t>UDDI</a:t>
            </a:r>
            <a:r>
              <a:rPr lang="en-US" altLang="en-US" smtClean="0"/>
              <a:t>) is a directory service where businesses can register and search for Web services.</a:t>
            </a:r>
            <a:br>
              <a:rPr lang="en-US" altLang="en-US" smtClean="0"/>
            </a:b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073F4655-0ED0-45D4-A884-7C70CF6DF94A}" type="slidenum">
              <a:rPr lang="en-US" altLang="en-US"/>
              <a:pPr/>
              <a:t>7</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en-US" altLang="en-US" smtClean="0"/>
              <a:t>Simple Object Access Protocol (</a:t>
            </a:r>
            <a:r>
              <a:rPr lang="en-US" altLang="en-US" b="1" smtClean="0"/>
              <a:t>SOAP</a:t>
            </a:r>
            <a:r>
              <a:rPr lang="en-US" altLang="en-US" smtClean="0"/>
              <a:t>) and Representational State Transfer (</a:t>
            </a:r>
            <a:r>
              <a:rPr lang="en-US" altLang="en-US" b="1" smtClean="0"/>
              <a:t>REST</a:t>
            </a:r>
            <a:r>
              <a:rPr lang="en-US" altLang="en-US" smtClean="0"/>
              <a:t>)</a:t>
            </a:r>
          </a:p>
          <a:p>
            <a:pPr eaLnBrk="1" hangingPunct="1"/>
            <a:r>
              <a:rPr lang="en-US" altLang="en-US" smtClean="0"/>
              <a:t>Universal Description, Discovery and Integration (</a:t>
            </a:r>
            <a:r>
              <a:rPr lang="en-US" altLang="en-US" b="1" i="1" smtClean="0"/>
              <a:t>UDDI</a:t>
            </a:r>
            <a:r>
              <a:rPr lang="en-US" altLang="en-US" smtClean="0"/>
              <a:t>) is a directory service where businesses can register and search for Web services.</a:t>
            </a:r>
          </a:p>
          <a:p>
            <a:pPr eaLnBrk="1" hangingPunct="1"/>
            <a:r>
              <a:rPr lang="en-US" altLang="en-US" smtClean="0"/>
              <a:t/>
            </a:r>
            <a:br>
              <a:rPr lang="en-US" altLang="en-US" smtClean="0"/>
            </a:b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79691B20-2F12-4D84-8EAD-62FC069C40E3}" type="slidenum">
              <a:rPr lang="en-US" altLang="en-US"/>
              <a:pPr/>
              <a:t>8</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BD30B765-8F07-4C29-829E-0B1F68EB19CE}" type="slidenum">
              <a:rPr lang="en-US" altLang="en-US"/>
              <a:pPr/>
              <a:t>9</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8B5B3E94-F37D-41EE-A7EF-20DC035B12E7}" type="slidenum">
              <a:rPr lang="en-US" altLang="en-US"/>
              <a:pPr/>
              <a:t>10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38F8B5-E30A-4C3A-B3AB-DE04031DA7CA}" type="slidenum">
              <a:rPr lang="en-US" altLang="en-US"/>
              <a:pPr/>
              <a:t>‹#›</a:t>
            </a:fld>
            <a:endParaRPr lang="en-US" alt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0121DFF-EA33-4EF7-90B3-B83BF6607ABA}" type="slidenum">
              <a:rPr lang="en-US" altLang="en-US"/>
              <a:pPr/>
              <a:t>‹#›</a:t>
            </a:fld>
            <a:endParaRPr lang="en-US"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D2F1F9-3827-47B3-A3AA-CAB9AC4D65AF}" type="slidenum">
              <a:rPr lang="en-US" altLang="en-US"/>
              <a:pPr/>
              <a:t>‹#›</a:t>
            </a:fld>
            <a:endParaRPr lang="en-US"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1ACF65-99E8-4C7D-8C98-4A029B5B4379}" type="slidenum">
              <a:rPr lang="en-US" altLang="en-US"/>
              <a:pPr/>
              <a:t>‹#›</a:t>
            </a:fld>
            <a:endParaRPr lang="en-US"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A0DC05-BA2D-4866-AFC7-7FDAB4976A34}" type="slidenum">
              <a:rPr lang="en-US" altLang="en-US"/>
              <a:pPr/>
              <a:t>‹#›</a:t>
            </a:fld>
            <a:endParaRPr lang="en-US"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6B8CE55-4DA8-47B8-9285-83496AD69B50}" type="slidenum">
              <a:rPr lang="en-US" altLang="en-US"/>
              <a:pPr/>
              <a:t>‹#›</a:t>
            </a:fld>
            <a:endParaRPr lang="en-US"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1D66262F-7658-47B3-B839-48ED22856700}" type="slidenum">
              <a:rPr lang="en-US" altLang="en-US"/>
              <a:pPr/>
              <a:t>‹#›</a:t>
            </a:fld>
            <a:endParaRPr lang="en-US"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6D9320C-11BF-47B5-9325-962B9803244C}" type="slidenum">
              <a:rPr lang="en-US" altLang="en-US"/>
              <a:pPr/>
              <a:t>‹#›</a:t>
            </a:fld>
            <a:endParaRPr lang="en-US" alt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A21E3D71-96FB-4BBE-B2A7-18D1DC225F73}" type="slidenum">
              <a:rPr lang="en-US" altLang="en-US"/>
              <a:pPr/>
              <a:t>‹#›</a:t>
            </a:fld>
            <a:endParaRPr lang="en-US"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F300595-3958-4ECC-AC5A-A505772293B4}" type="slidenum">
              <a:rPr lang="en-US" altLang="en-US"/>
              <a:pPr/>
              <a:t>‹#›</a:t>
            </a:fld>
            <a:endParaRPr lang="en-US"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35C202F-752C-49D1-9496-C16F19007E17}" type="slidenum">
              <a:rPr lang="en-US" altLang="en-US"/>
              <a:pPr/>
              <a:t>‹#›</a:t>
            </a:fld>
            <a:endParaRPr lang="en-US"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cs typeface="Arial" panose="020B0604020202020204" pitchFamily="34" charset="0"/>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CDCB9B0D-5E5C-4E6F-AF31-42F989E18BC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spd="med">
    <p:fade/>
  </p:transition>
  <p:timing>
    <p:tnLst>
      <p:par>
        <p:cTn id="1" dur="indefinite" restart="never" nodeType="tmRoot"/>
      </p:par>
    </p:tnLst>
  </p:timing>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defRPr>
      </a:lvl2pPr>
      <a:lvl3pPr algn="l" defTabSz="685800" rtl="0" fontAlgn="base">
        <a:lnSpc>
          <a:spcPct val="90000"/>
        </a:lnSpc>
        <a:spcBef>
          <a:spcPct val="0"/>
        </a:spcBef>
        <a:spcAft>
          <a:spcPct val="0"/>
        </a:spcAft>
        <a:defRPr sz="3300">
          <a:solidFill>
            <a:schemeClr val="tx1"/>
          </a:solidFill>
          <a:latin typeface="Calibri Light" pitchFamily="34" charset="0"/>
        </a:defRPr>
      </a:lvl3pPr>
      <a:lvl4pPr algn="l" defTabSz="685800" rtl="0" fontAlgn="base">
        <a:lnSpc>
          <a:spcPct val="90000"/>
        </a:lnSpc>
        <a:spcBef>
          <a:spcPct val="0"/>
        </a:spcBef>
        <a:spcAft>
          <a:spcPct val="0"/>
        </a:spcAft>
        <a:defRPr sz="3300">
          <a:solidFill>
            <a:schemeClr val="tx1"/>
          </a:solidFill>
          <a:latin typeface="Calibri Light" pitchFamily="34" charset="0"/>
        </a:defRPr>
      </a:lvl4pPr>
      <a:lvl5pPr algn="l" defTabSz="685800" rtl="0" fontAlgn="base">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fontAlgn="base">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extLst>
          </p:cNvPr>
          <p:cNvSpPr>
            <a:spLocks noGrp="1" noChangeArrowheads="1"/>
          </p:cNvSpPr>
          <p:nvPr>
            <p:ph type="ctrTitle" idx="4294967295"/>
          </p:nvPr>
        </p:nvSpPr>
        <p:spPr>
          <a:xfrm>
            <a:off x="762000" y="1066800"/>
            <a:ext cx="7772400" cy="1470025"/>
          </a:xfrm>
        </p:spPr>
        <p:txBody>
          <a:bodyPr rtlCol="0">
            <a:normAutofit/>
          </a:bodyPr>
          <a:lstStyle/>
          <a:p>
            <a:pPr algn="ctr" fontAlgn="auto">
              <a:spcAft>
                <a:spcPts val="0"/>
              </a:spcAft>
              <a:defRPr/>
            </a:pPr>
            <a:r>
              <a:rPr lang="en-US" sz="4000" b="1" dirty="0" smtClean="0">
                <a:effectLst>
                  <a:outerShdw blurRad="38100" dist="38100" dir="2700000" algn="tl">
                    <a:srgbClr val="000000">
                      <a:alpha val="43137"/>
                    </a:srgbClr>
                  </a:outerShdw>
                </a:effectLst>
              </a:rPr>
              <a:t>Parallel and Distributed Cloud </a:t>
            </a:r>
            <a:r>
              <a:rPr lang="en-US" sz="4000" b="1" dirty="0">
                <a:effectLst>
                  <a:outerShdw blurRad="38100" dist="38100" dir="2700000" algn="tl">
                    <a:srgbClr val="000000">
                      <a:alpha val="43137"/>
                    </a:srgbClr>
                  </a:outerShdw>
                </a:effectLst>
              </a:rPr>
              <a:t>Computing</a:t>
            </a:r>
          </a:p>
        </p:txBody>
      </p:sp>
      <p:pic>
        <p:nvPicPr>
          <p:cNvPr id="3075" name="Picture 7"/>
          <p:cNvPicPr>
            <a:picLocks noChangeAspect="1" noChangeArrowheads="1"/>
          </p:cNvPicPr>
          <p:nvPr/>
        </p:nvPicPr>
        <p:blipFill>
          <a:blip r:embed="rId3" cstate="print"/>
          <a:srcRect/>
          <a:stretch>
            <a:fillRect/>
          </a:stretch>
        </p:blipFill>
        <p:spPr bwMode="auto">
          <a:xfrm>
            <a:off x="2362200" y="2895600"/>
            <a:ext cx="4572000" cy="30241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762000"/>
          </a:xfrm>
        </p:spPr>
        <p:txBody>
          <a:bodyPr/>
          <a:lstStyle/>
          <a:p>
            <a:pPr algn="ctr"/>
            <a:r>
              <a:rPr lang="en-US" sz="2400" b="1" smtClean="0"/>
              <a:t>Scalability</a:t>
            </a:r>
          </a:p>
        </p:txBody>
      </p:sp>
      <p:sp>
        <p:nvSpPr>
          <p:cNvPr id="69635" name="Rectangle 3"/>
          <p:cNvSpPr>
            <a:spLocks noGrp="1" noChangeArrowheads="1"/>
          </p:cNvSpPr>
          <p:nvPr>
            <p:ph idx="1"/>
          </p:nvPr>
        </p:nvSpPr>
        <p:spPr bwMode="auto">
          <a:xfrm>
            <a:off x="457200" y="685800"/>
            <a:ext cx="8229600" cy="5334000"/>
          </a:xfrm>
        </p:spPr>
        <p:txBody>
          <a:bodyPr wrap="square" numCol="1" anchor="t" anchorCtr="0" compatLnSpc="1">
            <a:prstTxWarp prst="textNoShape">
              <a:avLst/>
            </a:prstTxWarp>
            <a:normAutofit lnSpcReduction="10000"/>
          </a:bodyPr>
          <a:lstStyle/>
          <a:p>
            <a:r>
              <a:rPr lang="en-US" sz="2000" smtClean="0"/>
              <a:t>One form of scalability for parallel and distributed systems is:</a:t>
            </a:r>
          </a:p>
          <a:p>
            <a:r>
              <a:rPr lang="en-US" sz="2000" u="sng" smtClean="0"/>
              <a:t>Size Scalability</a:t>
            </a:r>
          </a:p>
          <a:p>
            <a:pPr>
              <a:buFontTx/>
              <a:buNone/>
            </a:pPr>
            <a:r>
              <a:rPr lang="en-US" sz="2000" smtClean="0"/>
              <a:t>	This refers to achieving higher performance or more functionality  by increasing the </a:t>
            </a:r>
            <a:r>
              <a:rPr lang="en-US" sz="2000" i="1" smtClean="0"/>
              <a:t>machine size</a:t>
            </a:r>
            <a:r>
              <a:rPr lang="en-US" sz="2000" smtClean="0"/>
              <a:t>. Size in this case refers to adding processors, cache, memory, storage, or I/O channels.</a:t>
            </a:r>
          </a:p>
          <a:p>
            <a:r>
              <a:rPr lang="en-US" sz="2000" u="sng" smtClean="0"/>
              <a:t>Scale Horizontally and Vertically</a:t>
            </a:r>
          </a:p>
          <a:p>
            <a:pPr>
              <a:buFontTx/>
              <a:buNone/>
            </a:pPr>
            <a:r>
              <a:rPr lang="en-US" sz="2000" smtClean="0"/>
              <a:t>	Methods of adding more resources for a particular application fall into two broad categories:</a:t>
            </a:r>
          </a:p>
          <a:p>
            <a:pPr>
              <a:buFontTx/>
              <a:buNone/>
            </a:pPr>
            <a:r>
              <a:rPr lang="en-US" sz="2000" smtClean="0"/>
              <a:t>	</a:t>
            </a:r>
          </a:p>
          <a:p>
            <a:pPr>
              <a:buFontTx/>
              <a:buNone/>
            </a:pPr>
            <a:r>
              <a:rPr lang="en-US" sz="2000" smtClean="0"/>
              <a:t>	</a:t>
            </a:r>
            <a:r>
              <a:rPr lang="en-US" sz="2000" u="sng" smtClean="0"/>
              <a:t>Scale Horizontally</a:t>
            </a:r>
          </a:p>
          <a:p>
            <a:pPr>
              <a:buFontTx/>
              <a:buNone/>
            </a:pPr>
            <a:r>
              <a:rPr lang="en-US" sz="2000" smtClean="0"/>
              <a:t>	To scale horizontally (or </a:t>
            </a:r>
            <a:r>
              <a:rPr lang="en-US" sz="2000" b="1" smtClean="0"/>
              <a:t>scale out</a:t>
            </a:r>
            <a:r>
              <a:rPr lang="en-US" sz="2000" smtClean="0"/>
              <a:t>) means to add more nodes to a system, such as adding a new computer to a distributed software application. An example might be scaling out from one Web server system to three.</a:t>
            </a:r>
          </a:p>
          <a:p>
            <a:pPr>
              <a:buFontTx/>
              <a:buNone/>
            </a:pPr>
            <a:endParaRPr lang="en-US" sz="2000" smtClean="0"/>
          </a:p>
          <a:p>
            <a:pPr>
              <a:buFontTx/>
              <a:buNone/>
            </a:pPr>
            <a:r>
              <a:rPr lang="en-US" sz="2000" smtClean="0"/>
              <a:t>	The scale-out model has created an increased demand for shared data storage with very high I/O performance, especially where processing of large amounts of data is required.</a:t>
            </a:r>
          </a:p>
          <a:p>
            <a:pPr>
              <a:buFontTx/>
              <a:buNone/>
            </a:pPr>
            <a:endParaRPr lang="en-US" sz="200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3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6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762000"/>
          </a:xfrm>
        </p:spPr>
        <p:txBody>
          <a:bodyPr/>
          <a:lstStyle/>
          <a:p>
            <a:pPr algn="ctr"/>
            <a:r>
              <a:rPr lang="en-US" sz="2400" smtClean="0"/>
              <a:t>Amdahl’s Law</a:t>
            </a:r>
          </a:p>
        </p:txBody>
      </p:sp>
      <p:sp>
        <p:nvSpPr>
          <p:cNvPr id="75779" name="Rectangle 3"/>
          <p:cNvSpPr>
            <a:spLocks noGrp="1" noChangeArrowheads="1"/>
          </p:cNvSpPr>
          <p:nvPr>
            <p:ph idx="1"/>
          </p:nvPr>
        </p:nvSpPr>
        <p:spPr bwMode="auto">
          <a:xfrm>
            <a:off x="457200" y="685800"/>
            <a:ext cx="8229600" cy="5334000"/>
          </a:xfrm>
        </p:spPr>
        <p:txBody>
          <a:bodyPr wrap="square" numCol="1" anchor="t" anchorCtr="0" compatLnSpc="1">
            <a:prstTxWarp prst="textNoShape">
              <a:avLst/>
            </a:prstTxWarp>
            <a:normAutofit fontScale="92500" lnSpcReduction="10000"/>
          </a:bodyPr>
          <a:lstStyle/>
          <a:p>
            <a:pPr>
              <a:lnSpc>
                <a:spcPct val="80000"/>
              </a:lnSpc>
              <a:buFontTx/>
              <a:buNone/>
            </a:pPr>
            <a:r>
              <a:rPr lang="en-US" sz="2000" dirty="0" smtClean="0"/>
              <a:t>	It is typically cheaper to add a new node to a system in order to achieve improved performance than to perform performance tuning to improve the capacity that each node can handle. But this approach can have diminishing returns as indicated by Amdahl’s Law.</a:t>
            </a:r>
          </a:p>
          <a:p>
            <a:pPr>
              <a:lnSpc>
                <a:spcPct val="80000"/>
              </a:lnSpc>
              <a:buFontTx/>
              <a:buNone/>
            </a:pPr>
            <a:endParaRPr lang="en-US" sz="2000" dirty="0" smtClean="0"/>
          </a:p>
          <a:p>
            <a:pPr>
              <a:lnSpc>
                <a:spcPct val="80000"/>
              </a:lnSpc>
              <a:buFontTx/>
              <a:buNone/>
            </a:pPr>
            <a:r>
              <a:rPr lang="en-US" sz="2000" dirty="0" smtClean="0"/>
              <a:t>	Consider the execution of a given program on a </a:t>
            </a:r>
            <a:r>
              <a:rPr lang="en-US" sz="2000" dirty="0" err="1" smtClean="0"/>
              <a:t>uniprocessor</a:t>
            </a:r>
            <a:r>
              <a:rPr lang="en-US" sz="2000" dirty="0" smtClean="0"/>
              <a:t> workstation with </a:t>
            </a:r>
            <a:r>
              <a:rPr lang="en-US" sz="2000" dirty="0" smtClean="0">
                <a:solidFill>
                  <a:srgbClr val="FF0000"/>
                </a:solidFill>
              </a:rPr>
              <a:t>a total execution time of </a:t>
            </a:r>
            <a:r>
              <a:rPr lang="en-US" sz="2000" i="1" dirty="0" smtClean="0">
                <a:solidFill>
                  <a:srgbClr val="FF0000"/>
                </a:solidFill>
              </a:rPr>
              <a:t>T</a:t>
            </a:r>
            <a:r>
              <a:rPr lang="en-US" sz="2000" dirty="0" smtClean="0">
                <a:solidFill>
                  <a:srgbClr val="FF0000"/>
                </a:solidFill>
              </a:rPr>
              <a:t> minutes</a:t>
            </a:r>
            <a:r>
              <a:rPr lang="en-US" sz="2000" dirty="0" smtClean="0"/>
              <a:t>. Now, let’s say that the program has been parallelized or partitioned for parallel execution on a cluster of many processing nodes.</a:t>
            </a:r>
          </a:p>
          <a:p>
            <a:pPr>
              <a:lnSpc>
                <a:spcPct val="80000"/>
              </a:lnSpc>
              <a:buFontTx/>
              <a:buNone/>
            </a:pPr>
            <a:endParaRPr lang="en-US" sz="2000" dirty="0" smtClean="0"/>
          </a:p>
          <a:p>
            <a:pPr>
              <a:lnSpc>
                <a:spcPct val="80000"/>
              </a:lnSpc>
              <a:buFontTx/>
              <a:buNone/>
            </a:pPr>
            <a:r>
              <a:rPr lang="en-US" sz="2000" dirty="0" smtClean="0"/>
              <a:t>	Assume that a </a:t>
            </a:r>
            <a:r>
              <a:rPr lang="en-US" sz="2000" dirty="0" smtClean="0">
                <a:solidFill>
                  <a:srgbClr val="C00000"/>
                </a:solidFill>
              </a:rPr>
              <a:t>fraction </a:t>
            </a:r>
            <a:r>
              <a:rPr lang="el-GR" sz="2000" i="1" dirty="0" smtClean="0">
                <a:solidFill>
                  <a:srgbClr val="C00000"/>
                </a:solidFill>
                <a:cs typeface="Tahoma" pitchFamily="34" charset="0"/>
              </a:rPr>
              <a:t>α</a:t>
            </a:r>
            <a:r>
              <a:rPr lang="en-US" sz="2000" i="1" dirty="0" smtClean="0">
                <a:solidFill>
                  <a:srgbClr val="C00000"/>
                </a:solidFill>
                <a:cs typeface="Tahoma" pitchFamily="34" charset="0"/>
              </a:rPr>
              <a:t> </a:t>
            </a:r>
            <a:r>
              <a:rPr lang="en-US" sz="2000" dirty="0" smtClean="0">
                <a:solidFill>
                  <a:srgbClr val="C00000"/>
                </a:solidFill>
                <a:cs typeface="Tahoma" pitchFamily="34" charset="0"/>
              </a:rPr>
              <a:t>of the code must be executed sequentially, called the </a:t>
            </a:r>
            <a:r>
              <a:rPr lang="en-US" sz="2000" i="1" dirty="0" smtClean="0">
                <a:solidFill>
                  <a:srgbClr val="C00000"/>
                </a:solidFill>
                <a:cs typeface="Tahoma" pitchFamily="34" charset="0"/>
              </a:rPr>
              <a:t>sequential block</a:t>
            </a:r>
            <a:r>
              <a:rPr lang="en-US" sz="2000" dirty="0" smtClean="0">
                <a:solidFill>
                  <a:srgbClr val="C00000"/>
                </a:solidFill>
                <a:cs typeface="Tahoma" pitchFamily="34" charset="0"/>
              </a:rPr>
              <a:t>. </a:t>
            </a:r>
            <a:r>
              <a:rPr lang="en-US" sz="2000" dirty="0" smtClean="0">
                <a:cs typeface="Tahoma" pitchFamily="34" charset="0"/>
              </a:rPr>
              <a:t>Therefore</a:t>
            </a:r>
            <a:r>
              <a:rPr lang="en-US" sz="2000" dirty="0" smtClean="0">
                <a:solidFill>
                  <a:srgbClr val="FF0000"/>
                </a:solidFill>
                <a:cs typeface="Tahoma" pitchFamily="34" charset="0"/>
              </a:rPr>
              <a:t>, </a:t>
            </a:r>
            <a:r>
              <a:rPr lang="en-US" sz="2000" i="1" dirty="0" smtClean="0">
                <a:solidFill>
                  <a:srgbClr val="FF0000"/>
                </a:solidFill>
                <a:cs typeface="Tahoma" pitchFamily="34" charset="0"/>
              </a:rPr>
              <a:t>(1 - </a:t>
            </a:r>
            <a:r>
              <a:rPr lang="el-GR" sz="2000" i="1" dirty="0" smtClean="0">
                <a:solidFill>
                  <a:srgbClr val="FF0000"/>
                </a:solidFill>
                <a:cs typeface="Tahoma" pitchFamily="34" charset="0"/>
              </a:rPr>
              <a:t>α</a:t>
            </a:r>
            <a:r>
              <a:rPr lang="en-US" sz="2000" i="1" dirty="0" smtClean="0">
                <a:solidFill>
                  <a:srgbClr val="FF0000"/>
                </a:solidFill>
                <a:cs typeface="Tahoma" pitchFamily="34" charset="0"/>
              </a:rPr>
              <a:t> ) </a:t>
            </a:r>
            <a:r>
              <a:rPr lang="en-US" sz="2000" dirty="0" smtClean="0">
                <a:solidFill>
                  <a:srgbClr val="FF0000"/>
                </a:solidFill>
                <a:cs typeface="Tahoma" pitchFamily="34" charset="0"/>
              </a:rPr>
              <a:t>of the code can be compiled for parallel </a:t>
            </a:r>
            <a:r>
              <a:rPr lang="en-US" sz="2000" dirty="0" smtClean="0">
                <a:cs typeface="Tahoma" pitchFamily="34" charset="0"/>
              </a:rPr>
              <a:t>execution by </a:t>
            </a:r>
            <a:r>
              <a:rPr lang="en-US" sz="2000" i="1" dirty="0" smtClean="0">
                <a:solidFill>
                  <a:srgbClr val="FF0000"/>
                </a:solidFill>
                <a:cs typeface="Tahoma" pitchFamily="34" charset="0"/>
              </a:rPr>
              <a:t>n</a:t>
            </a:r>
            <a:r>
              <a:rPr lang="en-US" sz="2000" dirty="0" smtClean="0">
                <a:solidFill>
                  <a:srgbClr val="FF0000"/>
                </a:solidFill>
                <a:cs typeface="Tahoma" pitchFamily="34" charset="0"/>
              </a:rPr>
              <a:t> processors</a:t>
            </a:r>
            <a:r>
              <a:rPr lang="en-US" sz="2000" dirty="0" smtClean="0">
                <a:cs typeface="Tahoma" pitchFamily="34" charset="0"/>
              </a:rPr>
              <a:t>. The total execution time of program is calculated by:</a:t>
            </a:r>
          </a:p>
          <a:p>
            <a:pPr>
              <a:lnSpc>
                <a:spcPct val="80000"/>
              </a:lnSpc>
              <a:buFontTx/>
              <a:buNone/>
            </a:pPr>
            <a:r>
              <a:rPr lang="en-US" sz="2000" dirty="0" smtClean="0">
                <a:cs typeface="Tahoma" pitchFamily="34" charset="0"/>
              </a:rPr>
              <a:t>			 </a:t>
            </a:r>
            <a:r>
              <a:rPr lang="el-GR" sz="2000" i="1" dirty="0" smtClean="0">
                <a:cs typeface="Tahoma" pitchFamily="34" charset="0"/>
              </a:rPr>
              <a:t>α</a:t>
            </a:r>
            <a:r>
              <a:rPr lang="en-US" sz="2000" i="1" dirty="0" smtClean="0">
                <a:cs typeface="Tahoma" pitchFamily="34" charset="0"/>
              </a:rPr>
              <a:t> T  + (1 - </a:t>
            </a:r>
            <a:r>
              <a:rPr lang="el-GR" sz="2000" i="1" dirty="0" smtClean="0">
                <a:cs typeface="Tahoma" pitchFamily="34" charset="0"/>
              </a:rPr>
              <a:t>α</a:t>
            </a:r>
            <a:r>
              <a:rPr lang="en-US" sz="2000" i="1" dirty="0" smtClean="0">
                <a:cs typeface="Tahoma" pitchFamily="34" charset="0"/>
              </a:rPr>
              <a:t> ) T / n</a:t>
            </a:r>
          </a:p>
          <a:p>
            <a:pPr>
              <a:lnSpc>
                <a:spcPct val="80000"/>
              </a:lnSpc>
              <a:buFontTx/>
              <a:buNone/>
            </a:pPr>
            <a:endParaRPr lang="en-US" sz="2000" i="1" dirty="0" smtClean="0">
              <a:cs typeface="Tahoma" pitchFamily="34" charset="0"/>
            </a:endParaRPr>
          </a:p>
          <a:p>
            <a:pPr>
              <a:lnSpc>
                <a:spcPct val="80000"/>
              </a:lnSpc>
              <a:buFontTx/>
              <a:buNone/>
            </a:pPr>
            <a:r>
              <a:rPr lang="en-US" sz="2000" i="1" dirty="0" smtClean="0">
                <a:cs typeface="Tahoma" pitchFamily="34" charset="0"/>
              </a:rPr>
              <a:t>	</a:t>
            </a:r>
            <a:r>
              <a:rPr lang="en-US" sz="2000" dirty="0" smtClean="0">
                <a:cs typeface="Tahoma" pitchFamily="34" charset="0"/>
              </a:rPr>
              <a:t>where the first term is the sequential execution time on a single processor and the second term is the parallel execution time on </a:t>
            </a:r>
            <a:r>
              <a:rPr lang="en-US" sz="2000" i="1" dirty="0" smtClean="0">
                <a:cs typeface="Tahoma" pitchFamily="34" charset="0"/>
              </a:rPr>
              <a:t>n</a:t>
            </a:r>
            <a:r>
              <a:rPr lang="en-US" sz="2000" dirty="0" smtClean="0">
                <a:cs typeface="Tahoma" pitchFamily="34" charset="0"/>
              </a:rPr>
              <a:t> processing nodes.</a:t>
            </a:r>
            <a:endParaRPr lang="el-GR" sz="2000" dirty="0" smtClean="0">
              <a:cs typeface="Tahoma" pitchFamily="34" charset="0"/>
            </a:endParaRPr>
          </a:p>
          <a:p>
            <a:pPr>
              <a:lnSpc>
                <a:spcPct val="80000"/>
              </a:lnSpc>
              <a:buFontTx/>
              <a:buNone/>
            </a:pPr>
            <a:endParaRPr lang="en-US" sz="2000" dirty="0" smtClean="0"/>
          </a:p>
          <a:p>
            <a:pPr>
              <a:lnSpc>
                <a:spcPct val="80000"/>
              </a:lnSpc>
              <a:buFontTx/>
              <a:buNone/>
            </a:pPr>
            <a:r>
              <a:rPr lang="en-US" sz="2000" dirty="0" smtClean="0"/>
              <a:t>	All system or communication overhead is ignored here. The I/O and exception handling time is also not included in the speedup analysis.</a:t>
            </a:r>
          </a:p>
          <a:p>
            <a:pPr>
              <a:lnSpc>
                <a:spcPct val="80000"/>
              </a:lnSpc>
              <a:buFontTx/>
              <a:buNone/>
            </a:pPr>
            <a:endParaRPr lang="en-US" sz="2000" dirty="0" smtClean="0"/>
          </a:p>
        </p:txBody>
      </p:sp>
      <p:sp>
        <p:nvSpPr>
          <p:cNvPr id="22532" name="Rectangle 4"/>
          <p:cNvSpPr>
            <a:spLocks noChangeArrowheads="1"/>
          </p:cNvSpPr>
          <p:nvPr/>
        </p:nvSpPr>
        <p:spPr bwMode="auto">
          <a:xfrm>
            <a:off x="0" y="0"/>
            <a:ext cx="139700" cy="290513"/>
          </a:xfrm>
          <a:prstGeom prst="rect">
            <a:avLst/>
          </a:prstGeom>
          <a:noFill/>
          <a:ln w="9525">
            <a:noFill/>
            <a:miter lim="800000"/>
            <a:headEnd/>
            <a:tailEnd/>
          </a:ln>
          <a:effectLst/>
        </p:spPr>
        <p:txBody>
          <a:bodyPr wrap="none" lIns="38088" tIns="7935" rIns="38088" bIns="7935" anchor="ctr">
            <a:spAutoFit/>
          </a:bodyPr>
          <a:lstStyle/>
          <a:p>
            <a:pPr eaLnBrk="1" hangingPunct="1"/>
            <a:r>
              <a:rPr lang="en-US" altLang="en-US">
                <a:latin typeface="Arial"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762000"/>
          </a:xfrm>
        </p:spPr>
        <p:txBody>
          <a:bodyPr/>
          <a:lstStyle/>
          <a:p>
            <a:pPr algn="ctr"/>
            <a:r>
              <a:rPr lang="en-US" sz="2400" smtClean="0"/>
              <a:t>Amdahl’s Law</a:t>
            </a:r>
          </a:p>
        </p:txBody>
      </p:sp>
      <p:sp>
        <p:nvSpPr>
          <p:cNvPr id="77827" name="Rectangle 3">
            <a:extLst>
              <a:ext uri="{FF2B5EF4-FFF2-40B4-BE49-F238E27FC236}"/>
            </a:extLst>
          </p:cNvPr>
          <p:cNvSpPr>
            <a:spLocks noGrp="1" noChangeArrowheads="1"/>
          </p:cNvSpPr>
          <p:nvPr>
            <p:ph idx="1"/>
          </p:nvPr>
        </p:nvSpPr>
        <p:spPr>
          <a:xfrm>
            <a:off x="457200" y="685800"/>
            <a:ext cx="8229600" cy="5334000"/>
          </a:xfrm>
        </p:spPr>
        <p:txBody>
          <a:bodyPr>
            <a:normAutofit lnSpcReduction="10000"/>
          </a:bodyPr>
          <a:lstStyle/>
          <a:p>
            <a:pPr fontAlgn="auto">
              <a:lnSpc>
                <a:spcPct val="80000"/>
              </a:lnSpc>
              <a:spcAft>
                <a:spcPts val="0"/>
              </a:spcAft>
              <a:buFontTx/>
              <a:buNone/>
              <a:defRPr/>
            </a:pPr>
            <a:r>
              <a:rPr lang="en-US" sz="2400" dirty="0"/>
              <a:t>	</a:t>
            </a:r>
            <a:r>
              <a:rPr lang="en-US" sz="1800" dirty="0"/>
              <a:t>Amdahl’s Law states that the </a:t>
            </a:r>
            <a:r>
              <a:rPr lang="en-US" sz="1800" b="1" i="1" dirty="0"/>
              <a:t>Speedup Factor </a:t>
            </a:r>
            <a:r>
              <a:rPr lang="en-US" sz="1800" dirty="0"/>
              <a:t>of using the n-processor system over the use of a single processor is expressed by </a:t>
            </a:r>
            <a:endParaRPr lang="en-US" sz="1800" b="1" i="1" dirty="0"/>
          </a:p>
          <a:p>
            <a:pPr fontAlgn="auto">
              <a:lnSpc>
                <a:spcPct val="80000"/>
              </a:lnSpc>
              <a:spcAft>
                <a:spcPts val="0"/>
              </a:spcAft>
              <a:buFontTx/>
              <a:buNone/>
              <a:defRPr/>
            </a:pPr>
            <a:r>
              <a:rPr lang="en-US" sz="1800" dirty="0">
                <a:cs typeface="Tahoma" pitchFamily="34" charset="0"/>
              </a:rPr>
              <a:t>		Speedup = S = T /  [</a:t>
            </a:r>
            <a:r>
              <a:rPr lang="el-GR" sz="1800" i="1" dirty="0">
                <a:cs typeface="Tahoma" pitchFamily="34" charset="0"/>
              </a:rPr>
              <a:t>α</a:t>
            </a:r>
            <a:r>
              <a:rPr lang="en-US" sz="1800" i="1" dirty="0">
                <a:cs typeface="Tahoma" pitchFamily="34" charset="0"/>
              </a:rPr>
              <a:t> T  + (1 - </a:t>
            </a:r>
            <a:r>
              <a:rPr lang="el-GR" sz="1800" i="1" dirty="0">
                <a:cs typeface="Tahoma" pitchFamily="34" charset="0"/>
              </a:rPr>
              <a:t>α</a:t>
            </a:r>
            <a:r>
              <a:rPr lang="en-US" sz="1800" i="1" dirty="0">
                <a:cs typeface="Tahoma" pitchFamily="34" charset="0"/>
              </a:rPr>
              <a:t> ) T / n]</a:t>
            </a:r>
          </a:p>
          <a:p>
            <a:pPr fontAlgn="auto">
              <a:lnSpc>
                <a:spcPct val="80000"/>
              </a:lnSpc>
              <a:spcAft>
                <a:spcPts val="0"/>
              </a:spcAft>
              <a:buFontTx/>
              <a:buNone/>
              <a:defRPr/>
            </a:pPr>
            <a:r>
              <a:rPr lang="en-US" sz="1800" i="1" dirty="0">
                <a:cs typeface="Tahoma" pitchFamily="34" charset="0"/>
              </a:rPr>
              <a:t>			       </a:t>
            </a:r>
            <a:r>
              <a:rPr lang="en-US" sz="1800" dirty="0">
                <a:cs typeface="Tahoma" pitchFamily="34" charset="0"/>
              </a:rPr>
              <a:t>= 1 / [</a:t>
            </a:r>
            <a:r>
              <a:rPr lang="el-GR" sz="1800" i="1" dirty="0">
                <a:cs typeface="Tahoma" pitchFamily="34" charset="0"/>
              </a:rPr>
              <a:t>α</a:t>
            </a:r>
            <a:r>
              <a:rPr lang="en-US" sz="1800" i="1" dirty="0">
                <a:cs typeface="Tahoma" pitchFamily="34" charset="0"/>
              </a:rPr>
              <a:t>  + (1 - </a:t>
            </a:r>
            <a:r>
              <a:rPr lang="el-GR" sz="1800" i="1" dirty="0">
                <a:cs typeface="Tahoma" pitchFamily="34" charset="0"/>
              </a:rPr>
              <a:t>α</a:t>
            </a:r>
            <a:r>
              <a:rPr lang="en-US" sz="1800" i="1" dirty="0">
                <a:cs typeface="Tahoma" pitchFamily="34" charset="0"/>
              </a:rPr>
              <a:t> ) / n]</a:t>
            </a:r>
          </a:p>
          <a:p>
            <a:pPr fontAlgn="auto">
              <a:lnSpc>
                <a:spcPct val="80000"/>
              </a:lnSpc>
              <a:spcAft>
                <a:spcPts val="0"/>
              </a:spcAft>
              <a:buFontTx/>
              <a:buNone/>
              <a:defRPr/>
            </a:pPr>
            <a:endParaRPr lang="en-US" sz="1800" i="1" dirty="0">
              <a:cs typeface="Tahoma" pitchFamily="34" charset="0"/>
            </a:endParaRPr>
          </a:p>
          <a:p>
            <a:pPr fontAlgn="auto">
              <a:lnSpc>
                <a:spcPct val="80000"/>
              </a:lnSpc>
              <a:spcAft>
                <a:spcPts val="0"/>
              </a:spcAft>
              <a:buFontTx/>
              <a:buNone/>
              <a:defRPr/>
            </a:pPr>
            <a:r>
              <a:rPr lang="en-US" sz="1800" i="1" dirty="0">
                <a:cs typeface="Tahoma" pitchFamily="34" charset="0"/>
              </a:rPr>
              <a:t>	</a:t>
            </a:r>
            <a:r>
              <a:rPr lang="en-US" sz="1800" dirty="0">
                <a:cs typeface="Tahoma" pitchFamily="34" charset="0"/>
              </a:rPr>
              <a:t>The maximum speedup of </a:t>
            </a:r>
            <a:r>
              <a:rPr lang="en-US" sz="1800" i="1" dirty="0">
                <a:cs typeface="Tahoma" pitchFamily="34" charset="0"/>
              </a:rPr>
              <a:t>n</a:t>
            </a:r>
            <a:r>
              <a:rPr lang="en-US" sz="1800" dirty="0">
                <a:cs typeface="Tahoma" pitchFamily="34" charset="0"/>
              </a:rPr>
              <a:t> is achievable only when </a:t>
            </a:r>
            <a:r>
              <a:rPr lang="el-GR" sz="1800" i="1" dirty="0">
                <a:cs typeface="Tahoma" pitchFamily="34" charset="0"/>
              </a:rPr>
              <a:t>α</a:t>
            </a:r>
            <a:r>
              <a:rPr lang="en-US" sz="1800" dirty="0">
                <a:cs typeface="Tahoma" pitchFamily="34" charset="0"/>
              </a:rPr>
              <a:t> = 0, i.e. the entire program is parallelizable. </a:t>
            </a:r>
          </a:p>
          <a:p>
            <a:pPr fontAlgn="auto">
              <a:lnSpc>
                <a:spcPct val="80000"/>
              </a:lnSpc>
              <a:spcAft>
                <a:spcPts val="0"/>
              </a:spcAft>
              <a:buFontTx/>
              <a:buNone/>
              <a:defRPr/>
            </a:pPr>
            <a:endParaRPr lang="en-US" sz="1800" dirty="0">
              <a:cs typeface="Tahoma" pitchFamily="34" charset="0"/>
            </a:endParaRPr>
          </a:p>
          <a:p>
            <a:pPr fontAlgn="auto">
              <a:lnSpc>
                <a:spcPct val="80000"/>
              </a:lnSpc>
              <a:spcAft>
                <a:spcPts val="0"/>
              </a:spcAft>
              <a:buFontTx/>
              <a:buNone/>
              <a:defRPr/>
            </a:pPr>
            <a:r>
              <a:rPr lang="en-US" sz="1800" dirty="0">
                <a:cs typeface="Tahoma" pitchFamily="34" charset="0"/>
              </a:rPr>
              <a:t>	As the cluster becomes sufficiently large, i.e. </a:t>
            </a:r>
            <a:r>
              <a:rPr lang="en-US" sz="1800" i="1" dirty="0">
                <a:cs typeface="Tahoma" pitchFamily="34" charset="0"/>
              </a:rPr>
              <a:t>n</a:t>
            </a:r>
            <a:r>
              <a:rPr lang="en-US" sz="1800" dirty="0">
                <a:cs typeface="Tahoma" pitchFamily="34" charset="0"/>
              </a:rPr>
              <a:t> </a:t>
            </a:r>
            <a:r>
              <a:rPr lang="en-US" sz="1800" dirty="0">
                <a:cs typeface="Tahoma" pitchFamily="34" charset="0"/>
                <a:sym typeface="Wingdings" pitchFamily="2" charset="2"/>
              </a:rPr>
              <a:t> ∞, then </a:t>
            </a:r>
            <a:r>
              <a:rPr lang="en-US" sz="1800" i="1" dirty="0">
                <a:cs typeface="Tahoma" pitchFamily="34" charset="0"/>
                <a:sym typeface="Wingdings" pitchFamily="2" charset="2"/>
              </a:rPr>
              <a:t>S</a:t>
            </a:r>
            <a:r>
              <a:rPr lang="en-US" sz="1800" dirty="0">
                <a:cs typeface="Tahoma" pitchFamily="34" charset="0"/>
                <a:sym typeface="Wingdings" pitchFamily="2" charset="2"/>
              </a:rPr>
              <a:t>  1 / </a:t>
            </a:r>
            <a:r>
              <a:rPr lang="el-GR" sz="1800" i="1" dirty="0">
                <a:cs typeface="Tahoma" pitchFamily="34" charset="0"/>
              </a:rPr>
              <a:t>α</a:t>
            </a:r>
            <a:r>
              <a:rPr lang="en-US" sz="1800" i="1" dirty="0">
                <a:cs typeface="Tahoma" pitchFamily="34" charset="0"/>
              </a:rPr>
              <a:t>, </a:t>
            </a:r>
            <a:r>
              <a:rPr lang="en-US" sz="1800" dirty="0">
                <a:cs typeface="Tahoma" pitchFamily="34" charset="0"/>
              </a:rPr>
              <a:t>an upper bound on the speedup </a:t>
            </a:r>
            <a:r>
              <a:rPr lang="en-US" sz="1800" i="1" dirty="0">
                <a:cs typeface="Tahoma" pitchFamily="34" charset="0"/>
              </a:rPr>
              <a:t>S</a:t>
            </a:r>
            <a:r>
              <a:rPr lang="en-US" sz="1800" dirty="0">
                <a:cs typeface="Tahoma" pitchFamily="34" charset="0"/>
              </a:rPr>
              <a:t>. This upper bound is independent of the cluster size, </a:t>
            </a:r>
            <a:r>
              <a:rPr lang="en-US" sz="1800" i="1" dirty="0">
                <a:cs typeface="Tahoma" pitchFamily="34" charset="0"/>
              </a:rPr>
              <a:t>n</a:t>
            </a:r>
            <a:r>
              <a:rPr lang="en-US" sz="1800" dirty="0">
                <a:cs typeface="Tahoma" pitchFamily="34" charset="0"/>
              </a:rPr>
              <a:t>. The sequential bottleneck is the portion of the code that cannot be parallelized. </a:t>
            </a:r>
          </a:p>
          <a:p>
            <a:pPr fontAlgn="auto">
              <a:lnSpc>
                <a:spcPct val="80000"/>
              </a:lnSpc>
              <a:spcAft>
                <a:spcPts val="0"/>
              </a:spcAft>
              <a:buFontTx/>
              <a:buNone/>
              <a:defRPr/>
            </a:pPr>
            <a:endParaRPr lang="en-US" sz="1800" dirty="0">
              <a:cs typeface="Tahoma" pitchFamily="34" charset="0"/>
            </a:endParaRPr>
          </a:p>
          <a:p>
            <a:pPr fontAlgn="auto">
              <a:lnSpc>
                <a:spcPct val="80000"/>
              </a:lnSpc>
              <a:spcAft>
                <a:spcPts val="0"/>
              </a:spcAft>
              <a:buFontTx/>
              <a:buNone/>
              <a:defRPr/>
            </a:pPr>
            <a:r>
              <a:rPr lang="en-US" sz="1800" dirty="0">
                <a:cs typeface="Tahoma" pitchFamily="34" charset="0"/>
              </a:rPr>
              <a:t>	Example, </a:t>
            </a:r>
            <a:r>
              <a:rPr lang="el-GR" sz="1800" i="1" dirty="0">
                <a:cs typeface="Tahoma" pitchFamily="34" charset="0"/>
              </a:rPr>
              <a:t>α</a:t>
            </a:r>
            <a:r>
              <a:rPr lang="en-US" sz="1800" i="1" dirty="0">
                <a:cs typeface="Tahoma" pitchFamily="34" charset="0"/>
              </a:rPr>
              <a:t> = </a:t>
            </a:r>
            <a:r>
              <a:rPr lang="en-US" sz="1800" dirty="0">
                <a:cs typeface="Tahoma" pitchFamily="34" charset="0"/>
              </a:rPr>
              <a:t>0.25 and so (1 – 0.25) = 0.75 then the maximum speedup, S = 4 even if one uses hundreds of processors. </a:t>
            </a:r>
          </a:p>
          <a:p>
            <a:pPr fontAlgn="auto">
              <a:lnSpc>
                <a:spcPct val="80000"/>
              </a:lnSpc>
              <a:spcAft>
                <a:spcPts val="0"/>
              </a:spcAft>
              <a:buFontTx/>
              <a:buNone/>
              <a:defRPr/>
            </a:pPr>
            <a:endParaRPr lang="en-US" sz="1800" dirty="0">
              <a:cs typeface="Tahoma" pitchFamily="34" charset="0"/>
            </a:endParaRPr>
          </a:p>
          <a:p>
            <a:pPr fontAlgn="auto">
              <a:lnSpc>
                <a:spcPct val="80000"/>
              </a:lnSpc>
              <a:spcAft>
                <a:spcPts val="0"/>
              </a:spcAft>
              <a:buFontTx/>
              <a:buNone/>
              <a:defRPr/>
            </a:pPr>
            <a:r>
              <a:rPr lang="en-US" sz="1800" dirty="0">
                <a:cs typeface="Tahoma" pitchFamily="34" charset="0"/>
              </a:rPr>
              <a:t>	Amdahl’s Law teaches us that we should make the sequential bottleneck as small as possible. Increasing the cluster size alone may not result in a good speedup in this case.</a:t>
            </a:r>
          </a:p>
          <a:p>
            <a:pPr fontAlgn="auto">
              <a:lnSpc>
                <a:spcPct val="80000"/>
              </a:lnSpc>
              <a:spcAft>
                <a:spcPts val="0"/>
              </a:spcAft>
              <a:buFontTx/>
              <a:buNone/>
              <a:defRPr/>
            </a:pPr>
            <a:r>
              <a:rPr lang="en-US" sz="2400" i="1" dirty="0">
                <a:cs typeface="Tahoma" pitchFamily="34" charset="0"/>
              </a:rPr>
              <a:t> </a:t>
            </a:r>
            <a:endParaRPr lang="en-US" sz="2400" dirty="0"/>
          </a:p>
          <a:p>
            <a:pPr fontAlgn="auto">
              <a:lnSpc>
                <a:spcPct val="80000"/>
              </a:lnSpc>
              <a:spcAft>
                <a:spcPts val="0"/>
              </a:spcAft>
              <a:buFontTx/>
              <a:buNone/>
              <a:defRPr/>
            </a:pPr>
            <a:endParaRPr lang="en-US" sz="2400" dirty="0"/>
          </a:p>
        </p:txBody>
      </p:sp>
      <p:sp>
        <p:nvSpPr>
          <p:cNvPr id="24580" name="Rectangle 4"/>
          <p:cNvSpPr>
            <a:spLocks noChangeArrowheads="1"/>
          </p:cNvSpPr>
          <p:nvPr/>
        </p:nvSpPr>
        <p:spPr bwMode="auto">
          <a:xfrm>
            <a:off x="0" y="0"/>
            <a:ext cx="139700" cy="290513"/>
          </a:xfrm>
          <a:prstGeom prst="rect">
            <a:avLst/>
          </a:prstGeom>
          <a:noFill/>
          <a:ln w="9525">
            <a:noFill/>
            <a:miter lim="800000"/>
            <a:headEnd/>
            <a:tailEnd/>
          </a:ln>
          <a:effectLst/>
        </p:spPr>
        <p:txBody>
          <a:bodyPr wrap="none" lIns="38088" tIns="7935" rIns="38088" bIns="7935" anchor="ctr">
            <a:spAutoFit/>
          </a:bodyPr>
          <a:lstStyle/>
          <a:p>
            <a:pPr eaLnBrk="1" hangingPunct="1"/>
            <a:r>
              <a:rPr lang="en-US" altLang="en-US">
                <a:latin typeface="Arial"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2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8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92100"/>
            <a:ext cx="8229600" cy="698500"/>
          </a:xfrm>
        </p:spPr>
        <p:txBody>
          <a:bodyPr/>
          <a:lstStyle/>
          <a:p>
            <a:pPr algn="ctr"/>
            <a:r>
              <a:rPr lang="en-US" sz="2800" smtClean="0"/>
              <a:t>Amdahl’s Law</a:t>
            </a:r>
          </a:p>
        </p:txBody>
      </p:sp>
      <p:sp>
        <p:nvSpPr>
          <p:cNvPr id="79875" name="Rectangle 3"/>
          <p:cNvSpPr>
            <a:spLocks noGrp="1" noChangeArrowheads="1"/>
          </p:cNvSpPr>
          <p:nvPr>
            <p:ph idx="1"/>
          </p:nvPr>
        </p:nvSpPr>
        <p:spPr bwMode="auto">
          <a:xfrm>
            <a:off x="457200" y="838200"/>
            <a:ext cx="8229600" cy="5181600"/>
          </a:xfrm>
        </p:spPr>
        <p:txBody>
          <a:bodyPr wrap="square" numCol="1" anchor="t" anchorCtr="0" compatLnSpc="1">
            <a:prstTxWarp prst="textNoShape">
              <a:avLst/>
            </a:prstTxWarp>
          </a:bodyPr>
          <a:lstStyle/>
          <a:p>
            <a:r>
              <a:rPr lang="en-US" sz="1800" smtClean="0"/>
              <a:t>Example: suppose 70% of a program can be speed up if parallelized and run on multiple CPUs instead of one CPU.</a:t>
            </a:r>
          </a:p>
          <a:p>
            <a:r>
              <a:rPr lang="en-US" sz="1800" smtClean="0"/>
              <a:t>N = 4 processors</a:t>
            </a:r>
          </a:p>
          <a:p>
            <a:pPr>
              <a:buFontTx/>
              <a:buNone/>
            </a:pPr>
            <a:r>
              <a:rPr lang="en-US" sz="1800" smtClean="0"/>
              <a:t>	</a:t>
            </a:r>
            <a:r>
              <a:rPr lang="en-US" smtClean="0"/>
              <a:t>    </a:t>
            </a:r>
            <a:r>
              <a:rPr lang="en-US" sz="1800" smtClean="0"/>
              <a:t>S = 1 / [0.3 + (1 – 0.3) / 4] = 2.105</a:t>
            </a:r>
          </a:p>
          <a:p>
            <a:r>
              <a:rPr lang="en-US" sz="1800" smtClean="0"/>
              <a:t>Doubling the number of processors to N = 8 processors</a:t>
            </a:r>
          </a:p>
          <a:p>
            <a:pPr>
              <a:buFontTx/>
              <a:buNone/>
            </a:pPr>
            <a:r>
              <a:rPr lang="en-US" sz="1800" smtClean="0"/>
              <a:t>	</a:t>
            </a:r>
            <a:r>
              <a:rPr lang="en-US" smtClean="0"/>
              <a:t>    </a:t>
            </a:r>
            <a:r>
              <a:rPr lang="en-US" sz="1800" smtClean="0"/>
              <a:t>S = 1 / [0.3 + (1 – 0.3) / 8] = 2.581</a:t>
            </a:r>
          </a:p>
          <a:p>
            <a:pPr>
              <a:buFontTx/>
              <a:buNone/>
            </a:pPr>
            <a:r>
              <a:rPr lang="en-US" smtClean="0"/>
              <a:t>	</a:t>
            </a:r>
            <a:r>
              <a:rPr lang="en-US" sz="1800" smtClean="0"/>
              <a:t>Double the processing power has only improved the speedup by roughly one-fifth.</a:t>
            </a:r>
            <a:r>
              <a:rPr lang="en-US" smtClean="0"/>
              <a:t> </a:t>
            </a:r>
            <a:r>
              <a:rPr lang="en-US" sz="1800" smtClean="0"/>
              <a:t>Therefore, throwing in more hardware is not necessarily the optimal approach.</a:t>
            </a:r>
          </a:p>
          <a:p>
            <a:pPr>
              <a:buFontTx/>
              <a:buNone/>
            </a:pPr>
            <a:endParaRPr lang="en-US" sz="1800" smtClean="0"/>
          </a:p>
          <a:p>
            <a:pPr>
              <a:buFontTx/>
              <a:buNone/>
            </a:pPr>
            <a:endParaRPr lang="en-US" sz="180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698500"/>
          </a:xfrm>
        </p:spPr>
        <p:txBody>
          <a:bodyPr/>
          <a:lstStyle/>
          <a:p>
            <a:pPr algn="ctr"/>
            <a:r>
              <a:rPr lang="en-US" sz="2800" b="1" smtClean="0"/>
              <a:t>System Efficiency</a:t>
            </a:r>
          </a:p>
        </p:txBody>
      </p:sp>
      <p:sp>
        <p:nvSpPr>
          <p:cNvPr id="81923" name="Rectangle 3">
            <a:extLst>
              <a:ext uri="{FF2B5EF4-FFF2-40B4-BE49-F238E27FC236}"/>
            </a:extLst>
          </p:cNvPr>
          <p:cNvSpPr>
            <a:spLocks noGrp="1" noChangeArrowheads="1"/>
          </p:cNvSpPr>
          <p:nvPr>
            <p:ph idx="1"/>
          </p:nvPr>
        </p:nvSpPr>
        <p:spPr>
          <a:xfrm>
            <a:off x="457200" y="838200"/>
            <a:ext cx="8229600" cy="5181600"/>
          </a:xfrm>
        </p:spPr>
        <p:txBody>
          <a:bodyPr>
            <a:normAutofit lnSpcReduction="10000"/>
          </a:bodyPr>
          <a:lstStyle/>
          <a:p>
            <a:pPr fontAlgn="auto">
              <a:spcAft>
                <a:spcPts val="0"/>
              </a:spcAft>
              <a:buFont typeface="Arial" panose="020B0604020202020204" pitchFamily="34" charset="0"/>
              <a:buChar char="•"/>
              <a:defRPr/>
            </a:pPr>
            <a:r>
              <a:rPr lang="en-US" sz="1800" dirty="0"/>
              <a:t> To execute a fixed workload on </a:t>
            </a:r>
            <a:r>
              <a:rPr lang="en-US" sz="1800" i="1" dirty="0"/>
              <a:t>n</a:t>
            </a:r>
            <a:r>
              <a:rPr lang="en-US" sz="1800" dirty="0"/>
              <a:t> processors, parallel processing may lead to a system efficiency defined as:</a:t>
            </a:r>
          </a:p>
          <a:p>
            <a:pPr fontAlgn="auto">
              <a:spcAft>
                <a:spcPts val="0"/>
              </a:spcAft>
              <a:buFontTx/>
              <a:buNone/>
              <a:defRPr/>
            </a:pPr>
            <a:endParaRPr lang="en-US" sz="1800" dirty="0"/>
          </a:p>
          <a:p>
            <a:pPr lvl="1" fontAlgn="auto">
              <a:spcAft>
                <a:spcPts val="0"/>
              </a:spcAft>
              <a:buFont typeface="Tahoma" panose="020B0604030504040204" pitchFamily="34" charset="0"/>
              <a:buNone/>
              <a:defRPr/>
            </a:pPr>
            <a:r>
              <a:rPr lang="en-US" dirty="0"/>
              <a:t>System Efficiency, E = S / n = 1 / </a:t>
            </a:r>
            <a:r>
              <a:rPr lang="en-US" dirty="0">
                <a:cs typeface="Tahoma" pitchFamily="34" charset="0"/>
              </a:rPr>
              <a:t>[</a:t>
            </a:r>
            <a:r>
              <a:rPr lang="el-GR" i="1" dirty="0">
                <a:cs typeface="Tahoma" pitchFamily="34" charset="0"/>
              </a:rPr>
              <a:t>α</a:t>
            </a:r>
            <a:r>
              <a:rPr lang="en-US" i="1" dirty="0">
                <a:cs typeface="Tahoma" pitchFamily="34" charset="0"/>
              </a:rPr>
              <a:t> n + (1 - </a:t>
            </a:r>
            <a:r>
              <a:rPr lang="el-GR" i="1" dirty="0">
                <a:cs typeface="Tahoma" pitchFamily="34" charset="0"/>
              </a:rPr>
              <a:t>α</a:t>
            </a:r>
            <a:r>
              <a:rPr lang="en-US" i="1" dirty="0">
                <a:cs typeface="Tahoma" pitchFamily="34" charset="0"/>
              </a:rPr>
              <a:t> ) ]</a:t>
            </a:r>
          </a:p>
          <a:p>
            <a:pPr lvl="1" fontAlgn="auto">
              <a:spcAft>
                <a:spcPts val="0"/>
              </a:spcAft>
              <a:buFont typeface="Tahoma" panose="020B0604030504040204" pitchFamily="34" charset="0"/>
              <a:buNone/>
              <a:defRPr/>
            </a:pPr>
            <a:endParaRPr lang="en-US" dirty="0"/>
          </a:p>
          <a:p>
            <a:pPr fontAlgn="auto">
              <a:spcAft>
                <a:spcPts val="0"/>
              </a:spcAft>
              <a:buFontTx/>
              <a:buNone/>
              <a:defRPr/>
            </a:pPr>
            <a:r>
              <a:rPr lang="en-US" sz="1800" dirty="0"/>
              <a:t>	System efficiency can be rather low if the cluster size is very large. </a:t>
            </a:r>
          </a:p>
          <a:p>
            <a:pPr fontAlgn="auto">
              <a:spcAft>
                <a:spcPts val="0"/>
              </a:spcAft>
              <a:buFontTx/>
              <a:buNone/>
              <a:defRPr/>
            </a:pPr>
            <a:endParaRPr lang="en-US" sz="1800" dirty="0"/>
          </a:p>
          <a:p>
            <a:pPr fontAlgn="auto">
              <a:spcAft>
                <a:spcPts val="0"/>
              </a:spcAft>
              <a:buFontTx/>
              <a:buNone/>
              <a:defRPr/>
            </a:pPr>
            <a:r>
              <a:rPr lang="en-US" sz="1800" dirty="0"/>
              <a:t>	Example: To execute a </a:t>
            </a:r>
            <a:r>
              <a:rPr lang="en-US" sz="1800" dirty="0">
                <a:cs typeface="Tahoma" pitchFamily="34" charset="0"/>
              </a:rPr>
              <a:t>program on a cluster with n = 4, </a:t>
            </a:r>
            <a:r>
              <a:rPr lang="el-GR" sz="1800" i="1" dirty="0">
                <a:cs typeface="Tahoma" pitchFamily="34" charset="0"/>
              </a:rPr>
              <a:t>α</a:t>
            </a:r>
            <a:r>
              <a:rPr lang="en-US" sz="1800" i="1" dirty="0">
                <a:cs typeface="Tahoma" pitchFamily="34" charset="0"/>
              </a:rPr>
              <a:t> = </a:t>
            </a:r>
            <a:r>
              <a:rPr lang="en-US" sz="1800" dirty="0">
                <a:cs typeface="Tahoma" pitchFamily="34" charset="0"/>
              </a:rPr>
              <a:t>0.25 and so </a:t>
            </a:r>
          </a:p>
          <a:p>
            <a:pPr fontAlgn="auto">
              <a:spcAft>
                <a:spcPts val="0"/>
              </a:spcAft>
              <a:buFontTx/>
              <a:buNone/>
              <a:defRPr/>
            </a:pPr>
            <a:r>
              <a:rPr lang="en-US" sz="1800" dirty="0">
                <a:cs typeface="Tahoma" pitchFamily="34" charset="0"/>
              </a:rPr>
              <a:t>	(1 – 0.25) = 0.75,</a:t>
            </a:r>
          </a:p>
          <a:p>
            <a:pPr fontAlgn="auto">
              <a:spcAft>
                <a:spcPts val="0"/>
              </a:spcAft>
              <a:buFontTx/>
              <a:buNone/>
              <a:defRPr/>
            </a:pPr>
            <a:endParaRPr lang="en-US" sz="1800" dirty="0">
              <a:cs typeface="Tahoma" pitchFamily="34" charset="0"/>
            </a:endParaRPr>
          </a:p>
          <a:p>
            <a:pPr fontAlgn="auto">
              <a:spcAft>
                <a:spcPts val="0"/>
              </a:spcAft>
              <a:buFontTx/>
              <a:buNone/>
              <a:defRPr/>
            </a:pPr>
            <a:r>
              <a:rPr lang="en-US" sz="1800" dirty="0">
                <a:cs typeface="Tahoma" pitchFamily="34" charset="0"/>
              </a:rPr>
              <a:t>	E = 1 / [0.25 * 4 + 0.75] = 0.57 or 57%</a:t>
            </a:r>
          </a:p>
          <a:p>
            <a:pPr fontAlgn="auto">
              <a:spcAft>
                <a:spcPts val="0"/>
              </a:spcAft>
              <a:buFontTx/>
              <a:buNone/>
              <a:defRPr/>
            </a:pPr>
            <a:endParaRPr lang="en-US" sz="1800" dirty="0">
              <a:cs typeface="Tahoma" pitchFamily="34" charset="0"/>
            </a:endParaRPr>
          </a:p>
          <a:p>
            <a:pPr fontAlgn="auto">
              <a:spcAft>
                <a:spcPts val="0"/>
              </a:spcAft>
              <a:buFontTx/>
              <a:buNone/>
              <a:defRPr/>
            </a:pPr>
            <a:r>
              <a:rPr lang="en-US" sz="1800" dirty="0">
                <a:cs typeface="Tahoma" pitchFamily="34" charset="0"/>
              </a:rPr>
              <a:t>	Now if we have 256 nodes (i.e. n = 256)</a:t>
            </a:r>
          </a:p>
          <a:p>
            <a:pPr fontAlgn="auto">
              <a:spcAft>
                <a:spcPts val="0"/>
              </a:spcAft>
              <a:buFontTx/>
              <a:buNone/>
              <a:defRPr/>
            </a:pPr>
            <a:endParaRPr lang="en-US" sz="1800" dirty="0">
              <a:cs typeface="Tahoma" pitchFamily="34" charset="0"/>
            </a:endParaRPr>
          </a:p>
          <a:p>
            <a:pPr fontAlgn="auto">
              <a:spcAft>
                <a:spcPts val="0"/>
              </a:spcAft>
              <a:buFontTx/>
              <a:buNone/>
              <a:defRPr/>
            </a:pPr>
            <a:r>
              <a:rPr lang="en-US" sz="1800" dirty="0">
                <a:cs typeface="Tahoma" pitchFamily="34" charset="0"/>
              </a:rPr>
              <a:t>	E = 1 / [0.25 * 256 + 0.75] = 0.015 or 1.5%</a:t>
            </a:r>
          </a:p>
          <a:p>
            <a:pPr fontAlgn="auto">
              <a:spcAft>
                <a:spcPts val="0"/>
              </a:spcAft>
              <a:buFontTx/>
              <a:buNone/>
              <a:defRPr/>
            </a:pPr>
            <a:r>
              <a:rPr lang="en-US" sz="1800" dirty="0">
                <a:cs typeface="Tahoma" pitchFamily="34" charset="0"/>
              </a:rPr>
              <a:t>	This is because only a few processors (4, as in the previous case) are kept busy, while the majority of the processors (or nodes) are left idling.</a:t>
            </a:r>
          </a:p>
          <a:p>
            <a:pPr fontAlgn="auto">
              <a:spcAft>
                <a:spcPts val="0"/>
              </a:spcAft>
              <a:buFontTx/>
              <a:buNone/>
              <a:defRPr/>
            </a:pPr>
            <a:endParaRPr lang="en-US" sz="1800" dirty="0"/>
          </a:p>
          <a:p>
            <a:pPr fontAlgn="auto">
              <a:spcAft>
                <a:spcPts val="0"/>
              </a:spcAft>
              <a:buFontTx/>
              <a:buNone/>
              <a:defRPr/>
            </a:pPr>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2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2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2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23">
                                            <p:txEl>
                                              <p:pRg st="13" end="1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4975" y="134938"/>
            <a:ext cx="8229600" cy="698500"/>
          </a:xfrm>
        </p:spPr>
        <p:txBody>
          <a:bodyPr/>
          <a:lstStyle/>
          <a:p>
            <a:pPr algn="ctr"/>
            <a:r>
              <a:rPr lang="en-US" sz="2800" b="1" smtClean="0"/>
              <a:t>Fault Tolerance and System Availability</a:t>
            </a:r>
          </a:p>
        </p:txBody>
      </p:sp>
      <p:sp>
        <p:nvSpPr>
          <p:cNvPr id="80899" name="Rectangle 3"/>
          <p:cNvSpPr>
            <a:spLocks noGrp="1" noChangeArrowheads="1"/>
          </p:cNvSpPr>
          <p:nvPr>
            <p:ph idx="1"/>
          </p:nvPr>
        </p:nvSpPr>
        <p:spPr bwMode="auto">
          <a:xfrm>
            <a:off x="466725" y="914400"/>
            <a:ext cx="8229600" cy="5562600"/>
          </a:xfrm>
        </p:spPr>
        <p:txBody>
          <a:bodyPr wrap="square" numCol="1" anchor="t" anchorCtr="0" compatLnSpc="1">
            <a:prstTxWarp prst="textNoShape">
              <a:avLst/>
            </a:prstTxWarp>
          </a:bodyPr>
          <a:lstStyle/>
          <a:p>
            <a:r>
              <a:rPr lang="en-US" sz="2000" smtClean="0"/>
              <a:t>High availability (HA) is desired in all clusters, grids, P2P networks, and cloud systems. A system is highly available if it has a long Mean Time to Failure (MTTF) and a short Mean Time to Repair (MTTR).</a:t>
            </a:r>
          </a:p>
          <a:p>
            <a:endParaRPr lang="en-US" sz="2000" smtClean="0"/>
          </a:p>
          <a:p>
            <a:r>
              <a:rPr lang="en-US" sz="2000" smtClean="0"/>
              <a:t>System Availability = MTTF / (MTTF + MTTR)</a:t>
            </a:r>
          </a:p>
          <a:p>
            <a:endParaRPr lang="en-US" sz="2000" smtClean="0"/>
          </a:p>
          <a:p>
            <a:r>
              <a:rPr lang="en-US" sz="2000" smtClean="0"/>
              <a:t>All hardware, software, and network components may fail. </a:t>
            </a:r>
            <a:r>
              <a:rPr lang="en-US" sz="2000" smtClean="0">
                <a:solidFill>
                  <a:srgbClr val="C00000"/>
                </a:solidFill>
              </a:rPr>
              <a:t>Single points of failure </a:t>
            </a:r>
            <a:r>
              <a:rPr lang="en-US" sz="2000" smtClean="0"/>
              <a:t>that bring down the entire system must be avoided when designing distributed systems. </a:t>
            </a:r>
          </a:p>
          <a:p>
            <a:endParaRPr lang="en-US" sz="2000" smtClean="0"/>
          </a:p>
          <a:p>
            <a:r>
              <a:rPr lang="en-US" sz="2000" smtClean="0"/>
              <a:t>High-availability is, ultimately, the holy grail of the cloud. For clouds, availability relates to the time that the datacenter is accessible or delivers the intended IT service as a proportion of the duration for which the service is purchased.</a:t>
            </a:r>
          </a:p>
          <a:p>
            <a:pPr>
              <a:buFontTx/>
              <a:buNone/>
            </a:pPr>
            <a:endParaRPr lang="en-US" sz="2000" smtClean="0"/>
          </a:p>
          <a:p>
            <a:pPr>
              <a:buFontTx/>
              <a:buNone/>
            </a:pPr>
            <a:endParaRPr lang="en-US" sz="200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6513"/>
            <a:ext cx="8229600" cy="698500"/>
          </a:xfrm>
        </p:spPr>
        <p:txBody>
          <a:bodyPr/>
          <a:lstStyle/>
          <a:p>
            <a:pPr algn="ctr"/>
            <a:r>
              <a:rPr lang="en-US" sz="2800" b="1" smtClean="0"/>
              <a:t>Computing Availability</a:t>
            </a:r>
          </a:p>
        </p:txBody>
      </p:sp>
      <p:sp>
        <p:nvSpPr>
          <p:cNvPr id="80899" name="Rectangle 3">
            <a:extLst>
              <a:ext uri="{FF2B5EF4-FFF2-40B4-BE49-F238E27FC236}"/>
            </a:extLst>
          </p:cNvPr>
          <p:cNvSpPr>
            <a:spLocks noGrp="1" noChangeArrowheads="1"/>
          </p:cNvSpPr>
          <p:nvPr>
            <p:ph idx="1"/>
          </p:nvPr>
        </p:nvSpPr>
        <p:spPr>
          <a:xfrm>
            <a:off x="457200" y="838200"/>
            <a:ext cx="8229600" cy="5181600"/>
          </a:xfrm>
        </p:spPr>
        <p:txBody>
          <a:bodyPr>
            <a:noAutofit/>
          </a:bodyPr>
          <a:lstStyle/>
          <a:p>
            <a:pPr fontAlgn="auto">
              <a:spcAft>
                <a:spcPts val="0"/>
              </a:spcAft>
              <a:buFont typeface="Arial" panose="020B0604020202020204" pitchFamily="34" charset="0"/>
              <a:buChar char="•"/>
              <a:defRPr/>
            </a:pPr>
            <a:r>
              <a:rPr lang="en-US" sz="2000" b="1" u="sng" dirty="0"/>
              <a:t>CASE 1</a:t>
            </a:r>
          </a:p>
          <a:p>
            <a:pPr fontAlgn="auto">
              <a:spcAft>
                <a:spcPts val="0"/>
              </a:spcAft>
              <a:buFont typeface="Arial" panose="020B0604020202020204" pitchFamily="34" charset="0"/>
              <a:buChar char="•"/>
              <a:defRPr/>
            </a:pPr>
            <a:r>
              <a:rPr lang="en-US" sz="2000" dirty="0"/>
              <a:t>Consider that a cloud instance (such as an EC2 instance) over a 6 week timeline has a total uptime of 900 hours and a total downtime of 108 hours with 6 failures in this timeline. Compute the availability.</a:t>
            </a:r>
          </a:p>
          <a:p>
            <a:pPr fontAlgn="auto">
              <a:spcAft>
                <a:spcPts val="0"/>
              </a:spcAft>
              <a:buFont typeface="Arial" panose="020B0604020202020204" pitchFamily="34" charset="0"/>
              <a:buChar char="•"/>
              <a:defRPr/>
            </a:pPr>
            <a:r>
              <a:rPr lang="en-US" sz="2000" dirty="0"/>
              <a:t>Total timeline in hours = 6 weeks * 7 days/week * 24 hours/day = 1008 hours</a:t>
            </a:r>
          </a:p>
          <a:p>
            <a:pPr fontAlgn="auto">
              <a:spcAft>
                <a:spcPts val="0"/>
              </a:spcAft>
              <a:buFont typeface="Arial" panose="020B0604020202020204" pitchFamily="34" charset="0"/>
              <a:buChar char="•"/>
              <a:defRPr/>
            </a:pPr>
            <a:r>
              <a:rPr lang="en-US" sz="2000" dirty="0"/>
              <a:t>MTTF = 900 / 6 =  150</a:t>
            </a:r>
          </a:p>
          <a:p>
            <a:pPr fontAlgn="auto">
              <a:spcAft>
                <a:spcPts val="0"/>
              </a:spcAft>
              <a:buFont typeface="Arial" panose="020B0604020202020204" pitchFamily="34" charset="0"/>
              <a:buChar char="•"/>
              <a:defRPr/>
            </a:pPr>
            <a:r>
              <a:rPr lang="en-US" sz="2000" dirty="0"/>
              <a:t>MTTR = 108 / 6 = 18</a:t>
            </a:r>
          </a:p>
          <a:p>
            <a:pPr fontAlgn="auto">
              <a:spcAft>
                <a:spcPts val="0"/>
              </a:spcAft>
              <a:buFont typeface="Arial" panose="020B0604020202020204" pitchFamily="34" charset="0"/>
              <a:buChar char="•"/>
              <a:defRPr/>
            </a:pPr>
            <a:r>
              <a:rPr lang="en-US" sz="2000" dirty="0"/>
              <a:t>Availability = 150 / (150 + 18) = (150 / 168) = 0.892 or 89.2%</a:t>
            </a:r>
          </a:p>
          <a:p>
            <a:pPr marL="0" indent="0" fontAlgn="auto">
              <a:spcAft>
                <a:spcPts val="0"/>
              </a:spcAft>
              <a:buFontTx/>
              <a:buNone/>
              <a:defRPr/>
            </a:pPr>
            <a:endParaRPr lang="en-US" sz="2000" dirty="0"/>
          </a:p>
          <a:p>
            <a:pPr fontAlgn="auto">
              <a:spcAft>
                <a:spcPts val="0"/>
              </a:spcAft>
              <a:buFont typeface="Arial" panose="020B0604020202020204" pitchFamily="34" charset="0"/>
              <a:buChar char="•"/>
              <a:defRPr/>
            </a:pPr>
            <a:r>
              <a:rPr lang="en-US" sz="2000" b="1" u="sng" dirty="0"/>
              <a:t>CASE 2</a:t>
            </a: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Same as Case 1 but we have 2 failures instead. Compute availability.</a:t>
            </a: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MTTF = 900 / 2 =  450</a:t>
            </a: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MTTR = 108 / 2 = 54</a:t>
            </a: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Availability = 450 / (450 + 54) = (450 / 504) = 0.892 or 89.2%</a:t>
            </a:r>
          </a:p>
          <a:p>
            <a:pPr marL="0" indent="0" fontAlgn="auto">
              <a:spcAft>
                <a:spcPts val="0"/>
              </a:spcAft>
              <a:buFontTx/>
              <a:buNone/>
              <a:defRPr/>
            </a:pPr>
            <a:endParaRPr lang="en-US" sz="2000" dirty="0">
              <a:effectLst>
                <a:outerShdw blurRad="38100" dist="38100" dir="2700000" algn="tl">
                  <a:srgbClr val="000000">
                    <a:alpha val="43137"/>
                  </a:srgbClr>
                </a:outerShdw>
              </a:effectLst>
            </a:endParaRPr>
          </a:p>
          <a:p>
            <a:pPr fontAlgn="auto">
              <a:spcAft>
                <a:spcPts val="0"/>
              </a:spcAft>
              <a:buFontTx/>
              <a:buNone/>
              <a:defRPr/>
            </a:pPr>
            <a:endParaRPr 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0899">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899">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39700"/>
            <a:ext cx="8229600" cy="698500"/>
          </a:xfrm>
        </p:spPr>
        <p:txBody>
          <a:bodyPr/>
          <a:lstStyle/>
          <a:p>
            <a:pPr algn="ctr"/>
            <a:r>
              <a:rPr lang="en-US" sz="2800" b="1" smtClean="0"/>
              <a:t>Reliability vs. Availability</a:t>
            </a:r>
          </a:p>
        </p:txBody>
      </p:sp>
      <p:sp>
        <p:nvSpPr>
          <p:cNvPr id="80899" name="Rectangle 3">
            <a:extLst>
              <a:ext uri="{FF2B5EF4-FFF2-40B4-BE49-F238E27FC236}"/>
            </a:extLst>
          </p:cNvPr>
          <p:cNvSpPr>
            <a:spLocks noGrp="1" noChangeArrowheads="1"/>
          </p:cNvSpPr>
          <p:nvPr>
            <p:ph idx="1"/>
          </p:nvPr>
        </p:nvSpPr>
        <p:spPr>
          <a:xfrm>
            <a:off x="457200" y="838200"/>
            <a:ext cx="8229600" cy="5181600"/>
          </a:xfrm>
        </p:spPr>
        <p:txBody>
          <a:bodyPr/>
          <a:lstStyle/>
          <a:p>
            <a:pPr fontAlgn="auto">
              <a:spcAft>
                <a:spcPts val="0"/>
              </a:spcAft>
              <a:buFont typeface="Arial" panose="020B0604020202020204" pitchFamily="34" charset="0"/>
              <a:buChar char="•"/>
              <a:defRPr/>
            </a:pPr>
            <a:r>
              <a:rPr lang="en-US" sz="2000" dirty="0"/>
              <a:t>Reliability is a measure of the probability that an item will perform its intended function without failures for a specified interval under stated conditions.</a:t>
            </a:r>
          </a:p>
          <a:p>
            <a:pPr marL="0" indent="0" fontAlgn="auto">
              <a:spcAft>
                <a:spcPts val="0"/>
              </a:spcAft>
              <a:buFontTx/>
              <a:buNone/>
              <a:defRPr/>
            </a:pPr>
            <a:endParaRPr lang="en-US" sz="2000" dirty="0"/>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Higher the MTTF, higher the reliability.</a:t>
            </a: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A commonly used measure of reliability:</a:t>
            </a:r>
          </a:p>
          <a:p>
            <a:pPr fontAlgn="auto">
              <a:spcAft>
                <a:spcPts val="0"/>
              </a:spcAft>
              <a:buFont typeface="Arial" panose="020B0604020202020204" pitchFamily="34" charset="0"/>
              <a:buChar char="•"/>
              <a:defRPr/>
            </a:pPr>
            <a:endParaRPr lang="en-US" sz="2000" dirty="0">
              <a:effectLst>
                <a:outerShdw blurRad="38100" dist="38100" dir="2700000" algn="tl">
                  <a:srgbClr val="000000">
                    <a:alpha val="43137"/>
                  </a:srgbClr>
                </a:outerShdw>
              </a:effectLst>
            </a:endParaRP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Failure Rate (λ) = number of failures / total time </a:t>
            </a:r>
          </a:p>
          <a:p>
            <a:pPr fontAlgn="auto">
              <a:spcAft>
                <a:spcPts val="0"/>
              </a:spcAft>
              <a:buFont typeface="Arial" panose="020B0604020202020204" pitchFamily="34" charset="0"/>
              <a:buChar char="•"/>
              <a:defRPr/>
            </a:pPr>
            <a:endParaRPr lang="en-US" sz="2000" dirty="0">
              <a:effectLst>
                <a:outerShdw blurRad="38100" dist="38100" dir="2700000" algn="tl">
                  <a:srgbClr val="000000">
                    <a:alpha val="43137"/>
                  </a:srgbClr>
                </a:outerShdw>
              </a:effectLst>
            </a:endParaRP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Calculate the Failure Rate for Case 1 and Case 2.</a:t>
            </a: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Case 1 had a MTTF of 150 and a failure rate = 6 failures / 1008  = 0.00595</a:t>
            </a: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Case 2 had a MTTF of 450 and a failure rate = 2 failures / 1008 = 0.00198</a:t>
            </a:r>
          </a:p>
          <a:p>
            <a:pPr fontAlgn="auto">
              <a:spcAft>
                <a:spcPts val="0"/>
              </a:spcAft>
              <a:buFont typeface="Arial" panose="020B0604020202020204" pitchFamily="34" charset="0"/>
              <a:buChar char="•"/>
              <a:defRPr/>
            </a:pPr>
            <a:r>
              <a:rPr lang="en-US" sz="2000" dirty="0">
                <a:effectLst>
                  <a:outerShdw blurRad="38100" dist="38100" dir="2700000" algn="tl">
                    <a:srgbClr val="000000">
                      <a:alpha val="43137"/>
                    </a:srgbClr>
                  </a:outerShdw>
                </a:effectLst>
              </a:rPr>
              <a:t>Even though both cases had the same Availability, case 2 has a better reliability because it has a better MTTF and a lower failure rate. </a:t>
            </a:r>
          </a:p>
          <a:p>
            <a:pPr fontAlgn="auto">
              <a:spcAft>
                <a:spcPts val="0"/>
              </a:spcAft>
              <a:buFont typeface="Arial" panose="020B0604020202020204" pitchFamily="34" charset="0"/>
              <a:buChar char="•"/>
              <a:defRPr/>
            </a:pPr>
            <a:endParaRPr lang="en-US" sz="2000" dirty="0">
              <a:effectLst>
                <a:outerShdw blurRad="38100" dist="38100" dir="2700000" algn="tl">
                  <a:srgbClr val="000000">
                    <a:alpha val="43137"/>
                  </a:srgbClr>
                </a:outerShdw>
              </a:effectLst>
            </a:endParaRPr>
          </a:p>
          <a:p>
            <a:pPr marL="0" indent="0" fontAlgn="auto">
              <a:spcAft>
                <a:spcPts val="0"/>
              </a:spcAft>
              <a:buFontTx/>
              <a:buNone/>
              <a:defRPr/>
            </a:pPr>
            <a:endParaRPr lang="en-US" sz="2000" dirty="0">
              <a:effectLst>
                <a:outerShdw blurRad="38100" dist="38100" dir="2700000" algn="tl">
                  <a:srgbClr val="000000">
                    <a:alpha val="43137"/>
                  </a:srgbClr>
                </a:outerShdw>
              </a:effectLst>
            </a:endParaRPr>
          </a:p>
          <a:p>
            <a:pPr fontAlgn="auto">
              <a:spcAft>
                <a:spcPts val="0"/>
              </a:spcAft>
              <a:buFontTx/>
              <a:buNone/>
              <a:defRPr/>
            </a:pPr>
            <a:endParaRPr 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089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34938"/>
            <a:ext cx="8229600" cy="698500"/>
          </a:xfrm>
        </p:spPr>
        <p:txBody>
          <a:bodyPr/>
          <a:lstStyle/>
          <a:p>
            <a:pPr algn="ctr"/>
            <a:r>
              <a:rPr lang="en-US" sz="2800" smtClean="0"/>
              <a:t>Reliability vs. Availability</a:t>
            </a:r>
          </a:p>
        </p:txBody>
      </p:sp>
      <p:sp>
        <p:nvSpPr>
          <p:cNvPr id="80899" name="Rectangle 3">
            <a:extLst>
              <a:ext uri="{FF2B5EF4-FFF2-40B4-BE49-F238E27FC236}"/>
            </a:extLst>
          </p:cNvPr>
          <p:cNvSpPr>
            <a:spLocks noGrp="1" noChangeArrowheads="1"/>
          </p:cNvSpPr>
          <p:nvPr>
            <p:ph idx="1"/>
          </p:nvPr>
        </p:nvSpPr>
        <p:spPr>
          <a:xfrm>
            <a:off x="457200" y="838200"/>
            <a:ext cx="8229600" cy="5181600"/>
          </a:xfrm>
        </p:spPr>
        <p:txBody>
          <a:bodyPr/>
          <a:lstStyle/>
          <a:p>
            <a:pPr fontAlgn="auto">
              <a:spcAft>
                <a:spcPts val="0"/>
              </a:spcAft>
              <a:buFont typeface="Arial" panose="020B0604020202020204" pitchFamily="34" charset="0"/>
              <a:buChar char="•"/>
              <a:defRPr/>
            </a:pPr>
            <a:r>
              <a:rPr lang="en-US" sz="1800" dirty="0"/>
              <a:t>A piece of equipment can be available but not reliable. For example, a machine is down 6 minutes every hour. This translates into an availability of 90% (i.e. 54 minutes / 60 minutes = 0.9) but a reliability of less than 1 hour.  </a:t>
            </a:r>
          </a:p>
          <a:p>
            <a:pPr fontAlgn="auto">
              <a:spcAft>
                <a:spcPts val="0"/>
              </a:spcAft>
              <a:buFont typeface="Arial" panose="020B0604020202020204" pitchFamily="34" charset="0"/>
              <a:buChar char="•"/>
              <a:defRPr/>
            </a:pPr>
            <a:endParaRPr lang="en-US" sz="1800" dirty="0"/>
          </a:p>
          <a:p>
            <a:pPr fontAlgn="auto">
              <a:spcAft>
                <a:spcPts val="0"/>
              </a:spcAft>
              <a:buFont typeface="Arial" panose="020B0604020202020204" pitchFamily="34" charset="0"/>
              <a:buChar char="•"/>
              <a:defRPr/>
            </a:pPr>
            <a:r>
              <a:rPr lang="en-US" sz="1800" b="1" u="sng" dirty="0"/>
              <a:t>Generally speaking a reliable machine has high availability but an available machine may or may not be very reliable.</a:t>
            </a:r>
          </a:p>
          <a:p>
            <a:pPr fontAlgn="auto">
              <a:spcAft>
                <a:spcPts val="0"/>
              </a:spcAft>
              <a:buFont typeface="Arial" panose="020B0604020202020204" pitchFamily="34" charset="0"/>
              <a:buChar char="•"/>
              <a:defRPr/>
            </a:pPr>
            <a:endParaRPr lang="en-US" sz="1800" b="1" u="sng" dirty="0"/>
          </a:p>
          <a:p>
            <a:pPr fontAlgn="auto">
              <a:spcAft>
                <a:spcPts val="0"/>
              </a:spcAft>
              <a:buFont typeface="Arial" panose="020B0604020202020204" pitchFamily="34" charset="0"/>
              <a:buChar char="•"/>
              <a:defRPr/>
            </a:pPr>
            <a:r>
              <a:rPr lang="en-US" sz="1800" dirty="0"/>
              <a:t>Something to think about:</a:t>
            </a:r>
          </a:p>
          <a:p>
            <a:pPr fontAlgn="auto">
              <a:spcAft>
                <a:spcPts val="0"/>
              </a:spcAft>
              <a:buFont typeface="Arial" panose="020B0604020202020204" pitchFamily="34" charset="0"/>
              <a:buChar char="•"/>
              <a:defRPr/>
            </a:pPr>
            <a:r>
              <a:rPr lang="en-US" sz="1800" dirty="0">
                <a:effectLst>
                  <a:outerShdw blurRad="38100" dist="38100" dir="2700000" algn="tl">
                    <a:srgbClr val="000000">
                      <a:alpha val="43137"/>
                    </a:srgbClr>
                  </a:outerShdw>
                </a:effectLst>
              </a:rPr>
              <a:t>If you are flying do you want the aircraft to have high levels of availability or reliability?  Think about it. If the aircraft has poor availability, then this may have an influence on whether the plane departs (and therefore lands) on time.  On the other hand, if the aircraft has poor reliability, then this may have an influence on whether the plane lands at all! </a:t>
            </a:r>
          </a:p>
          <a:p>
            <a:pPr fontAlgn="auto">
              <a:spcAft>
                <a:spcPts val="0"/>
              </a:spcAft>
              <a:buFont typeface="Arial" panose="020B0604020202020204" pitchFamily="34" charset="0"/>
              <a:buChar char="•"/>
              <a:defRPr/>
            </a:pPr>
            <a:endParaRPr lang="en-US" sz="1800" dirty="0">
              <a:effectLst>
                <a:outerShdw blurRad="38100" dist="38100" dir="2700000" algn="tl">
                  <a:srgbClr val="000000">
                    <a:alpha val="43137"/>
                  </a:srgbClr>
                </a:outerShdw>
              </a:effectLst>
            </a:endParaRPr>
          </a:p>
          <a:p>
            <a:pPr marL="0" indent="0" fontAlgn="auto">
              <a:spcAft>
                <a:spcPts val="0"/>
              </a:spcAft>
              <a:buFontTx/>
              <a:buNone/>
              <a:defRPr/>
            </a:pPr>
            <a:endParaRPr lang="en-US" sz="1800" dirty="0">
              <a:effectLst>
                <a:outerShdw blurRad="38100" dist="38100" dir="2700000" algn="tl">
                  <a:srgbClr val="000000">
                    <a:alpha val="43137"/>
                  </a:srgbClr>
                </a:outerShdw>
              </a:effectLst>
            </a:endParaRPr>
          </a:p>
          <a:p>
            <a:pPr fontAlgn="auto">
              <a:spcAft>
                <a:spcPts val="0"/>
              </a:spcAft>
              <a:buFontTx/>
              <a:buNone/>
              <a:defRPr/>
            </a:pPr>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22225"/>
            <a:ext cx="8229600" cy="698500"/>
          </a:xfrm>
        </p:spPr>
        <p:txBody>
          <a:bodyPr/>
          <a:lstStyle/>
          <a:p>
            <a:pPr algn="ctr"/>
            <a:r>
              <a:rPr lang="en-US" sz="2800" b="1" smtClean="0"/>
              <a:t>Interpreting Cloud Availability</a:t>
            </a:r>
          </a:p>
        </p:txBody>
      </p:sp>
      <p:sp>
        <p:nvSpPr>
          <p:cNvPr id="80899" name="Rectangle 3">
            <a:extLst>
              <a:ext uri="{FF2B5EF4-FFF2-40B4-BE49-F238E27FC236}"/>
            </a:extLst>
          </p:cNvPr>
          <p:cNvSpPr>
            <a:spLocks noGrp="1" noChangeArrowheads="1"/>
          </p:cNvSpPr>
          <p:nvPr>
            <p:ph idx="1"/>
          </p:nvPr>
        </p:nvSpPr>
        <p:spPr>
          <a:xfrm>
            <a:off x="457200" y="838200"/>
            <a:ext cx="8229600" cy="5181600"/>
          </a:xfrm>
        </p:spPr>
        <p:txBody>
          <a:bodyPr/>
          <a:lstStyle/>
          <a:p>
            <a:pPr fontAlgn="auto">
              <a:spcAft>
                <a:spcPts val="0"/>
              </a:spcAft>
              <a:buFont typeface="Arial" panose="020B0604020202020204" pitchFamily="34" charset="0"/>
              <a:buChar char="•"/>
              <a:defRPr/>
            </a:pPr>
            <a:r>
              <a:rPr lang="en-US" sz="1800" dirty="0"/>
              <a:t>Cloud vendors use slang like three 9’s, four 9’s, or five 9’s when talking about the availability of their datacenter or cloud services. </a:t>
            </a:r>
          </a:p>
          <a:p>
            <a:pPr fontAlgn="auto">
              <a:spcAft>
                <a:spcPts val="0"/>
              </a:spcAft>
              <a:buFont typeface="Arial" panose="020B0604020202020204" pitchFamily="34" charset="0"/>
              <a:buChar char="•"/>
              <a:defRPr/>
            </a:pPr>
            <a:endParaRPr lang="en-US" sz="1800" dirty="0"/>
          </a:p>
          <a:p>
            <a:pPr fontAlgn="auto">
              <a:spcAft>
                <a:spcPts val="0"/>
              </a:spcAft>
              <a:buFont typeface="Arial" panose="020B0604020202020204" pitchFamily="34" charset="0"/>
              <a:buChar char="•"/>
              <a:defRPr/>
            </a:pPr>
            <a:r>
              <a:rPr lang="en-US" sz="1800" dirty="0"/>
              <a:t>E.g. 99.9% availability is referred to as three 9’s and is an uptime of greater than 99.9%. This corresponds to a downtime per year of 8 hours and 45 minutes per year. This is calculated as:</a:t>
            </a:r>
          </a:p>
          <a:p>
            <a:pPr fontAlgn="auto">
              <a:spcAft>
                <a:spcPts val="0"/>
              </a:spcAft>
              <a:buFont typeface="Arial" panose="020B0604020202020204" pitchFamily="34" charset="0"/>
              <a:buChar char="•"/>
              <a:defRPr/>
            </a:pPr>
            <a:r>
              <a:rPr lang="en-US" sz="1800" dirty="0"/>
              <a:t>(365 × 24) – 0.999 (365 × 24) = 8760 - 8751.24 = 8.76 hours = 8 hours and 45 minutes. This is a downtime of more than 1 working day and can have real financial consequences for the enterprise cloud user.</a:t>
            </a:r>
            <a:endParaRPr lang="en-US" sz="1800" dirty="0">
              <a:effectLst>
                <a:outerShdw blurRad="38100" dist="38100" dir="2700000" algn="tl">
                  <a:srgbClr val="000000">
                    <a:alpha val="43137"/>
                  </a:srgbClr>
                </a:outerShdw>
              </a:effectLst>
            </a:endParaRPr>
          </a:p>
          <a:p>
            <a:pPr fontAlgn="auto">
              <a:spcAft>
                <a:spcPts val="0"/>
              </a:spcAft>
              <a:buFont typeface="Arial" panose="020B0604020202020204" pitchFamily="34" charset="0"/>
              <a:buChar char="•"/>
              <a:defRPr/>
            </a:pPr>
            <a:endParaRPr lang="en-US" sz="1800" dirty="0">
              <a:effectLst>
                <a:outerShdw blurRad="38100" dist="38100" dir="2700000" algn="tl">
                  <a:srgbClr val="000000">
                    <a:alpha val="43137"/>
                  </a:srgbClr>
                </a:outerShdw>
              </a:effectLst>
            </a:endParaRPr>
          </a:p>
          <a:p>
            <a:pPr fontAlgn="auto">
              <a:spcAft>
                <a:spcPts val="0"/>
              </a:spcAft>
              <a:buFont typeface="Arial" panose="020B0604020202020204" pitchFamily="34" charset="0"/>
              <a:buChar char="•"/>
              <a:defRPr/>
            </a:pPr>
            <a:r>
              <a:rPr lang="en-US" sz="1800" dirty="0">
                <a:effectLst>
                  <a:outerShdw blurRad="38100" dist="38100" dir="2700000" algn="tl">
                    <a:srgbClr val="000000">
                      <a:alpha val="43137"/>
                    </a:srgbClr>
                  </a:outerShdw>
                </a:effectLst>
              </a:rPr>
              <a:t>Calculate the downtime per year given an availability of four 9’s (i.e. an uptime of 99.99%).</a:t>
            </a:r>
          </a:p>
          <a:p>
            <a:pPr fontAlgn="auto">
              <a:spcAft>
                <a:spcPts val="0"/>
              </a:spcAft>
              <a:buFont typeface="Arial" panose="020B0604020202020204" pitchFamily="34" charset="0"/>
              <a:buChar char="•"/>
              <a:defRPr/>
            </a:pPr>
            <a:r>
              <a:rPr lang="en-US" sz="1800" dirty="0">
                <a:effectLst>
                  <a:outerShdw blurRad="38100" dist="38100" dir="2700000" algn="tl">
                    <a:srgbClr val="000000">
                      <a:alpha val="43137"/>
                    </a:srgbClr>
                  </a:outerShdw>
                </a:effectLst>
              </a:rPr>
              <a:t>This is calculated as:</a:t>
            </a:r>
          </a:p>
          <a:p>
            <a:pPr fontAlgn="auto">
              <a:spcAft>
                <a:spcPts val="0"/>
              </a:spcAft>
              <a:buFont typeface="Arial" panose="020B0604020202020204" pitchFamily="34" charset="0"/>
              <a:buChar char="•"/>
              <a:defRPr/>
            </a:pPr>
            <a:r>
              <a:rPr lang="en-US" sz="1800" dirty="0">
                <a:effectLst>
                  <a:outerShdw blurRad="38100" dist="38100" dir="2700000" algn="tl">
                    <a:srgbClr val="000000">
                      <a:alpha val="43137"/>
                    </a:srgbClr>
                  </a:outerShdw>
                </a:effectLst>
              </a:rPr>
              <a:t>(365 × 24) – 0.9999 (365 × 24) = 8760 – 8759.124 = 0.876 hours = 52 minutes and 30 secs </a:t>
            </a:r>
          </a:p>
          <a:p>
            <a:pPr marL="0" indent="0" fontAlgn="auto">
              <a:spcAft>
                <a:spcPts val="0"/>
              </a:spcAft>
              <a:buFontTx/>
              <a:buNone/>
              <a:defRPr/>
            </a:pPr>
            <a:endParaRPr lang="en-US" sz="1800" dirty="0">
              <a:effectLst>
                <a:outerShdw blurRad="38100" dist="38100" dir="2700000" algn="tl">
                  <a:srgbClr val="000000">
                    <a:alpha val="43137"/>
                  </a:srgbClr>
                </a:outerShdw>
              </a:effectLst>
            </a:endParaRPr>
          </a:p>
          <a:p>
            <a:pPr fontAlgn="auto">
              <a:spcAft>
                <a:spcPts val="0"/>
              </a:spcAft>
              <a:buFontTx/>
              <a:buNone/>
              <a:defRPr/>
            </a:pPr>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089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39738" y="0"/>
            <a:ext cx="8229600" cy="685800"/>
          </a:xfrm>
        </p:spPr>
        <p:txBody>
          <a:bodyPr/>
          <a:lstStyle/>
          <a:p>
            <a:pPr algn="ctr"/>
            <a:r>
              <a:rPr lang="en-US" sz="2400" b="1" smtClean="0"/>
              <a:t>Classification of Distributed Computing Systems</a:t>
            </a:r>
          </a:p>
        </p:txBody>
      </p:sp>
      <p:sp>
        <p:nvSpPr>
          <p:cNvPr id="57347" name="Rectangle 3"/>
          <p:cNvSpPr>
            <a:spLocks noGrp="1" noChangeArrowheads="1"/>
          </p:cNvSpPr>
          <p:nvPr>
            <p:ph idx="1"/>
          </p:nvPr>
        </p:nvSpPr>
        <p:spPr bwMode="auto">
          <a:xfrm>
            <a:off x="457200" y="838200"/>
            <a:ext cx="8229600" cy="5181600"/>
          </a:xfrm>
        </p:spPr>
        <p:txBody>
          <a:bodyPr wrap="square" numCol="1" anchor="t" anchorCtr="0" compatLnSpc="1">
            <a:prstTxWarp prst="textNoShape">
              <a:avLst/>
            </a:prstTxWarp>
          </a:bodyPr>
          <a:lstStyle/>
          <a:p>
            <a:r>
              <a:rPr lang="en-US" sz="2000" smtClean="0"/>
              <a:t>These can be classified into 4 groups: clusters, peer-to-peer networks, grids, and clouds.</a:t>
            </a:r>
          </a:p>
          <a:p>
            <a:r>
              <a:rPr lang="en-US" sz="2000" smtClean="0">
                <a:solidFill>
                  <a:srgbClr val="C00000"/>
                </a:solidFill>
              </a:rPr>
              <a:t>A </a:t>
            </a:r>
            <a:r>
              <a:rPr lang="en-US" sz="2000" u="sng" smtClean="0">
                <a:solidFill>
                  <a:srgbClr val="C00000"/>
                </a:solidFill>
              </a:rPr>
              <a:t>computing cluster</a:t>
            </a:r>
            <a:r>
              <a:rPr lang="en-US" sz="2000" smtClean="0">
                <a:solidFill>
                  <a:srgbClr val="C00000"/>
                </a:solidFill>
              </a:rPr>
              <a:t> consists of interconnected stand-alone computers which work cooperatively as a single integrated computing resource. </a:t>
            </a:r>
            <a:r>
              <a:rPr lang="en-US" sz="2000" smtClean="0"/>
              <a:t>The network of compute nodes are connected by LAN/SAN and are typically homogeneous with distributed control running Unix/Linux. They are suited to HPC.</a:t>
            </a:r>
          </a:p>
          <a:p>
            <a:endParaRPr lang="en-US" sz="2000" smtClean="0"/>
          </a:p>
        </p:txBody>
      </p:sp>
      <p:pic>
        <p:nvPicPr>
          <p:cNvPr id="5124" name="Picture 5" descr="supercomputer_architecture"/>
          <p:cNvPicPr>
            <a:picLocks noChangeAspect="1" noChangeArrowheads="1"/>
          </p:cNvPicPr>
          <p:nvPr/>
        </p:nvPicPr>
        <p:blipFill>
          <a:blip r:embed="rId2" cstate="print"/>
          <a:srcRect/>
          <a:stretch>
            <a:fillRect/>
          </a:stretch>
        </p:blipFill>
        <p:spPr bwMode="auto">
          <a:xfrm>
            <a:off x="1981200" y="2800350"/>
            <a:ext cx="5410200" cy="40576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92100"/>
            <a:ext cx="8229600" cy="698500"/>
          </a:xfrm>
        </p:spPr>
        <p:txBody>
          <a:bodyPr/>
          <a:lstStyle/>
          <a:p>
            <a:pPr algn="ctr"/>
            <a:r>
              <a:rPr lang="en-US" sz="2800" smtClean="0"/>
              <a:t>RESTful Web Service Example</a:t>
            </a:r>
          </a:p>
        </p:txBody>
      </p:sp>
      <p:sp>
        <p:nvSpPr>
          <p:cNvPr id="80899" name="Rectangle 3"/>
          <p:cNvSpPr>
            <a:spLocks noGrp="1" noChangeArrowheads="1"/>
          </p:cNvSpPr>
          <p:nvPr>
            <p:ph idx="1"/>
          </p:nvPr>
        </p:nvSpPr>
        <p:spPr bwMode="auto">
          <a:xfrm>
            <a:off x="457200" y="838200"/>
            <a:ext cx="8229600" cy="5181600"/>
          </a:xfrm>
        </p:spPr>
        <p:txBody>
          <a:bodyPr wrap="square" numCol="1" anchor="t" anchorCtr="0" compatLnSpc="1">
            <a:prstTxWarp prst="textNoShape">
              <a:avLst/>
            </a:prstTxWarp>
          </a:bodyPr>
          <a:lstStyle/>
          <a:p>
            <a:r>
              <a:rPr lang="en-US" sz="1800" smtClean="0"/>
              <a:t> </a:t>
            </a:r>
          </a:p>
          <a:p>
            <a:pPr>
              <a:buFontTx/>
              <a:buNone/>
            </a:pPr>
            <a:endParaRPr lang="en-US" sz="1800" smtClean="0"/>
          </a:p>
          <a:p>
            <a:pPr>
              <a:buFontTx/>
              <a:buNone/>
            </a:pPr>
            <a:endParaRPr lang="en-US" sz="1800" smtClean="0"/>
          </a:p>
        </p:txBody>
      </p:sp>
      <p:pic>
        <p:nvPicPr>
          <p:cNvPr id="33796" name="Picture Placeholder 5" descr="REST vs. SOAP (Making the Right Architectural Decision) - 1st Interna…"/>
          <p:cNvPicPr>
            <a:picLocks noChangeAspect="1"/>
          </p:cNvPicPr>
          <p:nvPr/>
        </p:nvPicPr>
        <p:blipFill>
          <a:blip r:embed="rId2" cstate="print"/>
          <a:srcRect/>
          <a:stretch>
            <a:fillRect/>
          </a:stretch>
        </p:blipFill>
        <p:spPr bwMode="auto">
          <a:xfrm>
            <a:off x="849313" y="1143000"/>
            <a:ext cx="7445375" cy="47244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92100"/>
            <a:ext cx="8229600" cy="698500"/>
          </a:xfrm>
        </p:spPr>
        <p:txBody>
          <a:bodyPr/>
          <a:lstStyle/>
          <a:p>
            <a:pPr algn="ctr"/>
            <a:r>
              <a:rPr lang="en-US" sz="2800" smtClean="0"/>
              <a:t>SOAP Web Service Example</a:t>
            </a:r>
          </a:p>
        </p:txBody>
      </p:sp>
      <p:sp>
        <p:nvSpPr>
          <p:cNvPr id="80899" name="Rectangle 3"/>
          <p:cNvSpPr>
            <a:spLocks noGrp="1" noChangeArrowheads="1"/>
          </p:cNvSpPr>
          <p:nvPr>
            <p:ph idx="1"/>
          </p:nvPr>
        </p:nvSpPr>
        <p:spPr bwMode="auto">
          <a:xfrm>
            <a:off x="457200" y="838200"/>
            <a:ext cx="8229600" cy="5181600"/>
          </a:xfrm>
        </p:spPr>
        <p:txBody>
          <a:bodyPr wrap="square" numCol="1" anchor="t" anchorCtr="0" compatLnSpc="1">
            <a:prstTxWarp prst="textNoShape">
              <a:avLst/>
            </a:prstTxWarp>
          </a:bodyPr>
          <a:lstStyle/>
          <a:p>
            <a:r>
              <a:rPr lang="en-US" sz="1800" smtClean="0"/>
              <a:t> </a:t>
            </a:r>
          </a:p>
          <a:p>
            <a:pPr>
              <a:buFontTx/>
              <a:buNone/>
            </a:pPr>
            <a:endParaRPr lang="en-US" sz="1800" smtClean="0"/>
          </a:p>
          <a:p>
            <a:pPr>
              <a:buFontTx/>
              <a:buNone/>
            </a:pPr>
            <a:endParaRPr lang="en-US" sz="1800" smtClean="0"/>
          </a:p>
        </p:txBody>
      </p:sp>
      <p:pic>
        <p:nvPicPr>
          <p:cNvPr id="34820" name="Picture Placeholder 5" descr="REST vs. SOAP (Making the Right Architectural Decision) - 1st Interna…"/>
          <p:cNvPicPr>
            <a:picLocks noChangeAspect="1"/>
          </p:cNvPicPr>
          <p:nvPr/>
        </p:nvPicPr>
        <p:blipFill>
          <a:blip r:embed="rId2" cstate="print"/>
          <a:srcRect/>
          <a:stretch>
            <a:fillRect/>
          </a:stretch>
        </p:blipFill>
        <p:spPr bwMode="auto">
          <a:xfrm>
            <a:off x="457200" y="990600"/>
            <a:ext cx="7567613" cy="46482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762000"/>
          </a:xfrm>
        </p:spPr>
        <p:txBody>
          <a:bodyPr/>
          <a:lstStyle/>
          <a:p>
            <a:pPr algn="ctr"/>
            <a:r>
              <a:rPr lang="en-US" sz="2400" b="1" smtClean="0"/>
              <a:t>Peer-to-peer (P2P) Networks</a:t>
            </a:r>
          </a:p>
        </p:txBody>
      </p:sp>
      <p:sp>
        <p:nvSpPr>
          <p:cNvPr id="61443" name="Rectangle 3"/>
          <p:cNvSpPr>
            <a:spLocks noGrp="1" noChangeArrowheads="1"/>
          </p:cNvSpPr>
          <p:nvPr>
            <p:ph idx="1"/>
          </p:nvPr>
        </p:nvSpPr>
        <p:spPr bwMode="auto">
          <a:xfrm>
            <a:off x="457200" y="685800"/>
            <a:ext cx="8229600" cy="5334000"/>
          </a:xfrm>
        </p:spPr>
        <p:txBody>
          <a:bodyPr wrap="square" numCol="1" anchor="t" anchorCtr="0" compatLnSpc="1">
            <a:prstTxWarp prst="textNoShape">
              <a:avLst/>
            </a:prstTxWarp>
            <a:normAutofit fontScale="92500" lnSpcReduction="10000"/>
          </a:bodyPr>
          <a:lstStyle/>
          <a:p>
            <a:r>
              <a:rPr lang="en-US" sz="2000" smtClean="0"/>
              <a:t>In a </a:t>
            </a:r>
            <a:r>
              <a:rPr lang="en-US" sz="2000" u="sng" smtClean="0"/>
              <a:t>P2P network</a:t>
            </a:r>
            <a:r>
              <a:rPr lang="en-US" sz="2000" smtClean="0"/>
              <a:t>, every node (peer) acts as both a client and server.  </a:t>
            </a:r>
            <a:r>
              <a:rPr lang="en-US" sz="2000" smtClean="0">
                <a:solidFill>
                  <a:srgbClr val="C00000"/>
                </a:solidFill>
              </a:rPr>
              <a:t>Peers act autonomously to join or leave the network.  No central coordination or central database is needed.</a:t>
            </a:r>
            <a:r>
              <a:rPr lang="en-US" sz="2000" smtClean="0"/>
              <a:t> No peer machine has a global view of the entire P2P system. The system is self-organizing with distributed control.</a:t>
            </a:r>
          </a:p>
          <a:p>
            <a:endParaRPr lang="en-US" sz="2000" smtClean="0"/>
          </a:p>
          <a:p>
            <a:r>
              <a:rPr lang="en-US" sz="2000" smtClean="0"/>
              <a:t>Unlike the cluster or grid, a P2P network does not use dedicated interconnection network.</a:t>
            </a:r>
          </a:p>
          <a:p>
            <a:endParaRPr lang="en-US" sz="2000" smtClean="0"/>
          </a:p>
          <a:p>
            <a:r>
              <a:rPr lang="en-US" sz="2000" smtClean="0"/>
              <a:t>P2P Networks are classified into different groups:</a:t>
            </a:r>
          </a:p>
          <a:p>
            <a:pPr>
              <a:buFontTx/>
              <a:buNone/>
            </a:pPr>
            <a:r>
              <a:rPr lang="en-US" sz="2000" smtClean="0"/>
              <a:t>	</a:t>
            </a:r>
          </a:p>
          <a:p>
            <a:pPr>
              <a:buFontTx/>
              <a:buNone/>
            </a:pPr>
            <a:r>
              <a:rPr lang="en-US" sz="2000" smtClean="0"/>
              <a:t>	</a:t>
            </a:r>
            <a:r>
              <a:rPr lang="en-US" sz="2000" b="1" i="1" smtClean="0"/>
              <a:t>Distributed File Sharing</a:t>
            </a:r>
            <a:r>
              <a:rPr lang="en-US" sz="2000" smtClean="0"/>
              <a:t>: content distribution of MP3 music, video, etc. E.g. Gnutella, Napster, BitTorrent.</a:t>
            </a:r>
          </a:p>
          <a:p>
            <a:pPr>
              <a:buFontTx/>
              <a:buNone/>
            </a:pPr>
            <a:endParaRPr lang="en-US" sz="2000" smtClean="0"/>
          </a:p>
          <a:p>
            <a:pPr>
              <a:buFontTx/>
              <a:buNone/>
            </a:pPr>
            <a:r>
              <a:rPr lang="en-US" sz="2000" smtClean="0"/>
              <a:t>	</a:t>
            </a:r>
            <a:r>
              <a:rPr lang="en-US" sz="2000" b="1" i="1" smtClean="0"/>
              <a:t>Collaboration P2P networks</a:t>
            </a:r>
            <a:r>
              <a:rPr lang="en-US" sz="2000" b="1" smtClean="0"/>
              <a:t>: </a:t>
            </a:r>
            <a:r>
              <a:rPr lang="en-US" sz="2000" smtClean="0"/>
              <a:t>Skype chatting, instant messaging, gaming etc.</a:t>
            </a:r>
          </a:p>
          <a:p>
            <a:pPr>
              <a:buFontTx/>
              <a:buNone/>
            </a:pPr>
            <a:r>
              <a:rPr lang="en-US" sz="2000" smtClean="0"/>
              <a:t>	</a:t>
            </a:r>
          </a:p>
          <a:p>
            <a:pPr>
              <a:buFontTx/>
              <a:buNone/>
            </a:pPr>
            <a:r>
              <a:rPr lang="en-US" sz="2000" i="1" smtClean="0"/>
              <a:t>	</a:t>
            </a:r>
            <a:r>
              <a:rPr lang="en-US" sz="2000" b="1" i="1" smtClean="0"/>
              <a:t>Distributed P2P computing</a:t>
            </a:r>
            <a:r>
              <a:rPr lang="en-US" sz="2000" b="1" smtClean="0"/>
              <a:t>: </a:t>
            </a:r>
            <a:r>
              <a:rPr lang="en-US" sz="2000" smtClean="0"/>
              <a:t>specific application computing such as SETI@home provides 25 Tflops of distributed computing power over 3 million Internet host machines.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762000"/>
          </a:xfrm>
        </p:spPr>
        <p:txBody>
          <a:bodyPr/>
          <a:lstStyle/>
          <a:p>
            <a:pPr algn="ctr"/>
            <a:r>
              <a:rPr lang="en-US" sz="2400" b="1" smtClean="0"/>
              <a:t>Computational and Data Grids</a:t>
            </a:r>
          </a:p>
        </p:txBody>
      </p:sp>
      <p:sp>
        <p:nvSpPr>
          <p:cNvPr id="58371" name="Rectangle 3"/>
          <p:cNvSpPr>
            <a:spLocks noGrp="1" noChangeArrowheads="1"/>
          </p:cNvSpPr>
          <p:nvPr>
            <p:ph idx="1"/>
          </p:nvPr>
        </p:nvSpPr>
        <p:spPr bwMode="auto">
          <a:xfrm>
            <a:off x="457200" y="914400"/>
            <a:ext cx="8229600" cy="5791200"/>
          </a:xfrm>
        </p:spPr>
        <p:txBody>
          <a:bodyPr wrap="square" numCol="1" anchor="t" anchorCtr="0" compatLnSpc="1">
            <a:prstTxWarp prst="textNoShape">
              <a:avLst/>
            </a:prstTxWarp>
          </a:bodyPr>
          <a:lstStyle/>
          <a:p>
            <a:r>
              <a:rPr lang="en-US" sz="2000" u="sng" smtClean="0">
                <a:solidFill>
                  <a:srgbClr val="C00000"/>
                </a:solidFill>
              </a:rPr>
              <a:t>Grids</a:t>
            </a:r>
            <a:r>
              <a:rPr lang="en-US" sz="2000" smtClean="0">
                <a:solidFill>
                  <a:srgbClr val="C00000"/>
                </a:solidFill>
              </a:rPr>
              <a:t> are heterogeneous clusters interconnected by high-speed networks. They have centralized control, are server-oriented with authenticated security. </a:t>
            </a:r>
            <a:r>
              <a:rPr lang="en-US" sz="2000" smtClean="0"/>
              <a:t>They are suited to distributed supercomputing. E.g. TeraGrid.</a:t>
            </a:r>
          </a:p>
          <a:p>
            <a:endParaRPr lang="en-US" sz="2000" smtClean="0"/>
          </a:p>
          <a:p>
            <a:r>
              <a:rPr lang="en-US" sz="2000" smtClean="0"/>
              <a:t>Like an electric utility power grid, </a:t>
            </a:r>
            <a:r>
              <a:rPr lang="en-US" sz="2000" smtClean="0">
                <a:solidFill>
                  <a:srgbClr val="C00000"/>
                </a:solidFill>
              </a:rPr>
              <a:t>a </a:t>
            </a:r>
            <a:r>
              <a:rPr lang="en-US" sz="2000" i="1" smtClean="0">
                <a:solidFill>
                  <a:srgbClr val="C00000"/>
                </a:solidFill>
              </a:rPr>
              <a:t>computing grid</a:t>
            </a:r>
            <a:r>
              <a:rPr lang="en-US" sz="2000" smtClean="0">
                <a:solidFill>
                  <a:srgbClr val="C00000"/>
                </a:solidFill>
              </a:rPr>
              <a:t>  offers an infrastructure that couples computers, software/middleware, people, and sensors together</a:t>
            </a:r>
            <a:r>
              <a:rPr lang="en-US" sz="2000" smtClean="0"/>
              <a:t>.</a:t>
            </a:r>
          </a:p>
          <a:p>
            <a:endParaRPr lang="en-US" sz="2000" smtClean="0"/>
          </a:p>
          <a:p>
            <a:r>
              <a:rPr lang="en-US" sz="2000" smtClean="0"/>
              <a:t>The grid is constructed </a:t>
            </a:r>
            <a:r>
              <a:rPr lang="en-US" sz="2000" smtClean="0">
                <a:solidFill>
                  <a:srgbClr val="C00000"/>
                </a:solidFill>
              </a:rPr>
              <a:t>across LANs, WANs, or Internet backbones </a:t>
            </a:r>
            <a:r>
              <a:rPr lang="en-US" sz="2000" smtClean="0"/>
              <a:t>at a regional, national, or global scale.</a:t>
            </a:r>
          </a:p>
          <a:p>
            <a:endParaRPr lang="en-US" sz="2000" smtClean="0"/>
          </a:p>
          <a:p>
            <a:r>
              <a:rPr lang="en-US" sz="2000" smtClean="0"/>
              <a:t>The computers used in a grid include </a:t>
            </a:r>
            <a:r>
              <a:rPr lang="en-US" sz="2000" smtClean="0">
                <a:solidFill>
                  <a:srgbClr val="C00000"/>
                </a:solidFill>
              </a:rPr>
              <a:t>servers, clusters, and supercomputers. PCs, laptops, and mobile devices </a:t>
            </a:r>
            <a:r>
              <a:rPr lang="en-US" sz="2000" smtClean="0"/>
              <a:t>can be used to access a grid system.</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762000"/>
          </a:xfrm>
        </p:spPr>
        <p:txBody>
          <a:bodyPr/>
          <a:lstStyle/>
          <a:p>
            <a:pPr algn="ctr"/>
            <a:r>
              <a:rPr lang="en-US" sz="2400" b="1" smtClean="0"/>
              <a:t>Clouds</a:t>
            </a:r>
          </a:p>
        </p:txBody>
      </p:sp>
      <p:sp>
        <p:nvSpPr>
          <p:cNvPr id="63491" name="Rectangle 3"/>
          <p:cNvSpPr>
            <a:spLocks noGrp="1" noChangeArrowheads="1"/>
          </p:cNvSpPr>
          <p:nvPr>
            <p:ph idx="1"/>
          </p:nvPr>
        </p:nvSpPr>
        <p:spPr bwMode="auto">
          <a:xfrm>
            <a:off x="457200" y="685800"/>
            <a:ext cx="8229600" cy="5334000"/>
          </a:xfrm>
        </p:spPr>
        <p:txBody>
          <a:bodyPr wrap="square" numCol="1" anchor="t" anchorCtr="0" compatLnSpc="1">
            <a:prstTxWarp prst="textNoShape">
              <a:avLst/>
            </a:prstTxWarp>
          </a:bodyPr>
          <a:lstStyle/>
          <a:p>
            <a:r>
              <a:rPr lang="en-US" sz="2000" smtClean="0"/>
              <a:t>A </a:t>
            </a:r>
            <a:r>
              <a:rPr lang="en-US" sz="2000" u="sng" smtClean="0">
                <a:solidFill>
                  <a:srgbClr val="C00000"/>
                </a:solidFill>
              </a:rPr>
              <a:t>Cloud</a:t>
            </a:r>
            <a:r>
              <a:rPr lang="en-US" sz="2000" smtClean="0">
                <a:solidFill>
                  <a:srgbClr val="C00000"/>
                </a:solidFill>
              </a:rPr>
              <a:t> is a pool of virtualized computer resources. A cloud can host a variety of different workloads,</a:t>
            </a:r>
            <a:r>
              <a:rPr lang="en-US" sz="2000" smtClean="0"/>
              <a:t> including batch-style backend jobs and interactive and user-facing applications.</a:t>
            </a:r>
          </a:p>
          <a:p>
            <a:endParaRPr lang="en-US" sz="2000" smtClean="0"/>
          </a:p>
          <a:p>
            <a:r>
              <a:rPr lang="en-US" sz="2000" smtClean="0"/>
              <a:t>Workloads </a:t>
            </a:r>
            <a:r>
              <a:rPr lang="en-US" sz="2000" smtClean="0">
                <a:solidFill>
                  <a:srgbClr val="C00000"/>
                </a:solidFill>
              </a:rPr>
              <a:t>can be deployed and scaled out quickly through rapid provisioning of VMs</a:t>
            </a:r>
            <a:r>
              <a:rPr lang="en-US" sz="2000" smtClean="0"/>
              <a:t>. Virtualization of server resources has enabled cost effectiveness and allowed cloud systems to leverage low costs to benefit both users and providers.</a:t>
            </a:r>
          </a:p>
          <a:p>
            <a:endParaRPr lang="en-US" sz="2000" smtClean="0"/>
          </a:p>
          <a:p>
            <a:r>
              <a:rPr lang="en-US" sz="2000" smtClean="0"/>
              <a:t>Cloud system should</a:t>
            </a:r>
            <a:r>
              <a:rPr lang="en-US" sz="2000" smtClean="0">
                <a:solidFill>
                  <a:srgbClr val="C00000"/>
                </a:solidFill>
              </a:rPr>
              <a:t> be able to monitor resource usage in real time to enable rebalancing of allocations </a:t>
            </a:r>
            <a:r>
              <a:rPr lang="en-US" sz="2000" smtClean="0"/>
              <a:t>when needed.</a:t>
            </a:r>
          </a:p>
          <a:p>
            <a:endParaRPr lang="en-US" sz="2000" smtClean="0"/>
          </a:p>
          <a:p>
            <a:r>
              <a:rPr lang="en-US" sz="2000" smtClean="0"/>
              <a:t>Cloud computing applies a virtualized platform with elastic resources on demand by provisioning hardware, software, and data sets dynamically. Desktop computing is moved to a service-oriented platform using server clusters and huge databases at datacenters.</a:t>
            </a:r>
          </a:p>
          <a:p>
            <a:endParaRPr lang="en-US" sz="2000" smtClean="0"/>
          </a:p>
          <a:p>
            <a:endParaRPr lang="en-US" sz="2000" smtClean="0"/>
          </a:p>
          <a:p>
            <a:endParaRPr lang="en-US" sz="200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extLst>
          </p:cNvPr>
          <p:cNvSpPr>
            <a:spLocks noGrp="1" noChangeArrowheads="1"/>
          </p:cNvSpPr>
          <p:nvPr>
            <p:ph type="title"/>
          </p:nvPr>
        </p:nvSpPr>
        <p:spPr>
          <a:xfrm>
            <a:off x="628650" y="0"/>
            <a:ext cx="7886700" cy="1219200"/>
          </a:xfrm>
        </p:spPr>
        <p:txBody>
          <a:bodyPr rtlCol="0">
            <a:normAutofit fontScale="90000"/>
          </a:bodyPr>
          <a:lstStyle/>
          <a:p>
            <a:pPr algn="ctr" fontAlgn="auto">
              <a:spcAft>
                <a:spcPts val="0"/>
              </a:spcAft>
              <a:defRPr/>
            </a:pPr>
            <a:r>
              <a:rPr lang="en-US" sz="2400" b="1" dirty="0"/>
              <a:t>Software Environments for Distributed Systems and Clouds:</a:t>
            </a:r>
            <a:br>
              <a:rPr lang="en-US" sz="2400" b="1" dirty="0"/>
            </a:br>
            <a:r>
              <a:rPr lang="en-US" sz="2400" b="1" dirty="0"/>
              <a:t/>
            </a:r>
            <a:br>
              <a:rPr lang="en-US" sz="2400" b="1" dirty="0"/>
            </a:br>
            <a:r>
              <a:rPr lang="en-US" sz="2400" b="1" u="sng" dirty="0"/>
              <a:t>Service-Oriented Architecture (SOA) Layered Architecture</a:t>
            </a:r>
            <a:br>
              <a:rPr lang="en-US" sz="2400" b="1" u="sng" dirty="0"/>
            </a:br>
            <a:r>
              <a:rPr lang="en-US" sz="2400" b="1" dirty="0"/>
              <a:t> </a:t>
            </a:r>
          </a:p>
        </p:txBody>
      </p:sp>
      <p:sp>
        <p:nvSpPr>
          <p:cNvPr id="12291" name="Rectangle 3"/>
          <p:cNvSpPr>
            <a:spLocks noGrp="1" noChangeArrowheads="1"/>
          </p:cNvSpPr>
          <p:nvPr>
            <p:ph sz="half" idx="1"/>
          </p:nvPr>
        </p:nvSpPr>
        <p:spPr bwMode="auto">
          <a:xfrm>
            <a:off x="381000" y="1219200"/>
            <a:ext cx="4038600" cy="5486400"/>
          </a:xfrm>
        </p:spPr>
        <p:txBody>
          <a:bodyPr wrap="square" numCol="1" anchor="t" anchorCtr="0" compatLnSpc="1">
            <a:prstTxWarp prst="textNoShape">
              <a:avLst/>
            </a:prstTxWarp>
            <a:normAutofit lnSpcReduction="10000"/>
          </a:bodyPr>
          <a:lstStyle/>
          <a:p>
            <a:pPr algn="just"/>
            <a:r>
              <a:rPr lang="en-US" sz="2000" smtClean="0"/>
              <a:t>In web services, </a:t>
            </a:r>
            <a:r>
              <a:rPr lang="en-US" sz="2000" smtClean="0">
                <a:solidFill>
                  <a:srgbClr val="C00000"/>
                </a:solidFill>
              </a:rPr>
              <a:t>Java RMI, and CORBA, an entity is, respectively, a service, a Java remote object, and a CORBA object. </a:t>
            </a:r>
            <a:r>
              <a:rPr lang="en-US" sz="2000" smtClean="0"/>
              <a:t>These build on the TCP/IP network stack. On top of the network stack we have a base software environment, which would be .NET/Apache Axis for web services, the JVM for Java, and the ORB network for CORBA. On top of this base environment, a higher level environment with features specific to the distributed computing environment is built.  </a:t>
            </a:r>
          </a:p>
          <a:p>
            <a:pPr algn="just"/>
            <a:endParaRPr lang="en-US" sz="2000" smtClean="0"/>
          </a:p>
          <a:p>
            <a:pPr algn="just"/>
            <a:r>
              <a:rPr lang="en-US" sz="2000" smtClean="0"/>
              <a:t>Loose coupling and support of heterogeneous implementations make services more attractive than distributed objects.</a:t>
            </a:r>
          </a:p>
          <a:p>
            <a:endParaRPr lang="en-US" sz="2000" u="sng" smtClean="0"/>
          </a:p>
          <a:p>
            <a:pPr>
              <a:buFontTx/>
              <a:buNone/>
            </a:pPr>
            <a:endParaRPr lang="en-US" sz="2000" smtClean="0"/>
          </a:p>
        </p:txBody>
      </p:sp>
      <p:sp>
        <p:nvSpPr>
          <p:cNvPr id="12292" name="Content Placeholder 1"/>
          <p:cNvSpPr>
            <a:spLocks noGrp="1"/>
          </p:cNvSpPr>
          <p:nvPr>
            <p:ph sz="half" idx="2"/>
          </p:nvPr>
        </p:nvSpPr>
        <p:spPr bwMode="auto">
          <a:xfrm>
            <a:off x="4572000" y="1905000"/>
            <a:ext cx="4038600" cy="4114800"/>
          </a:xfrm>
        </p:spPr>
        <p:txBody>
          <a:bodyPr wrap="square" numCol="1" anchor="t" anchorCtr="0" compatLnSpc="1">
            <a:prstTxWarp prst="textNoShape">
              <a:avLst/>
            </a:prstTxWarp>
            <a:normAutofit lnSpcReduction="10000"/>
          </a:bodyPr>
          <a:lstStyle/>
          <a:p>
            <a:endParaRPr lang="en-US" smtClean="0"/>
          </a:p>
        </p:txBody>
      </p:sp>
      <p:sp>
        <p:nvSpPr>
          <p:cNvPr id="12293" name="Rectangle 4"/>
          <p:cNvSpPr>
            <a:spLocks noChangeArrowheads="1"/>
          </p:cNvSpPr>
          <p:nvPr/>
        </p:nvSpPr>
        <p:spPr bwMode="auto">
          <a:xfrm>
            <a:off x="0" y="1727200"/>
            <a:ext cx="9144000" cy="0"/>
          </a:xfrm>
          <a:prstGeom prst="rect">
            <a:avLst/>
          </a:prstGeom>
          <a:solidFill>
            <a:srgbClr val="FFFFFF"/>
          </a:solidFill>
          <a:ln w="9525">
            <a:noFill/>
            <a:miter lim="800000"/>
            <a:headEnd/>
            <a:tailEnd/>
          </a:ln>
          <a:effectLst/>
        </p:spPr>
        <p:txBody>
          <a:bodyPr wrap="none" anchor="ctr">
            <a:spAutoFit/>
          </a:bodyPr>
          <a:lstStyle/>
          <a:p>
            <a:pPr eaLnBrk="1" hangingPunct="1"/>
            <a:endParaRPr lang="en-US" altLang="en-US"/>
          </a:p>
        </p:txBody>
      </p:sp>
      <p:graphicFrame>
        <p:nvGraphicFramePr>
          <p:cNvPr id="67757" name="Group 173">
            <a:extLst>
              <a:ext uri="{FF2B5EF4-FFF2-40B4-BE49-F238E27FC236}"/>
            </a:extLst>
          </p:cNvPr>
          <p:cNvGraphicFramePr>
            <a:graphicFrameLocks noGrp="1"/>
          </p:cNvGraphicFramePr>
          <p:nvPr/>
        </p:nvGraphicFramePr>
        <p:xfrm>
          <a:off x="4572000" y="1727200"/>
          <a:ext cx="4343400" cy="4322762"/>
        </p:xfrm>
        <a:graphic>
          <a:graphicData uri="http://schemas.openxmlformats.org/drawingml/2006/table">
            <a:tbl>
              <a:tblPr/>
              <a:tblGrid>
                <a:gridCol w="1458357">
                  <a:extLst>
                    <a:ext uri="{9D8B030D-6E8A-4147-A177-3AD203B41FA5}"/>
                  </a:extLst>
                </a:gridCol>
                <a:gridCol w="1057195">
                  <a:extLst>
                    <a:ext uri="{9D8B030D-6E8A-4147-A177-3AD203B41FA5}"/>
                  </a:extLst>
                </a:gridCol>
                <a:gridCol w="1827848">
                  <a:extLst>
                    <a:ext uri="{9D8B030D-6E8A-4147-A177-3AD203B41FA5}"/>
                  </a:extLst>
                </a:gridCol>
              </a:tblGrid>
              <a:tr h="3134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000000"/>
                          </a:solidFill>
                          <a:effectLst/>
                          <a:latin typeface="Times New Roman" pitchFamily="18" charset="0"/>
                          <a:cs typeface="Times New Roman" pitchFamily="18" charset="0"/>
                        </a:rPr>
                        <a:t>CORBA Stack</a:t>
                      </a:r>
                      <a:endParaRPr kumimoji="0" lang="en-US" sz="1800" b="0" i="0" u="none" strike="noStrike" cap="none" normalizeH="0" baseline="0" dirty="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rgbClr val="000000"/>
                          </a:solidFill>
                          <a:effectLst/>
                          <a:latin typeface="Times New Roman" pitchFamily="18" charset="0"/>
                          <a:cs typeface="Times New Roman" pitchFamily="18" charset="0"/>
                        </a:rPr>
                        <a:t>RMI Stack</a:t>
                      </a:r>
                      <a:endParaRPr kumimoji="0" lang="en-US" sz="1800" b="0" i="0" u="none" strike="noStrike" cap="none" normalizeH="0" baseline="0" dirty="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000000"/>
                          </a:solidFill>
                          <a:effectLst/>
                          <a:latin typeface="Times New Roman" pitchFamily="18" charset="0"/>
                          <a:cs typeface="Times New Roman" pitchFamily="18" charset="0"/>
                        </a:rPr>
                        <a:t>Web Services Stack</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extLst>
              </a:tr>
              <a:tr h="527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IDL</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Times New Roman" pitchFamily="18" charset="0"/>
                          <a:cs typeface="Times New Roman" pitchFamily="18" charset="0"/>
                        </a:rPr>
                        <a:t>Java interface</a:t>
                      </a:r>
                      <a:endParaRPr kumimoji="0" lang="en-US" sz="1800" b="0" i="0" u="none" strike="noStrike" cap="none" normalizeH="0" baseline="0" dirty="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WSDL</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extLst>
              </a:tr>
              <a:tr h="527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CORBA Services</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RMI Registry</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UDDI</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extLst>
              </a:tr>
              <a:tr h="742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Times New Roman" pitchFamily="18" charset="0"/>
                          <a:cs typeface="Times New Roman" pitchFamily="18" charset="0"/>
                        </a:rPr>
                        <a:t>CORBA Stubs/Skeletons</a:t>
                      </a:r>
                      <a:endParaRPr kumimoji="0" lang="en-US" sz="1800" b="0" i="0" u="none" strike="noStrike" cap="none" normalizeH="0" baseline="0" dirty="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RMI Stubs/Skeletons</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Times New Roman" pitchFamily="18" charset="0"/>
                          <a:cs typeface="Times New Roman" pitchFamily="18" charset="0"/>
                        </a:rPr>
                        <a:t>SOAP Message</a:t>
                      </a:r>
                      <a:endParaRPr kumimoji="0" lang="en-US" sz="1800" b="0" i="0" u="none" strike="noStrike" cap="none" normalizeH="0" baseline="0" dirty="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extLst>
              </a:tr>
              <a:tr h="742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CDR binary encoding</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Java native encoding - serialization</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XML Unicode encoding</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extLst>
              </a:tr>
              <a:tr h="3134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IIOP</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JRMP</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HTTP</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extLst>
              </a:tr>
              <a:tr h="527946">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RPC or Message Oriented Middleware (Websphere MQ or JMS)</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extLst>
              </a:tr>
              <a:tr h="3134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ORB</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JVM</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Times New Roman" pitchFamily="18" charset="0"/>
                          <a:cs typeface="Times New Roman" pitchFamily="18" charset="0"/>
                        </a:rPr>
                        <a:t>.NET/Apache Axis</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extLst>
              </a:tr>
              <a:tr h="313491">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Times New Roman" pitchFamily="18" charset="0"/>
                          <a:cs typeface="Times New Roman" pitchFamily="18" charset="0"/>
                        </a:rPr>
                        <a:t>TCP/IP/</a:t>
                      </a:r>
                      <a:r>
                        <a:rPr kumimoji="0" lang="en-US" sz="1300" b="0" i="0" u="none" strike="noStrike" cap="none" normalizeH="0" baseline="0" dirty="0" err="1">
                          <a:ln>
                            <a:noFill/>
                          </a:ln>
                          <a:solidFill>
                            <a:srgbClr val="000000"/>
                          </a:solidFill>
                          <a:effectLst/>
                          <a:latin typeface="Times New Roman" pitchFamily="18" charset="0"/>
                          <a:cs typeface="Times New Roman" pitchFamily="18" charset="0"/>
                        </a:rPr>
                        <a:t>DataLink</a:t>
                      </a:r>
                      <a:r>
                        <a:rPr kumimoji="0" lang="en-US" sz="1300" b="0" i="0" u="none" strike="noStrike" cap="none" normalizeH="0" baseline="0" dirty="0">
                          <a:ln>
                            <a:noFill/>
                          </a:ln>
                          <a:solidFill>
                            <a:srgbClr val="000000"/>
                          </a:solidFill>
                          <a:effectLst/>
                          <a:latin typeface="Times New Roman" pitchFamily="18" charset="0"/>
                          <a:cs typeface="Times New Roman" pitchFamily="18" charset="0"/>
                        </a:rPr>
                        <a:t>/Physical</a:t>
                      </a:r>
                      <a:endParaRPr kumimoji="0" lang="en-US" sz="1800" b="0" i="0" u="none" strike="noStrike" cap="none" normalizeH="0" baseline="0" dirty="0">
                        <a:ln>
                          <a:noFill/>
                        </a:ln>
                        <a:solidFill>
                          <a:schemeClr val="tx1"/>
                        </a:solidFill>
                        <a:effectLst/>
                        <a:latin typeface="Arial" charset="0"/>
                        <a:cs typeface="Arial" charset="0"/>
                      </a:endParaRPr>
                    </a:p>
                  </a:txBody>
                  <a:tcPr marT="45718" marB="4571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extLst>
              </a:tr>
            </a:tbl>
          </a:graphicData>
        </a:graphic>
      </p:graphicFrame>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extLst>
          </p:cNvPr>
          <p:cNvSpPr>
            <a:spLocks noGrp="1" noChangeArrowheads="1"/>
          </p:cNvSpPr>
          <p:nvPr>
            <p:ph type="title"/>
          </p:nvPr>
        </p:nvSpPr>
        <p:spPr>
          <a:xfrm>
            <a:off x="615950" y="0"/>
            <a:ext cx="8112125" cy="914400"/>
          </a:xfrm>
        </p:spPr>
        <p:txBody>
          <a:bodyPr rtlCol="0">
            <a:normAutofit fontScale="90000"/>
          </a:bodyPr>
          <a:lstStyle/>
          <a:p>
            <a:pPr algn="ctr" fontAlgn="auto">
              <a:spcAft>
                <a:spcPts val="0"/>
              </a:spcAft>
              <a:defRPr/>
            </a:pPr>
            <a:r>
              <a:rPr lang="en-US" sz="2400" b="1" u="sng" dirty="0"/>
              <a:t>Service-Oriented Architecture (SOA) Layered Architecture: SOAP vs REST services</a:t>
            </a:r>
            <a:br>
              <a:rPr lang="en-US" sz="2400" b="1" u="sng" dirty="0"/>
            </a:br>
            <a:r>
              <a:rPr lang="en-US" sz="2400" b="1" dirty="0"/>
              <a:t> </a:t>
            </a:r>
          </a:p>
        </p:txBody>
      </p:sp>
      <p:sp>
        <p:nvSpPr>
          <p:cNvPr id="14339" name="Rectangle 3"/>
          <p:cNvSpPr>
            <a:spLocks noGrp="1" noChangeArrowheads="1"/>
          </p:cNvSpPr>
          <p:nvPr>
            <p:ph sz="half" idx="1"/>
          </p:nvPr>
        </p:nvSpPr>
        <p:spPr bwMode="auto">
          <a:xfrm>
            <a:off x="381000" y="1524000"/>
            <a:ext cx="4038600" cy="4495800"/>
          </a:xfrm>
        </p:spPr>
        <p:txBody>
          <a:bodyPr wrap="square" numCol="1" anchor="t" anchorCtr="0" compatLnSpc="1">
            <a:prstTxWarp prst="textNoShape">
              <a:avLst/>
            </a:prstTxWarp>
          </a:bodyPr>
          <a:lstStyle/>
          <a:p>
            <a:pPr algn="just"/>
            <a:r>
              <a:rPr lang="en-US" sz="1600" smtClean="0"/>
              <a:t> </a:t>
            </a:r>
          </a:p>
          <a:p>
            <a:endParaRPr lang="en-US" sz="1600" u="sng" smtClean="0"/>
          </a:p>
          <a:p>
            <a:pPr>
              <a:buFontTx/>
              <a:buNone/>
            </a:pPr>
            <a:endParaRPr lang="en-US" sz="1800" smtClean="0"/>
          </a:p>
        </p:txBody>
      </p:sp>
      <p:pic>
        <p:nvPicPr>
          <p:cNvPr id="3" name="Content Placeholder 2"/>
          <p:cNvPicPr>
            <a:picLocks noGrp="1" noChangeAspect="1" noChangeArrowheads="1"/>
          </p:cNvPicPr>
          <p:nvPr>
            <p:ph sz="half" idx="2"/>
          </p:nvPr>
        </p:nvPicPr>
        <p:blipFill>
          <a:blip r:embed="rId3" cstate="print"/>
          <a:srcRect/>
          <a:stretch>
            <a:fillRect/>
          </a:stretch>
        </p:blipFill>
        <p:spPr bwMode="auto">
          <a:xfrm>
            <a:off x="415925" y="914400"/>
            <a:ext cx="5054600" cy="2857500"/>
          </a:xfrm>
        </p:spPr>
      </p:pic>
      <p:sp>
        <p:nvSpPr>
          <p:cNvPr id="14341" name="Rectangle 4"/>
          <p:cNvSpPr>
            <a:spLocks noChangeArrowheads="1"/>
          </p:cNvSpPr>
          <p:nvPr/>
        </p:nvSpPr>
        <p:spPr bwMode="auto">
          <a:xfrm>
            <a:off x="0" y="1727200"/>
            <a:ext cx="9144000" cy="0"/>
          </a:xfrm>
          <a:prstGeom prst="rect">
            <a:avLst/>
          </a:prstGeom>
          <a:solidFill>
            <a:srgbClr val="FFFFFF"/>
          </a:solidFill>
          <a:ln w="9525">
            <a:noFill/>
            <a:miter lim="800000"/>
            <a:headEnd/>
            <a:tailEnd/>
          </a:ln>
          <a:effectLst/>
        </p:spPr>
        <p:txBody>
          <a:bodyPr wrap="none" anchor="ctr">
            <a:spAutoFit/>
          </a:bodyPr>
          <a:lstStyle/>
          <a:p>
            <a:pPr eaLnBrk="1" hangingPunct="1"/>
            <a:endParaRPr lang="en-US" altLang="en-US"/>
          </a:p>
        </p:txBody>
      </p:sp>
      <p:pic>
        <p:nvPicPr>
          <p:cNvPr id="4" name="Picture 3"/>
          <p:cNvPicPr>
            <a:picLocks noChangeAspect="1" noChangeArrowheads="1"/>
          </p:cNvPicPr>
          <p:nvPr/>
        </p:nvPicPr>
        <p:blipFill>
          <a:blip r:embed="rId4" cstate="print"/>
          <a:srcRect/>
          <a:stretch>
            <a:fillRect/>
          </a:stretch>
        </p:blipFill>
        <p:spPr bwMode="auto">
          <a:xfrm>
            <a:off x="5924550" y="914400"/>
            <a:ext cx="2765425" cy="3009900"/>
          </a:xfrm>
          <a:prstGeom prst="rect">
            <a:avLst/>
          </a:prstGeom>
          <a:noFill/>
          <a:ln w="9525">
            <a:noFill/>
            <a:miter lim="800000"/>
            <a:headEnd/>
            <a:tailEnd/>
          </a:ln>
        </p:spPr>
      </p:pic>
      <p:sp>
        <p:nvSpPr>
          <p:cNvPr id="5" name="Rectangle 4">
            <a:extLst>
              <a:ext uri="{FF2B5EF4-FFF2-40B4-BE49-F238E27FC236}"/>
            </a:extLst>
          </p:cNvPr>
          <p:cNvSpPr/>
          <p:nvPr/>
        </p:nvSpPr>
        <p:spPr>
          <a:xfrm>
            <a:off x="431800" y="3924300"/>
            <a:ext cx="8382000" cy="3140075"/>
          </a:xfrm>
          <a:prstGeom prst="rect">
            <a:avLst/>
          </a:prstGeom>
        </p:spPr>
        <p:txBody>
          <a:bodyPr>
            <a:spAutoFit/>
          </a:bodyPr>
          <a:lstStyle/>
          <a:p>
            <a:pPr marL="285750" indent="-285750" eaLnBrk="1" hangingPunct="1">
              <a:buFont typeface="Arial" panose="020B0604020202020204" pitchFamily="34" charset="0"/>
              <a:buChar char="•"/>
              <a:defRPr/>
            </a:pPr>
            <a:r>
              <a:rPr lang="en-US" dirty="0">
                <a:cs typeface="Arial" panose="020B0604020202020204" pitchFamily="34" charset="0"/>
              </a:rPr>
              <a:t>REST </a:t>
            </a:r>
            <a:r>
              <a:rPr lang="en-US" dirty="0">
                <a:solidFill>
                  <a:srgbClr val="C00000"/>
                </a:solidFill>
                <a:cs typeface="Arial" panose="020B0604020202020204" pitchFamily="34" charset="0"/>
              </a:rPr>
              <a:t>supports many data formats, whereas SOAP only allows XML</a:t>
            </a:r>
            <a:r>
              <a:rPr lang="en-US" dirty="0">
                <a:cs typeface="Arial" panose="020B0604020202020204" pitchFamily="34" charset="0"/>
              </a:rPr>
              <a:t>.</a:t>
            </a:r>
          </a:p>
          <a:p>
            <a:pPr marL="285750" indent="-285750" eaLnBrk="1" hangingPunct="1">
              <a:buFont typeface="Arial" panose="020B0604020202020204" pitchFamily="34" charset="0"/>
              <a:buChar char="•"/>
              <a:defRPr/>
            </a:pPr>
            <a:r>
              <a:rPr lang="en-US" dirty="0">
                <a:cs typeface="Arial" panose="020B0604020202020204" pitchFamily="34" charset="0"/>
              </a:rPr>
              <a:t>REST supports </a:t>
            </a:r>
            <a:r>
              <a:rPr lang="en-US" dirty="0">
                <a:solidFill>
                  <a:srgbClr val="C00000"/>
                </a:solidFill>
                <a:cs typeface="Arial" panose="020B0604020202020204" pitchFamily="34" charset="0"/>
              </a:rPr>
              <a:t>JSON </a:t>
            </a:r>
            <a:r>
              <a:rPr lang="en-US" dirty="0">
                <a:cs typeface="Arial" panose="020B0604020202020204" pitchFamily="34" charset="0"/>
              </a:rPr>
              <a:t>(smaller data formats and offers faster parsing compared to XML parsing in SOAP which is slower).</a:t>
            </a:r>
          </a:p>
          <a:p>
            <a:pPr marL="285750" indent="-285750" eaLnBrk="1" hangingPunct="1">
              <a:buFont typeface="Arial" panose="020B0604020202020204" pitchFamily="34" charset="0"/>
              <a:buChar char="•"/>
              <a:defRPr/>
            </a:pPr>
            <a:r>
              <a:rPr lang="en-US" dirty="0">
                <a:cs typeface="Arial" panose="020B0604020202020204" pitchFamily="34" charset="0"/>
              </a:rPr>
              <a:t>REST provides superior performance, particularly through caching for information that’s not altered and not dynamic.</a:t>
            </a:r>
          </a:p>
          <a:p>
            <a:pPr marL="285750" indent="-285750" eaLnBrk="1" hangingPunct="1">
              <a:buFont typeface="Arial" panose="020B0604020202020204" pitchFamily="34" charset="0"/>
              <a:buChar char="•"/>
              <a:defRPr/>
            </a:pPr>
            <a:r>
              <a:rPr lang="en-US" dirty="0">
                <a:cs typeface="Arial" panose="020B0604020202020204" pitchFamily="34" charset="0"/>
              </a:rPr>
              <a:t>REST is used most often for major services such as Amazon, </a:t>
            </a:r>
            <a:r>
              <a:rPr lang="en-US" dirty="0" err="1">
                <a:cs typeface="Arial" panose="020B0604020202020204" pitchFamily="34" charset="0"/>
              </a:rPr>
              <a:t>Twittter</a:t>
            </a:r>
            <a:r>
              <a:rPr lang="en-US" dirty="0">
                <a:cs typeface="Arial" panose="020B0604020202020204" pitchFamily="34" charset="0"/>
              </a:rPr>
              <a:t>.</a:t>
            </a:r>
          </a:p>
          <a:p>
            <a:pPr marL="285750" indent="-285750" eaLnBrk="1" hangingPunct="1">
              <a:buFont typeface="Arial" panose="020B0604020202020204" pitchFamily="34" charset="0"/>
              <a:buChar char="•"/>
              <a:defRPr/>
            </a:pPr>
            <a:r>
              <a:rPr lang="en-US" dirty="0">
                <a:cs typeface="Arial" panose="020B0604020202020204" pitchFamily="34" charset="0"/>
              </a:rPr>
              <a:t>REST is generally faster and uses less bandwidth.</a:t>
            </a:r>
          </a:p>
          <a:p>
            <a:pPr marL="285750" indent="-285750" eaLnBrk="1" hangingPunct="1">
              <a:buFont typeface="Arial" panose="020B0604020202020204" pitchFamily="34" charset="0"/>
              <a:buChar char="•"/>
              <a:defRPr/>
            </a:pPr>
            <a:r>
              <a:rPr lang="en-US" dirty="0">
                <a:cs typeface="Arial" panose="020B0604020202020204" pitchFamily="34" charset="0"/>
              </a:rPr>
              <a:t>SOAP provides robust security through WS-Security and so useful for enterprise apps such as banking and financial apps; REST only has SSL.</a:t>
            </a:r>
          </a:p>
          <a:p>
            <a:pPr marL="285750" indent="-285750" eaLnBrk="1" hangingPunct="1">
              <a:buFont typeface="Arial" panose="020B0604020202020204" pitchFamily="34" charset="0"/>
              <a:buChar char="•"/>
              <a:defRPr/>
            </a:pPr>
            <a:r>
              <a:rPr lang="en-US" dirty="0">
                <a:cs typeface="Arial" panose="020B0604020202020204" pitchFamily="34" charset="0"/>
              </a:rPr>
              <a:t>SOAP offers built-in retry logic to compensate for failed communications.</a:t>
            </a:r>
          </a:p>
          <a:p>
            <a:pPr eaLnBrk="1" hangingPunct="1">
              <a:defRPr/>
            </a:pPr>
            <a:endParaRPr lang="en-US" dirty="0">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762000"/>
          </a:xfrm>
        </p:spPr>
        <p:txBody>
          <a:bodyPr/>
          <a:lstStyle/>
          <a:p>
            <a:pPr algn="ctr"/>
            <a:r>
              <a:rPr lang="en-US" sz="2400" b="1" smtClean="0"/>
              <a:t>Performance Metrics and Scalability Analysis</a:t>
            </a:r>
          </a:p>
        </p:txBody>
      </p:sp>
      <p:sp>
        <p:nvSpPr>
          <p:cNvPr id="69635" name="Rectangle 3">
            <a:extLst>
              <a:ext uri="{FF2B5EF4-FFF2-40B4-BE49-F238E27FC236}"/>
            </a:extLst>
          </p:cNvPr>
          <p:cNvSpPr>
            <a:spLocks noGrp="1" noChangeArrowheads="1"/>
          </p:cNvSpPr>
          <p:nvPr>
            <p:ph idx="1"/>
          </p:nvPr>
        </p:nvSpPr>
        <p:spPr>
          <a:xfrm>
            <a:off x="457200" y="685800"/>
            <a:ext cx="8229600" cy="5334000"/>
          </a:xfrm>
        </p:spPr>
        <p:txBody>
          <a:bodyPr/>
          <a:lstStyle/>
          <a:p>
            <a:pPr marL="0" indent="0" fontAlgn="auto">
              <a:spcAft>
                <a:spcPts val="0"/>
              </a:spcAft>
              <a:buFont typeface="Arial" panose="020B0604020202020204" pitchFamily="34" charset="0"/>
              <a:buNone/>
              <a:defRPr/>
            </a:pPr>
            <a:r>
              <a:rPr lang="en-US" sz="2000" u="sng" dirty="0"/>
              <a:t>Performance Metrics: </a:t>
            </a:r>
          </a:p>
          <a:p>
            <a:pPr fontAlgn="auto">
              <a:spcAft>
                <a:spcPts val="0"/>
              </a:spcAft>
              <a:buFont typeface="Arial" panose="020B0604020202020204" pitchFamily="34" charset="0"/>
              <a:buChar char="•"/>
              <a:defRPr/>
            </a:pPr>
            <a:r>
              <a:rPr lang="en-US" sz="2000" b="1" dirty="0"/>
              <a:t>CPU speed</a:t>
            </a:r>
            <a:r>
              <a:rPr lang="en-US" sz="2000" dirty="0"/>
              <a:t>: MHz or GHz, SPEC benchmarks like SPECINT</a:t>
            </a:r>
          </a:p>
          <a:p>
            <a:pPr fontAlgn="auto">
              <a:spcAft>
                <a:spcPts val="0"/>
              </a:spcAft>
              <a:buFont typeface="Arial" panose="020B0604020202020204" pitchFamily="34" charset="0"/>
              <a:buChar char="•"/>
              <a:defRPr/>
            </a:pPr>
            <a:r>
              <a:rPr lang="en-US" sz="2000" b="1" dirty="0"/>
              <a:t>Network Bandwidth: </a:t>
            </a:r>
            <a:r>
              <a:rPr lang="en-US" sz="2000" dirty="0"/>
              <a:t>Mbps or </a:t>
            </a:r>
            <a:r>
              <a:rPr lang="en-US" sz="2000" dirty="0" err="1"/>
              <a:t>Gbps</a:t>
            </a:r>
            <a:endParaRPr lang="en-US" sz="2000" dirty="0"/>
          </a:p>
          <a:p>
            <a:pPr fontAlgn="auto">
              <a:spcAft>
                <a:spcPts val="0"/>
              </a:spcAft>
              <a:buFont typeface="Arial" panose="020B0604020202020204" pitchFamily="34" charset="0"/>
              <a:buChar char="•"/>
              <a:defRPr/>
            </a:pPr>
            <a:r>
              <a:rPr lang="en-US" sz="2000" b="1" dirty="0"/>
              <a:t>System throughput: </a:t>
            </a:r>
            <a:r>
              <a:rPr lang="en-US" sz="2000" dirty="0"/>
              <a:t>MIPS, </a:t>
            </a:r>
            <a:r>
              <a:rPr lang="en-US" sz="2000" dirty="0" err="1"/>
              <a:t>TFlops</a:t>
            </a:r>
            <a:r>
              <a:rPr lang="en-US" sz="2000" dirty="0"/>
              <a:t> (</a:t>
            </a:r>
            <a:r>
              <a:rPr lang="en-US" sz="2000" dirty="0" err="1"/>
              <a:t>tera</a:t>
            </a:r>
            <a:r>
              <a:rPr lang="en-US" sz="2000" dirty="0"/>
              <a:t> floating-point operations per second), TPS (transactions per second), IOPS (IO operations per second)</a:t>
            </a:r>
          </a:p>
          <a:p>
            <a:pPr fontAlgn="auto">
              <a:spcAft>
                <a:spcPts val="0"/>
              </a:spcAft>
              <a:buFont typeface="Arial" panose="020B0604020202020204" pitchFamily="34" charset="0"/>
              <a:buChar char="•"/>
              <a:defRPr/>
            </a:pPr>
            <a:r>
              <a:rPr lang="en-US" sz="2000" b="1" dirty="0"/>
              <a:t>Other metrics: </a:t>
            </a:r>
            <a:r>
              <a:rPr lang="en-US" sz="2000" dirty="0"/>
              <a:t>Response time, network latency, system availability</a:t>
            </a:r>
          </a:p>
          <a:p>
            <a:pPr fontAlgn="auto">
              <a:spcAft>
                <a:spcPts val="0"/>
              </a:spcAft>
              <a:buFont typeface="Arial" panose="020B0604020202020204" pitchFamily="34" charset="0"/>
              <a:buChar char="•"/>
              <a:defRPr/>
            </a:pPr>
            <a:endParaRPr lang="en-US" sz="2000" dirty="0"/>
          </a:p>
          <a:p>
            <a:pPr marL="0" indent="0" fontAlgn="auto">
              <a:spcAft>
                <a:spcPts val="0"/>
              </a:spcAft>
              <a:buFont typeface="Arial" panose="020B0604020202020204" pitchFamily="34" charset="0"/>
              <a:buNone/>
              <a:defRPr/>
            </a:pPr>
            <a:r>
              <a:rPr lang="en-US" sz="2000" u="sng" dirty="0" smtClean="0"/>
              <a:t>Scalability</a:t>
            </a:r>
            <a:r>
              <a:rPr lang="en-US" sz="2000" u="sng" dirty="0"/>
              <a:t>: </a:t>
            </a:r>
          </a:p>
          <a:p>
            <a:pPr fontAlgn="auto">
              <a:spcAft>
                <a:spcPts val="0"/>
              </a:spcAft>
              <a:buFont typeface="Arial" panose="020B0604020202020204" pitchFamily="34" charset="0"/>
              <a:buChar char="•"/>
              <a:defRPr/>
            </a:pPr>
            <a:r>
              <a:rPr lang="en-US" sz="2000" dirty="0">
                <a:solidFill>
                  <a:srgbClr val="C00000"/>
                </a:solidFill>
              </a:rPr>
              <a:t>Scalability is the ability of a system to handle growing amount of work in a capable/efficient manner</a:t>
            </a:r>
            <a:r>
              <a:rPr lang="en-US" sz="2000" dirty="0"/>
              <a:t> or its ability to be enlarged to accommodate that growth.</a:t>
            </a:r>
          </a:p>
          <a:p>
            <a:pPr fontAlgn="auto">
              <a:spcAft>
                <a:spcPts val="0"/>
              </a:spcAft>
              <a:buFont typeface="Arial" panose="020B0604020202020204" pitchFamily="34" charset="0"/>
              <a:buChar char="•"/>
              <a:defRPr/>
            </a:pPr>
            <a:r>
              <a:rPr lang="en-US" sz="2000" dirty="0"/>
              <a:t>For example, it can refer to the capability of a system to increase total throughput under an increased load when resources (typically hardware) are added.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3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762000"/>
          </a:xfrm>
        </p:spPr>
        <p:txBody>
          <a:bodyPr/>
          <a:lstStyle/>
          <a:p>
            <a:pPr algn="ctr"/>
            <a:r>
              <a:rPr lang="en-US" sz="2400" smtClean="0"/>
              <a:t>Scalability</a:t>
            </a:r>
          </a:p>
        </p:txBody>
      </p:sp>
      <p:sp>
        <p:nvSpPr>
          <p:cNvPr id="73731" name="Rectangle 3"/>
          <p:cNvSpPr>
            <a:spLocks noGrp="1" noChangeArrowheads="1"/>
          </p:cNvSpPr>
          <p:nvPr>
            <p:ph idx="1"/>
          </p:nvPr>
        </p:nvSpPr>
        <p:spPr bwMode="auto">
          <a:xfrm>
            <a:off x="457200" y="685800"/>
            <a:ext cx="8229600" cy="5334000"/>
          </a:xfrm>
        </p:spPr>
        <p:txBody>
          <a:bodyPr wrap="square" numCol="1" anchor="t" anchorCtr="0" compatLnSpc="1">
            <a:prstTxWarp prst="textNoShape">
              <a:avLst/>
            </a:prstTxWarp>
          </a:bodyPr>
          <a:lstStyle/>
          <a:p>
            <a:pPr>
              <a:buFontTx/>
              <a:buNone/>
            </a:pPr>
            <a:r>
              <a:rPr lang="en-US" sz="1800" u="sng" smtClean="0"/>
              <a:t>Scale Vertically</a:t>
            </a:r>
          </a:p>
          <a:p>
            <a:pPr>
              <a:buFontTx/>
              <a:buNone/>
            </a:pPr>
            <a:r>
              <a:rPr lang="en-US" sz="1800" smtClean="0"/>
              <a:t>    To scale vertically (or </a:t>
            </a:r>
            <a:r>
              <a:rPr lang="en-US" sz="1800" b="1" smtClean="0"/>
              <a:t>scale up</a:t>
            </a:r>
            <a:r>
              <a:rPr lang="en-US" sz="1800" smtClean="0"/>
              <a:t>) means to add resources to a single node in a system, typically involving the addition of CPUs or memory to a single computer. </a:t>
            </a:r>
          </a:p>
          <a:p>
            <a:pPr>
              <a:buFontTx/>
              <a:buNone/>
            </a:pPr>
            <a:endParaRPr lang="en-US" sz="1800" smtClean="0"/>
          </a:p>
          <a:p>
            <a:pPr>
              <a:buFontTx/>
              <a:buNone/>
            </a:pPr>
            <a:r>
              <a:rPr lang="en-US" sz="1800" u="sng" smtClean="0"/>
              <a:t>Tradeoffs</a:t>
            </a:r>
          </a:p>
          <a:p>
            <a:pPr>
              <a:buFontTx/>
              <a:buNone/>
            </a:pPr>
            <a:r>
              <a:rPr lang="en-US" sz="1800" smtClean="0"/>
              <a:t> 	There are tradeoffs between the two models. </a:t>
            </a:r>
          </a:p>
          <a:p>
            <a:r>
              <a:rPr lang="en-US" sz="1800" smtClean="0"/>
              <a:t>Larger numbers of </a:t>
            </a:r>
            <a:r>
              <a:rPr lang="en-US" sz="1800" smtClean="0">
                <a:solidFill>
                  <a:srgbClr val="C00000"/>
                </a:solidFill>
              </a:rPr>
              <a:t>computers means increased management complexity, as well as a more complex programming mode</a:t>
            </a:r>
            <a:r>
              <a:rPr lang="en-US" sz="1800" smtClean="0"/>
              <a:t>l and issues such as throughput and latency between nodes.</a:t>
            </a:r>
          </a:p>
          <a:p>
            <a:pPr>
              <a:buFontTx/>
              <a:buNone/>
            </a:pPr>
            <a:r>
              <a:rPr lang="en-US" sz="1800" smtClean="0"/>
              <a:t>	Also, some applications do not lend themselves to a distributed computing model. </a:t>
            </a:r>
          </a:p>
          <a:p>
            <a:pPr>
              <a:buFontTx/>
              <a:buNone/>
            </a:pPr>
            <a:r>
              <a:rPr lang="en-US" sz="1800" smtClean="0"/>
              <a:t>	In the past, the price difference between the two models has </a:t>
            </a:r>
            <a:r>
              <a:rPr lang="en-US" sz="1800" smtClean="0">
                <a:solidFill>
                  <a:srgbClr val="C00000"/>
                </a:solidFill>
              </a:rPr>
              <a:t>favored "scale up" computing for those applications that fit its paradigm</a:t>
            </a:r>
            <a:r>
              <a:rPr lang="en-US" sz="1800" smtClean="0"/>
              <a:t>, but recent advances in virtualization technology have blurred that advantage, since deploying a new virtual system/server over a hypervisor is almost always less expensive than actually buying and installing a real one.</a:t>
            </a:r>
          </a:p>
        </p:txBody>
      </p:sp>
      <p:sp>
        <p:nvSpPr>
          <p:cNvPr id="18436" name="Rectangle 4"/>
          <p:cNvSpPr>
            <a:spLocks noChangeArrowheads="1"/>
          </p:cNvSpPr>
          <p:nvPr/>
        </p:nvSpPr>
        <p:spPr bwMode="auto">
          <a:xfrm>
            <a:off x="0" y="0"/>
            <a:ext cx="139700" cy="290513"/>
          </a:xfrm>
          <a:prstGeom prst="rect">
            <a:avLst/>
          </a:prstGeom>
          <a:noFill/>
          <a:ln w="9525">
            <a:noFill/>
            <a:miter lim="800000"/>
            <a:headEnd/>
            <a:tailEnd/>
          </a:ln>
          <a:effectLst/>
        </p:spPr>
        <p:txBody>
          <a:bodyPr wrap="none" lIns="38088" tIns="7935" rIns="38088" bIns="7935" anchor="ctr">
            <a:spAutoFit/>
          </a:bodyPr>
          <a:lstStyle/>
          <a:p>
            <a:pPr eaLnBrk="1" hangingPunct="1"/>
            <a:r>
              <a:rPr lang="en-US" altLang="en-US">
                <a:latin typeface="Arial" charset="0"/>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TotalTime>
  <Words>1998</Words>
  <Application>Microsoft Office PowerPoint</Application>
  <PresentationFormat>On-screen Show (4:3)</PresentationFormat>
  <Paragraphs>235</Paragraphs>
  <Slides>21</Slides>
  <Notes>11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Parallel and Distributed Cloud Computing</vt:lpstr>
      <vt:lpstr>Classification of Distributed Computing Systems</vt:lpstr>
      <vt:lpstr>Peer-to-peer (P2P) Networks</vt:lpstr>
      <vt:lpstr>Computational and Data Grids</vt:lpstr>
      <vt:lpstr>Clouds</vt:lpstr>
      <vt:lpstr>Software Environments for Distributed Systems and Clouds:  Service-Oriented Architecture (SOA) Layered Architecture  </vt:lpstr>
      <vt:lpstr>Service-Oriented Architecture (SOA) Layered Architecture: SOAP vs REST services  </vt:lpstr>
      <vt:lpstr>Performance Metrics and Scalability Analysis</vt:lpstr>
      <vt:lpstr>Scalability</vt:lpstr>
      <vt:lpstr>Scalability</vt:lpstr>
      <vt:lpstr>Amdahl’s Law</vt:lpstr>
      <vt:lpstr>Amdahl’s Law</vt:lpstr>
      <vt:lpstr>Amdahl’s Law</vt:lpstr>
      <vt:lpstr>System Efficiency</vt:lpstr>
      <vt:lpstr>Fault Tolerance and System Availability</vt:lpstr>
      <vt:lpstr>Computing Availability</vt:lpstr>
      <vt:lpstr>Reliability vs. Availability</vt:lpstr>
      <vt:lpstr>Reliability vs. Availability</vt:lpstr>
      <vt:lpstr>Interpreting Cloud Availability</vt:lpstr>
      <vt:lpstr>RESTful Web Service Example</vt:lpstr>
      <vt:lpstr>SOAP Web Service Example</vt:lpstr>
    </vt:vector>
  </TitlesOfParts>
  <Company>University of North Florida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Models for Distributed and Cloud Computing</dc:title>
  <dc:creator>SA</dc:creator>
  <cp:lastModifiedBy>sangeetha</cp:lastModifiedBy>
  <cp:revision>72</cp:revision>
  <dcterms:created xsi:type="dcterms:W3CDTF">2012-05-25T21:46:37Z</dcterms:created>
  <dcterms:modified xsi:type="dcterms:W3CDTF">2023-05-04T05:02:55Z</dcterms:modified>
</cp:coreProperties>
</file>