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4" r:id="rId9"/>
    <p:sldId id="28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6" r:id="rId31"/>
    <p:sldId id="287" r:id="rId32"/>
    <p:sldId id="288" r:id="rId33"/>
    <p:sldId id="289" r:id="rId34"/>
    <p:sldId id="291" r:id="rId35"/>
    <p:sldId id="290" r:id="rId36"/>
    <p:sldId id="292" r:id="rId37"/>
    <p:sldId id="293" r:id="rId38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143375" y="0"/>
            <a:ext cx="31670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7425" cy="359727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4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70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A5E3E674-74CB-4B55-9215-700C51ADA7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796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7728F3-9FAA-41DE-AE06-34D24D149AE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8412CF-7C7B-4CF0-A2DC-BA5FDB8A2FC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A20E42-8429-4158-B078-390D68FE55C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609A2C-63E9-4314-AD94-5A250479EB5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0237DC-FE5D-4B76-942C-770DA89A2CD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00F401-44A1-4C13-9047-BD54852A967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88F287-C018-43B3-9090-AB8AAFBD53B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36C52B-A785-4D65-9C68-DD9D46208AF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E81609-1174-4019-B8B6-B755772708C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1A5C46-769A-48CB-8A01-376E8DCE5DA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C733B2-DBCC-4024-BEB9-096D1505CA8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78FA67-7FC5-4030-BA70-AF90DE7AA96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0EE9A5-E076-4F8A-9D2A-EA0A5CE51D8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5ABCE8-FFF0-4C8F-BAAB-873969BEBC4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23A900-16CC-4730-B2F3-397C2C0173D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53B55B-ABEE-40E6-90A3-110D91BD8B2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9C977A-1DA5-4CF0-926C-DEC31CF1652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C1ECB2-DBA7-4AF2-98A7-4FE500B061A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7DCC12-D1D8-480F-866B-0EDCD3B54759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F2B6B5-0830-4C8A-A711-A762B68BE99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658DDB-D09F-490C-B94B-A2370FFA22C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687D63-6C29-4E4A-A8FC-AF82D6A75BC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DA263B-996B-4871-9F67-ABE2ADE4E67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0FA149-F948-4951-8AFB-A31390FDC7E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262F424-C64E-464D-AD2E-FDFD346BFA2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EE0D0B-2849-4C74-8A8E-188F0682717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07/20/12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603BBA2-289E-41FF-8DCF-05B9854FFA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184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07/20/12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C7FFB50-9BC6-4DD7-932E-14FCE56B36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67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28588"/>
            <a:ext cx="2055812" cy="599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8213" cy="599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07/20/12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77CD3C4-9274-4AFA-A46A-99111DB983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95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07/20/12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86DC36F-F0D6-40F6-A298-6639FCB7FC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15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07/20/12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7BC450A-A348-4709-B888-BB141C5AFC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92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07/20/12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E1F53E8-0E57-4610-9092-60DB69D31D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38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07/20/12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FDDA408-74FE-488D-8A81-4E0D1BFEE2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07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07/20/12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6708F19-13DC-475B-B43A-B79FDCBC8B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31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07/20/12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97C0474-02A4-4AF5-88F6-1755146E26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38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07/20/12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F36A7B1-D170-4AE2-A3B0-30FB26A2BE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54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07/20/12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E6D2A73-A253-4282-9F25-B5A9C487FF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21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3175"/>
            <a:ext cx="2130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r>
              <a:rPr lang="en-US" altLang="en-US" smtClean="0"/>
              <a:t>07/20/12</a:t>
            </a:r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080125"/>
            <a:ext cx="28924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3175"/>
            <a:ext cx="2130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3EA3F105-F60E-4FA5-9BEF-ADD4D1159FD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itchFamily="32" charset="0"/>
              </a:rPr>
              <a:t>Metrology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CA" altLang="en-US" sz="3200">
                <a:latin typeface="Times New Roman" pitchFamily="16" charset="0"/>
                <a:cs typeface="Times New Roman" pitchFamily="16" charset="0"/>
              </a:rPr>
              <a:t>Metrology is the science of measurement.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CA" altLang="en-US" sz="3200">
                <a:latin typeface="Times New Roman" pitchFamily="16" charset="0"/>
                <a:cs typeface="Times New Roman" pitchFamily="16" charset="0"/>
              </a:rPr>
              <a:t>Metrology is the basis for empirical science and engineering in order to bring knowledge under general laws, i.e., to distil observations into </a:t>
            </a:r>
            <a:r>
              <a:rPr lang="en-CA" altLang="en-US" sz="320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formal theories and express them mathematically</a:t>
            </a:r>
          </a:p>
          <a:p>
            <a:pPr eaLnBrk="0" hangingPunct="0">
              <a:spcBef>
                <a:spcPts val="800"/>
              </a:spcBef>
              <a:buClrTx/>
              <a:buFontTx/>
              <a:buNone/>
            </a:pPr>
            <a:endParaRPr lang="en-CA" altLang="en-US" sz="3200">
              <a:solidFill>
                <a:srgbClr val="FF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Calibri" pitchFamily="32" charset="0"/>
              </a:rPr>
              <a:t>R.Charanya,Assistant Professor,SITE,          VIT University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itchFamily="32" charset="0"/>
              </a:rPr>
              <a:t>Empirical Relations of “Height”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8329613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Calibri" pitchFamily="32" charset="0"/>
              </a:rPr>
              <a:t>R.Charanya,Assistant Professor,SITE,          VIT University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itchFamily="32" charset="0"/>
              </a:rPr>
              <a:t>Empirical Relations for Height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015288" cy="356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Calibri" pitchFamily="32" charset="0"/>
              </a:rPr>
              <a:t>R.Charanya,Assistant Professor,SITE,          VIT University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itchFamily="32" charset="0"/>
              </a:rPr>
              <a:t>Height is Empirical Relation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Based on consensus of opinion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Unary relation: “is tall”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Binary relation: “Arnold is taller than Danny”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Relation can map from real (or virtual) world to formal mathematical world.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Calibri" pitchFamily="32" charset="0"/>
              </a:rPr>
              <a:t>R.Charanya,Assistant Professor,SITE,          VIT University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itchFamily="32" charset="0"/>
              </a:rPr>
              <a:t>Stages of formal measurement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8175"/>
            <a:ext cx="8153400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Calibri" pitchFamily="32" charset="0"/>
              </a:rPr>
              <a:t>R.Charanya,Assistant Professor,SITE,          VIT University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-1038225"/>
            <a:ext cx="8229600" cy="376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lnSpc>
                <a:spcPts val="4113"/>
              </a:lnSpc>
              <a:buClrTx/>
              <a:buFontTx/>
              <a:buNone/>
            </a:pPr>
            <a:r>
              <a:rPr lang="en-CA" altLang="en-US" sz="4400" b="1">
                <a:solidFill>
                  <a:srgbClr val="333399"/>
                </a:solidFill>
                <a:latin typeface="Arial Bold" charset="0"/>
                <a:cs typeface="Arial Bold" charset="0"/>
              </a:rPr>
              <a:t/>
            </a:r>
            <a:br>
              <a:rPr lang="en-CA" altLang="en-US" sz="4400" b="1">
                <a:solidFill>
                  <a:srgbClr val="333399"/>
                </a:solidFill>
                <a:latin typeface="Arial Bold" charset="0"/>
                <a:cs typeface="Arial Bold" charset="0"/>
              </a:rPr>
            </a:br>
            <a:r>
              <a:rPr lang="en-CA" altLang="en-US" sz="4400" b="1">
                <a:solidFill>
                  <a:srgbClr val="333399"/>
                </a:solidFill>
                <a:latin typeface="Arial Bold" charset="0"/>
                <a:cs typeface="Arial Bold" charset="0"/>
              </a:rPr>
              <a:t/>
            </a:r>
            <a:br>
              <a:rPr lang="en-CA" altLang="en-US" sz="4400" b="1">
                <a:solidFill>
                  <a:srgbClr val="333399"/>
                </a:solidFill>
                <a:latin typeface="Arial Bold" charset="0"/>
                <a:cs typeface="Arial Bold" charset="0"/>
              </a:rPr>
            </a:br>
            <a:r>
              <a:rPr lang="en-CA" altLang="en-US" sz="4400" b="1">
                <a:solidFill>
                  <a:srgbClr val="333399"/>
                </a:solidFill>
                <a:latin typeface="Arial Bold" charset="0"/>
                <a:cs typeface="Arial Bold" charset="0"/>
              </a:rPr>
              <a:t/>
            </a:r>
            <a:br>
              <a:rPr lang="en-CA" altLang="en-US" sz="4400" b="1">
                <a:solidFill>
                  <a:srgbClr val="333399"/>
                </a:solidFill>
                <a:latin typeface="Arial Bold" charset="0"/>
                <a:cs typeface="Arial Bold" charset="0"/>
              </a:rPr>
            </a:br>
            <a:r>
              <a:rPr lang="en-CA" altLang="en-US" sz="4400" b="1">
                <a:solidFill>
                  <a:srgbClr val="333399"/>
                </a:solidFill>
                <a:latin typeface="Arial Bold" charset="0"/>
                <a:cs typeface="Arial Bold" charset="0"/>
              </a:rPr>
              <a:t>Real, Empirical &amp; Formal Worlds</a:t>
            </a:r>
            <a:br>
              <a:rPr lang="en-CA" altLang="en-US" sz="4400" b="1">
                <a:solidFill>
                  <a:srgbClr val="333399"/>
                </a:solidFill>
                <a:latin typeface="Arial Bold" charset="0"/>
                <a:cs typeface="Arial Bold" charset="0"/>
              </a:rPr>
            </a:br>
            <a:r>
              <a:rPr lang="en-CA" altLang="en-US" sz="4000" b="1">
                <a:latin typeface="Arial Bold" charset="0"/>
                <a:cs typeface="Arial Bold" charset="0"/>
              </a:rPr>
              <a:t/>
            </a:r>
            <a:br>
              <a:rPr lang="en-CA" altLang="en-US" sz="4000" b="1">
                <a:latin typeface="Arial Bold" charset="0"/>
                <a:cs typeface="Arial Bold" charset="0"/>
              </a:rPr>
            </a:br>
            <a:endParaRPr lang="en-CA" altLang="en-US" sz="4000" b="1">
              <a:latin typeface="Arial Bold" charset="0"/>
              <a:cs typeface="Arial Bold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0485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301750" y="2514600"/>
            <a:ext cx="1308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Real World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343525" y="2514600"/>
            <a:ext cx="1778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Empirical World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286125" y="1524000"/>
            <a:ext cx="1574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Measurement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359150" y="4495800"/>
            <a:ext cx="15509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Formal World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6257925" y="3886200"/>
            <a:ext cx="1536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Scales&amp;Units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15913" y="4038600"/>
            <a:ext cx="161131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Modeling and </a:t>
            </a:r>
          </a:p>
          <a:p>
            <a:pPr>
              <a:buClrTx/>
              <a:buFontTx/>
              <a:buNone/>
            </a:pPr>
            <a:r>
              <a:rPr lang="en-US" altLang="en-US"/>
              <a:t>verification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5570538" y="5105400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Mapping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Calibri" pitchFamily="32" charset="0"/>
              </a:rPr>
              <a:t>R.Charanya,Assistant Professor,SITE,          VIT University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57200" y="-1038225"/>
            <a:ext cx="8229600" cy="376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lnSpc>
                <a:spcPts val="4113"/>
              </a:lnSpc>
              <a:buClrTx/>
              <a:buFontTx/>
              <a:buNone/>
            </a:pPr>
            <a:r>
              <a:rPr lang="en-CA" altLang="en-US" sz="4400" b="1">
                <a:solidFill>
                  <a:srgbClr val="333399"/>
                </a:solidFill>
                <a:latin typeface="Arial Bold" charset="0"/>
                <a:cs typeface="Arial Bold" charset="0"/>
              </a:rPr>
              <a:t/>
            </a:r>
            <a:br>
              <a:rPr lang="en-CA" altLang="en-US" sz="4400" b="1">
                <a:solidFill>
                  <a:srgbClr val="333399"/>
                </a:solidFill>
                <a:latin typeface="Arial Bold" charset="0"/>
                <a:cs typeface="Arial Bold" charset="0"/>
              </a:rPr>
            </a:br>
            <a:r>
              <a:rPr lang="en-CA" altLang="en-US" sz="4400" b="1">
                <a:solidFill>
                  <a:srgbClr val="333399"/>
                </a:solidFill>
                <a:latin typeface="Arial Bold" charset="0"/>
                <a:cs typeface="Arial Bold" charset="0"/>
              </a:rPr>
              <a:t/>
            </a:r>
            <a:br>
              <a:rPr lang="en-CA" altLang="en-US" sz="4400" b="1">
                <a:solidFill>
                  <a:srgbClr val="333399"/>
                </a:solidFill>
                <a:latin typeface="Arial Bold" charset="0"/>
                <a:cs typeface="Arial Bold" charset="0"/>
              </a:rPr>
            </a:br>
            <a:r>
              <a:rPr lang="en-CA" altLang="en-US" sz="4400" b="1">
                <a:solidFill>
                  <a:srgbClr val="333399"/>
                </a:solidFill>
                <a:latin typeface="Arial Bold" charset="0"/>
                <a:cs typeface="Arial Bold" charset="0"/>
              </a:rPr>
              <a:t/>
            </a:r>
            <a:br>
              <a:rPr lang="en-CA" altLang="en-US" sz="4400" b="1">
                <a:solidFill>
                  <a:srgbClr val="333399"/>
                </a:solidFill>
                <a:latin typeface="Arial Bold" charset="0"/>
                <a:cs typeface="Arial Bold" charset="0"/>
              </a:rPr>
            </a:br>
            <a:r>
              <a:rPr lang="en-CA" altLang="en-US" sz="4400" b="1">
                <a:solidFill>
                  <a:srgbClr val="333399"/>
                </a:solidFill>
                <a:latin typeface="Arial Bold" charset="0"/>
                <a:cs typeface="Arial Bold" charset="0"/>
              </a:rPr>
              <a:t>Real, Empirical &amp; Formal Worlds</a:t>
            </a:r>
            <a:br>
              <a:rPr lang="en-CA" altLang="en-US" sz="4400" b="1">
                <a:solidFill>
                  <a:srgbClr val="333399"/>
                </a:solidFill>
                <a:latin typeface="Arial Bold" charset="0"/>
                <a:cs typeface="Arial Bold" charset="0"/>
              </a:rPr>
            </a:br>
            <a:r>
              <a:rPr lang="en-CA" altLang="en-US" sz="4000" b="1">
                <a:latin typeface="Arial Bold" charset="0"/>
                <a:cs typeface="Arial Bold" charset="0"/>
              </a:rPr>
              <a:t/>
            </a:r>
            <a:br>
              <a:rPr lang="en-CA" altLang="en-US" sz="4000" b="1">
                <a:latin typeface="Arial Bold" charset="0"/>
                <a:cs typeface="Arial Bold" charset="0"/>
              </a:rPr>
            </a:br>
            <a:endParaRPr lang="en-CA" altLang="en-US" sz="4000" b="1">
              <a:latin typeface="Arial Bold" charset="0"/>
              <a:cs typeface="Arial Bold" charset="0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4296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138363" y="2286000"/>
            <a:ext cx="9683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Entity A</a:t>
            </a:r>
          </a:p>
          <a:p>
            <a:pPr>
              <a:buClrTx/>
              <a:buFontTx/>
              <a:buNone/>
            </a:pPr>
            <a:endParaRPr lang="en-US" altLang="en-US"/>
          </a:p>
          <a:p>
            <a:pPr>
              <a:buClrTx/>
              <a:buFontTx/>
              <a:buNone/>
            </a:pPr>
            <a:endParaRPr lang="en-US" altLang="en-US"/>
          </a:p>
          <a:p>
            <a:pPr>
              <a:buClrTx/>
              <a:buFontTx/>
              <a:buNone/>
            </a:pPr>
            <a:r>
              <a:rPr lang="en-US" altLang="en-US"/>
              <a:t>Entity B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038600" y="1447800"/>
            <a:ext cx="16764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Measurement Height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019800" y="2173288"/>
            <a:ext cx="1676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199</a:t>
            </a:r>
          </a:p>
          <a:p>
            <a:pPr>
              <a:buClrTx/>
              <a:buFontTx/>
              <a:buNone/>
            </a:pPr>
            <a:endParaRPr lang="en-US" altLang="en-US"/>
          </a:p>
          <a:p>
            <a:pPr>
              <a:buClrTx/>
              <a:buFontTx/>
              <a:buNone/>
            </a:pPr>
            <a:endParaRPr lang="en-US" altLang="en-US"/>
          </a:p>
          <a:p>
            <a:pPr>
              <a:buClrTx/>
              <a:buFontTx/>
              <a:buNone/>
            </a:pPr>
            <a:r>
              <a:rPr lang="en-US" altLang="en-US"/>
              <a:t>108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4038600" y="4419600"/>
            <a:ext cx="1676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M(A)&gt;M(B)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7467600" y="3163888"/>
            <a:ext cx="167640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Scale: ratio</a:t>
            </a:r>
          </a:p>
          <a:p>
            <a:pPr>
              <a:buClrTx/>
              <a:buFontTx/>
              <a:buNone/>
            </a:pPr>
            <a:r>
              <a:rPr lang="en-US" altLang="en-US"/>
              <a:t>Unit:cm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6400800" y="4953000"/>
            <a:ext cx="1676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Mapping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1905000" y="4611688"/>
            <a:ext cx="167640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Modeling &amp; Verification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Calibri" pitchFamily="32" charset="0"/>
              </a:rPr>
              <a:t>R.Charanya,Assistant Professor,SITE,          VIT University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itchFamily="32" charset="0"/>
              </a:rPr>
              <a:t>Mapping to the Formal World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Intuition: “Frankie is taller than Wonderman”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Measure: any height measure that give Frankie a higher number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Preservation of intuition via measurement is key to the representation condition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Calibri" pitchFamily="32" charset="0"/>
              </a:rPr>
              <a:t>R.Charanya,Assistant Professor,SITE,          VIT University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itchFamily="32" charset="0"/>
              </a:rPr>
              <a:t>Example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4 best selling word processors</a:t>
            </a:r>
          </a:p>
          <a:p>
            <a:pPr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Ask 100 users to rank these according to </a:t>
            </a:r>
            <a:r>
              <a:rPr lang="en-US" altLang="en-US" sz="3200">
                <a:solidFill>
                  <a:srgbClr val="FF0000"/>
                </a:solidFill>
                <a:latin typeface="Calibri" pitchFamily="32" charset="0"/>
              </a:rPr>
              <a:t>functionality and ease of use</a:t>
            </a:r>
          </a:p>
          <a:p>
            <a:pPr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Each cell in table represent % of users who preferred the </a:t>
            </a:r>
            <a:r>
              <a:rPr lang="en-US" altLang="en-US" sz="3200">
                <a:solidFill>
                  <a:srgbClr val="FF0000"/>
                </a:solidFill>
                <a:latin typeface="Calibri" pitchFamily="32" charset="0"/>
              </a:rPr>
              <a:t>row’s program to the columns program</a:t>
            </a:r>
            <a:r>
              <a:rPr lang="en-US" altLang="en-US" sz="3200">
                <a:latin typeface="Calibri" pitchFamily="32" charset="0"/>
              </a:rPr>
              <a:t> (e.g. 80% rated program A as having greater functionality than program B)</a:t>
            </a:r>
          </a:p>
          <a:p>
            <a:pPr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Used to define “greater than” relation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Calibri" pitchFamily="32" charset="0"/>
              </a:rPr>
              <a:t>R.Charanya,Assistant Professor,SITE,          VIT University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itchFamily="32" charset="0"/>
              </a:rPr>
              <a:t>User Preferences: Functionality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029200" y="1600200"/>
            <a:ext cx="3886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Relation “greater functionality” when at least 60% agreement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Relation pairs: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altLang="en-US" sz="2800">
                <a:latin typeface="Calibri" pitchFamily="32" charset="0"/>
              </a:rPr>
              <a:t>{(A,B), (A,D), (C,A), (C,B), (C,D)}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altLang="en-US" sz="2800">
                <a:latin typeface="Calibri" pitchFamily="32" charset="0"/>
              </a:rPr>
              <a:t>-no consensus on B &amp; D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4800600" cy="306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Calibri" pitchFamily="32" charset="0"/>
              </a:rPr>
              <a:t>R.Charanya,Assistant Professor,SITE,          VIT University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itchFamily="32" charset="0"/>
              </a:rPr>
              <a:t>User Preferences: Ease of Use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724400" y="1600200"/>
            <a:ext cx="3962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Relation “Easier to use” when at least 60% agreement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Relation Paris: none!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There is no consensus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420052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Calibri" pitchFamily="32" charset="0"/>
              </a:rPr>
              <a:t>R.Charanya,Assistant Professor,SITE,          VIT University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ts val="3200"/>
              </a:lnSpc>
              <a:spcBef>
                <a:spcPts val="575"/>
              </a:spcBef>
              <a:buFont typeface="Arial" charset="0"/>
              <a:buChar char="•"/>
            </a:pPr>
            <a:r>
              <a:rPr lang="en-CA" altLang="en-US" sz="2300">
                <a:latin typeface="Times New Roman" pitchFamily="16" charset="0"/>
                <a:cs typeface="Times New Roman" pitchFamily="16" charset="0"/>
              </a:rPr>
              <a:t>Components of a measurement system:</a:t>
            </a:r>
          </a:p>
          <a:p>
            <a:pPr lvl="1">
              <a:spcBef>
                <a:spcPts val="575"/>
              </a:spcBef>
              <a:buFont typeface="Arial" charset="0"/>
              <a:buChar char="–"/>
            </a:pPr>
            <a:r>
              <a:rPr lang="en-CA" altLang="en-US" sz="2300">
                <a:latin typeface="Times New Roman Italic" charset="0"/>
                <a:cs typeface="Times New Roman Italic" charset="0"/>
              </a:rPr>
              <a:t>m = &lt;attribute, scale, unit&gt;</a:t>
            </a:r>
          </a:p>
          <a:p>
            <a:pPr lvl="1">
              <a:lnSpc>
                <a:spcPts val="2288"/>
              </a:lnSpc>
              <a:spcBef>
                <a:spcPts val="575"/>
              </a:spcBef>
              <a:buFont typeface="Arial" charset="0"/>
              <a:buChar char="–"/>
            </a:pPr>
            <a:r>
              <a:rPr lang="en-CA" altLang="en-US" sz="2300">
                <a:latin typeface="Times New Roman" pitchFamily="16" charset="0"/>
                <a:cs typeface="Times New Roman" pitchFamily="16" charset="0"/>
              </a:rPr>
              <a:t>Attribute is what is being measured (e.g., size of a program)</a:t>
            </a:r>
          </a:p>
          <a:p>
            <a:pPr lvl="1">
              <a:lnSpc>
                <a:spcPts val="2288"/>
              </a:lnSpc>
              <a:spcBef>
                <a:spcPts val="575"/>
              </a:spcBef>
              <a:buFont typeface="Arial" charset="0"/>
              <a:buChar char="–"/>
            </a:pPr>
            <a:r>
              <a:rPr lang="en-CA" altLang="en-US" sz="2300">
                <a:latin typeface="Times New Roman" pitchFamily="16" charset="0"/>
                <a:cs typeface="Times New Roman" pitchFamily="16" charset="0"/>
              </a:rPr>
              <a:t>Scale is the </a:t>
            </a:r>
            <a:r>
              <a:rPr lang="en-CA" altLang="en-US" sz="230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standard and scope of measurement </a:t>
            </a:r>
            <a:r>
              <a:rPr lang="en-CA" altLang="en-US" sz="2300">
                <a:latin typeface="Times New Roman" pitchFamily="16" charset="0"/>
                <a:cs typeface="Times New Roman" pitchFamily="16" charset="0"/>
              </a:rPr>
              <a:t>(e.g., nominal,ordinal, ratio scale, etc.)</a:t>
            </a:r>
          </a:p>
          <a:p>
            <a:pPr lvl="1">
              <a:lnSpc>
                <a:spcPts val="2175"/>
              </a:lnSpc>
              <a:spcBef>
                <a:spcPts val="575"/>
              </a:spcBef>
              <a:buFont typeface="Arial" charset="0"/>
              <a:buChar char="–"/>
            </a:pPr>
            <a:r>
              <a:rPr lang="en-CA" altLang="en-US" sz="2300">
                <a:latin typeface="Times New Roman" pitchFamily="16" charset="0"/>
                <a:cs typeface="Times New Roman" pitchFamily="16" charset="0"/>
              </a:rPr>
              <a:t>Unit is the </a:t>
            </a:r>
            <a:r>
              <a:rPr lang="en-CA" altLang="en-US" sz="230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physical meaning of scale</a:t>
            </a:r>
            <a:r>
              <a:rPr lang="en-CA" altLang="en-US" sz="2300">
                <a:latin typeface="Times New Roman" pitchFamily="16" charset="0"/>
                <a:cs typeface="Times New Roman" pitchFamily="16" charset="0"/>
              </a:rPr>
              <a:t> (e.g., a positive integer, a symbol, etc.)</a:t>
            </a:r>
          </a:p>
          <a:p>
            <a:pPr>
              <a:lnSpc>
                <a:spcPts val="3325"/>
              </a:lnSpc>
              <a:spcBef>
                <a:spcPts val="575"/>
              </a:spcBef>
              <a:buFont typeface="Arial" charset="0"/>
              <a:buChar char="•"/>
            </a:pPr>
            <a:r>
              <a:rPr lang="en-CA" altLang="en-US" sz="2300">
                <a:latin typeface="Times New Roman" pitchFamily="16" charset="0"/>
                <a:cs typeface="Times New Roman" pitchFamily="16" charset="0"/>
              </a:rPr>
              <a:t> Determining the </a:t>
            </a:r>
            <a:r>
              <a:rPr lang="en-CA" altLang="en-US" sz="230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value of an attribute of an entity</a:t>
            </a:r>
            <a:r>
              <a:rPr lang="en-CA" altLang="en-US" sz="2300">
                <a:latin typeface="Times New Roman" pitchFamily="16" charset="0"/>
                <a:cs typeface="Times New Roman" pitchFamily="16" charset="0"/>
              </a:rPr>
              <a:t>.</a:t>
            </a:r>
          </a:p>
          <a:p>
            <a:pPr>
              <a:lnSpc>
                <a:spcPts val="3325"/>
              </a:lnSpc>
              <a:spcBef>
                <a:spcPts val="575"/>
              </a:spcBef>
              <a:buFont typeface="Arial" charset="0"/>
              <a:buChar char="•"/>
            </a:pPr>
            <a:r>
              <a:rPr lang="en-CA" altLang="en-US" sz="2300">
                <a:latin typeface="Times New Roman" pitchFamily="16" charset="0"/>
                <a:cs typeface="Times New Roman" pitchFamily="16" charset="0"/>
              </a:rPr>
              <a:t>Determining the </a:t>
            </a:r>
            <a:r>
              <a:rPr lang="en-CA" altLang="en-US" sz="230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class of entities</a:t>
            </a:r>
            <a:r>
              <a:rPr lang="en-CA" altLang="en-US" sz="2300">
                <a:latin typeface="Times New Roman" pitchFamily="16" charset="0"/>
                <a:cs typeface="Times New Roman" pitchFamily="16" charset="0"/>
              </a:rPr>
              <a:t> to which the </a:t>
            </a:r>
            <a:r>
              <a:rPr lang="en-CA" altLang="en-US" sz="230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measurement relates.</a:t>
            </a:r>
          </a:p>
          <a:p>
            <a:pPr>
              <a:lnSpc>
                <a:spcPts val="3325"/>
              </a:lnSpc>
              <a:spcBef>
                <a:spcPts val="575"/>
              </a:spcBef>
              <a:buClrTx/>
              <a:buFontTx/>
              <a:buNone/>
            </a:pPr>
            <a:endParaRPr lang="en-CA" altLang="en-US" sz="2300">
              <a:latin typeface="Calibri" pitchFamily="32" charset="0"/>
            </a:endParaRPr>
          </a:p>
          <a:p>
            <a:pPr>
              <a:spcBef>
                <a:spcPts val="575"/>
              </a:spcBef>
              <a:buClrTx/>
              <a:buFontTx/>
              <a:buNone/>
            </a:pPr>
            <a:endParaRPr lang="en-CA" altLang="en-US" sz="2300">
              <a:latin typeface="Times New Roman Italic" charset="0"/>
              <a:cs typeface="Times New Roman Italic" charset="0"/>
            </a:endParaRPr>
          </a:p>
          <a:p>
            <a:pPr>
              <a:spcBef>
                <a:spcPts val="575"/>
              </a:spcBef>
              <a:buClrTx/>
              <a:buFontTx/>
              <a:buNone/>
            </a:pPr>
            <a:endParaRPr lang="en-CA" altLang="en-US" sz="2300">
              <a:latin typeface="Times New Roman Italic" charset="0"/>
              <a:cs typeface="Times New Roman Italic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Calibri" pitchFamily="32" charset="0"/>
              </a:rPr>
              <a:t>R.Charanya,Assistant Professor,SITE,          VIT University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57200" y="190500"/>
            <a:ext cx="822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>
                <a:latin typeface="Calibri" pitchFamily="32" charset="0"/>
              </a:rPr>
              <a:t>Understanding Relationships is a Prerequisite for Measurement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</a:pPr>
            <a:r>
              <a:rPr lang="en-US" altLang="en-US" sz="2800">
                <a:latin typeface="Calibri" pitchFamily="32" charset="0"/>
              </a:rPr>
              <a:t>Need agreement on </a:t>
            </a:r>
            <a:r>
              <a:rPr lang="en-US" altLang="en-US" sz="2800">
                <a:solidFill>
                  <a:srgbClr val="FF0000"/>
                </a:solidFill>
                <a:latin typeface="Calibri" pitchFamily="32" charset="0"/>
              </a:rPr>
              <a:t>comparison before assigning numbers</a:t>
            </a:r>
          </a:p>
          <a:p>
            <a:pPr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</a:pPr>
            <a:r>
              <a:rPr lang="en-US" altLang="en-US" sz="2800">
                <a:latin typeface="Calibri" pitchFamily="32" charset="0"/>
              </a:rPr>
              <a:t>Measurement </a:t>
            </a:r>
            <a:r>
              <a:rPr lang="en-US" altLang="en-US" sz="2800">
                <a:solidFill>
                  <a:srgbClr val="FF0000"/>
                </a:solidFill>
                <a:latin typeface="Calibri" pitchFamily="32" charset="0"/>
              </a:rPr>
              <a:t>improves with our understanding of attributes</a:t>
            </a:r>
          </a:p>
          <a:p>
            <a:pPr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</a:pPr>
            <a:r>
              <a:rPr lang="en-US" altLang="en-US" sz="2800">
                <a:latin typeface="Calibri" pitchFamily="32" charset="0"/>
              </a:rPr>
              <a:t>History of temperature measurement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</a:pPr>
            <a:r>
              <a:rPr lang="en-US" altLang="en-US" sz="2400">
                <a:latin typeface="Calibri" pitchFamily="32" charset="0"/>
              </a:rPr>
              <a:t>Hotter than rankings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</a:pPr>
            <a:r>
              <a:rPr lang="en-US" altLang="en-US" sz="2400">
                <a:latin typeface="Calibri" pitchFamily="32" charset="0"/>
              </a:rPr>
              <a:t>Thermometer consistent with ranking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</a:pPr>
            <a:r>
              <a:rPr lang="en-US" altLang="en-US" sz="2400">
                <a:latin typeface="Calibri" pitchFamily="32" charset="0"/>
              </a:rPr>
              <a:t>Fahrenheit Scale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</a:pPr>
            <a:r>
              <a:rPr lang="en-US" altLang="en-US" sz="2400">
                <a:latin typeface="Calibri" pitchFamily="32" charset="0"/>
              </a:rPr>
              <a:t>Celsius Scale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</a:pPr>
            <a:r>
              <a:rPr lang="en-US" altLang="en-US" sz="2400">
                <a:latin typeface="Calibri" pitchFamily="32" charset="0"/>
              </a:rPr>
              <a:t>Kelvin Scale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Calibri" pitchFamily="32" charset="0"/>
              </a:rPr>
              <a:t>R.Charanya,Assistant Professor,SITE,          VIT University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itchFamily="32" charset="0"/>
              </a:rPr>
              <a:t>Measurement and Models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marL="1139825" indent="-2254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2" charset="0"/>
              </a:rPr>
              <a:t>Model is an </a:t>
            </a:r>
            <a:r>
              <a:rPr lang="en-US" altLang="en-US" sz="2400">
                <a:solidFill>
                  <a:srgbClr val="FF0000"/>
                </a:solidFill>
                <a:latin typeface="Calibri" pitchFamily="32" charset="0"/>
              </a:rPr>
              <a:t>abstraction of reality</a:t>
            </a:r>
            <a:r>
              <a:rPr lang="en-US" altLang="en-US" sz="2400">
                <a:latin typeface="Calibri" pitchFamily="32" charset="0"/>
              </a:rPr>
              <a:t> , view an entity or concept from particular perspective.</a:t>
            </a:r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2" charset="0"/>
              </a:rPr>
              <a:t>Models come in different forms : </a:t>
            </a:r>
            <a:r>
              <a:rPr lang="en-US" altLang="en-US" sz="2400">
                <a:solidFill>
                  <a:srgbClr val="FF0000"/>
                </a:solidFill>
                <a:latin typeface="Calibri" pitchFamily="32" charset="0"/>
              </a:rPr>
              <a:t>as equation , mappings,or diagrams</a:t>
            </a:r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2" charset="0"/>
              </a:rPr>
              <a:t>Process measure often </a:t>
            </a:r>
            <a:r>
              <a:rPr lang="en-US" altLang="en-US" sz="2400">
                <a:solidFill>
                  <a:srgbClr val="FF0000"/>
                </a:solidFill>
                <a:latin typeface="Calibri" pitchFamily="32" charset="0"/>
              </a:rPr>
              <a:t>more difficult to define than product and resource measures</a:t>
            </a:r>
            <a:r>
              <a:rPr lang="en-US" altLang="en-US" sz="2400">
                <a:latin typeface="Calibri" pitchFamily="32" charset="0"/>
              </a:rPr>
              <a:t>, because process activities are less understood.</a:t>
            </a:r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2" charset="0"/>
              </a:rPr>
              <a:t>Eg-cost model examine only the contribute to final cost</a:t>
            </a:r>
          </a:p>
          <a:p>
            <a:pPr lvl="1">
              <a:spcBef>
                <a:spcPts val="500"/>
              </a:spcBef>
              <a:buFont typeface="Arial" charset="0"/>
              <a:buChar char="–"/>
            </a:pPr>
            <a:r>
              <a:rPr lang="en-US" altLang="en-US" sz="2000">
                <a:latin typeface="Calibri" pitchFamily="32" charset="0"/>
              </a:rPr>
              <a:t>Types of model</a:t>
            </a:r>
          </a:p>
          <a:p>
            <a:pPr lvl="2">
              <a:spcBef>
                <a:spcPts val="500"/>
              </a:spcBef>
              <a:buFont typeface="Arial" charset="0"/>
              <a:buChar char="•"/>
            </a:pPr>
            <a:r>
              <a:rPr lang="en-US" altLang="en-US" sz="2000">
                <a:latin typeface="Calibri" pitchFamily="32" charset="0"/>
              </a:rPr>
              <a:t>Cost estimation model</a:t>
            </a:r>
          </a:p>
          <a:p>
            <a:pPr lvl="2">
              <a:spcBef>
                <a:spcPts val="500"/>
              </a:spcBef>
              <a:buFont typeface="Arial" charset="0"/>
              <a:buChar char="•"/>
            </a:pPr>
            <a:r>
              <a:rPr lang="en-US" altLang="en-US" sz="2000">
                <a:latin typeface="Calibri" pitchFamily="32" charset="0"/>
              </a:rPr>
              <a:t>Quality model</a:t>
            </a:r>
          </a:p>
          <a:p>
            <a:pPr lvl="2">
              <a:spcBef>
                <a:spcPts val="500"/>
              </a:spcBef>
              <a:buFont typeface="Arial" charset="0"/>
              <a:buChar char="•"/>
            </a:pPr>
            <a:r>
              <a:rPr lang="en-US" altLang="en-US" sz="2000">
                <a:latin typeface="Calibri" pitchFamily="32" charset="0"/>
              </a:rPr>
              <a:t>CMM</a:t>
            </a:r>
          </a:p>
          <a:p>
            <a:pPr lvl="2">
              <a:spcBef>
                <a:spcPts val="500"/>
              </a:spcBef>
              <a:buClrTx/>
              <a:buFontTx/>
              <a:buNone/>
            </a:pPr>
            <a:endParaRPr lang="en-US" altLang="en-US" sz="2000">
              <a:latin typeface="Calibri" pitchFamily="32" charset="0"/>
            </a:endParaRP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altLang="en-US" sz="2000">
              <a:latin typeface="Calibri" pitchFamily="32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Calibri" pitchFamily="32" charset="0"/>
              </a:rPr>
              <a:t>R.Charanya,Assistant Professor,SITE,          VIT University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itchFamily="32" charset="0"/>
              </a:rPr>
              <a:t>Defining Attributes	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Need to make attributes very clear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Example: program complexity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altLang="en-US" sz="2800">
                <a:latin typeface="Calibri" pitchFamily="32" charset="0"/>
              </a:rPr>
              <a:t>A more complex program will be more difficult to test, debug, maintain, etc.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altLang="en-US" sz="2800">
                <a:latin typeface="Calibri" pitchFamily="32" charset="0"/>
              </a:rPr>
              <a:t>But, do we know what complexity means?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Calibri" pitchFamily="32" charset="0"/>
              </a:rPr>
              <a:t>R.Charanya,Assistant Professor,SITE,          VIT University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itchFamily="32" charset="0"/>
              </a:rPr>
              <a:t>A complexity measure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Cyclomatic number V(G):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altLang="en-US" sz="2800">
                <a:latin typeface="Calibri" pitchFamily="32" charset="0"/>
              </a:rPr>
              <a:t>Number of linearly independent paths through a program's flowgraph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altLang="en-US" sz="2800">
                <a:latin typeface="Calibri" pitchFamily="32" charset="0"/>
              </a:rPr>
              <a:t>V(G)=e-n+2, where e is the number of edges and n is the number of node in G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altLang="en-US" sz="2800">
                <a:latin typeface="Calibri" pitchFamily="32" charset="0"/>
              </a:rPr>
              <a:t>V(G)=d+1, where d is the number of decision nodes in G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altLang="en-US" sz="2800">
                <a:latin typeface="Calibri" pitchFamily="32" charset="0"/>
              </a:rPr>
              <a:t>Does this measure complexity?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Calibri" pitchFamily="32" charset="0"/>
              </a:rPr>
              <a:t>R.Charanya,Assistant Professor,SITE,          VIT University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57200" y="190500"/>
            <a:ext cx="822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>
                <a:latin typeface="Calibri" pitchFamily="32" charset="0"/>
              </a:rPr>
              <a:t>Is V(g) Consistent with the notion of complexity?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Many program with los of decisions are not difficult to understand.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altLang="en-US" sz="2800">
                <a:latin typeface="Calibri" pitchFamily="32" charset="0"/>
              </a:rPr>
              <a:t>Ex Large case statements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V(G) does not take nested decisions into account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V(G) does not address data dependencies, or the complexity of data structures </a:t>
            </a:r>
          </a:p>
          <a:p>
            <a:pPr>
              <a:spcBef>
                <a:spcPts val="800"/>
              </a:spcBef>
              <a:buClr>
                <a:srgbClr val="FF0000"/>
              </a:buClr>
              <a:buFont typeface="Arial" charset="0"/>
              <a:buChar char="•"/>
            </a:pPr>
            <a:r>
              <a:rPr lang="en-US" altLang="en-US" sz="3200">
                <a:solidFill>
                  <a:srgbClr val="FF0000"/>
                </a:solidFill>
                <a:latin typeface="Calibri" pitchFamily="32" charset="0"/>
              </a:rPr>
              <a:t>So we need complete model of program complexity is needed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Calibri" pitchFamily="32" charset="0"/>
              </a:rPr>
              <a:t>R.Charanya,Assistant Professor,SITE,          VIT University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itchFamily="32" charset="0"/>
              </a:rPr>
              <a:t>Conjecture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No one measure can be consisten with all notions of “complexity”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What do you think?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You may need to use extended number system, which can create only a partial ordering between entities; There many be many non-comparable entities.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Calibri" pitchFamily="32" charset="0"/>
              </a:rPr>
              <a:t>R.Charanya,Assistant Professor,SITE,          VIT University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itchFamily="32" charset="0"/>
              </a:rPr>
              <a:t>Direct Software Measures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Software size: </a:t>
            </a:r>
            <a:r>
              <a:rPr lang="en-US" altLang="en-US" sz="3200">
                <a:solidFill>
                  <a:srgbClr val="FF0000"/>
                </a:solidFill>
                <a:latin typeface="Calibri" pitchFamily="32" charset="0"/>
              </a:rPr>
              <a:t>lines of code, number of classes, bytes of executable code</a:t>
            </a:r>
            <a:r>
              <a:rPr lang="en-US" altLang="en-US" sz="3200">
                <a:latin typeface="Calibri" pitchFamily="32" charset="0"/>
              </a:rPr>
              <a:t>, …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Time taken to </a:t>
            </a:r>
            <a:r>
              <a:rPr lang="en-US" altLang="en-US" sz="3200">
                <a:solidFill>
                  <a:srgbClr val="FF0000"/>
                </a:solidFill>
                <a:latin typeface="Calibri" pitchFamily="32" charset="0"/>
              </a:rPr>
              <a:t>repair a software defect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Number of components reused form a library.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Calibri" pitchFamily="32" charset="0"/>
              </a:rPr>
              <a:t>R.Charanya,Assistant Professor,SITE,          VIT University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itchFamily="32" charset="0"/>
              </a:rPr>
              <a:t>Indirect Software Measures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Programmer productivity: LOC/Person-Hours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Defect density: Defects-Found/LOC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Testing branch coverage: branches Covered/Total Num Branches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Calibri" pitchFamily="32" charset="0"/>
              </a:rPr>
              <a:t>R.Charanya,Assistant Professor,SITE,          VIT University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itchFamily="32" charset="0"/>
              </a:rPr>
              <a:t>Measurement for Prediction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Measurement is useful to  </a:t>
            </a:r>
            <a:r>
              <a:rPr lang="en-US" altLang="en-US" sz="3200">
                <a:solidFill>
                  <a:srgbClr val="FF0000"/>
                </a:solidFill>
                <a:latin typeface="Calibri" pitchFamily="32" charset="0"/>
              </a:rPr>
              <a:t>understand what happen now or in the past.</a:t>
            </a:r>
          </a:p>
          <a:p>
            <a:pPr>
              <a:spcBef>
                <a:spcPts val="800"/>
              </a:spcBef>
              <a:buClr>
                <a:srgbClr val="FF0000"/>
              </a:buClr>
              <a:buFont typeface="Arial" charset="0"/>
              <a:buChar char="•"/>
            </a:pPr>
            <a:r>
              <a:rPr lang="en-US" altLang="en-US" sz="3200">
                <a:solidFill>
                  <a:srgbClr val="FF0000"/>
                </a:solidFill>
                <a:latin typeface="Calibri" pitchFamily="32" charset="0"/>
              </a:rPr>
              <a:t>Predict the reliability</a:t>
            </a:r>
            <a:r>
              <a:rPr lang="en-US" altLang="en-US" sz="3200">
                <a:latin typeface="Calibri" pitchFamily="32" charset="0"/>
              </a:rPr>
              <a:t> based on understanding of the system while still </a:t>
            </a:r>
            <a:r>
              <a:rPr lang="en-US" altLang="en-US" sz="3200">
                <a:solidFill>
                  <a:srgbClr val="FF0000"/>
                </a:solidFill>
                <a:latin typeface="Calibri" pitchFamily="32" charset="0"/>
              </a:rPr>
              <a:t>under development. 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Prediction is not clear cut.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altLang="en-US" sz="2800">
                <a:latin typeface="Calibri" pitchFamily="32" charset="0"/>
              </a:rPr>
              <a:t>Eg-distance of future journey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altLang="en-US" sz="2800">
                <a:latin typeface="Calibri" pitchFamily="32" charset="0"/>
              </a:rPr>
              <a:t>Requires a prediction system: a model and methods to predict unknown parameters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altLang="en-US" sz="2800">
              <a:latin typeface="Calibri" pitchFamily="32" charset="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US" altLang="en-US" sz="2800">
              <a:latin typeface="Calibri" pitchFamily="32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Calibri" pitchFamily="32" charset="0"/>
              </a:rPr>
              <a:t>R.Charanya,Assistant Professor,SITE,          VIT University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itchFamily="32" charset="0"/>
              </a:rPr>
              <a:t>Measurement for Prediction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 dirty="0">
                <a:latin typeface="Calibri" pitchFamily="32" charset="0"/>
              </a:rPr>
              <a:t>Requires a mathematical model that relates attributes that can </a:t>
            </a:r>
            <a:r>
              <a:rPr lang="en-US" altLang="en-US" sz="3200" dirty="0" smtClean="0">
                <a:latin typeface="Calibri" pitchFamily="32" charset="0"/>
              </a:rPr>
              <a:t>be </a:t>
            </a:r>
            <a:r>
              <a:rPr lang="en-US" altLang="en-US" sz="3200" dirty="0">
                <a:latin typeface="Calibri" pitchFamily="32" charset="0"/>
              </a:rPr>
              <a:t>measured to attributes that can only be predicted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altLang="en-US" sz="2800" dirty="0">
                <a:latin typeface="Calibri" pitchFamily="32" charset="0"/>
              </a:rPr>
              <a:t>Dev cost at requires time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altLang="en-US" sz="2800" dirty="0">
                <a:latin typeface="Calibri" pitchFamily="32" charset="0"/>
              </a:rPr>
              <a:t>Operational reliability when a product is released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Calibri" pitchFamily="32" charset="0"/>
              </a:rPr>
              <a:t>R.Charanya,Assistant Professor,SITE,          VIT University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itchFamily="32" charset="0"/>
              </a:rPr>
              <a:t>Scales(History)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ts val="3000"/>
              </a:lnSpc>
              <a:spcBef>
                <a:spcPts val="800"/>
              </a:spcBef>
              <a:buFont typeface="Arial" charset="0"/>
              <a:buChar char="•"/>
            </a:pPr>
            <a:r>
              <a:rPr lang="en-CA" altLang="en-US" sz="3200">
                <a:latin typeface="Times New Roman" pitchFamily="16" charset="0"/>
                <a:cs typeface="Times New Roman" pitchFamily="16" charset="0"/>
              </a:rPr>
              <a:t> Stevens’ scales, were first presented in his 1946 article “On the theory of scales of measurement” [Stevens, 1946]. They have been adopted by most of the statistics textbooks and have consequently been influencing statistical experiments to date.</a:t>
            </a:r>
          </a:p>
          <a:p>
            <a:pPr>
              <a:lnSpc>
                <a:spcPts val="3000"/>
              </a:lnSpc>
              <a:spcBef>
                <a:spcPts val="800"/>
              </a:spcBef>
              <a:buClrTx/>
              <a:buFontTx/>
              <a:buNone/>
            </a:pPr>
            <a:endParaRPr lang="en-CA" altLang="en-US" sz="3200">
              <a:latin typeface="Calibri" pitchFamily="32" charset="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CA" altLang="en-US" sz="3200">
              <a:latin typeface="Calibri" pitchFamily="32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Calibri" pitchFamily="32" charset="0"/>
              </a:rPr>
              <a:t>R.Charanya,Assistant Professor,SITE,          VIT University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altLang="en-US" b="1" smtClean="0"/>
              <a:t>Software Measurement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IN" sz="2000" dirty="0"/>
              <a:t>Even when you know which entity and attribute </a:t>
            </a:r>
            <a:r>
              <a:rPr lang="en-IN" sz="2000" dirty="0" smtClean="0"/>
              <a:t>you want </a:t>
            </a:r>
            <a:r>
              <a:rPr lang="en-IN" sz="2000" dirty="0"/>
              <a:t>to assess, there are many measures from </a:t>
            </a:r>
            <a:r>
              <a:rPr lang="en-IN" sz="2000" dirty="0" smtClean="0"/>
              <a:t>which to </a:t>
            </a:r>
            <a:r>
              <a:rPr lang="en-IN" sz="2000" dirty="0"/>
              <a:t>choose</a:t>
            </a:r>
            <a:r>
              <a:rPr lang="en-IN" sz="2000" dirty="0" smtClean="0"/>
              <a:t>.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sz="2000" dirty="0"/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IN" sz="2000" dirty="0" smtClean="0">
                <a:solidFill>
                  <a:srgbClr val="0070C0"/>
                </a:solidFill>
              </a:rPr>
              <a:t>• </a:t>
            </a:r>
            <a:r>
              <a:rPr lang="en-IN" sz="2000" b="1" dirty="0" smtClean="0">
                <a:solidFill>
                  <a:srgbClr val="0070C0"/>
                </a:solidFill>
              </a:rPr>
              <a:t>Measures </a:t>
            </a:r>
            <a:r>
              <a:rPr lang="en-IN" sz="2000" b="1" dirty="0">
                <a:solidFill>
                  <a:srgbClr val="0070C0"/>
                </a:solidFill>
              </a:rPr>
              <a:t>or measurement systems </a:t>
            </a:r>
            <a:r>
              <a:rPr lang="en-IN" sz="2000" dirty="0"/>
              <a:t>are used to assess </a:t>
            </a:r>
            <a:r>
              <a:rPr lang="en-IN" sz="2000" dirty="0" smtClean="0"/>
              <a:t>an existing </a:t>
            </a:r>
            <a:r>
              <a:rPr lang="en-IN" sz="2000" dirty="0"/>
              <a:t>entity by numerically characterizing one of more of </a:t>
            </a:r>
            <a:r>
              <a:rPr lang="en-IN" sz="2000" dirty="0" smtClean="0"/>
              <a:t>its attribute.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IN" sz="2000" dirty="0"/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IN" sz="2000" dirty="0">
                <a:solidFill>
                  <a:srgbClr val="0070C0"/>
                </a:solidFill>
              </a:rPr>
              <a:t>• </a:t>
            </a:r>
            <a:r>
              <a:rPr lang="en-IN" sz="2000" b="1" dirty="0">
                <a:solidFill>
                  <a:srgbClr val="0070C0"/>
                </a:solidFill>
              </a:rPr>
              <a:t>Prediction systems </a:t>
            </a:r>
            <a:r>
              <a:rPr lang="en-IN" sz="2000" dirty="0"/>
              <a:t>are used to predict some attribute of </a:t>
            </a:r>
            <a:r>
              <a:rPr lang="en-IN" sz="2000" dirty="0" smtClean="0"/>
              <a:t>a future </a:t>
            </a:r>
            <a:r>
              <a:rPr lang="en-IN" sz="2000" dirty="0"/>
              <a:t>entity, involving a mathematical model with </a:t>
            </a:r>
            <a:r>
              <a:rPr lang="en-IN" sz="2000" dirty="0" smtClean="0"/>
              <a:t>associated prediction </a:t>
            </a:r>
            <a:r>
              <a:rPr lang="en-IN" sz="2000" dirty="0"/>
              <a:t>procedures.</a:t>
            </a: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39BA93F-B613-4C39-A52E-28B40BC02F2E}" type="slidenum">
              <a:rPr lang="en-US" altLang="en-US" sz="1400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altLang="en-US" b="1" smtClean="0"/>
              <a:t>Measurement Validation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2000" b="1" dirty="0" smtClean="0">
                <a:solidFill>
                  <a:srgbClr val="0070C0"/>
                </a:solidFill>
              </a:rPr>
              <a:t>Validation </a:t>
            </a:r>
            <a:r>
              <a:rPr lang="en-IN" sz="2000" b="1" dirty="0">
                <a:solidFill>
                  <a:srgbClr val="0070C0"/>
                </a:solidFill>
              </a:rPr>
              <a:t>question</a:t>
            </a:r>
            <a:r>
              <a:rPr lang="en-IN" sz="2000" b="1" dirty="0"/>
              <a:t>:</a:t>
            </a:r>
            <a:r>
              <a:rPr lang="en-IN" sz="2000" dirty="0"/>
              <a:t> Does the measure </a:t>
            </a:r>
            <a:r>
              <a:rPr lang="en-IN" sz="2000" dirty="0" smtClean="0"/>
              <a:t>used to capture </a:t>
            </a:r>
            <a:r>
              <a:rPr lang="en-IN" sz="2000" dirty="0"/>
              <a:t>the information that it was </a:t>
            </a:r>
            <a:r>
              <a:rPr lang="en-IN" sz="2000" dirty="0" smtClean="0"/>
              <a:t>intended for?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sz="2000" dirty="0"/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IN" sz="2000" dirty="0"/>
              <a:t> A </a:t>
            </a:r>
            <a:r>
              <a:rPr lang="en-IN" sz="2000" dirty="0">
                <a:solidFill>
                  <a:srgbClr val="FF0000"/>
                </a:solidFill>
              </a:rPr>
              <a:t>measure</a:t>
            </a:r>
            <a:r>
              <a:rPr lang="en-IN" sz="2000" dirty="0"/>
              <a:t> is valid if it </a:t>
            </a:r>
            <a:r>
              <a:rPr lang="en-IN" sz="2000" dirty="0" smtClean="0"/>
              <a:t>accurately characterizes </a:t>
            </a:r>
            <a:r>
              <a:rPr lang="en-IN" sz="2000" dirty="0"/>
              <a:t>the attribute it claims </a:t>
            </a:r>
            <a:r>
              <a:rPr lang="en-IN" sz="2000" dirty="0" smtClean="0"/>
              <a:t>to measure.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IN" sz="2000" dirty="0"/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IN" sz="2000" dirty="0" smtClean="0"/>
              <a:t> </a:t>
            </a:r>
            <a:r>
              <a:rPr lang="en-IN" sz="2000" dirty="0"/>
              <a:t>A </a:t>
            </a:r>
            <a:r>
              <a:rPr lang="en-IN" sz="2000" dirty="0">
                <a:solidFill>
                  <a:srgbClr val="FF0000"/>
                </a:solidFill>
              </a:rPr>
              <a:t>prediction system </a:t>
            </a:r>
            <a:r>
              <a:rPr lang="en-IN" sz="2000" dirty="0"/>
              <a:t>is valid if it </a:t>
            </a:r>
            <a:r>
              <a:rPr lang="en-IN" sz="2000" dirty="0" smtClean="0"/>
              <a:t>makes accurate </a:t>
            </a:r>
            <a:r>
              <a:rPr lang="en-IN" sz="2000" dirty="0"/>
              <a:t>predictions.</a:t>
            </a: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A0CBACB-1A12-49B9-B706-C9F44DBD4504}" type="slidenum">
              <a:rPr lang="en-US" altLang="en-US" sz="1400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8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altLang="en-US" b="1" smtClean="0"/>
              <a:t>Validating Measures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IN" sz="2000" b="1" dirty="0" smtClean="0">
                <a:solidFill>
                  <a:srgbClr val="C00000"/>
                </a:solidFill>
              </a:rPr>
              <a:t>Definition</a:t>
            </a:r>
            <a:r>
              <a:rPr lang="en-IN" sz="2000" b="1" dirty="0">
                <a:solidFill>
                  <a:srgbClr val="C00000"/>
                </a:solidFill>
              </a:rPr>
              <a:t>: </a:t>
            </a:r>
            <a:r>
              <a:rPr lang="en-IN" sz="2000" dirty="0"/>
              <a:t>The process of ensuring that </a:t>
            </a:r>
            <a:r>
              <a:rPr lang="en-IN" sz="2000" dirty="0" smtClean="0"/>
              <a:t>the measure </a:t>
            </a:r>
            <a:r>
              <a:rPr lang="en-IN" sz="2000" dirty="0"/>
              <a:t>is a proper numerical characterization </a:t>
            </a:r>
            <a:r>
              <a:rPr lang="en-IN" sz="2000" dirty="0" smtClean="0"/>
              <a:t>of the </a:t>
            </a:r>
            <a:r>
              <a:rPr lang="en-IN" sz="2000" dirty="0"/>
              <a:t>claimed attribute by showing that </a:t>
            </a:r>
            <a:r>
              <a:rPr lang="en-IN" sz="2000" dirty="0" smtClean="0"/>
              <a:t>the representation </a:t>
            </a:r>
            <a:r>
              <a:rPr lang="en-IN" sz="2000" dirty="0"/>
              <a:t>condition is satisfied</a:t>
            </a:r>
            <a:r>
              <a:rPr lang="en-IN" sz="2000" dirty="0" smtClean="0"/>
              <a:t>.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IN" sz="2000" dirty="0"/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IN" sz="2000" b="1" dirty="0" smtClean="0">
                <a:solidFill>
                  <a:srgbClr val="C00000"/>
                </a:solidFill>
              </a:rPr>
              <a:t>Example</a:t>
            </a:r>
            <a:r>
              <a:rPr lang="en-IN" sz="2000" b="1" dirty="0">
                <a:solidFill>
                  <a:srgbClr val="C00000"/>
                </a:solidFill>
              </a:rPr>
              <a:t>:</a:t>
            </a:r>
            <a:r>
              <a:rPr lang="en-IN" sz="2000" b="1" dirty="0"/>
              <a:t> </a:t>
            </a:r>
            <a:r>
              <a:rPr lang="en-IN" sz="2000" dirty="0"/>
              <a:t>Measuring program </a:t>
            </a:r>
            <a:r>
              <a:rPr lang="en-IN" sz="2000" dirty="0" smtClean="0"/>
              <a:t>length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IN" sz="2000" dirty="0"/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IN" sz="2000" dirty="0" smtClean="0"/>
              <a:t>Any </a:t>
            </a:r>
            <a:r>
              <a:rPr lang="en-IN" sz="2000" dirty="0"/>
              <a:t>measure of length should satisfy conditions such as: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2000" dirty="0"/>
              <a:t>Length of joint programs should be</a:t>
            </a:r>
          </a:p>
          <a:p>
            <a:pPr marL="0" indent="0" algn="ct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IN" sz="2000" dirty="0"/>
              <a:t>m(p1 ; p2) = m(p1) + m(p2)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2000" dirty="0"/>
              <a:t>If length of p1 </a:t>
            </a:r>
            <a:r>
              <a:rPr lang="en-IN" sz="2000" dirty="0" smtClean="0"/>
              <a:t>is </a:t>
            </a:r>
            <a:r>
              <a:rPr lang="en-IN" sz="2000" dirty="0"/>
              <a:t>greater </a:t>
            </a:r>
            <a:r>
              <a:rPr lang="en-IN" sz="2000" dirty="0" smtClean="0"/>
              <a:t>than </a:t>
            </a:r>
            <a:r>
              <a:rPr lang="en-IN" sz="2000" dirty="0"/>
              <a:t>p2, any measure of </a:t>
            </a:r>
            <a:r>
              <a:rPr lang="en-IN" sz="2000" dirty="0" smtClean="0"/>
              <a:t>length should </a:t>
            </a:r>
            <a:r>
              <a:rPr lang="en-IN" sz="2000" dirty="0"/>
              <a:t>satisfy m(p1) &gt; m(p2</a:t>
            </a:r>
            <a:r>
              <a:rPr lang="en-IN" sz="2000" dirty="0" smtClean="0"/>
              <a:t>).</a:t>
            </a:r>
            <a:endParaRPr lang="en-IN" sz="2000" dirty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F9E6E73-FA20-4860-A688-8018F2897AE2}" type="slidenum">
              <a:rPr lang="en-US" altLang="en-US" sz="1400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altLang="en-US" b="1" smtClean="0"/>
              <a:t>Validating Prediction Systems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2000" b="1" dirty="0"/>
              <a:t>Definition: </a:t>
            </a:r>
            <a:r>
              <a:rPr lang="en-IN" sz="2000" dirty="0"/>
              <a:t>The process of establishing </a:t>
            </a:r>
            <a:r>
              <a:rPr lang="en-IN" sz="2000" dirty="0" smtClean="0"/>
              <a:t>the accuracy </a:t>
            </a:r>
            <a:r>
              <a:rPr lang="en-IN" sz="2000" dirty="0"/>
              <a:t>of the prediction system by </a:t>
            </a:r>
            <a:r>
              <a:rPr lang="en-IN" sz="2000" dirty="0" smtClean="0"/>
              <a:t>empirical means</a:t>
            </a:r>
            <a:r>
              <a:rPr lang="en-IN" sz="2000" dirty="0"/>
              <a:t>, i.e., by comparing model performance </a:t>
            </a:r>
            <a:r>
              <a:rPr lang="en-IN" sz="2000" dirty="0" smtClean="0"/>
              <a:t>with known </a:t>
            </a:r>
            <a:r>
              <a:rPr lang="en-IN" sz="2000" dirty="0"/>
              <a:t>data in the given environment.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IN" sz="2000" dirty="0"/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IN" sz="2000" b="1" dirty="0" smtClean="0"/>
              <a:t>Example</a:t>
            </a:r>
            <a:r>
              <a:rPr lang="en-IN" sz="2000" b="1" dirty="0"/>
              <a:t>: </a:t>
            </a:r>
            <a:r>
              <a:rPr lang="en-IN" sz="2000" dirty="0"/>
              <a:t>Software Reliability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2000" dirty="0" smtClean="0"/>
              <a:t>Using </a:t>
            </a:r>
            <a:r>
              <a:rPr lang="en-IN" sz="2000" dirty="0"/>
              <a:t>tools such as CASRE to fit the failure data into </a:t>
            </a:r>
            <a:r>
              <a:rPr lang="en-IN" sz="2000" dirty="0" smtClean="0"/>
              <a:t>the reliability </a:t>
            </a:r>
            <a:r>
              <a:rPr lang="en-IN" sz="2000" dirty="0"/>
              <a:t>model.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2000" dirty="0" smtClean="0"/>
              <a:t>Accuracy </a:t>
            </a:r>
            <a:r>
              <a:rPr lang="en-IN" sz="2000" dirty="0"/>
              <a:t>of estimation of the failure intensity λ </a:t>
            </a:r>
            <a:r>
              <a:rPr lang="en-IN" sz="2000" dirty="0" smtClean="0"/>
              <a:t>depends on </a:t>
            </a:r>
            <a:r>
              <a:rPr lang="en-IN" sz="2000" dirty="0"/>
              <a:t>the number of failures experienced (i.e., the </a:t>
            </a:r>
            <a:r>
              <a:rPr lang="en-IN" sz="2000" dirty="0" smtClean="0"/>
              <a:t>sample size</a:t>
            </a:r>
            <a:r>
              <a:rPr lang="en-IN" sz="2000" dirty="0"/>
              <a:t>).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2000" dirty="0" smtClean="0"/>
              <a:t>Good </a:t>
            </a:r>
            <a:r>
              <a:rPr lang="en-IN" sz="2000" dirty="0"/>
              <a:t>results in estimating failure intensity are </a:t>
            </a:r>
            <a:r>
              <a:rPr lang="en-IN" sz="2000" dirty="0" smtClean="0"/>
              <a:t>generally experienced </a:t>
            </a:r>
            <a:r>
              <a:rPr lang="en-IN" sz="2000" dirty="0"/>
              <a:t>for programs with 5,000 or more </a:t>
            </a:r>
            <a:r>
              <a:rPr lang="en-IN" sz="2000" dirty="0" smtClean="0"/>
              <a:t>developed source </a:t>
            </a:r>
            <a:r>
              <a:rPr lang="en-IN" sz="2000" dirty="0"/>
              <a:t>lines.</a:t>
            </a: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56E6655-8340-4519-8F5F-63486ADBB2EB}" type="slidenum">
              <a:rPr lang="en-US" altLang="en-US" sz="1400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9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altLang="en-US" smtClean="0"/>
              <a:t>Classes of Prediction Systems</a:t>
            </a:r>
            <a:br>
              <a:rPr lang="en-IN" altLang="en-US" smtClean="0"/>
            </a:br>
            <a:endParaRPr lang="en-IN" altLang="en-US" smtClean="0"/>
          </a:p>
        </p:txBody>
      </p:sp>
      <p:sp>
        <p:nvSpPr>
          <p:cNvPr id="1300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IN" altLang="en-US" sz="2800" b="1" dirty="0" smtClean="0">
                <a:solidFill>
                  <a:srgbClr val="FF0000"/>
                </a:solidFill>
              </a:rPr>
              <a:t>Class 1: </a:t>
            </a:r>
            <a:r>
              <a:rPr lang="en-IN" altLang="en-US" sz="2800" dirty="0"/>
              <a:t>M</a:t>
            </a:r>
            <a:r>
              <a:rPr lang="en-IN" altLang="en-US" sz="2800" dirty="0" smtClean="0"/>
              <a:t>easures </a:t>
            </a:r>
            <a:r>
              <a:rPr lang="en-IN" altLang="en-US" sz="2800" dirty="0" smtClean="0"/>
              <a:t>of internal attributes of early life-cycle products predict measures of internal attributes of later life-cycle products.</a:t>
            </a:r>
          </a:p>
          <a:p>
            <a:pPr marL="0" indent="0" algn="just" eaLnBrk="1" hangingPunct="1">
              <a:buFontTx/>
              <a:buNone/>
            </a:pPr>
            <a:endParaRPr lang="en-IN" altLang="en-US" sz="2800" dirty="0" smtClean="0"/>
          </a:p>
          <a:p>
            <a:pPr marL="0" indent="0" algn="just" eaLnBrk="1" hangingPunct="1">
              <a:buFontTx/>
              <a:buNone/>
            </a:pPr>
            <a:r>
              <a:rPr lang="en-IN" altLang="en-US" sz="2800" b="1" dirty="0" smtClean="0">
                <a:solidFill>
                  <a:srgbClr val="00B050"/>
                </a:solidFill>
              </a:rPr>
              <a:t>Example:</a:t>
            </a:r>
            <a:r>
              <a:rPr lang="en-IN" altLang="en-US" sz="2800" dirty="0" smtClean="0"/>
              <a:t> Reuse of specification are used to predict size and final code.</a:t>
            </a: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799799C-AF5A-4A06-9287-93E18CCF37A7}" type="slidenum">
              <a:rPr lang="en-US" altLang="en-US" sz="1400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23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IN" altLang="en-US" smtClean="0"/>
              <a:t>(cont’d)</a:t>
            </a:r>
          </a:p>
        </p:txBody>
      </p:sp>
      <p:sp>
        <p:nvSpPr>
          <p:cNvPr id="131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N" altLang="en-US" b="1" smtClean="0">
                <a:solidFill>
                  <a:srgbClr val="FF0000"/>
                </a:solidFill>
              </a:rPr>
              <a:t>Class 2:</a:t>
            </a:r>
            <a:r>
              <a:rPr lang="en-IN" altLang="en-US" smtClean="0"/>
              <a:t> Measures of early life-cycle process attributes predict measures of later life-cycle processes and resources.</a:t>
            </a:r>
          </a:p>
          <a:p>
            <a:pPr marL="0" indent="0" eaLnBrk="1" hangingPunct="1">
              <a:buFontTx/>
              <a:buNone/>
            </a:pPr>
            <a:r>
              <a:rPr lang="en-IN" altLang="en-US" b="1" smtClean="0">
                <a:solidFill>
                  <a:srgbClr val="00B050"/>
                </a:solidFill>
              </a:rPr>
              <a:t>Example:</a:t>
            </a:r>
            <a:r>
              <a:rPr lang="en-IN" altLang="en-US" smtClean="0">
                <a:solidFill>
                  <a:srgbClr val="00B050"/>
                </a:solidFill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IN" altLang="en-US" smtClean="0"/>
              <a:t>-- Number of faults found during design review predict cost of implementation.</a:t>
            </a:r>
          </a:p>
          <a:p>
            <a:pPr marL="0" indent="0" eaLnBrk="1" hangingPunct="1">
              <a:buFontTx/>
              <a:buNone/>
            </a:pPr>
            <a:endParaRPr lang="en-IN" altLang="en-US" smtClean="0"/>
          </a:p>
          <a:p>
            <a:pPr marL="0" indent="0" eaLnBrk="1" hangingPunct="1">
              <a:buFontTx/>
              <a:buNone/>
            </a:pPr>
            <a:r>
              <a:rPr lang="en-IN" altLang="en-US" smtClean="0"/>
              <a:t>– Number of faults(old shirt damage)-predict cost of implementation(predict the cost)</a:t>
            </a: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AF5A2F4-E9C6-4013-AF39-E5ED2DBFC990}" type="slidenum">
              <a:rPr lang="en-US" altLang="en-US" sz="1400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IN" altLang="en-US" smtClean="0"/>
          </a:p>
        </p:txBody>
      </p:sp>
      <p:sp>
        <p:nvSpPr>
          <p:cNvPr id="132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N" altLang="en-US" b="1" dirty="0" smtClean="0">
                <a:solidFill>
                  <a:srgbClr val="FF0000"/>
                </a:solidFill>
              </a:rPr>
              <a:t>Class 3:</a:t>
            </a:r>
            <a:r>
              <a:rPr lang="en-IN" altLang="en-US" dirty="0" smtClean="0"/>
              <a:t> Measures of internal product attributes predict process attributes.</a:t>
            </a:r>
          </a:p>
          <a:p>
            <a:pPr marL="0" indent="0" eaLnBrk="1" hangingPunct="1">
              <a:buFontTx/>
              <a:buNone/>
            </a:pPr>
            <a:endParaRPr lang="en-IN" altLang="en-US" dirty="0" smtClean="0"/>
          </a:p>
          <a:p>
            <a:pPr marL="0" indent="0" eaLnBrk="1" hangingPunct="1">
              <a:buFontTx/>
              <a:buNone/>
            </a:pPr>
            <a:r>
              <a:rPr lang="en-IN" altLang="en-US" b="1" dirty="0" smtClean="0">
                <a:solidFill>
                  <a:srgbClr val="00B050"/>
                </a:solidFill>
              </a:rPr>
              <a:t>Example:</a:t>
            </a:r>
            <a:r>
              <a:rPr lang="en-IN" altLang="en-US" dirty="0" smtClean="0">
                <a:solidFill>
                  <a:srgbClr val="00B050"/>
                </a:solidFill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IN" altLang="en-US" dirty="0" smtClean="0"/>
              <a:t>– Measures of </a:t>
            </a:r>
            <a:r>
              <a:rPr lang="en-IN" altLang="en-US" dirty="0" smtClean="0">
                <a:solidFill>
                  <a:srgbClr val="FF0000"/>
                </a:solidFill>
              </a:rPr>
              <a:t>design structure </a:t>
            </a:r>
            <a:r>
              <a:rPr lang="en-IN" altLang="en-US" dirty="0" smtClean="0"/>
              <a:t>to predict maintenance effort, or the </a:t>
            </a:r>
            <a:r>
              <a:rPr lang="en-IN" altLang="en-US" dirty="0" smtClean="0">
                <a:solidFill>
                  <a:srgbClr val="FF0000"/>
                </a:solidFill>
              </a:rPr>
              <a:t>number</a:t>
            </a:r>
            <a:r>
              <a:rPr lang="en-IN" altLang="en-US" dirty="0" smtClean="0"/>
              <a:t> of </a:t>
            </a:r>
            <a:r>
              <a:rPr lang="en-IN" altLang="en-US" dirty="0" smtClean="0">
                <a:solidFill>
                  <a:srgbClr val="FF0000"/>
                </a:solidFill>
              </a:rPr>
              <a:t>faults</a:t>
            </a:r>
            <a:r>
              <a:rPr lang="en-IN" altLang="en-US" dirty="0" smtClean="0"/>
              <a:t> </a:t>
            </a:r>
            <a:r>
              <a:rPr lang="en-IN" altLang="en-US" dirty="0" smtClean="0">
                <a:solidFill>
                  <a:srgbClr val="FF0000"/>
                </a:solidFill>
              </a:rPr>
              <a:t>found during testing.</a:t>
            </a:r>
          </a:p>
          <a:p>
            <a:pPr marL="0" indent="0" eaLnBrk="1" hangingPunct="1">
              <a:buFontTx/>
              <a:buNone/>
            </a:pPr>
            <a:r>
              <a:rPr lang="en-IN" altLang="en-US" dirty="0" smtClean="0"/>
              <a:t>– </a:t>
            </a: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AF5C43C-7D8E-4268-9498-36738819F277}" type="slidenum">
              <a:rPr lang="en-US" altLang="en-US" sz="1400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1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875"/>
            <a:ext cx="7772400" cy="4683125"/>
          </a:xfrm>
        </p:spPr>
        <p:txBody>
          <a:bodyPr rtlCol="0">
            <a:normAutofit fontScale="850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IN" b="1" dirty="0">
                <a:solidFill>
                  <a:srgbClr val="FF0000"/>
                </a:solidFill>
              </a:rPr>
              <a:t>Class 4:</a:t>
            </a:r>
            <a:r>
              <a:rPr lang="en-IN" dirty="0"/>
              <a:t> Measures of process attributes </a:t>
            </a:r>
            <a:r>
              <a:rPr lang="en-IN" dirty="0" smtClean="0"/>
              <a:t>predict later </a:t>
            </a:r>
            <a:r>
              <a:rPr lang="en-IN" dirty="0"/>
              <a:t>product attributes.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IN" b="1" dirty="0" smtClean="0">
                <a:solidFill>
                  <a:srgbClr val="00B050"/>
                </a:solidFill>
              </a:rPr>
              <a:t>Example: 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IN" dirty="0"/>
          </a:p>
          <a:p>
            <a:pPr marL="457200" indent="-457200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IN" dirty="0" smtClean="0"/>
              <a:t>Measure </a:t>
            </a:r>
            <a:r>
              <a:rPr lang="en-IN" dirty="0"/>
              <a:t>of failure during </a:t>
            </a:r>
            <a:r>
              <a:rPr lang="en-IN" dirty="0" smtClean="0"/>
              <a:t>one operational </a:t>
            </a:r>
            <a:r>
              <a:rPr lang="en-IN" dirty="0"/>
              <a:t>period are used to predict </a:t>
            </a:r>
            <a:r>
              <a:rPr lang="en-IN" dirty="0" smtClean="0"/>
              <a:t>likely failure </a:t>
            </a:r>
            <a:r>
              <a:rPr lang="en-IN" dirty="0"/>
              <a:t>occurrence in the subsequent </a:t>
            </a:r>
            <a:r>
              <a:rPr lang="en-IN" dirty="0" smtClean="0"/>
              <a:t>operational period.</a:t>
            </a:r>
          </a:p>
          <a:p>
            <a:pPr marL="457200" indent="-457200" eaLnBrk="1" fontAlgn="auto" hangingPunct="1">
              <a:spcAft>
                <a:spcPts val="0"/>
              </a:spcAft>
              <a:buFontTx/>
              <a:buAutoNum type="arabicPeriod"/>
              <a:defRPr/>
            </a:pPr>
            <a:endParaRPr lang="en-IN" dirty="0"/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IN" dirty="0" smtClean="0"/>
              <a:t>2</a:t>
            </a:r>
            <a:r>
              <a:rPr lang="en-IN" dirty="0"/>
              <a:t>. Failures during testing predict reliability in </a:t>
            </a:r>
            <a:r>
              <a:rPr lang="en-IN" dirty="0" smtClean="0"/>
              <a:t>the field</a:t>
            </a:r>
            <a:r>
              <a:rPr lang="en-IN" dirty="0"/>
              <a:t>.</a:t>
            </a: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648BBAA-29FF-4D65-BC07-84375AC627F1}" type="slidenum">
              <a:rPr lang="en-US" altLang="en-US" sz="1400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1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160338"/>
            <a:ext cx="82296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altLang="en-US" sz="4400">
                <a:latin typeface="Calibri" pitchFamily="32" charset="0"/>
              </a:rPr>
              <a:t>Representation of measurement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700"/>
              </a:spcBef>
              <a:buFont typeface="Arial" charset="0"/>
              <a:buChar char="•"/>
            </a:pPr>
            <a:r>
              <a:rPr lang="en-GB" altLang="en-US" sz="2800">
                <a:latin typeface="Calibri" pitchFamily="32" charset="0"/>
              </a:rPr>
              <a:t>Empirical Relation Systems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</a:pPr>
            <a:r>
              <a:rPr lang="en-GB" altLang="en-US" sz="2400">
                <a:latin typeface="Calibri" pitchFamily="32" charset="0"/>
              </a:rPr>
              <a:t>Empirical relation system (C,R), where C is the set of entities and R is the set of empirical relationship.</a:t>
            </a:r>
          </a:p>
          <a:p>
            <a:pPr>
              <a:spcBef>
                <a:spcPts val="700"/>
              </a:spcBef>
              <a:buFont typeface="Arial" charset="0"/>
              <a:buChar char="•"/>
            </a:pPr>
            <a:r>
              <a:rPr lang="en-GB" altLang="en-US" sz="2800">
                <a:latin typeface="Calibri" pitchFamily="32" charset="0"/>
              </a:rPr>
              <a:t>Representation Condition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</a:pPr>
            <a:r>
              <a:rPr lang="en-GB" altLang="en-US" sz="2400">
                <a:latin typeface="Calibri" pitchFamily="32" charset="0"/>
              </a:rPr>
              <a:t>Mathematically representation of an expression, for example taller than (what does that really mean (&gt;) )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</a:pPr>
            <a:r>
              <a:rPr lang="en-GB" altLang="en-US" sz="2400">
                <a:latin typeface="Calibri" pitchFamily="32" charset="0"/>
              </a:rPr>
              <a:t>Numerical relation system (N,P), where entities in C are mapped to numbers in N and empirical relations in R are mapped to numerical representation in P.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GB" altLang="en-US" sz="2400">
              <a:latin typeface="Calibri" pitchFamily="32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Calibri" pitchFamily="32" charset="0"/>
              </a:rPr>
              <a:t>R.Charanya,Assistant Professor,SITE,          VIT University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itchFamily="32" charset="0"/>
              </a:rPr>
              <a:t>Representation Theory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Measurement theory tells us </a:t>
            </a:r>
            <a:r>
              <a:rPr lang="en-US" altLang="en-US" sz="3200">
                <a:solidFill>
                  <a:srgbClr val="FF0000"/>
                </a:solidFill>
                <a:latin typeface="Calibri" pitchFamily="32" charset="0"/>
              </a:rPr>
              <a:t>rules,for developing and reasoning</a:t>
            </a:r>
            <a:r>
              <a:rPr lang="en-US" altLang="en-US" sz="3200">
                <a:latin typeface="Calibri" pitchFamily="32" charset="0"/>
              </a:rPr>
              <a:t> about all  kind of measurement.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Ties intuition to </a:t>
            </a:r>
            <a:r>
              <a:rPr lang="en-US" altLang="en-US" sz="3200">
                <a:solidFill>
                  <a:srgbClr val="FF0000"/>
                </a:solidFill>
                <a:latin typeface="Calibri" pitchFamily="32" charset="0"/>
              </a:rPr>
              <a:t>representations of attributes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Representations can be </a:t>
            </a:r>
            <a:r>
              <a:rPr lang="en-US" altLang="en-US" sz="3200">
                <a:solidFill>
                  <a:srgbClr val="FF0000"/>
                </a:solidFill>
                <a:latin typeface="Calibri" pitchFamily="32" charset="0"/>
              </a:rPr>
              <a:t>numeric or symbolic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Based on comparison between </a:t>
            </a:r>
            <a:r>
              <a:rPr lang="en-US" altLang="en-US" sz="3200">
                <a:solidFill>
                  <a:srgbClr val="FF0000"/>
                </a:solidFill>
                <a:latin typeface="Calibri" pitchFamily="32" charset="0"/>
              </a:rPr>
              <a:t>entities and how we represent them.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Calibri" pitchFamily="32" charset="0"/>
              </a:rPr>
              <a:t>R.Charanya,Assistant Professor,SITE,          VIT University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itchFamily="32" charset="0"/>
              </a:rPr>
              <a:t>Empirical Relations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Formalizes our intuition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Based on our observations of the attributes of actual objects (physical or virtual)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2" charset="0"/>
              </a:rPr>
              <a:t>We compare </a:t>
            </a:r>
            <a:r>
              <a:rPr lang="en-US" altLang="en-US" sz="3200">
                <a:solidFill>
                  <a:srgbClr val="FF0000"/>
                </a:solidFill>
                <a:latin typeface="Calibri" pitchFamily="32" charset="0"/>
              </a:rPr>
              <a:t>objects in terms of attributes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US" altLang="en-US" sz="3200">
              <a:solidFill>
                <a:srgbClr val="FF0000"/>
              </a:solidFill>
              <a:latin typeface="Calibri" pitchFamily="32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Calibri" pitchFamily="32" charset="0"/>
              </a:rPr>
              <a:t>R.Charanya,Assistant Professor,SITE,          VIT University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 smtClean="0"/>
              <a:t>R.Charanya,Assistant Professor(Senior),SITE,          VIT University</a:t>
            </a:r>
            <a:endParaRPr lang="en-US" altLang="en-US"/>
          </a:p>
        </p:txBody>
      </p:sp>
      <p:pic>
        <p:nvPicPr>
          <p:cNvPr id="4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43608" y="1412776"/>
            <a:ext cx="756084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lang="en-CA" dirty="0">
                <a:solidFill>
                  <a:srgbClr val="000000"/>
                </a:solidFill>
                <a:latin typeface="Times New Roman"/>
                <a:cs typeface="Times New Roman"/>
              </a:rPr>
              <a:t>  Empirical relation preserved under measurement M</a:t>
            </a:r>
            <a:r>
              <a:rPr lang="en-CA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>
                <a:solidFill>
                  <a:srgbClr val="000000"/>
                </a:solidFill>
                <a:latin typeface="Times New Roman"/>
              </a:rPr>
            </a:br>
            <a:r>
              <a:rPr lang="en-CA" dirty="0">
                <a:solidFill>
                  <a:srgbClr val="000000"/>
                </a:solidFill>
                <a:latin typeface="Times New Roman"/>
                <a:cs typeface="Times New Roman"/>
              </a:rPr>
              <a:t>as numerical relation</a:t>
            </a:r>
          </a:p>
          <a:p>
            <a:pPr fontAlgn="auto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155700" y="762000"/>
            <a:ext cx="7988300" cy="7366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4005" b="1" dirty="0">
                <a:solidFill>
                  <a:srgbClr val="333399"/>
                </a:solidFill>
                <a:latin typeface="Arial Bold"/>
                <a:cs typeface="Arial Bold"/>
              </a:rPr>
              <a:t>Empirical Relations</a:t>
            </a:r>
          </a:p>
          <a:p>
            <a:pPr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3995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066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2"/>
          <p:cNvSpPr txBox="1"/>
          <p:nvPr/>
        </p:nvSpPr>
        <p:spPr>
          <a:xfrm>
            <a:off x="1155700" y="812800"/>
            <a:ext cx="7988300" cy="6858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41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10" b="1">
                <a:solidFill>
                  <a:srgbClr val="333399"/>
                </a:solidFill>
                <a:latin typeface="Arial Bold"/>
                <a:cs typeface="Arial Bold"/>
              </a:rPr>
              <a:t>Real, Empirical &amp; Formal Worlds</a:t>
            </a:r>
          </a:p>
          <a:p>
            <a:pPr fontAlgn="auto">
              <a:lnSpc>
                <a:spcPts val="414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36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594100" y="1917700"/>
            <a:ext cx="5549900" cy="3810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14" b="1">
                <a:solidFill>
                  <a:srgbClr val="000000"/>
                </a:solidFill>
                <a:latin typeface="Tahoma Bold"/>
                <a:cs typeface="Tahoma Bold"/>
              </a:rPr>
              <a:t>Measurement</a:t>
            </a:r>
          </a:p>
          <a:p>
            <a:pPr fontAlgn="auto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004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95500" y="2374900"/>
            <a:ext cx="850900" cy="3556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10" b="1">
                <a:solidFill>
                  <a:srgbClr val="000000"/>
                </a:solidFill>
                <a:latin typeface="Tahoma Bold"/>
                <a:cs typeface="Tahoma Bold"/>
              </a:rPr>
              <a:t>Real</a:t>
            </a:r>
          </a:p>
          <a:p>
            <a:pPr fontAlgn="auto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892800" y="2374900"/>
            <a:ext cx="1587500" cy="3556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10" b="1">
                <a:solidFill>
                  <a:srgbClr val="000000"/>
                </a:solidFill>
                <a:latin typeface="Tahoma Bold"/>
                <a:cs typeface="Tahoma Bold"/>
              </a:rPr>
              <a:t>Empirical</a:t>
            </a:r>
          </a:p>
          <a:p>
            <a:pPr fontAlgn="auto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68500" y="2743200"/>
            <a:ext cx="1143000" cy="4572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10" b="1">
                <a:solidFill>
                  <a:srgbClr val="000000"/>
                </a:solidFill>
                <a:latin typeface="Tahoma Bold"/>
                <a:cs typeface="Tahoma Bold"/>
              </a:rPr>
              <a:t>World</a:t>
            </a:r>
          </a:p>
          <a:p>
            <a:pPr fontAlgn="auto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146800" y="2743200"/>
            <a:ext cx="1143000" cy="4572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10" b="1">
                <a:solidFill>
                  <a:srgbClr val="000000"/>
                </a:solidFill>
                <a:latin typeface="Tahoma Bold"/>
                <a:cs typeface="Tahoma Bold"/>
              </a:rPr>
              <a:t>World</a:t>
            </a:r>
          </a:p>
          <a:p>
            <a:pPr fontAlgn="auto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</a:endParaRPr>
          </a:p>
        </p:txBody>
      </p:sp>
      <p:sp>
        <p:nvSpPr>
          <p:cNvPr id="7177" name="TextBox 8"/>
          <p:cNvSpPr txBox="1">
            <a:spLocks noChangeArrowheads="1"/>
          </p:cNvSpPr>
          <p:nvPr/>
        </p:nvSpPr>
        <p:spPr bwMode="auto">
          <a:xfrm>
            <a:off x="7467600" y="3403600"/>
            <a:ext cx="1117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2763"/>
              </a:lnSpc>
            </a:pPr>
            <a:r>
              <a:rPr lang="en-CA" alt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Scales</a:t>
            </a:r>
          </a:p>
          <a:p>
            <a:pPr>
              <a:lnSpc>
                <a:spcPts val="2763"/>
              </a:lnSpc>
            </a:pPr>
            <a:endParaRPr lang="en-US" altLang="en-US"/>
          </a:p>
        </p:txBody>
      </p:sp>
      <p:sp>
        <p:nvSpPr>
          <p:cNvPr id="7178" name="TextBox 9"/>
          <p:cNvSpPr txBox="1">
            <a:spLocks noChangeArrowheads="1"/>
          </p:cNvSpPr>
          <p:nvPr/>
        </p:nvSpPr>
        <p:spPr bwMode="auto">
          <a:xfrm>
            <a:off x="7467600" y="3771900"/>
            <a:ext cx="132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2763"/>
              </a:lnSpc>
            </a:pPr>
            <a:r>
              <a:rPr lang="en-CA" alt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&amp; Units</a:t>
            </a:r>
          </a:p>
          <a:p>
            <a:pPr>
              <a:lnSpc>
                <a:spcPts val="2763"/>
              </a:lnSpc>
            </a:pPr>
            <a:endParaRPr lang="en-US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3987800" y="4318000"/>
            <a:ext cx="1231900" cy="3556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10" b="1">
                <a:solidFill>
                  <a:srgbClr val="000000"/>
                </a:solidFill>
                <a:latin typeface="Tahoma Bold"/>
                <a:cs typeface="Tahoma Bold"/>
              </a:rPr>
              <a:t>Formal</a:t>
            </a:r>
          </a:p>
          <a:p>
            <a:pPr fontAlgn="auto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17700" y="4724400"/>
            <a:ext cx="1574800" cy="2921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14" b="1">
                <a:solidFill>
                  <a:srgbClr val="000000"/>
                </a:solidFill>
                <a:latin typeface="Tahoma Bold"/>
                <a:cs typeface="Tahoma Bold"/>
              </a:rPr>
              <a:t>Modeling &amp;</a:t>
            </a:r>
          </a:p>
          <a:p>
            <a:pPr fontAlgn="auto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051300" y="4686300"/>
            <a:ext cx="1143000" cy="4572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10" b="1">
                <a:solidFill>
                  <a:srgbClr val="000000"/>
                </a:solidFill>
                <a:latin typeface="Tahoma Bold"/>
                <a:cs typeface="Tahoma Bold"/>
              </a:rPr>
              <a:t>World</a:t>
            </a:r>
          </a:p>
          <a:p>
            <a:pPr fontAlgn="auto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917700" y="5029200"/>
            <a:ext cx="1651000" cy="3810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18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14" b="1">
                <a:solidFill>
                  <a:srgbClr val="000000"/>
                </a:solidFill>
                <a:latin typeface="Tahoma Bold"/>
                <a:cs typeface="Tahoma Bold"/>
              </a:rPr>
              <a:t>Verification</a:t>
            </a:r>
          </a:p>
          <a:p>
            <a:pPr fontAlgn="auto">
              <a:lnSpc>
                <a:spcPts val="1840"/>
              </a:lnSpc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413500" y="5003800"/>
            <a:ext cx="1282700" cy="3810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14" b="1">
                <a:solidFill>
                  <a:srgbClr val="000000"/>
                </a:solidFill>
                <a:latin typeface="Tahoma Bold"/>
                <a:cs typeface="Tahoma Bold"/>
              </a:rPr>
              <a:t>Mapping</a:t>
            </a:r>
          </a:p>
          <a:p>
            <a:pPr fontAlgn="auto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</a:endParaRPr>
          </a:p>
        </p:txBody>
      </p:sp>
      <p:sp>
        <p:nvSpPr>
          <p:cNvPr id="7184" name="TextBox 15"/>
          <p:cNvSpPr txBox="1">
            <a:spLocks noChangeArrowheads="1"/>
          </p:cNvSpPr>
          <p:nvPr/>
        </p:nvSpPr>
        <p:spPr bwMode="auto">
          <a:xfrm>
            <a:off x="1993900" y="58420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2763"/>
              </a:lnSpc>
            </a:pPr>
            <a:r>
              <a:rPr lang="en-CA" alt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Mathematical</a:t>
            </a:r>
          </a:p>
          <a:p>
            <a:pPr>
              <a:lnSpc>
                <a:spcPts val="2763"/>
              </a:lnSpc>
            </a:pPr>
            <a:endParaRPr lang="en-US" altLang="en-US"/>
          </a:p>
        </p:txBody>
      </p:sp>
      <p:sp>
        <p:nvSpPr>
          <p:cNvPr id="7185" name="TextBox 16"/>
          <p:cNvSpPr txBox="1">
            <a:spLocks noChangeArrowheads="1"/>
          </p:cNvSpPr>
          <p:nvPr/>
        </p:nvSpPr>
        <p:spPr bwMode="auto">
          <a:xfrm>
            <a:off x="4254500" y="5842000"/>
            <a:ext cx="248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2763"/>
              </a:lnSpc>
            </a:pPr>
            <a:r>
              <a:rPr lang="en-CA" alt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(logical) Model</a:t>
            </a:r>
          </a:p>
          <a:p>
            <a:pPr>
              <a:lnSpc>
                <a:spcPts val="2763"/>
              </a:lnSpc>
            </a:pPr>
            <a:endParaRPr lang="en-US" altLang="en-US"/>
          </a:p>
        </p:txBody>
      </p:sp>
      <p:sp>
        <p:nvSpPr>
          <p:cNvPr id="7186" name="TextBox 17"/>
          <p:cNvSpPr txBox="1">
            <a:spLocks noChangeArrowheads="1"/>
          </p:cNvSpPr>
          <p:nvPr/>
        </p:nvSpPr>
        <p:spPr bwMode="auto">
          <a:xfrm>
            <a:off x="4292600" y="6540500"/>
            <a:ext cx="1219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2350"/>
              </a:lnSpc>
            </a:pPr>
            <a:r>
              <a:rPr lang="en-CA" alt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far@ucalgary.ca</a:t>
            </a:r>
          </a:p>
          <a:p>
            <a:pPr>
              <a:lnSpc>
                <a:spcPts val="2350"/>
              </a:lnSpc>
            </a:pPr>
            <a:endParaRPr lang="en-US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8458200" y="6413500"/>
            <a:ext cx="317500" cy="3810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4">
                <a:solidFill>
                  <a:srgbClr val="000000"/>
                </a:solidFill>
                <a:latin typeface="Times New Roman"/>
                <a:cs typeface="Times New Roman"/>
              </a:rPr>
              <a:t>6</a:t>
            </a:r>
          </a:p>
          <a:p>
            <a:pPr fontAlgn="auto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78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2"/>
          <p:cNvSpPr txBox="1"/>
          <p:nvPr/>
        </p:nvSpPr>
        <p:spPr>
          <a:xfrm>
            <a:off x="1155700" y="812800"/>
            <a:ext cx="7988300" cy="6858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41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10" b="1">
                <a:solidFill>
                  <a:srgbClr val="333399"/>
                </a:solidFill>
                <a:latin typeface="Arial Bold"/>
                <a:cs typeface="Arial Bold"/>
              </a:rPr>
              <a:t>Real, Empirical &amp; Formal Worlds</a:t>
            </a:r>
          </a:p>
          <a:p>
            <a:pPr fontAlgn="auto">
              <a:lnSpc>
                <a:spcPts val="414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36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594100" y="1625600"/>
            <a:ext cx="5549900" cy="3810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14" b="1">
                <a:solidFill>
                  <a:srgbClr val="000000"/>
                </a:solidFill>
                <a:latin typeface="Tahoma Bold"/>
                <a:cs typeface="Tahoma Bold"/>
              </a:rPr>
              <a:t>Measurement</a:t>
            </a:r>
          </a:p>
          <a:p>
            <a:pPr fontAlgn="auto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004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064000" y="1930400"/>
            <a:ext cx="5080000" cy="3810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14" b="1">
                <a:solidFill>
                  <a:srgbClr val="FF0000"/>
                </a:solidFill>
                <a:latin typeface="Tahoma Bold"/>
                <a:cs typeface="Tahoma Bold"/>
              </a:rPr>
              <a:t>height</a:t>
            </a:r>
          </a:p>
          <a:p>
            <a:pPr fontAlgn="auto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004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28800" y="2222500"/>
            <a:ext cx="1612900" cy="5080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10" b="1">
                <a:solidFill>
                  <a:srgbClr val="800000"/>
                </a:solidFill>
                <a:latin typeface="Tahoma Bold"/>
                <a:cs typeface="Tahoma Bold"/>
              </a:rPr>
              <a:t>Entity A</a:t>
            </a:r>
          </a:p>
          <a:p>
            <a:pPr fontAlgn="auto">
              <a:lnSpc>
                <a:spcPts val="2555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4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28800" y="2933700"/>
            <a:ext cx="1612900" cy="5080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10" b="1">
                <a:solidFill>
                  <a:srgbClr val="800000"/>
                </a:solidFill>
                <a:latin typeface="Tahoma Bold"/>
                <a:cs typeface="Tahoma Bold"/>
              </a:rPr>
              <a:t>Entity B</a:t>
            </a:r>
          </a:p>
          <a:p>
            <a:pPr fontAlgn="auto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4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17700" y="4724400"/>
            <a:ext cx="1524000" cy="7366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14" b="1">
                <a:solidFill>
                  <a:srgbClr val="000000"/>
                </a:solidFill>
                <a:latin typeface="Tahoma Bold"/>
                <a:cs typeface="Tahoma Bold"/>
              </a:rPr>
              <a:t>Modeling &amp;</a:t>
            </a:r>
            <a:r>
              <a:rPr lang="en-CA" sz="2004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>
                <a:solidFill>
                  <a:srgbClr val="000000"/>
                </a:solidFill>
                <a:latin typeface="Times New Roman"/>
              </a:rPr>
            </a:br>
            <a:r>
              <a:rPr lang="en-CA" sz="2014" b="1">
                <a:solidFill>
                  <a:srgbClr val="000000"/>
                </a:solidFill>
                <a:latin typeface="Tahoma Bold"/>
                <a:cs typeface="Tahoma Bold"/>
              </a:rPr>
              <a:t>Verification</a:t>
            </a: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004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543300" y="4508500"/>
            <a:ext cx="2667000" cy="5080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10" b="1">
                <a:solidFill>
                  <a:srgbClr val="800000"/>
                </a:solidFill>
                <a:latin typeface="Tahoma Bold"/>
                <a:cs typeface="Tahoma Bold"/>
              </a:rPr>
              <a:t>M(A)</a:t>
            </a:r>
            <a:r>
              <a:rPr lang="en-CA" sz="2410" b="1">
                <a:solidFill>
                  <a:srgbClr val="000000"/>
                </a:solidFill>
                <a:latin typeface="Tahoma Bold"/>
                <a:cs typeface="Tahoma Bold"/>
              </a:rPr>
              <a:t> &gt; </a:t>
            </a:r>
            <a:r>
              <a:rPr lang="en-CA" sz="2410" b="1">
                <a:solidFill>
                  <a:srgbClr val="800000"/>
                </a:solidFill>
                <a:latin typeface="Tahoma Bold"/>
                <a:cs typeface="Tahoma Bold"/>
              </a:rPr>
              <a:t>M(B)</a:t>
            </a:r>
          </a:p>
          <a:p>
            <a:pPr fontAlgn="auto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4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311900" y="2222500"/>
            <a:ext cx="2730500" cy="5080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10" b="1">
                <a:solidFill>
                  <a:srgbClr val="FF0000"/>
                </a:solidFill>
                <a:latin typeface="Tahoma Bold"/>
                <a:cs typeface="Tahoma Bold"/>
              </a:rPr>
              <a:t>197</a:t>
            </a:r>
          </a:p>
          <a:p>
            <a:pPr fontAlgn="auto">
              <a:lnSpc>
                <a:spcPts val="2645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4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311900" y="2933700"/>
            <a:ext cx="2730500" cy="5080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10" b="1">
                <a:solidFill>
                  <a:srgbClr val="FF0000"/>
                </a:solidFill>
                <a:latin typeface="Tahoma Bold"/>
                <a:cs typeface="Tahoma Bold"/>
              </a:rPr>
              <a:t>124</a:t>
            </a:r>
          </a:p>
          <a:p>
            <a:pPr fontAlgn="auto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4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204" name="TextBox 11"/>
          <p:cNvSpPr txBox="1">
            <a:spLocks noChangeArrowheads="1"/>
          </p:cNvSpPr>
          <p:nvPr/>
        </p:nvSpPr>
        <p:spPr bwMode="auto">
          <a:xfrm>
            <a:off x="7467600" y="3416300"/>
            <a:ext cx="1574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2100"/>
              </a:lnSpc>
            </a:pPr>
            <a:r>
              <a:rPr lang="en-CA" altLang="en-US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Scale: ratio</a:t>
            </a:r>
            <a:r>
              <a:rPr lang="en-CA" altLang="en-US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Unit: cm</a:t>
            </a:r>
          </a:p>
          <a:p>
            <a:pPr>
              <a:lnSpc>
                <a:spcPts val="2150"/>
              </a:lnSpc>
            </a:pPr>
            <a:endParaRPr lang="en-CA" altLang="en-US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413500" y="5016500"/>
            <a:ext cx="2628900" cy="4318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14" b="1">
                <a:solidFill>
                  <a:srgbClr val="000000"/>
                </a:solidFill>
                <a:latin typeface="Tahoma Bold"/>
                <a:cs typeface="Tahoma Bold"/>
              </a:rPr>
              <a:t>Mapping</a:t>
            </a:r>
          </a:p>
          <a:p>
            <a:pPr fontAlgn="auto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004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206" name="TextBox 13"/>
          <p:cNvSpPr txBox="1">
            <a:spLocks noChangeArrowheads="1"/>
          </p:cNvSpPr>
          <p:nvPr/>
        </p:nvSpPr>
        <p:spPr bwMode="auto">
          <a:xfrm>
            <a:off x="4292600" y="6540500"/>
            <a:ext cx="1219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2350"/>
              </a:lnSpc>
            </a:pPr>
            <a:r>
              <a:rPr lang="en-CA" alt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far@ucalgary.ca</a:t>
            </a:r>
          </a:p>
          <a:p>
            <a:pPr>
              <a:lnSpc>
                <a:spcPts val="2350"/>
              </a:lnSpc>
            </a:pPr>
            <a:endParaRPr lang="en-US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8458200" y="6413500"/>
            <a:ext cx="317500" cy="3810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4">
                <a:solidFill>
                  <a:srgbClr val="000000"/>
                </a:solidFill>
                <a:latin typeface="Times New Roman"/>
                <a:cs typeface="Times New Roman"/>
              </a:rPr>
              <a:t>7</a:t>
            </a:r>
          </a:p>
          <a:p>
            <a:pPr fontAlgn="auto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94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ejaVu Sans"/>
        <a:cs typeface="DejaVu Sans"/>
      </a:majorFont>
      <a:minorFont>
        <a:latin typeface="Calibri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1883</Words>
  <Application>Microsoft Office PowerPoint</Application>
  <PresentationFormat>On-screen Show (4:3)</PresentationFormat>
  <Paragraphs>304</Paragraphs>
  <Slides>37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Measurement Validation</vt:lpstr>
      <vt:lpstr>Measurement Validation</vt:lpstr>
      <vt:lpstr>Validating Measures</vt:lpstr>
      <vt:lpstr>Validating Prediction Systems</vt:lpstr>
      <vt:lpstr>Classes of Prediction Systems </vt:lpstr>
      <vt:lpstr>(cont’d)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Basics of measurement</dc:title>
  <dc:creator>DELL</dc:creator>
  <cp:lastModifiedBy>admin</cp:lastModifiedBy>
  <cp:revision>42</cp:revision>
  <cp:lastPrinted>1601-01-01T00:00:00Z</cp:lastPrinted>
  <dcterms:created xsi:type="dcterms:W3CDTF">2011-07-10T15:59:25Z</dcterms:created>
  <dcterms:modified xsi:type="dcterms:W3CDTF">2018-06-05T05:26:52Z</dcterms:modified>
</cp:coreProperties>
</file>