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71"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F64F2D1-6697-412C-877A-E562E0D417FC}" type="datetimeFigureOut">
              <a:rPr lang="en-IN" smtClean="0"/>
              <a:t>07-08-2023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916C88E-3596-41A9-ADB5-63503C782E73}" type="slidenum">
              <a:rPr lang="en-IN" smtClean="0"/>
              <a:t>‹#›</a:t>
            </a:fld>
            <a:endParaRPr lang="en-IN"/>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93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64F2D1-6697-412C-877A-E562E0D417FC}"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16C88E-3596-41A9-ADB5-63503C782E73}" type="slidenum">
              <a:rPr lang="en-IN" smtClean="0"/>
              <a:t>‹#›</a:t>
            </a:fld>
            <a:endParaRPr lang="en-IN"/>
          </a:p>
        </p:txBody>
      </p:sp>
    </p:spTree>
    <p:extLst>
      <p:ext uri="{BB962C8B-B14F-4D97-AF65-F5344CB8AC3E}">
        <p14:creationId xmlns:p14="http://schemas.microsoft.com/office/powerpoint/2010/main" val="21313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4F2D1-6697-412C-877A-E562E0D417FC}"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16C88E-3596-41A9-ADB5-63503C782E73}" type="slidenum">
              <a:rPr lang="en-IN" smtClean="0"/>
              <a:t>‹#›</a:t>
            </a:fld>
            <a:endParaRPr lang="en-IN"/>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2124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4F2D1-6697-412C-877A-E562E0D417FC}"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16C88E-3596-41A9-ADB5-63503C782E7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311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4F2D1-6697-412C-877A-E562E0D417FC}"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16C88E-3596-41A9-ADB5-63503C782E73}" type="slidenum">
              <a:rPr lang="en-IN" smtClean="0"/>
              <a:t>‹#›</a:t>
            </a:fld>
            <a:endParaRPr lang="en-IN"/>
          </a:p>
        </p:txBody>
      </p:sp>
    </p:spTree>
    <p:extLst>
      <p:ext uri="{BB962C8B-B14F-4D97-AF65-F5344CB8AC3E}">
        <p14:creationId xmlns:p14="http://schemas.microsoft.com/office/powerpoint/2010/main" val="787867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4F2D1-6697-412C-877A-E562E0D417FC}"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16C88E-3596-41A9-ADB5-63503C782E7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6140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4F2D1-6697-412C-877A-E562E0D417FC}"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16C88E-3596-41A9-ADB5-63503C782E73}" type="slidenum">
              <a:rPr lang="en-IN" smtClean="0"/>
              <a:t>‹#›</a:t>
            </a:fld>
            <a:endParaRPr lang="en-IN"/>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5538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4F2D1-6697-412C-877A-E562E0D417FC}"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16C88E-3596-41A9-ADB5-63503C782E73}"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0082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4F2D1-6697-412C-877A-E562E0D417FC}"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16C88E-3596-41A9-ADB5-63503C782E73}" type="slidenum">
              <a:rPr lang="en-IN" smtClean="0"/>
              <a:t>‹#›</a:t>
            </a:fld>
            <a:endParaRPr lang="en-IN"/>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6702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4F2D1-6697-412C-877A-E562E0D417FC}"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16C88E-3596-41A9-ADB5-63503C782E73}" type="slidenum">
              <a:rPr lang="en-IN" smtClean="0"/>
              <a:t>‹#›</a:t>
            </a:fld>
            <a:endParaRPr lang="en-IN"/>
          </a:p>
        </p:txBody>
      </p:sp>
    </p:spTree>
    <p:extLst>
      <p:ext uri="{BB962C8B-B14F-4D97-AF65-F5344CB8AC3E}">
        <p14:creationId xmlns:p14="http://schemas.microsoft.com/office/powerpoint/2010/main" val="1535856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4F2D1-6697-412C-877A-E562E0D417FC}"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16C88E-3596-41A9-ADB5-63503C782E73}" type="slidenum">
              <a:rPr lang="en-IN" smtClean="0"/>
              <a:t>‹#›</a:t>
            </a:fld>
            <a:endParaRPr lang="en-IN"/>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500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64F2D1-6697-412C-877A-E562E0D417FC}"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16C88E-3596-41A9-ADB5-63503C782E73}" type="slidenum">
              <a:rPr lang="en-IN" smtClean="0"/>
              <a:t>‹#›</a:t>
            </a:fld>
            <a:endParaRPr lang="en-IN"/>
          </a:p>
        </p:txBody>
      </p:sp>
    </p:spTree>
    <p:extLst>
      <p:ext uri="{BB962C8B-B14F-4D97-AF65-F5344CB8AC3E}">
        <p14:creationId xmlns:p14="http://schemas.microsoft.com/office/powerpoint/2010/main" val="133056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64F2D1-6697-412C-877A-E562E0D417FC}" type="datetimeFigureOut">
              <a:rPr lang="en-IN" smtClean="0"/>
              <a:t>07-08-2023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16C88E-3596-41A9-ADB5-63503C782E73}" type="slidenum">
              <a:rPr lang="en-IN" smtClean="0"/>
              <a:t>‹#›</a:t>
            </a:fld>
            <a:endParaRPr lang="en-IN"/>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6098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64F2D1-6697-412C-877A-E562E0D417FC}" type="datetimeFigureOut">
              <a:rPr lang="en-IN" smtClean="0"/>
              <a:t>07-08-2023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16C88E-3596-41A9-ADB5-63503C782E73}"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6346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64F2D1-6697-412C-877A-E562E0D417FC}" type="datetimeFigureOut">
              <a:rPr lang="en-IN" smtClean="0"/>
              <a:t>07-08-2023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16C88E-3596-41A9-ADB5-63503C782E73}" type="slidenum">
              <a:rPr lang="en-IN" smtClean="0"/>
              <a:t>‹#›</a:t>
            </a:fld>
            <a:endParaRPr lang="en-IN"/>
          </a:p>
        </p:txBody>
      </p:sp>
    </p:spTree>
    <p:extLst>
      <p:ext uri="{BB962C8B-B14F-4D97-AF65-F5344CB8AC3E}">
        <p14:creationId xmlns:p14="http://schemas.microsoft.com/office/powerpoint/2010/main" val="1941089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64F2D1-6697-412C-877A-E562E0D417FC}"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16C88E-3596-41A9-ADB5-63503C782E73}" type="slidenum">
              <a:rPr lang="en-IN" smtClean="0"/>
              <a:t>‹#›</a:t>
            </a:fld>
            <a:endParaRPr lang="en-IN"/>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6280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64F2D1-6697-412C-877A-E562E0D417FC}"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16C88E-3596-41A9-ADB5-63503C782E73}" type="slidenum">
              <a:rPr lang="en-IN" smtClean="0"/>
              <a:t>‹#›</a:t>
            </a:fld>
            <a:endParaRPr lang="en-IN"/>
          </a:p>
        </p:txBody>
      </p:sp>
    </p:spTree>
    <p:extLst>
      <p:ext uri="{BB962C8B-B14F-4D97-AF65-F5344CB8AC3E}">
        <p14:creationId xmlns:p14="http://schemas.microsoft.com/office/powerpoint/2010/main" val="3974430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64F2D1-6697-412C-877A-E562E0D417FC}" type="datetimeFigureOut">
              <a:rPr lang="en-IN" smtClean="0"/>
              <a:t>07-08-2023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916C88E-3596-41A9-ADB5-63503C782E73}" type="slidenum">
              <a:rPr lang="en-IN" smtClean="0"/>
              <a:t>‹#›</a:t>
            </a:fld>
            <a:endParaRPr lang="en-IN"/>
          </a:p>
        </p:txBody>
      </p:sp>
    </p:spTree>
    <p:extLst>
      <p:ext uri="{BB962C8B-B14F-4D97-AF65-F5344CB8AC3E}">
        <p14:creationId xmlns:p14="http://schemas.microsoft.com/office/powerpoint/2010/main" val="83490025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03D6-80BF-023E-8283-52F1D823EA60}"/>
              </a:ext>
            </a:extLst>
          </p:cNvPr>
          <p:cNvSpPr>
            <a:spLocks noGrp="1"/>
          </p:cNvSpPr>
          <p:nvPr>
            <p:ph type="ctrTitle"/>
          </p:nvPr>
        </p:nvSpPr>
        <p:spPr/>
        <p:txBody>
          <a:bodyPr/>
          <a:lstStyle/>
          <a:p>
            <a:r>
              <a:rPr lang="en-IN" dirty="0"/>
              <a:t>CCCC Tool Demo</a:t>
            </a:r>
          </a:p>
        </p:txBody>
      </p:sp>
      <p:sp>
        <p:nvSpPr>
          <p:cNvPr id="3" name="Subtitle 2">
            <a:extLst>
              <a:ext uri="{FF2B5EF4-FFF2-40B4-BE49-F238E27FC236}">
                <a16:creationId xmlns:a16="http://schemas.microsoft.com/office/drawing/2014/main" id="{60B7C157-7659-632D-76A5-4A19ACFA041C}"/>
              </a:ext>
            </a:extLst>
          </p:cNvPr>
          <p:cNvSpPr>
            <a:spLocks noGrp="1"/>
          </p:cNvSpPr>
          <p:nvPr>
            <p:ph type="subTitle" idx="1"/>
          </p:nvPr>
        </p:nvSpPr>
        <p:spPr/>
        <p:txBody>
          <a:bodyPr>
            <a:normAutofit fontScale="55000" lnSpcReduction="20000"/>
          </a:bodyPr>
          <a:lstStyle/>
          <a:p>
            <a:r>
              <a:rPr lang="en-IN" dirty="0"/>
              <a:t>Shubham Gupta 22MCA0179</a:t>
            </a:r>
          </a:p>
          <a:p>
            <a:r>
              <a:rPr lang="en-IN" dirty="0"/>
              <a:t>Ankit Kumar 22MCA</a:t>
            </a:r>
          </a:p>
          <a:p>
            <a:r>
              <a:rPr lang="en-IN" dirty="0"/>
              <a:t>Rajat Singh 22MCA0139</a:t>
            </a:r>
          </a:p>
          <a:p>
            <a:r>
              <a:rPr lang="en-IN" dirty="0"/>
              <a:t>Sambit Basu 22MCA0240</a:t>
            </a:r>
          </a:p>
          <a:p>
            <a:r>
              <a:rPr lang="en-IN" dirty="0"/>
              <a:t>Srijan </a:t>
            </a:r>
            <a:r>
              <a:rPr lang="en-IN" dirty="0" err="1"/>
              <a:t>Paria</a:t>
            </a:r>
            <a:r>
              <a:rPr lang="en-IN" dirty="0"/>
              <a:t> 22MCA0266</a:t>
            </a:r>
          </a:p>
        </p:txBody>
      </p:sp>
    </p:spTree>
    <p:extLst>
      <p:ext uri="{BB962C8B-B14F-4D97-AF65-F5344CB8AC3E}">
        <p14:creationId xmlns:p14="http://schemas.microsoft.com/office/powerpoint/2010/main" val="155483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9E8-AC06-7DC8-F9BB-87CB353DC3E5}"/>
              </a:ext>
            </a:extLst>
          </p:cNvPr>
          <p:cNvSpPr>
            <a:spLocks noGrp="1"/>
          </p:cNvSpPr>
          <p:nvPr>
            <p:ph type="title"/>
          </p:nvPr>
        </p:nvSpPr>
        <p:spPr>
          <a:xfrm>
            <a:off x="1295402" y="273006"/>
            <a:ext cx="9601196" cy="1303867"/>
          </a:xfrm>
        </p:spPr>
        <p:txBody>
          <a:bodyPr/>
          <a:lstStyle/>
          <a:p>
            <a:r>
              <a:rPr lang="en-IN" dirty="0"/>
              <a:t>Output View(Terminal)</a:t>
            </a:r>
          </a:p>
        </p:txBody>
      </p:sp>
      <p:pic>
        <p:nvPicPr>
          <p:cNvPr id="5" name="Picture 4">
            <a:extLst>
              <a:ext uri="{FF2B5EF4-FFF2-40B4-BE49-F238E27FC236}">
                <a16:creationId xmlns:a16="http://schemas.microsoft.com/office/drawing/2014/main" id="{D5DB9D31-D625-2353-06F4-1838E016D057}"/>
              </a:ext>
            </a:extLst>
          </p:cNvPr>
          <p:cNvPicPr>
            <a:picLocks noChangeAspect="1"/>
          </p:cNvPicPr>
          <p:nvPr/>
        </p:nvPicPr>
        <p:blipFill>
          <a:blip r:embed="rId2"/>
          <a:stretch>
            <a:fillRect/>
          </a:stretch>
        </p:blipFill>
        <p:spPr>
          <a:xfrm>
            <a:off x="755780" y="1576873"/>
            <a:ext cx="10598020" cy="5094612"/>
          </a:xfrm>
          <a:prstGeom prst="rect">
            <a:avLst/>
          </a:prstGeom>
        </p:spPr>
      </p:pic>
    </p:spTree>
    <p:extLst>
      <p:ext uri="{BB962C8B-B14F-4D97-AF65-F5344CB8AC3E}">
        <p14:creationId xmlns:p14="http://schemas.microsoft.com/office/powerpoint/2010/main" val="3389804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248B-1D26-3788-9449-24991D35F97B}"/>
              </a:ext>
            </a:extLst>
          </p:cNvPr>
          <p:cNvSpPr>
            <a:spLocks noGrp="1"/>
          </p:cNvSpPr>
          <p:nvPr>
            <p:ph type="title"/>
          </p:nvPr>
        </p:nvSpPr>
        <p:spPr>
          <a:xfrm>
            <a:off x="1295402" y="207691"/>
            <a:ext cx="9601196" cy="1303867"/>
          </a:xfrm>
        </p:spPr>
        <p:txBody>
          <a:bodyPr/>
          <a:lstStyle/>
          <a:p>
            <a:r>
              <a:rPr lang="en-IN" dirty="0"/>
              <a:t>Output View (HTML page)(1/4)</a:t>
            </a:r>
          </a:p>
        </p:txBody>
      </p:sp>
      <p:pic>
        <p:nvPicPr>
          <p:cNvPr id="5" name="Picture 4">
            <a:extLst>
              <a:ext uri="{FF2B5EF4-FFF2-40B4-BE49-F238E27FC236}">
                <a16:creationId xmlns:a16="http://schemas.microsoft.com/office/drawing/2014/main" id="{3EAAA6AC-4822-DCB8-06FD-264D47689898}"/>
              </a:ext>
            </a:extLst>
          </p:cNvPr>
          <p:cNvPicPr>
            <a:picLocks noChangeAspect="1"/>
          </p:cNvPicPr>
          <p:nvPr/>
        </p:nvPicPr>
        <p:blipFill>
          <a:blip r:embed="rId2"/>
          <a:stretch>
            <a:fillRect/>
          </a:stretch>
        </p:blipFill>
        <p:spPr>
          <a:xfrm>
            <a:off x="671804" y="1511558"/>
            <a:ext cx="10681996" cy="5066524"/>
          </a:xfrm>
          <a:prstGeom prst="rect">
            <a:avLst/>
          </a:prstGeom>
        </p:spPr>
      </p:pic>
    </p:spTree>
    <p:extLst>
      <p:ext uri="{BB962C8B-B14F-4D97-AF65-F5344CB8AC3E}">
        <p14:creationId xmlns:p14="http://schemas.microsoft.com/office/powerpoint/2010/main" val="78385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3D17-35CF-DFB2-501C-7E6183043EE9}"/>
              </a:ext>
            </a:extLst>
          </p:cNvPr>
          <p:cNvSpPr>
            <a:spLocks noGrp="1"/>
          </p:cNvSpPr>
          <p:nvPr>
            <p:ph type="title"/>
          </p:nvPr>
        </p:nvSpPr>
        <p:spPr>
          <a:xfrm>
            <a:off x="1295401" y="214604"/>
            <a:ext cx="9601196" cy="1303867"/>
          </a:xfrm>
        </p:spPr>
        <p:txBody>
          <a:bodyPr/>
          <a:lstStyle/>
          <a:p>
            <a:r>
              <a:rPr lang="en-IN" dirty="0"/>
              <a:t>Output View (HTML page) (2/4)</a:t>
            </a:r>
          </a:p>
        </p:txBody>
      </p:sp>
      <p:sp>
        <p:nvSpPr>
          <p:cNvPr id="3" name="Content Placeholder 2">
            <a:extLst>
              <a:ext uri="{FF2B5EF4-FFF2-40B4-BE49-F238E27FC236}">
                <a16:creationId xmlns:a16="http://schemas.microsoft.com/office/drawing/2014/main" id="{8AE15143-DCD1-30F2-E73E-FAFF27BE4FE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8B3286B-EFDE-A6F2-9E51-C16CFC089D87}"/>
              </a:ext>
            </a:extLst>
          </p:cNvPr>
          <p:cNvPicPr>
            <a:picLocks noChangeAspect="1"/>
          </p:cNvPicPr>
          <p:nvPr/>
        </p:nvPicPr>
        <p:blipFill>
          <a:blip r:embed="rId2"/>
          <a:stretch>
            <a:fillRect/>
          </a:stretch>
        </p:blipFill>
        <p:spPr>
          <a:xfrm>
            <a:off x="838200" y="1352939"/>
            <a:ext cx="10515600" cy="5290457"/>
          </a:xfrm>
          <a:prstGeom prst="rect">
            <a:avLst/>
          </a:prstGeom>
        </p:spPr>
      </p:pic>
    </p:spTree>
    <p:extLst>
      <p:ext uri="{BB962C8B-B14F-4D97-AF65-F5344CB8AC3E}">
        <p14:creationId xmlns:p14="http://schemas.microsoft.com/office/powerpoint/2010/main" val="3424016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EAC2-3CF2-BF03-A9EC-F6265FE8B1E9}"/>
              </a:ext>
            </a:extLst>
          </p:cNvPr>
          <p:cNvSpPr>
            <a:spLocks noGrp="1"/>
          </p:cNvSpPr>
          <p:nvPr>
            <p:ph type="title"/>
          </p:nvPr>
        </p:nvSpPr>
        <p:spPr>
          <a:xfrm>
            <a:off x="1295401" y="105055"/>
            <a:ext cx="9601196" cy="1303867"/>
          </a:xfrm>
        </p:spPr>
        <p:txBody>
          <a:bodyPr/>
          <a:lstStyle/>
          <a:p>
            <a:r>
              <a:rPr lang="en-IN" dirty="0"/>
              <a:t>Output View (HTML page) (3/4)</a:t>
            </a:r>
          </a:p>
        </p:txBody>
      </p:sp>
      <p:sp>
        <p:nvSpPr>
          <p:cNvPr id="3" name="Content Placeholder 2">
            <a:extLst>
              <a:ext uri="{FF2B5EF4-FFF2-40B4-BE49-F238E27FC236}">
                <a16:creationId xmlns:a16="http://schemas.microsoft.com/office/drawing/2014/main" id="{773B8BEF-F724-14B6-8786-E232EAA4CFE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D5C0737-B76D-EB54-9A55-CDD11E553C0D}"/>
              </a:ext>
            </a:extLst>
          </p:cNvPr>
          <p:cNvPicPr>
            <a:picLocks noChangeAspect="1"/>
          </p:cNvPicPr>
          <p:nvPr/>
        </p:nvPicPr>
        <p:blipFill>
          <a:blip r:embed="rId2"/>
          <a:stretch>
            <a:fillRect/>
          </a:stretch>
        </p:blipFill>
        <p:spPr>
          <a:xfrm>
            <a:off x="709127" y="1175657"/>
            <a:ext cx="10644674" cy="5383763"/>
          </a:xfrm>
          <a:prstGeom prst="rect">
            <a:avLst/>
          </a:prstGeom>
        </p:spPr>
      </p:pic>
    </p:spTree>
    <p:extLst>
      <p:ext uri="{BB962C8B-B14F-4D97-AF65-F5344CB8AC3E}">
        <p14:creationId xmlns:p14="http://schemas.microsoft.com/office/powerpoint/2010/main" val="3511261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36B19-BF89-D784-F6BF-EFFCC6E3D3F8}"/>
              </a:ext>
            </a:extLst>
          </p:cNvPr>
          <p:cNvSpPr>
            <a:spLocks noGrp="1"/>
          </p:cNvSpPr>
          <p:nvPr>
            <p:ph type="title"/>
          </p:nvPr>
        </p:nvSpPr>
        <p:spPr>
          <a:xfrm>
            <a:off x="1295402" y="133046"/>
            <a:ext cx="9601196" cy="1303867"/>
          </a:xfrm>
        </p:spPr>
        <p:txBody>
          <a:bodyPr/>
          <a:lstStyle/>
          <a:p>
            <a:r>
              <a:rPr lang="en-IN" dirty="0"/>
              <a:t>Output View (HTML page) (4/4)</a:t>
            </a:r>
          </a:p>
        </p:txBody>
      </p:sp>
      <p:sp>
        <p:nvSpPr>
          <p:cNvPr id="3" name="Content Placeholder 2">
            <a:extLst>
              <a:ext uri="{FF2B5EF4-FFF2-40B4-BE49-F238E27FC236}">
                <a16:creationId xmlns:a16="http://schemas.microsoft.com/office/drawing/2014/main" id="{14A2915F-828C-4A85-0D1B-5BB252ABC8A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37D5018-CB79-875D-FEB9-E0CFBDA1B362}"/>
              </a:ext>
            </a:extLst>
          </p:cNvPr>
          <p:cNvPicPr>
            <a:picLocks noChangeAspect="1"/>
          </p:cNvPicPr>
          <p:nvPr/>
        </p:nvPicPr>
        <p:blipFill>
          <a:blip r:embed="rId2"/>
          <a:stretch>
            <a:fillRect/>
          </a:stretch>
        </p:blipFill>
        <p:spPr>
          <a:xfrm>
            <a:off x="838200" y="1203649"/>
            <a:ext cx="10515600" cy="5289226"/>
          </a:xfrm>
          <a:prstGeom prst="rect">
            <a:avLst/>
          </a:prstGeom>
        </p:spPr>
      </p:pic>
    </p:spTree>
    <p:extLst>
      <p:ext uri="{BB962C8B-B14F-4D97-AF65-F5344CB8AC3E}">
        <p14:creationId xmlns:p14="http://schemas.microsoft.com/office/powerpoint/2010/main" val="2916970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4E484-EAF4-3166-3BD6-B4746559B25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D7868D1-5157-AC05-D2FC-95924932EB09}"/>
              </a:ext>
            </a:extLst>
          </p:cNvPr>
          <p:cNvSpPr>
            <a:spLocks noGrp="1"/>
          </p:cNvSpPr>
          <p:nvPr>
            <p:ph idx="1"/>
          </p:nvPr>
        </p:nvSpPr>
        <p:spPr/>
        <p:txBody>
          <a:bodyPr/>
          <a:lstStyle/>
          <a:p>
            <a:pPr marL="0" indent="0" algn="ctr">
              <a:buNone/>
            </a:pPr>
            <a:r>
              <a:rPr lang="en-US" dirty="0"/>
              <a:t>In conclusion, the CCCC software metrics tool offers a powerful and user-friendly solution for code analysis. With its comprehensive insights into code quality, maintainability, and performance, developers can make informed decisions to enhance software development processes effectively.</a:t>
            </a:r>
            <a:endParaRPr lang="en-IN" dirty="0"/>
          </a:p>
        </p:txBody>
      </p:sp>
    </p:spTree>
    <p:extLst>
      <p:ext uri="{BB962C8B-B14F-4D97-AF65-F5344CB8AC3E}">
        <p14:creationId xmlns:p14="http://schemas.microsoft.com/office/powerpoint/2010/main" val="2500597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1AF6A-79ED-1D8E-5E03-DC49838A66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A95042-7086-5B94-545B-D0E89F98B6D9}"/>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A4C89290-FD02-49E3-C669-183BDC0986BC}"/>
              </a:ext>
            </a:extLst>
          </p:cNvPr>
          <p:cNvSpPr/>
          <p:nvPr/>
        </p:nvSpPr>
        <p:spPr>
          <a:xfrm>
            <a:off x="2369976" y="2967335"/>
            <a:ext cx="7221893"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764532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0C50D-6C13-3212-5393-57AF26992497}"/>
              </a:ext>
            </a:extLst>
          </p:cNvPr>
          <p:cNvSpPr>
            <a:spLocks noGrp="1"/>
          </p:cNvSpPr>
          <p:nvPr>
            <p:ph type="title"/>
          </p:nvPr>
        </p:nvSpPr>
        <p:spPr/>
        <p:txBody>
          <a:bodyPr/>
          <a:lstStyle/>
          <a:p>
            <a:r>
              <a:rPr lang="en-IN" dirty="0"/>
              <a:t>Contents</a:t>
            </a:r>
          </a:p>
        </p:txBody>
      </p:sp>
      <p:sp>
        <p:nvSpPr>
          <p:cNvPr id="5" name="Content Placeholder 4">
            <a:extLst>
              <a:ext uri="{FF2B5EF4-FFF2-40B4-BE49-F238E27FC236}">
                <a16:creationId xmlns:a16="http://schemas.microsoft.com/office/drawing/2014/main" id="{19E15756-9EE2-358E-1FD5-FE1345D57C7B}"/>
              </a:ext>
            </a:extLst>
          </p:cNvPr>
          <p:cNvSpPr>
            <a:spLocks noGrp="1"/>
          </p:cNvSpPr>
          <p:nvPr>
            <p:ph idx="1"/>
          </p:nvPr>
        </p:nvSpPr>
        <p:spPr/>
        <p:txBody>
          <a:bodyPr>
            <a:normAutofit fontScale="92500" lnSpcReduction="20000"/>
          </a:bodyPr>
          <a:lstStyle/>
          <a:p>
            <a:r>
              <a:rPr lang="en-IN" dirty="0"/>
              <a:t>Why Software Metrics?</a:t>
            </a:r>
          </a:p>
          <a:p>
            <a:r>
              <a:rPr lang="en-IN" dirty="0"/>
              <a:t>Tool Description</a:t>
            </a:r>
          </a:p>
          <a:p>
            <a:r>
              <a:rPr lang="en-IN" dirty="0"/>
              <a:t>Features of CCCC</a:t>
            </a:r>
          </a:p>
          <a:p>
            <a:pPr lvl="1"/>
            <a:r>
              <a:rPr lang="en-IN" i="0" dirty="0">
                <a:solidFill>
                  <a:srgbClr val="000000"/>
                </a:solidFill>
                <a:effectLst/>
                <a:latin typeface="Times New Roman" panose="02020603050405020304" pitchFamily="18" charset="0"/>
              </a:rPr>
              <a:t>Project Summary and Procedural Metrics Summary</a:t>
            </a:r>
          </a:p>
          <a:p>
            <a:pPr lvl="1"/>
            <a:r>
              <a:rPr lang="en-IN" i="0" dirty="0">
                <a:solidFill>
                  <a:srgbClr val="000000"/>
                </a:solidFill>
                <a:effectLst/>
                <a:latin typeface="Times New Roman" panose="02020603050405020304" pitchFamily="18" charset="0"/>
              </a:rPr>
              <a:t>Object Oriented Design</a:t>
            </a:r>
          </a:p>
          <a:p>
            <a:pPr lvl="1"/>
            <a:r>
              <a:rPr lang="en-IN" i="0" dirty="0">
                <a:solidFill>
                  <a:srgbClr val="000000"/>
                </a:solidFill>
                <a:effectLst/>
                <a:latin typeface="Times New Roman" panose="02020603050405020304" pitchFamily="18" charset="0"/>
              </a:rPr>
              <a:t>Structural Metrics Summary</a:t>
            </a:r>
            <a:endParaRPr lang="en-IN" dirty="0">
              <a:solidFill>
                <a:srgbClr val="000000"/>
              </a:solidFill>
              <a:latin typeface="Times New Roman" panose="02020603050405020304" pitchFamily="18" charset="0"/>
            </a:endParaRPr>
          </a:p>
          <a:p>
            <a:r>
              <a:rPr lang="en-IN" dirty="0">
                <a:solidFill>
                  <a:srgbClr val="000000"/>
                </a:solidFill>
                <a:latin typeface="Times New Roman" panose="02020603050405020304" pitchFamily="18" charset="0"/>
              </a:rPr>
              <a:t>Output(Demo Screenshots)</a:t>
            </a:r>
          </a:p>
          <a:p>
            <a:r>
              <a:rPr lang="en-IN" dirty="0">
                <a:solidFill>
                  <a:srgbClr val="000000"/>
                </a:solidFill>
                <a:latin typeface="Times New Roman" panose="02020603050405020304" pitchFamily="18" charset="0"/>
              </a:rPr>
              <a:t>Conclusion</a:t>
            </a:r>
          </a:p>
          <a:p>
            <a:endParaRPr lang="en-IN" i="0" dirty="0">
              <a:solidFill>
                <a:srgbClr val="000000"/>
              </a:solidFill>
              <a:effectLst/>
              <a:latin typeface="Times New Roman" panose="02020603050405020304" pitchFamily="18" charset="0"/>
            </a:endParaRPr>
          </a:p>
          <a:p>
            <a:endParaRPr lang="en-IN" dirty="0"/>
          </a:p>
          <a:p>
            <a:endParaRPr lang="en-IN" dirty="0"/>
          </a:p>
          <a:p>
            <a:endParaRPr lang="en-IN" dirty="0"/>
          </a:p>
        </p:txBody>
      </p:sp>
    </p:spTree>
    <p:extLst>
      <p:ext uri="{BB962C8B-B14F-4D97-AF65-F5344CB8AC3E}">
        <p14:creationId xmlns:p14="http://schemas.microsoft.com/office/powerpoint/2010/main" val="2591513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B568-6B1B-FDB7-9E8B-32538258AB12}"/>
              </a:ext>
            </a:extLst>
          </p:cNvPr>
          <p:cNvSpPr>
            <a:spLocks noGrp="1"/>
          </p:cNvSpPr>
          <p:nvPr>
            <p:ph type="title"/>
          </p:nvPr>
        </p:nvSpPr>
        <p:spPr/>
        <p:txBody>
          <a:bodyPr/>
          <a:lstStyle/>
          <a:p>
            <a:r>
              <a:rPr lang="en-IN" dirty="0"/>
              <a:t>Why Software Metrics?</a:t>
            </a:r>
          </a:p>
        </p:txBody>
      </p:sp>
      <p:sp>
        <p:nvSpPr>
          <p:cNvPr id="3" name="Content Placeholder 2">
            <a:extLst>
              <a:ext uri="{FF2B5EF4-FFF2-40B4-BE49-F238E27FC236}">
                <a16:creationId xmlns:a16="http://schemas.microsoft.com/office/drawing/2014/main" id="{035830B8-8687-15FB-0C0E-1C4E067DBA5C}"/>
              </a:ext>
            </a:extLst>
          </p:cNvPr>
          <p:cNvSpPr>
            <a:spLocks noGrp="1"/>
          </p:cNvSpPr>
          <p:nvPr>
            <p:ph idx="1"/>
          </p:nvPr>
        </p:nvSpPr>
        <p:spPr/>
        <p:txBody>
          <a:bodyPr>
            <a:normAutofit lnSpcReduction="10000"/>
          </a:bodyPr>
          <a:lstStyle/>
          <a:p>
            <a:r>
              <a:rPr lang="en-IN" dirty="0"/>
              <a:t>Code Quality Assessment</a:t>
            </a:r>
          </a:p>
          <a:p>
            <a:r>
              <a:rPr lang="en-IN" dirty="0"/>
              <a:t>Code Maintainability</a:t>
            </a:r>
          </a:p>
          <a:p>
            <a:r>
              <a:rPr lang="en-IN" dirty="0"/>
              <a:t>Performance Optimization</a:t>
            </a:r>
          </a:p>
          <a:p>
            <a:r>
              <a:rPr lang="en-IN" dirty="0"/>
              <a:t>Project Estimation</a:t>
            </a:r>
            <a:endParaRPr lang="en-US" dirty="0"/>
          </a:p>
          <a:p>
            <a:r>
              <a:rPr lang="en-IN" dirty="0"/>
              <a:t>Team Performance Monitoring</a:t>
            </a:r>
          </a:p>
          <a:p>
            <a:r>
              <a:rPr lang="en-US" dirty="0"/>
              <a:t>Decision Making and Risk Assessment</a:t>
            </a:r>
          </a:p>
          <a:p>
            <a:r>
              <a:rPr lang="en-IN" dirty="0"/>
              <a:t>Benchmarking and Best Practices</a:t>
            </a:r>
          </a:p>
        </p:txBody>
      </p:sp>
    </p:spTree>
    <p:extLst>
      <p:ext uri="{BB962C8B-B14F-4D97-AF65-F5344CB8AC3E}">
        <p14:creationId xmlns:p14="http://schemas.microsoft.com/office/powerpoint/2010/main" val="2675795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3522-9EB8-6305-9C28-C45F3CA0E08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Tool Description</a:t>
            </a:r>
          </a:p>
        </p:txBody>
      </p:sp>
      <p:sp>
        <p:nvSpPr>
          <p:cNvPr id="3" name="Content Placeholder 2">
            <a:extLst>
              <a:ext uri="{FF2B5EF4-FFF2-40B4-BE49-F238E27FC236}">
                <a16:creationId xmlns:a16="http://schemas.microsoft.com/office/drawing/2014/main" id="{859C4BD5-321F-B337-6B89-48560891F155}"/>
              </a:ext>
            </a:extLst>
          </p:cNvPr>
          <p:cNvSpPr>
            <a:spLocks noGrp="1"/>
          </p:cNvSpPr>
          <p:nvPr>
            <p:ph idx="1"/>
          </p:nvPr>
        </p:nvSpPr>
        <p:spPr/>
        <p:txBody>
          <a:bodyPr/>
          <a:lstStyle/>
          <a:p>
            <a:r>
              <a:rPr lang="en-US" dirty="0"/>
              <a:t>Full form is C and C++ Code Counter tool, also known as a source code metrics tool or code counting tool </a:t>
            </a:r>
          </a:p>
          <a:p>
            <a:r>
              <a:rPr lang="en-US" dirty="0"/>
              <a:t>A software utility used to analyze the size and complexity of C and C++ programs.</a:t>
            </a:r>
          </a:p>
          <a:p>
            <a:r>
              <a:rPr lang="en-US" dirty="0"/>
              <a:t>Helps software developers and project managers to understand various aspects of their codebase, such as the number of lines of code, comments, function counts, and other relevant metrics.</a:t>
            </a:r>
            <a:endParaRPr lang="en-IN" dirty="0"/>
          </a:p>
        </p:txBody>
      </p:sp>
    </p:spTree>
    <p:extLst>
      <p:ext uri="{BB962C8B-B14F-4D97-AF65-F5344CB8AC3E}">
        <p14:creationId xmlns:p14="http://schemas.microsoft.com/office/powerpoint/2010/main" val="2755324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3FB17-ED6D-4317-1635-4AAF1B4DEEA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Features of CCCC</a:t>
            </a:r>
          </a:p>
        </p:txBody>
      </p:sp>
      <p:sp>
        <p:nvSpPr>
          <p:cNvPr id="3" name="Content Placeholder 2">
            <a:extLst>
              <a:ext uri="{FF2B5EF4-FFF2-40B4-BE49-F238E27FC236}">
                <a16:creationId xmlns:a16="http://schemas.microsoft.com/office/drawing/2014/main" id="{2C76E53A-9C0E-9475-F34E-BC66AC34C379}"/>
              </a:ext>
            </a:extLst>
          </p:cNvPr>
          <p:cNvSpPr>
            <a:spLocks noGrp="1"/>
          </p:cNvSpPr>
          <p:nvPr>
            <p:ph idx="1"/>
          </p:nvPr>
        </p:nvSpPr>
        <p:spPr/>
        <p:txBody>
          <a:bodyPr/>
          <a:lstStyle/>
          <a:p>
            <a:r>
              <a:rPr lang="en-IN" i="0" dirty="0">
                <a:solidFill>
                  <a:srgbClr val="000000"/>
                </a:solidFill>
                <a:effectLst/>
                <a:latin typeface="Times New Roman" panose="02020603050405020304" pitchFamily="18" charset="0"/>
              </a:rPr>
              <a:t>Project Summary and Procedural Metrics Summary</a:t>
            </a:r>
          </a:p>
          <a:p>
            <a:r>
              <a:rPr lang="en-IN" i="0" dirty="0">
                <a:solidFill>
                  <a:srgbClr val="000000"/>
                </a:solidFill>
                <a:effectLst/>
                <a:latin typeface="Times New Roman" panose="02020603050405020304" pitchFamily="18" charset="0"/>
              </a:rPr>
              <a:t>Object Oriented Design</a:t>
            </a:r>
          </a:p>
          <a:p>
            <a:r>
              <a:rPr lang="en-IN" i="0" dirty="0">
                <a:solidFill>
                  <a:srgbClr val="000000"/>
                </a:solidFill>
                <a:effectLst/>
                <a:latin typeface="Times New Roman" panose="02020603050405020304" pitchFamily="18" charset="0"/>
              </a:rPr>
              <a:t>Structural Metrics Summary</a:t>
            </a:r>
          </a:p>
          <a:p>
            <a:endParaRPr lang="en-IN"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36489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49AE-5B57-4C5C-DDFC-109A872D5E02}"/>
              </a:ext>
            </a:extLst>
          </p:cNvPr>
          <p:cNvSpPr>
            <a:spLocks noGrp="1"/>
          </p:cNvSpPr>
          <p:nvPr>
            <p:ph type="title"/>
          </p:nvPr>
        </p:nvSpPr>
        <p:spPr/>
        <p:txBody>
          <a:bodyPr>
            <a:normAutofit fontScale="90000"/>
          </a:bodyPr>
          <a:lstStyle/>
          <a:p>
            <a:r>
              <a:rPr lang="en-IN" i="0" dirty="0">
                <a:solidFill>
                  <a:srgbClr val="000000"/>
                </a:solidFill>
                <a:effectLst/>
                <a:latin typeface="Times New Roman" panose="02020603050405020304" pitchFamily="18" charset="0"/>
              </a:rPr>
              <a:t>Project Summary and Procedural Metrics Summary</a:t>
            </a:r>
            <a:endParaRPr lang="en-IN" dirty="0"/>
          </a:p>
        </p:txBody>
      </p:sp>
      <p:sp>
        <p:nvSpPr>
          <p:cNvPr id="3" name="Content Placeholder 2">
            <a:extLst>
              <a:ext uri="{FF2B5EF4-FFF2-40B4-BE49-F238E27FC236}">
                <a16:creationId xmlns:a16="http://schemas.microsoft.com/office/drawing/2014/main" id="{16F8AC76-CF4D-3A08-6EB1-BAAA8671E48D}"/>
              </a:ext>
            </a:extLst>
          </p:cNvPr>
          <p:cNvSpPr>
            <a:spLocks noGrp="1"/>
          </p:cNvSpPr>
          <p:nvPr>
            <p:ph idx="1"/>
          </p:nvPr>
        </p:nvSpPr>
        <p:spPr/>
        <p:txBody>
          <a:bodyPr>
            <a:normAutofit fontScale="62500" lnSpcReduction="20000"/>
          </a:bodyPr>
          <a:lstStyle/>
          <a:p>
            <a:r>
              <a:rPr lang="en-US" dirty="0"/>
              <a:t>NOM (Number of modules): Non-trivial modules include all classes, and any other module for which member functions are identified.</a:t>
            </a:r>
          </a:p>
          <a:p>
            <a:r>
              <a:rPr lang="en-US" dirty="0"/>
              <a:t>LOC (Lines of Code): Number of non-blank, non-comment lines of source code counted by the analyzer.</a:t>
            </a:r>
          </a:p>
          <a:p>
            <a:r>
              <a:rPr lang="en-US" dirty="0"/>
              <a:t>COM (Lines of Comments): Number of lines of comment identified by the </a:t>
            </a:r>
            <a:r>
              <a:rPr lang="en-US" dirty="0" err="1"/>
              <a:t>analyser</a:t>
            </a:r>
            <a:endParaRPr lang="en-US" dirty="0"/>
          </a:p>
          <a:p>
            <a:r>
              <a:rPr lang="en-US" dirty="0"/>
              <a:t>MVG (McCabe's Cyclomatic Complexity): It is the number of linearly independent routes through a directed acyclic graph which maps the flow of control of a subprogram.</a:t>
            </a:r>
          </a:p>
          <a:p>
            <a:r>
              <a:rPr lang="en-US" dirty="0"/>
              <a:t>L_C (Lines of code per line of comment): Indicates density of comments with respect to textual size of program</a:t>
            </a:r>
          </a:p>
          <a:p>
            <a:r>
              <a:rPr lang="en-US" dirty="0"/>
              <a:t>M_C (Cyclomatic Complexity per line of comment): Indicates density of comments with respect to logical complexity of program</a:t>
            </a:r>
          </a:p>
          <a:p>
            <a:r>
              <a:rPr lang="en-US" dirty="0"/>
              <a:t>IF4 (Information Flow measure): It measures the flow of information or data between different components, modules, or functions within the system.</a:t>
            </a:r>
            <a:endParaRPr lang="en-IN" dirty="0"/>
          </a:p>
        </p:txBody>
      </p:sp>
    </p:spTree>
    <p:extLst>
      <p:ext uri="{BB962C8B-B14F-4D97-AF65-F5344CB8AC3E}">
        <p14:creationId xmlns:p14="http://schemas.microsoft.com/office/powerpoint/2010/main" val="245272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32BEC-B0E0-2BCA-17C7-5D38308C88CC}"/>
              </a:ext>
            </a:extLst>
          </p:cNvPr>
          <p:cNvSpPr>
            <a:spLocks noGrp="1"/>
          </p:cNvSpPr>
          <p:nvPr>
            <p:ph type="title"/>
          </p:nvPr>
        </p:nvSpPr>
        <p:spPr/>
        <p:txBody>
          <a:bodyPr/>
          <a:lstStyle/>
          <a:p>
            <a:r>
              <a:rPr lang="en-IN" i="0" dirty="0">
                <a:solidFill>
                  <a:srgbClr val="000000"/>
                </a:solidFill>
                <a:effectLst/>
                <a:latin typeface="Times New Roman" panose="02020603050405020304" pitchFamily="18" charset="0"/>
              </a:rPr>
              <a:t>Object Oriented Design</a:t>
            </a:r>
            <a:endParaRPr lang="en-IN" dirty="0"/>
          </a:p>
        </p:txBody>
      </p:sp>
      <p:sp>
        <p:nvSpPr>
          <p:cNvPr id="3" name="Content Placeholder 2">
            <a:extLst>
              <a:ext uri="{FF2B5EF4-FFF2-40B4-BE49-F238E27FC236}">
                <a16:creationId xmlns:a16="http://schemas.microsoft.com/office/drawing/2014/main" id="{43E8C4F3-A36E-50EE-F6F0-C271BF1CD190}"/>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WMC (Weighted methods per class): The sum of a weighting function over the functions of the module.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DIT (Depth of inheritance tree): The length of the longest path of inheritance ending at the current module. Increasing depth gives the potential of greater reuse by the current module of behavior defined for ancestor classes.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NOC (Number of children): The number of modules which inherit directly from the current module. Moderate values of this measure indicate scope for reuse, however high values may indicate an inappropriate abstraction in the design.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CBO (Coupling between objects): The number of other modules which are coupled to the current module either as a client or a supplier. Excessive coupling indicates weakness of module encapsulation and may inhibit reuse.</a:t>
            </a:r>
          </a:p>
          <a:p>
            <a:endParaRPr lang="en-IN" dirty="0"/>
          </a:p>
        </p:txBody>
      </p:sp>
    </p:spTree>
    <p:extLst>
      <p:ext uri="{BB962C8B-B14F-4D97-AF65-F5344CB8AC3E}">
        <p14:creationId xmlns:p14="http://schemas.microsoft.com/office/powerpoint/2010/main" val="4116649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51549-7625-3F25-2A4D-B47547032BF8}"/>
              </a:ext>
            </a:extLst>
          </p:cNvPr>
          <p:cNvSpPr>
            <a:spLocks noGrp="1"/>
          </p:cNvSpPr>
          <p:nvPr>
            <p:ph type="title"/>
          </p:nvPr>
        </p:nvSpPr>
        <p:spPr/>
        <p:txBody>
          <a:bodyPr/>
          <a:lstStyle/>
          <a:p>
            <a:r>
              <a:rPr lang="en-IN" i="0" dirty="0">
                <a:solidFill>
                  <a:srgbClr val="000000"/>
                </a:solidFill>
                <a:effectLst/>
                <a:latin typeface="Times New Roman" panose="02020603050405020304" pitchFamily="18" charset="0"/>
              </a:rPr>
              <a:t>Structural Metrics Summary</a:t>
            </a:r>
            <a:endParaRPr lang="en-IN" dirty="0"/>
          </a:p>
        </p:txBody>
      </p:sp>
      <p:sp>
        <p:nvSpPr>
          <p:cNvPr id="3" name="Content Placeholder 2">
            <a:extLst>
              <a:ext uri="{FF2B5EF4-FFF2-40B4-BE49-F238E27FC236}">
                <a16:creationId xmlns:a16="http://schemas.microsoft.com/office/drawing/2014/main" id="{738C6F4A-C57D-CCFD-A9FD-DD333034EC59}"/>
              </a:ext>
            </a:extLst>
          </p:cNvPr>
          <p:cNvSpPr>
            <a:spLocks noGrp="1"/>
          </p:cNvSpPr>
          <p:nvPr>
            <p:ph idx="1"/>
          </p:nvPr>
        </p:nvSpPr>
        <p:spPr/>
        <p:txBody>
          <a:bodyPr>
            <a:normAutofit/>
          </a:bodyPr>
          <a:lstStyle/>
          <a:p>
            <a:r>
              <a:rPr lang="en-US" dirty="0"/>
              <a:t>FI (Fan-in): The number of other modules which pass information into the current module.</a:t>
            </a:r>
          </a:p>
          <a:p>
            <a:r>
              <a:rPr lang="en-US" dirty="0"/>
              <a:t>FO (Fan-out): The number of other modules into which the current module passes information</a:t>
            </a:r>
          </a:p>
          <a:p>
            <a:r>
              <a:rPr lang="en-US" dirty="0"/>
              <a:t>IF4 (Information Flow measure): It measures the flow of information or data between different components, modules, or functions within the system.</a:t>
            </a:r>
            <a:endParaRPr lang="en-IN" dirty="0"/>
          </a:p>
        </p:txBody>
      </p:sp>
    </p:spTree>
    <p:extLst>
      <p:ext uri="{BB962C8B-B14F-4D97-AF65-F5344CB8AC3E}">
        <p14:creationId xmlns:p14="http://schemas.microsoft.com/office/powerpoint/2010/main" val="224742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ADC0-6CEC-64F8-1682-4B4B7218E62F}"/>
              </a:ext>
            </a:extLst>
          </p:cNvPr>
          <p:cNvSpPr>
            <a:spLocks noGrp="1"/>
          </p:cNvSpPr>
          <p:nvPr>
            <p:ph type="title"/>
          </p:nvPr>
        </p:nvSpPr>
        <p:spPr>
          <a:xfrm>
            <a:off x="1230088" y="205273"/>
            <a:ext cx="9601196" cy="1303867"/>
          </a:xfrm>
        </p:spPr>
        <p:txBody>
          <a:bodyPr/>
          <a:lstStyle/>
          <a:p>
            <a:r>
              <a:rPr lang="en-IN" dirty="0"/>
              <a:t>Starting Terminal View of CCCC</a:t>
            </a:r>
          </a:p>
        </p:txBody>
      </p:sp>
      <p:pic>
        <p:nvPicPr>
          <p:cNvPr id="5" name="Picture 4">
            <a:extLst>
              <a:ext uri="{FF2B5EF4-FFF2-40B4-BE49-F238E27FC236}">
                <a16:creationId xmlns:a16="http://schemas.microsoft.com/office/drawing/2014/main" id="{4F15B283-E40A-035D-DF3B-F92F24169A32}"/>
              </a:ext>
            </a:extLst>
          </p:cNvPr>
          <p:cNvPicPr>
            <a:picLocks noChangeAspect="1"/>
          </p:cNvPicPr>
          <p:nvPr/>
        </p:nvPicPr>
        <p:blipFill>
          <a:blip r:embed="rId2"/>
          <a:stretch>
            <a:fillRect/>
          </a:stretch>
        </p:blipFill>
        <p:spPr>
          <a:xfrm>
            <a:off x="838198" y="1427584"/>
            <a:ext cx="10657116" cy="5225143"/>
          </a:xfrm>
          <a:prstGeom prst="rect">
            <a:avLst/>
          </a:prstGeom>
        </p:spPr>
      </p:pic>
    </p:spTree>
    <p:extLst>
      <p:ext uri="{BB962C8B-B14F-4D97-AF65-F5344CB8AC3E}">
        <p14:creationId xmlns:p14="http://schemas.microsoft.com/office/powerpoint/2010/main" val="13280886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64</TotalTime>
  <Words>619</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Garamond</vt:lpstr>
      <vt:lpstr>Times New Roman</vt:lpstr>
      <vt:lpstr>Organic</vt:lpstr>
      <vt:lpstr>CCCC Tool Demo</vt:lpstr>
      <vt:lpstr>Contents</vt:lpstr>
      <vt:lpstr>Why Software Metrics?</vt:lpstr>
      <vt:lpstr>Tool Description</vt:lpstr>
      <vt:lpstr>Features of CCCC</vt:lpstr>
      <vt:lpstr>Project Summary and Procedural Metrics Summary</vt:lpstr>
      <vt:lpstr>Object Oriented Design</vt:lpstr>
      <vt:lpstr>Structural Metrics Summary</vt:lpstr>
      <vt:lpstr>Starting Terminal View of CCCC</vt:lpstr>
      <vt:lpstr>Output View(Terminal)</vt:lpstr>
      <vt:lpstr>Output View (HTML page)(1/4)</vt:lpstr>
      <vt:lpstr>Output View (HTML page) (2/4)</vt:lpstr>
      <vt:lpstr>Output View (HTML page) (3/4)</vt:lpstr>
      <vt:lpstr>Output View (HTML page) (4/4)</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CCCC Tool Demo</dc:title>
  <dc:creator>Rajat Singh</dc:creator>
  <cp:lastModifiedBy>Rajat Singh</cp:lastModifiedBy>
  <cp:revision>2</cp:revision>
  <dcterms:created xsi:type="dcterms:W3CDTF">2023-08-07T15:41:58Z</dcterms:created>
  <dcterms:modified xsi:type="dcterms:W3CDTF">2023-08-07T16:46:52Z</dcterms:modified>
</cp:coreProperties>
</file>