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256" r:id="rId3"/>
    <p:sldId id="352" r:id="rId4"/>
    <p:sldId id="353" r:id="rId5"/>
    <p:sldId id="355" r:id="rId6"/>
    <p:sldId id="354" r:id="rId7"/>
    <p:sldId id="356" r:id="rId8"/>
    <p:sldId id="357" r:id="rId9"/>
    <p:sldId id="358" r:id="rId10"/>
    <p:sldId id="360" r:id="rId11"/>
    <p:sldId id="361" r:id="rId12"/>
    <p:sldId id="363" r:id="rId13"/>
    <p:sldId id="359" r:id="rId14"/>
    <p:sldId id="364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1A54-A106-B2CF-E1EC-3318CD11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C710-C9B1-A0E0-6455-2B626524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B19B-968B-EC3B-C6C0-D9C170FF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CA39-1E49-1522-6220-1362E7C2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751B-383A-17F7-C219-C671AE43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5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33B0-9A53-95D1-4A93-33CF48FF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67F14-0A4C-CB8F-08D6-8BD4BC706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CAFE-6EE8-DBEB-F154-4F3774AF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C495-A7D7-EC94-E8AA-B56B9257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17A7-BC83-7DE0-E6BE-D21F7D1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D1F60-2928-A6AE-A2A5-F71F0AEE3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E5313-D33A-3FCE-A9DD-6AF9FCAA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342D-8406-FDC8-01A6-3B856BAE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4FD2-22A4-37FC-1270-46E00B91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96CF-F473-0866-4B2C-BFBC32B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2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5288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CB2-17C8-CC6C-FA1E-A0BDACD9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A286-063F-6FEC-E8A4-533C2B79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E133-B9DA-6FEE-0768-0D80514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54DF-ADD9-6513-9AB3-F2C7CEA8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97A7-DF32-DC52-A849-9FD65D2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3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A350-3EFF-EB92-2271-689F81D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A114-9D8F-635F-ACB9-024C3072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E68A-20A1-5A6C-4951-6DEEDCB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7F7A-8B14-6047-65F5-791918AD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6C07-4E3A-8530-63AC-07D2BB8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B666-0EE3-C445-94D8-6BF849BA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EEB2-DCB9-C1C8-3FBB-044152D56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68BC7-83EA-FE9E-6108-4A609A8A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278C7-8738-D3A0-AF81-A3D1B11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6045-C1C7-888D-9925-60DD571C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AD26-F4AC-C3CE-33A8-76CB955C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60C0-AFF8-28FD-2FBE-2A34FAB6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35CE-1581-FBD7-DC24-5040CDEB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C4A7-5F70-22CD-BA4A-4505FFE0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EC385-C7FB-42FC-8DA9-7E1B3F05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A774-1DA4-9D12-EA28-8D71EDDA6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72AB8-1107-A0B6-9F54-B3790B6C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F591E-EC1B-EA0B-CD19-500CD10D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D6D29-ED54-2BB7-8D88-C8D447C5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BC88-1285-677D-8226-61D49C81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68416-2760-ED4C-6248-81C4C7D9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05EFD-C2A2-A2D1-007D-EE8B8104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6D120-AABF-EB22-1E0A-90A85DC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85E43-BB5F-0943-BCD3-89E967DA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C145B-6657-E820-D6F0-1CF2B1C4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CB23-D01B-D2C7-E4C7-0B91A603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50A-D5A2-E2BB-6B67-20C4CEE8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C021-CEDA-EAC8-AE6A-7A708C54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A7CB-BEAF-531D-1851-A21306BC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2B05-1D31-E732-A677-66798C0F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5AC7-8490-CCDB-EF42-30D34CC9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7F45-F55F-D0EC-795B-392A862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7F9C-A65E-7FA9-561F-6D09B855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4F737-E0E8-B89C-BB9F-7BA41EE14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133B5-494F-7378-40E8-1100F1DF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0300-8BC3-B473-8C0E-6A92B65A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400B-F9E2-28DA-5E56-ABB451CD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40AF1-123D-50A3-C1E5-D158D7D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1F3F0-A22D-5BBF-1288-69CD2062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B218E-828C-A222-E850-B0A8A9C5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0BC3-7E6D-1CC0-D54D-4C07E9E34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8F98-96BE-4B9D-A3A6-7FFD70AD95D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868E-80F3-A599-F408-183CF480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6A10-5A5A-C123-1EEF-EAB40617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9F9D-1826-4084-B0E4-569D0970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>
            <a:extLst>
              <a:ext uri="{FF2B5EF4-FFF2-40B4-BE49-F238E27FC236}">
                <a16:creationId xmlns:a16="http://schemas.microsoft.com/office/drawing/2014/main" id="{D8EA4A03-CFDB-FA4F-B088-5841686A729D}"/>
              </a:ext>
            </a:extLst>
          </p:cNvPr>
          <p:cNvGrpSpPr/>
          <p:nvPr/>
        </p:nvGrpSpPr>
        <p:grpSpPr>
          <a:xfrm>
            <a:off x="857332" y="2928499"/>
            <a:ext cx="3042136" cy="814141"/>
            <a:chOff x="5365475" y="271286"/>
            <a:chExt cx="2946694" cy="702084"/>
          </a:xfrm>
          <a:solidFill>
            <a:schemeClr val="tx2">
              <a:lumMod val="40000"/>
              <a:lumOff val="60000"/>
            </a:schemeClr>
          </a:solidFill>
          <a:effectLst>
            <a:outerShdw blurRad="177800" dist="152400" dir="6000000" sx="92000" sy="92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F23EF4-512F-9247-9D37-FF64DC88C772}"/>
                </a:ext>
              </a:extLst>
            </p:cNvPr>
            <p:cNvSpPr/>
            <p:nvPr/>
          </p:nvSpPr>
          <p:spPr>
            <a:xfrm>
              <a:off x="5698775" y="271370"/>
              <a:ext cx="2262393" cy="701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5F3FC2-0985-9F48-BAAD-C28F63A21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0169" y="271370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0C5E09-59DE-6D40-A5B3-E2DED2EB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475" y="271286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921AB4B-4A1B-6D46-8997-9672EF68A5AB}"/>
              </a:ext>
            </a:extLst>
          </p:cNvPr>
          <p:cNvSpPr/>
          <p:nvPr/>
        </p:nvSpPr>
        <p:spPr>
          <a:xfrm>
            <a:off x="2865509" y="1667029"/>
            <a:ext cx="3364749" cy="31618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31800" dist="368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2">
            <a:extLst>
              <a:ext uri="{FF2B5EF4-FFF2-40B4-BE49-F238E27FC236}">
                <a16:creationId xmlns:a16="http://schemas.microsoft.com/office/drawing/2014/main" id="{4C4622D3-F456-BD4C-AD99-0ADDC3F28DF4}"/>
              </a:ext>
            </a:extLst>
          </p:cNvPr>
          <p:cNvSpPr>
            <a:spLocks noChangeAspect="1"/>
          </p:cNvSpPr>
          <p:nvPr/>
        </p:nvSpPr>
        <p:spPr>
          <a:xfrm rot="18427853">
            <a:off x="2733669" y="1504845"/>
            <a:ext cx="3505385" cy="3505385"/>
          </a:xfrm>
          <a:prstGeom prst="pie">
            <a:avLst>
              <a:gd name="adj1" fmla="val 18508966"/>
              <a:gd name="adj2" fmla="val 20088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94D74694-68BA-C647-9E07-2BEEC3085514}"/>
              </a:ext>
            </a:extLst>
          </p:cNvPr>
          <p:cNvSpPr>
            <a:spLocks noChangeAspect="1"/>
          </p:cNvSpPr>
          <p:nvPr/>
        </p:nvSpPr>
        <p:spPr>
          <a:xfrm>
            <a:off x="2677954" y="1496122"/>
            <a:ext cx="3553200" cy="3553200"/>
          </a:xfrm>
          <a:prstGeom prst="pie">
            <a:avLst>
              <a:gd name="adj1" fmla="val 16953453"/>
              <a:gd name="adj2" fmla="val 18587813"/>
            </a:avLst>
          </a:prstGeom>
          <a:solidFill>
            <a:srgbClr val="F5C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4C4622D3-F456-BD4C-AD99-0ADDC3F28DF4}"/>
              </a:ext>
            </a:extLst>
          </p:cNvPr>
          <p:cNvSpPr>
            <a:spLocks noChangeAspect="1"/>
          </p:cNvSpPr>
          <p:nvPr/>
        </p:nvSpPr>
        <p:spPr>
          <a:xfrm>
            <a:off x="2677954" y="1496122"/>
            <a:ext cx="3553200" cy="3553200"/>
          </a:xfrm>
          <a:prstGeom prst="pie">
            <a:avLst>
              <a:gd name="adj1" fmla="val 18508966"/>
              <a:gd name="adj2" fmla="val 20042310"/>
            </a:avLst>
          </a:prstGeom>
          <a:solidFill>
            <a:srgbClr val="D64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8EAC1FB5-075E-D648-8CFC-666A81BB97F5}"/>
              </a:ext>
            </a:extLst>
          </p:cNvPr>
          <p:cNvSpPr>
            <a:spLocks noChangeAspect="1"/>
          </p:cNvSpPr>
          <p:nvPr/>
        </p:nvSpPr>
        <p:spPr>
          <a:xfrm>
            <a:off x="2677954" y="1496122"/>
            <a:ext cx="3553200" cy="3553200"/>
          </a:xfrm>
          <a:prstGeom prst="pie">
            <a:avLst>
              <a:gd name="adj1" fmla="val 13641"/>
              <a:gd name="adj2" fmla="val 1636878"/>
            </a:avLst>
          </a:prstGeom>
          <a:solidFill>
            <a:srgbClr val="514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5">
            <a:extLst>
              <a:ext uri="{FF2B5EF4-FFF2-40B4-BE49-F238E27FC236}">
                <a16:creationId xmlns:a16="http://schemas.microsoft.com/office/drawing/2014/main" id="{7FEA76DA-4676-D54E-A10F-6B10247F571B}"/>
              </a:ext>
            </a:extLst>
          </p:cNvPr>
          <p:cNvSpPr>
            <a:spLocks noChangeAspect="1"/>
          </p:cNvSpPr>
          <p:nvPr/>
        </p:nvSpPr>
        <p:spPr>
          <a:xfrm>
            <a:off x="2677954" y="1496122"/>
            <a:ext cx="3553200" cy="3553200"/>
          </a:xfrm>
          <a:prstGeom prst="pie">
            <a:avLst>
              <a:gd name="adj1" fmla="val 1548135"/>
              <a:gd name="adj2" fmla="val 3112629"/>
            </a:avLst>
          </a:prstGeom>
          <a:solidFill>
            <a:srgbClr val="47A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6">
            <a:extLst>
              <a:ext uri="{FF2B5EF4-FFF2-40B4-BE49-F238E27FC236}">
                <a16:creationId xmlns:a16="http://schemas.microsoft.com/office/drawing/2014/main" id="{BF6B68E6-5F1B-C241-B96E-7C0B6368CA1F}"/>
              </a:ext>
            </a:extLst>
          </p:cNvPr>
          <p:cNvSpPr>
            <a:spLocks noChangeAspect="1"/>
          </p:cNvSpPr>
          <p:nvPr/>
        </p:nvSpPr>
        <p:spPr>
          <a:xfrm>
            <a:off x="2677954" y="1496122"/>
            <a:ext cx="3553200" cy="3553200"/>
          </a:xfrm>
          <a:prstGeom prst="pie">
            <a:avLst>
              <a:gd name="adj1" fmla="val 3090292"/>
              <a:gd name="adj2" fmla="val 4647752"/>
            </a:avLst>
          </a:prstGeom>
          <a:solidFill>
            <a:srgbClr val="92B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21AA53-80A5-3340-9AB2-38C902BC45F3}"/>
              </a:ext>
            </a:extLst>
          </p:cNvPr>
          <p:cNvSpPr/>
          <p:nvPr/>
        </p:nvSpPr>
        <p:spPr>
          <a:xfrm>
            <a:off x="3209878" y="2003251"/>
            <a:ext cx="2524924" cy="2524924"/>
          </a:xfrm>
          <a:prstGeom prst="ellipse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266700" dist="342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11F2-5854-6049-93C1-4663FED5F0BF}"/>
              </a:ext>
            </a:extLst>
          </p:cNvPr>
          <p:cNvSpPr/>
          <p:nvPr/>
        </p:nvSpPr>
        <p:spPr>
          <a:xfrm>
            <a:off x="2770003" y="3054999"/>
            <a:ext cx="3270734" cy="338554"/>
          </a:xfrm>
          <a:prstGeom prst="rect">
            <a:avLst/>
          </a:prstGeom>
          <a:noFill/>
          <a:effectLst>
            <a:outerShdw dist="38100" algn="l" rotWithShape="0">
              <a:prstClr val="black">
                <a:alpha val="23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pple Color Emoji" pitchFamily="2" charset="0"/>
                <a:cs typeface="Arial" pitchFamily="34" charset="0"/>
              </a:rPr>
              <a:t>MySQL</a:t>
            </a:r>
            <a:endParaRPr lang="en-US" sz="1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pple Color Emoji" pitchFamily="2" charset="0"/>
              <a:cs typeface="Arial" pitchFamily="34" charset="0"/>
            </a:endParaRPr>
          </a:p>
        </p:txBody>
      </p:sp>
      <p:grpSp>
        <p:nvGrpSpPr>
          <p:cNvPr id="3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3464171" y="2312744"/>
            <a:ext cx="1967733" cy="1887954"/>
            <a:chOff x="1224922" y="598425"/>
            <a:chExt cx="5641271" cy="5641271"/>
          </a:xfrm>
          <a:solidFill>
            <a:srgbClr val="009900"/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6096000" y="2906913"/>
            <a:ext cx="62806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Copperplate Gothic Bold" pitchFamily="34" charset="0"/>
              </a:rPr>
              <a:t>MySQL in Python</a:t>
            </a:r>
          </a:p>
        </p:txBody>
      </p:sp>
      <p:sp>
        <p:nvSpPr>
          <p:cNvPr id="48" name="任意多边形: 形状 15">
            <a:extLst>
              <a:ext uri="{FF2B5EF4-FFF2-40B4-BE49-F238E27FC236}">
                <a16:creationId xmlns:a16="http://schemas.microsoft.com/office/drawing/2014/main" id="{2E98E0E8-560D-4C7C-B4C7-601F790AC01C}"/>
              </a:ext>
            </a:extLst>
          </p:cNvPr>
          <p:cNvSpPr/>
          <p:nvPr/>
        </p:nvSpPr>
        <p:spPr>
          <a:xfrm rot="18958199">
            <a:off x="-623225" y="-103977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15">
            <a:extLst>
              <a:ext uri="{FF2B5EF4-FFF2-40B4-BE49-F238E27FC236}">
                <a16:creationId xmlns:a16="http://schemas.microsoft.com/office/drawing/2014/main" id="{2E98E0E8-560D-4C7C-B4C7-601F790AC01C}"/>
              </a:ext>
            </a:extLst>
          </p:cNvPr>
          <p:cNvSpPr/>
          <p:nvPr/>
        </p:nvSpPr>
        <p:spPr>
          <a:xfrm rot="18958199">
            <a:off x="-470825" y="48423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20">
            <a:extLst>
              <a:ext uri="{FF2B5EF4-FFF2-40B4-BE49-F238E27FC236}">
                <a16:creationId xmlns:a16="http://schemas.microsoft.com/office/drawing/2014/main" id="{999ED593-7DE7-41AB-83AB-C67C840702B5}"/>
              </a:ext>
            </a:extLst>
          </p:cNvPr>
          <p:cNvSpPr/>
          <p:nvPr/>
        </p:nvSpPr>
        <p:spPr>
          <a:xfrm rot="18958199">
            <a:off x="634863" y="84966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15">
            <a:extLst>
              <a:ext uri="{FF2B5EF4-FFF2-40B4-BE49-F238E27FC236}">
                <a16:creationId xmlns:a16="http://schemas.microsoft.com/office/drawing/2014/main" id="{2E98E0E8-560D-4C7C-B4C7-601F790AC01C}"/>
              </a:ext>
            </a:extLst>
          </p:cNvPr>
          <p:cNvSpPr/>
          <p:nvPr/>
        </p:nvSpPr>
        <p:spPr>
          <a:xfrm rot="18958199">
            <a:off x="-623223" y="4903340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20">
            <a:extLst>
              <a:ext uri="{FF2B5EF4-FFF2-40B4-BE49-F238E27FC236}">
                <a16:creationId xmlns:a16="http://schemas.microsoft.com/office/drawing/2014/main" id="{999ED593-7DE7-41AB-83AB-C67C840702B5}"/>
              </a:ext>
            </a:extLst>
          </p:cNvPr>
          <p:cNvSpPr/>
          <p:nvPr/>
        </p:nvSpPr>
        <p:spPr>
          <a:xfrm rot="18958199">
            <a:off x="482465" y="4939883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9BD4D-12A9-B590-2EB6-429BA94946B4}"/>
              </a:ext>
            </a:extLst>
          </p:cNvPr>
          <p:cNvSpPr txBox="1"/>
          <p:nvPr/>
        </p:nvSpPr>
        <p:spPr>
          <a:xfrm>
            <a:off x="6908114" y="5251065"/>
            <a:ext cx="5040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Dr.M.Jothish Kumar</a:t>
            </a: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Assistant Professor Senior,</a:t>
            </a: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School of Information Technology and Engineering,</a:t>
            </a: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Vellore Institute of Technology, Vellore.</a:t>
            </a:r>
          </a:p>
        </p:txBody>
      </p:sp>
    </p:spTree>
    <p:extLst>
      <p:ext uri="{BB962C8B-B14F-4D97-AF65-F5344CB8AC3E}">
        <p14:creationId xmlns:p14="http://schemas.microsoft.com/office/powerpoint/2010/main" val="9702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6A7EC6-DFBD-DBF8-3552-5672D365211A}"/>
              </a:ext>
            </a:extLst>
          </p:cNvPr>
          <p:cNvSpPr txBox="1">
            <a:spLocks/>
          </p:cNvSpPr>
          <p:nvPr/>
        </p:nvSpPr>
        <p:spPr>
          <a:xfrm>
            <a:off x="485775" y="1743075"/>
            <a:ext cx="5486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FFF64-9A1C-3BE0-DDCD-95D0FB7063D9}"/>
              </a:ext>
            </a:extLst>
          </p:cNvPr>
          <p:cNvSpPr txBox="1">
            <a:spLocks/>
          </p:cNvSpPr>
          <p:nvPr/>
        </p:nvSpPr>
        <p:spPr>
          <a:xfrm>
            <a:off x="257175" y="257175"/>
            <a:ext cx="11934825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Check if Database Exists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You can check if a database exist by listing all databases in your system by using the "SHOW DATABASES" statement.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A63C2-525E-8CB2-695D-D98D80146295}"/>
              </a:ext>
            </a:extLst>
          </p:cNvPr>
          <p:cNvSpPr txBox="1"/>
          <p:nvPr/>
        </p:nvSpPr>
        <p:spPr>
          <a:xfrm>
            <a:off x="291465" y="2181226"/>
            <a:ext cx="11567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mysql.connector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  host="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localhost",user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yourusername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password="</a:t>
            </a:r>
            <a:r>
              <a:rPr lang="en-IN" sz="2400" b="0" i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yourpassword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("SHOW DATABASES")</a:t>
            </a: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 x in </a:t>
            </a:r>
            <a:r>
              <a:rPr lang="en-IN" sz="24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print(x)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9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6A7EC6-DFBD-DBF8-3552-5672D365211A}"/>
              </a:ext>
            </a:extLst>
          </p:cNvPr>
          <p:cNvSpPr txBox="1">
            <a:spLocks/>
          </p:cNvSpPr>
          <p:nvPr/>
        </p:nvSpPr>
        <p:spPr>
          <a:xfrm>
            <a:off x="485775" y="1743075"/>
            <a:ext cx="5486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FFF64-9A1C-3BE0-DDCD-95D0FB7063D9}"/>
              </a:ext>
            </a:extLst>
          </p:cNvPr>
          <p:cNvSpPr txBox="1">
            <a:spLocks/>
          </p:cNvSpPr>
          <p:nvPr/>
        </p:nvSpPr>
        <p:spPr>
          <a:xfrm>
            <a:off x="257175" y="0"/>
            <a:ext cx="11934825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Creating a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To create a table in MySQL, use the "CREATE TABLE" 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Make sure you define the name of the database when you create the connection</a:t>
            </a:r>
            <a:endParaRPr lang="en-U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A63C2-525E-8CB2-695D-D98D80146295}"/>
              </a:ext>
            </a:extLst>
          </p:cNvPr>
          <p:cNvSpPr txBox="1"/>
          <p:nvPr/>
        </p:nvSpPr>
        <p:spPr>
          <a:xfrm>
            <a:off x="257174" y="2455862"/>
            <a:ext cx="12353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mysql.connector</a:t>
            </a:r>
            <a:endParaRPr lang="en-IN" sz="2400" b="0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n-IN" sz="2400" b="0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(host="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localhost",user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yourusername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password="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yourpassword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database="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mydatabase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endParaRPr lang="en-IN" sz="2400" b="0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sz="2400" b="0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("CREATE TABLE customers (name VARCHAR(255),address VARCHAR(255))")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6A7EC6-DFBD-DBF8-3552-5672D365211A}"/>
              </a:ext>
            </a:extLst>
          </p:cNvPr>
          <p:cNvSpPr txBox="1">
            <a:spLocks/>
          </p:cNvSpPr>
          <p:nvPr/>
        </p:nvSpPr>
        <p:spPr>
          <a:xfrm>
            <a:off x="485775" y="1743075"/>
            <a:ext cx="5486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FFF64-9A1C-3BE0-DDCD-95D0FB7063D9}"/>
              </a:ext>
            </a:extLst>
          </p:cNvPr>
          <p:cNvSpPr txBox="1">
            <a:spLocks/>
          </p:cNvSpPr>
          <p:nvPr/>
        </p:nvSpPr>
        <p:spPr>
          <a:xfrm>
            <a:off x="257175" y="0"/>
            <a:ext cx="11934825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creating a table, you should also create a column with a unique key for each record.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done by defining a PRIMARY KEY.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statement "INT AUTO_INCREMENT PRIMARY KEY" which will insert a unique number for each record. Starting at 1, and increased by one for each record.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A63C2-525E-8CB2-695D-D98D80146295}"/>
              </a:ext>
            </a:extLst>
          </p:cNvPr>
          <p:cNvSpPr txBox="1"/>
          <p:nvPr/>
        </p:nvSpPr>
        <p:spPr>
          <a:xfrm>
            <a:off x="257175" y="4113212"/>
            <a:ext cx="12353925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0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24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mycursor.execute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("CREATE TABLE customers (id INT AUTO_INCREMENT PRIMARY KEY,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 VARCHAR(255), address VARCHAR(255))")</a:t>
            </a:r>
            <a:endParaRPr lang="en-I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0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D5EA-9437-9786-5A01-F221002F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1925"/>
            <a:ext cx="11201400" cy="56340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 Into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fill a table in MySQL, use the "INSERT INTO" 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"INSERT INTO customers (name, address) VALUES (%s, %s)"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"John"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"Highway 21"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mycursor.execute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mydb.commit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mycursor.rowcount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"record inserted."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D5EA-9437-9786-5A01-F221002F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2874"/>
            <a:ext cx="11201400" cy="6181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From a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select from a table in MySQL, use the "SELECT"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mycursor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mydb.cursor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mycursor.execute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("SELECT * FROM customers")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myresult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mycursor.fetchall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x in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myresult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print(x)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64C18-183C-30CD-F6D4-AE3CB83E4A12}"/>
              </a:ext>
            </a:extLst>
          </p:cNvPr>
          <p:cNvSpPr txBox="1"/>
          <p:nvPr/>
        </p:nvSpPr>
        <p:spPr>
          <a:xfrm>
            <a:off x="5962650" y="3429000"/>
            <a:ext cx="5459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'John', 'Highway 21')</a:t>
            </a:r>
          </a:p>
          <a:p>
            <a:r>
              <a:rPr lang="en-US" sz="2400" dirty="0"/>
              <a:t>(2, 'Peter', '</a:t>
            </a:r>
            <a:r>
              <a:rPr lang="en-US" sz="2400" dirty="0" err="1"/>
              <a:t>Lowstreet</a:t>
            </a:r>
            <a:r>
              <a:rPr lang="en-US" sz="2400" dirty="0"/>
              <a:t> 27')</a:t>
            </a:r>
          </a:p>
          <a:p>
            <a:r>
              <a:rPr lang="en-US" sz="2400" dirty="0"/>
              <a:t>(3, 'Amy', 'Apple </a:t>
            </a:r>
            <a:r>
              <a:rPr lang="en-US" sz="2400" dirty="0" err="1"/>
              <a:t>st</a:t>
            </a:r>
            <a:r>
              <a:rPr lang="en-US" sz="2400" dirty="0"/>
              <a:t> 652')</a:t>
            </a:r>
          </a:p>
          <a:p>
            <a:r>
              <a:rPr lang="en-US" sz="2400" dirty="0"/>
              <a:t>(4, 'Hannah', 'Mountain 21')</a:t>
            </a:r>
          </a:p>
          <a:p>
            <a:r>
              <a:rPr lang="en-US" sz="2400" dirty="0"/>
              <a:t>(5, 'Michael', 'Valley 345')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467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D5EA-9437-9786-5A01-F221002F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2874"/>
            <a:ext cx="11201400" cy="61817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Wildcard Characters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can also select the records that starts, includes, or ends with a given letter or phrase.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the %  to represent wildcard characters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"SELECT * FROM customers WHERE address LIKE '%way%'"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mycursor.execute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myresult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mycursor.fetchall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x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myresult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5AC75-C72B-2E1B-6DD3-B80AC0D04155}"/>
              </a:ext>
            </a:extLst>
          </p:cNvPr>
          <p:cNvSpPr txBox="1"/>
          <p:nvPr/>
        </p:nvSpPr>
        <p:spPr>
          <a:xfrm>
            <a:off x="6477000" y="4352925"/>
            <a:ext cx="524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(1, 'John', 'Highway 21')</a:t>
            </a:r>
          </a:p>
          <a:p>
            <a:r>
              <a:rPr lang="en-US" dirty="0"/>
              <a:t>(9, 'Susan', 'One way 98')</a:t>
            </a:r>
          </a:p>
          <a:p>
            <a:r>
              <a:rPr lang="en-US" dirty="0"/>
              <a:t>(14, 'Viola', 'Sideway 1633')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D5EA-9437-9786-5A01-F221002F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2874"/>
            <a:ext cx="11201400" cy="618172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can update existing records in a table by using the "UPDATE" 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mydb.cursor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"UPDATE customers SET address = ‘Gandhi 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nagar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WHERE address = 'Valley'"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mycursor.execute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mydb.commit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CCF831-679A-87B7-FA04-69F4B306F7EE}"/>
              </a:ext>
            </a:extLst>
          </p:cNvPr>
          <p:cNvSpPr txBox="1"/>
          <p:nvPr/>
        </p:nvSpPr>
        <p:spPr>
          <a:xfrm>
            <a:off x="333375" y="0"/>
            <a:ext cx="115252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Introduction to MySQL Python connector</a:t>
            </a:r>
          </a:p>
          <a:p>
            <a:pPr algn="l"/>
            <a:endParaRPr lang="en-US" dirty="0"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To access the MySQL database from Python, you need a database driver.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MySQL Connector/Python is a standardized database driver provided by MySQL.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MySQL Connector/Python is designed specifically to MySQL.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MySQL Connector/Python allows you to compress the data stream between Python and MySQL database server using protocol compression.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It supports connections using TCP/IP socket and secure TCP/IP connection using SSL.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MySQL Connector/Python is an API implemented using pure Python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MySQL Connector/Python supports almost all features provided by MySQL version 5.7.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862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CCF831-679A-87B7-FA04-69F4B306F7EE}"/>
              </a:ext>
            </a:extLst>
          </p:cNvPr>
          <p:cNvSpPr txBox="1"/>
          <p:nvPr/>
        </p:nvSpPr>
        <p:spPr>
          <a:xfrm>
            <a:off x="190500" y="0"/>
            <a:ext cx="120967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Installation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The MySQL Python Connector is available on pypi.org, therefore, you can install it using the pip command.</a:t>
            </a:r>
          </a:p>
          <a:p>
            <a:pPr algn="l"/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l"/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The pip command allows you to install MySQL Python connector on any Operating system including Windows, macOS, Linux, and Unix</a:t>
            </a:r>
          </a:p>
          <a:p>
            <a:pPr algn="l"/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r>
              <a:rPr lang="en-US" sz="2400" b="1" i="0" dirty="0">
                <a:solidFill>
                  <a:srgbClr val="C00000"/>
                </a:solidFill>
                <a:effectLst/>
                <a:latin typeface="-apple-system"/>
              </a:rPr>
              <a:t>pip install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-apple-system"/>
              </a:rPr>
              <a:t>mysql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-apple-system"/>
              </a:rPr>
              <a:t>-connector-python</a:t>
            </a:r>
          </a:p>
          <a:p>
            <a:endParaRPr lang="en-US" sz="2400" b="1" dirty="0">
              <a:solidFill>
                <a:srgbClr val="C00000"/>
              </a:solidFill>
              <a:latin typeface="-apple-system"/>
            </a:endParaRPr>
          </a:p>
          <a:p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Verifying MySQL Connector/Python installation</a:t>
            </a:r>
          </a:p>
          <a:p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Open Python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Type the following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&gt;&gt;&gt; import </a:t>
            </a:r>
            <a:r>
              <a:rPr lang="en-US" sz="2400" i="0" dirty="0" err="1">
                <a:solidFill>
                  <a:srgbClr val="002060"/>
                </a:solidFill>
                <a:effectLst/>
                <a:latin typeface="-apple-system"/>
              </a:rPr>
              <a:t>mysql.connector</a:t>
            </a:r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endParaRPr lang="en-US" sz="2400" i="0" dirty="0">
              <a:solidFill>
                <a:srgbClr val="002060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 err="1">
                <a:solidFill>
                  <a:srgbClr val="002060"/>
                </a:solidFill>
                <a:effectLst/>
                <a:latin typeface="-apple-system"/>
              </a:rPr>
              <a:t>mysql.connector.connect</a:t>
            </a: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(host='</a:t>
            </a:r>
            <a:r>
              <a:rPr lang="en-US" sz="2400" i="0" dirty="0" err="1">
                <a:solidFill>
                  <a:srgbClr val="002060"/>
                </a:solidFill>
                <a:effectLst/>
                <a:latin typeface="-apple-system"/>
              </a:rPr>
              <a:t>localhost',database</a:t>
            </a: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='</a:t>
            </a:r>
            <a:r>
              <a:rPr lang="en-US" sz="2400" i="0" dirty="0" err="1">
                <a:solidFill>
                  <a:srgbClr val="002060"/>
                </a:solidFill>
                <a:effectLst/>
                <a:latin typeface="-apple-system"/>
              </a:rPr>
              <a:t>mysql</a:t>
            </a: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',user='</a:t>
            </a:r>
            <a:r>
              <a:rPr lang="en-US" sz="2400" i="0" dirty="0" err="1">
                <a:solidFill>
                  <a:srgbClr val="002060"/>
                </a:solidFill>
                <a:effectLst/>
                <a:latin typeface="-apple-system"/>
              </a:rPr>
              <a:t>root',password</a:t>
            </a:r>
            <a:r>
              <a:rPr lang="en-US" sz="2400" i="0" dirty="0">
                <a:solidFill>
                  <a:srgbClr val="002060"/>
                </a:solidFill>
                <a:effectLst/>
                <a:latin typeface="-apple-system"/>
              </a:rPr>
              <a:t>='your pass')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7F1D1-49EC-4789-0C1E-A21D3E792489}"/>
              </a:ext>
            </a:extLst>
          </p:cNvPr>
          <p:cNvSpPr txBox="1"/>
          <p:nvPr/>
        </p:nvSpPr>
        <p:spPr>
          <a:xfrm>
            <a:off x="5175849" y="5149104"/>
            <a:ext cx="682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ui-monospace"/>
              </a:rPr>
              <a:t>Output:</a:t>
            </a:r>
          </a:p>
          <a:p>
            <a:r>
              <a:rPr lang="en-US" b="0" i="0" dirty="0" err="1">
                <a:solidFill>
                  <a:srgbClr val="002060"/>
                </a:solidFill>
                <a:effectLst/>
                <a:latin typeface="ui-monospace"/>
              </a:rPr>
              <a:t>mysql.connector.connection.MySQLConnection</a:t>
            </a:r>
            <a:r>
              <a:rPr lang="en-US" b="0" i="0" dirty="0">
                <a:solidFill>
                  <a:srgbClr val="002060"/>
                </a:solidFill>
                <a:effectLst/>
                <a:latin typeface="ui-monospace"/>
              </a:rPr>
              <a:t> object at 0x0187AE50&gt;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CCF831-679A-87B7-FA04-69F4B306F7EE}"/>
              </a:ext>
            </a:extLst>
          </p:cNvPr>
          <p:cNvSpPr txBox="1"/>
          <p:nvPr/>
        </p:nvSpPr>
        <p:spPr>
          <a:xfrm>
            <a:off x="390525" y="304800"/>
            <a:ext cx="11525250" cy="566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Connect to a MySQL Database in Python</a:t>
            </a:r>
          </a:p>
          <a:p>
            <a:pPr algn="l"/>
            <a:endParaRPr lang="en-US" dirty="0"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MySQL is a 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server-based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 database management system. One server might contain multiple databases. 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To interact with a database, you must first establish a connection with the server. 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The general workflow of a Python program that interacts with a MySQL-based database is as follows: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tudio-Feixen-Sans"/>
              </a:rPr>
              <a:t>MySQL is a relational database management system (RDBMS) that adopts a client-server model. 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tudio-Feixen-Sans"/>
              </a:rPr>
              <a:t>All this means is that a computer (the “client”) that wants to access data must connect to the RDBMS server to do so. </a:t>
            </a:r>
            <a:endParaRPr lang="en-US" sz="2400" b="0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098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626A-8A42-C2E3-7BAC-514A3B5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AA5FC-1440-2C61-F10B-AA321392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4025"/>
            <a:ext cx="10515599" cy="5915024"/>
          </a:xfrm>
        </p:spPr>
      </p:pic>
    </p:spTree>
    <p:extLst>
      <p:ext uri="{BB962C8B-B14F-4D97-AF65-F5344CB8AC3E}">
        <p14:creationId xmlns:p14="http://schemas.microsoft.com/office/powerpoint/2010/main" val="402655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CCF831-679A-87B7-FA04-69F4B306F7EE}"/>
              </a:ext>
            </a:extLst>
          </p:cNvPr>
          <p:cNvSpPr txBox="1"/>
          <p:nvPr/>
        </p:nvSpPr>
        <p:spPr>
          <a:xfrm>
            <a:off x="390525" y="304800"/>
            <a:ext cx="11525250" cy="511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Connect to a MySQL Database in Python</a:t>
            </a:r>
          </a:p>
          <a:p>
            <a:pPr algn="l"/>
            <a:endParaRPr lang="en-US" dirty="0"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The general workflow of a Python program that interacts with a MySQL-based database is as follows: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Connect to the MySQL server.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Create a new database.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Connect to the newly created or an existing database.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Execute a SQL query and fetch results.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Inform the database if any changes are made to a table.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Close the connection to the MySQL server.</a:t>
            </a:r>
          </a:p>
        </p:txBody>
      </p:sp>
    </p:spTree>
    <p:extLst>
      <p:ext uri="{BB962C8B-B14F-4D97-AF65-F5344CB8AC3E}">
        <p14:creationId xmlns:p14="http://schemas.microsoft.com/office/powerpoint/2010/main" val="1561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55A-CAB3-18B7-F269-B175094A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842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002060"/>
                </a:solidFill>
                <a:effectLst/>
                <a:latin typeface="-apple-system"/>
              </a:rPr>
              <a:t>Connect to a MySQL Database in Python</a:t>
            </a:r>
            <a:br>
              <a:rPr lang="en-US" sz="4400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89BEE-CA44-9BBB-2639-095F3C80F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967706"/>
            <a:ext cx="5757863" cy="4257730"/>
          </a:xfrm>
        </p:spPr>
      </p:pic>
    </p:spTree>
    <p:extLst>
      <p:ext uri="{BB962C8B-B14F-4D97-AF65-F5344CB8AC3E}">
        <p14:creationId xmlns:p14="http://schemas.microsoft.com/office/powerpoint/2010/main" val="411663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7DC-6359-A474-58F9-9FC75092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22251"/>
            <a:ext cx="5486400" cy="31591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Test </a:t>
            </a:r>
            <a:r>
              <a:rPr lang="en-IN" sz="2400" b="1" dirty="0" err="1">
                <a:solidFill>
                  <a:srgbClr val="002060"/>
                </a:solidFill>
              </a:rPr>
              <a:t>MySql</a:t>
            </a:r>
            <a:r>
              <a:rPr lang="en-IN" sz="2400" b="1" dirty="0">
                <a:solidFill>
                  <a:srgbClr val="002060"/>
                </a:solidFill>
              </a:rPr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7BBD-506A-C435-941B-D94E61D0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6475"/>
            <a:ext cx="10515600" cy="736600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A7EC6-DFBD-DBF8-3552-5672D365211A}"/>
              </a:ext>
            </a:extLst>
          </p:cNvPr>
          <p:cNvSpPr txBox="1">
            <a:spLocks/>
          </p:cNvSpPr>
          <p:nvPr/>
        </p:nvSpPr>
        <p:spPr>
          <a:xfrm>
            <a:off x="485775" y="1743075"/>
            <a:ext cx="5486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2060"/>
                </a:solidFill>
              </a:rPr>
              <a:t>Create Connection: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D5E1-F484-DBC0-4F5C-D03D53FAA132}"/>
              </a:ext>
            </a:extLst>
          </p:cNvPr>
          <p:cNvSpPr txBox="1">
            <a:spLocks/>
          </p:cNvSpPr>
          <p:nvPr/>
        </p:nvSpPr>
        <p:spPr>
          <a:xfrm>
            <a:off x="609599" y="2427287"/>
            <a:ext cx="11934825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IN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mysql.connector</a:t>
            </a:r>
            <a:endParaRPr lang="en-IN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mydb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IN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host="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localhost",</a:t>
            </a:r>
            <a:r>
              <a:rPr lang="en-IN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en-IN" sz="2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n-IN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yourusername</a:t>
            </a:r>
            <a:r>
              <a:rPr lang="en-IN" sz="2400" dirty="0">
                <a:solidFill>
                  <a:srgbClr val="00B05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password="</a:t>
            </a:r>
            <a:r>
              <a:rPr lang="en-I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yourpassword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“)</a:t>
            </a:r>
          </a:p>
          <a:p>
            <a:pPr marL="0" indent="0">
              <a:buNone/>
            </a:pPr>
            <a:endParaRPr lang="en-IN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print(</a:t>
            </a:r>
            <a:r>
              <a:rPr lang="en-IN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mydb</a:t>
            </a: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7DC-6359-A474-58F9-9FC75092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506413"/>
            <a:ext cx="10639425" cy="5000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Creating a Database</a:t>
            </a:r>
            <a:br>
              <a:rPr lang="en-US" sz="2400" b="1" dirty="0">
                <a:solidFill>
                  <a:srgbClr val="002060"/>
                </a:solidFill>
              </a:rPr>
            </a:b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To create a database in MySQL, use the "CREATE DATABASE" statement: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A7EC6-DFBD-DBF8-3552-5672D365211A}"/>
              </a:ext>
            </a:extLst>
          </p:cNvPr>
          <p:cNvSpPr txBox="1">
            <a:spLocks/>
          </p:cNvSpPr>
          <p:nvPr/>
        </p:nvSpPr>
        <p:spPr>
          <a:xfrm>
            <a:off x="485775" y="1743075"/>
            <a:ext cx="54864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FFF64-9A1C-3BE0-DDCD-95D0FB7063D9}"/>
              </a:ext>
            </a:extLst>
          </p:cNvPr>
          <p:cNvSpPr txBox="1">
            <a:spLocks/>
          </p:cNvSpPr>
          <p:nvPr/>
        </p:nvSpPr>
        <p:spPr>
          <a:xfrm>
            <a:off x="393290" y="1457325"/>
            <a:ext cx="11934825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IN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mysql.connector</a:t>
            </a:r>
            <a:endParaRPr lang="en-IN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db</a:t>
            </a:r>
            <a:r>
              <a:rPr lang="en-IN" sz="24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IN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IN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host="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localhost",</a:t>
            </a:r>
            <a:r>
              <a:rPr lang="en-IN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en-IN" sz="2400" dirty="0">
                <a:solidFill>
                  <a:srgbClr val="00B050"/>
                </a:solidFill>
                <a:latin typeface="Consolas" panose="020B0609020204030204" pitchFamily="49" charset="0"/>
              </a:rPr>
              <a:t>=“root",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</a:rPr>
              <a:t>password=“12345678“)</a:t>
            </a:r>
          </a:p>
          <a:p>
            <a:pPr marL="0" indent="0">
              <a:buNone/>
            </a:pPr>
            <a:endParaRPr lang="en-IN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db.cursor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("CREATE DATABASE </a:t>
            </a:r>
            <a:r>
              <a:rPr lang="en-IN" sz="2400" b="0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mydatabase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")</a:t>
            </a:r>
            <a:endParaRPr lang="en-IN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3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1118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Copperplate Gothic Bold</vt:lpstr>
      <vt:lpstr>source sans pro</vt:lpstr>
      <vt:lpstr>Studio-Feixen-Sans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to a MySQL Database in Python </vt:lpstr>
      <vt:lpstr>Test MySql Connector</vt:lpstr>
      <vt:lpstr>Creating a Database  To create a database in MySQL, use the "CREATE DATABASE"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Carewel Systems</dc:creator>
  <cp:lastModifiedBy>Carewel Systems</cp:lastModifiedBy>
  <cp:revision>26</cp:revision>
  <dcterms:created xsi:type="dcterms:W3CDTF">2023-06-04T08:17:47Z</dcterms:created>
  <dcterms:modified xsi:type="dcterms:W3CDTF">2023-06-22T12:17:46Z</dcterms:modified>
</cp:coreProperties>
</file>