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473" r:id="rId3"/>
    <p:sldId id="474" r:id="rId4"/>
    <p:sldId id="476" r:id="rId5"/>
    <p:sldId id="477" r:id="rId6"/>
    <p:sldId id="257" r:id="rId7"/>
    <p:sldId id="260" r:id="rId8"/>
    <p:sldId id="259" r:id="rId9"/>
    <p:sldId id="258" r:id="rId10"/>
    <p:sldId id="460" r:id="rId11"/>
    <p:sldId id="461" r:id="rId12"/>
    <p:sldId id="458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383" r:id="rId23"/>
    <p:sldId id="270" r:id="rId24"/>
    <p:sldId id="271" r:id="rId25"/>
    <p:sldId id="272" r:id="rId26"/>
    <p:sldId id="273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462" r:id="rId35"/>
    <p:sldId id="463" r:id="rId36"/>
    <p:sldId id="464" r:id="rId37"/>
    <p:sldId id="465" r:id="rId38"/>
    <p:sldId id="467" r:id="rId39"/>
    <p:sldId id="478" r:id="rId40"/>
    <p:sldId id="479" r:id="rId41"/>
    <p:sldId id="490" r:id="rId42"/>
    <p:sldId id="491" r:id="rId43"/>
    <p:sldId id="492" r:id="rId44"/>
    <p:sldId id="493" r:id="rId45"/>
    <p:sldId id="468" r:id="rId46"/>
    <p:sldId id="480" r:id="rId47"/>
    <p:sldId id="481" r:id="rId48"/>
    <p:sldId id="482" r:id="rId49"/>
    <p:sldId id="494" r:id="rId50"/>
    <p:sldId id="469" r:id="rId51"/>
    <p:sldId id="48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62" autoAdjust="0"/>
  </p:normalViewPr>
  <p:slideViewPr>
    <p:cSldViewPr>
      <p:cViewPr>
        <p:scale>
          <a:sx n="82" d="100"/>
          <a:sy n="82" d="100"/>
        </p:scale>
        <p:origin x="-102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D828-F88D-4F04-A7D1-985A4DE88E9A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7999D-AE37-47ED-A41D-DFD950842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6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7999D-AE37-47ED-A41D-DFD9508422B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5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="" xmlns:a16="http://schemas.microsoft.com/office/drawing/2014/main" id="{54492ECD-2C22-45DD-9092-4D77C703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F86217-2AD5-437B-B75F-873C3703EBB7}" type="slidenum">
              <a:rPr lang="en-US" altLang="en-US" sz="1300" smtClean="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3953630F-30FD-409F-B1B5-55EDD7958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B5F5D158-144E-4EB6-B471-3716DE17F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7999D-AE37-47ED-A41D-DFD9508422B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1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D3C18-81A9-4804-925F-AD15C0BC349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45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9BF66-0745-48D6-AA58-A254408E1A1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5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37334-37DD-4952-8F57-5EB9E08910F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422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5EA28-4822-4EEC-8485-C4C3B44285D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16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6E827-924F-40D4-BCA0-FC8CFB369B4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92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="" xmlns:a16="http://schemas.microsoft.com/office/drawing/2014/main" id="{C2C7DEE4-D887-B62A-445C-9DAB8F0EA0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931E13A-BDF2-4E05-912F-F329B025C72D}" type="slidenum">
              <a:rPr lang="en-US" altLang="en-US" sz="1300">
                <a:latin typeface="Times New Roman" panose="02020603050405020304" pitchFamily="18" charset="0"/>
              </a:rPr>
              <a:pPr/>
              <a:t>51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="" xmlns:a16="http://schemas.microsoft.com/office/drawing/2014/main" id="{2364C99F-7BC8-DE8C-AAFD-C7603B8EB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="" xmlns:a16="http://schemas.microsoft.com/office/drawing/2014/main" id="{B8683908-FAE2-350B-6807-926C91953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5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4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24000"/>
            <a:ext cx="91440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3848100"/>
            <a:ext cx="91440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Distributed Databases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6629400"/>
            <a:ext cx="1981200" cy="228600"/>
          </a:xfrm>
        </p:spPr>
        <p:txBody>
          <a:bodyPr/>
          <a:lstStyle>
            <a:lvl1pPr>
              <a:defRPr/>
            </a:lvl1pPr>
          </a:lstStyle>
          <a:p>
            <a:fld id="{C66C11BD-0859-46FC-A1AA-2C2AB136D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0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6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6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3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5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7A39-B223-4C1A-9CF1-85C150BB7B12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D96B-6950-44F3-8023-1623B2574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7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D5F3BB-44A5-8342-A111-38E49F11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1E3E18-933E-F64E-8B4E-B99F9D21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that run the DDBS </a:t>
            </a:r>
            <a:r>
              <a:rPr lang="en-US" u="sng" dirty="0"/>
              <a:t>do not share</a:t>
            </a:r>
            <a:r>
              <a:rPr lang="en-US" dirty="0"/>
              <a:t> processing or storage devices.</a:t>
            </a:r>
          </a:p>
          <a:p>
            <a:pPr lvl="4"/>
            <a:endParaRPr lang="en-US" dirty="0"/>
          </a:p>
          <a:p>
            <a:r>
              <a:rPr lang="en-US" dirty="0"/>
              <a:t>The computers are connected by a network.</a:t>
            </a:r>
          </a:p>
          <a:p>
            <a:pPr lvl="1"/>
            <a:r>
              <a:rPr lang="en-US" dirty="0"/>
              <a:t>The computers can reside in the same building </a:t>
            </a:r>
            <a:br>
              <a:rPr lang="en-US" dirty="0"/>
            </a:br>
            <a:r>
              <a:rPr lang="en-US" dirty="0"/>
              <a:t>or they may be located in different continents.</a:t>
            </a:r>
          </a:p>
          <a:p>
            <a:pPr lvl="5"/>
            <a:endParaRPr lang="en-US" dirty="0"/>
          </a:p>
          <a:p>
            <a:r>
              <a:rPr lang="en-US" dirty="0"/>
              <a:t>Key property: </a:t>
            </a:r>
            <a:r>
              <a:rPr lang="en-US" u="sng" dirty="0"/>
              <a:t>distribution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400962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9B2E38-8352-0F45-8EA5-AF370C13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271830-4005-C045-A6DA-C2BABF4F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 users of the DDBS should </a:t>
            </a:r>
            <a:br>
              <a:rPr lang="en-US" dirty="0"/>
            </a:br>
            <a:r>
              <a:rPr lang="en-US" u="sng" dirty="0"/>
              <a:t>not</a:t>
            </a:r>
            <a:r>
              <a:rPr lang="en-US" dirty="0"/>
              <a:t> be concerned about the </a:t>
            </a:r>
            <a:br>
              <a:rPr lang="en-US" dirty="0"/>
            </a:br>
            <a:r>
              <a:rPr lang="en-US" dirty="0"/>
              <a:t>distributed nature of the system.</a:t>
            </a:r>
          </a:p>
          <a:p>
            <a:pPr lvl="4"/>
            <a:endParaRPr lang="en-US" dirty="0"/>
          </a:p>
          <a:p>
            <a:r>
              <a:rPr lang="en-US" dirty="0"/>
              <a:t>End users of the DDBS should </a:t>
            </a:r>
            <a:r>
              <a:rPr lang="en-US" u="sng" dirty="0"/>
              <a:t>not</a:t>
            </a:r>
            <a:r>
              <a:rPr lang="en-US" dirty="0"/>
              <a:t> know </a:t>
            </a:r>
            <a:br>
              <a:rPr lang="en-US" dirty="0"/>
            </a:br>
            <a:r>
              <a:rPr lang="en-US" dirty="0"/>
              <a:t>if the data they are accessing is stored locally </a:t>
            </a:r>
            <a:br>
              <a:rPr lang="en-US" dirty="0"/>
            </a:br>
            <a:r>
              <a:rPr lang="en-US" dirty="0"/>
              <a:t>or remotely at a different geographic location.</a:t>
            </a:r>
          </a:p>
          <a:p>
            <a:pPr lvl="5"/>
            <a:endParaRPr lang="en-US" dirty="0"/>
          </a:p>
          <a:p>
            <a:r>
              <a:rPr lang="en-US" dirty="0"/>
              <a:t>End users can use the DDBS in the </a:t>
            </a:r>
            <a:r>
              <a:rPr lang="en-US" u="sng" dirty="0"/>
              <a:t>same way</a:t>
            </a:r>
            <a:r>
              <a:rPr lang="en-US" dirty="0"/>
              <a:t> as if the data were not distributed.</a:t>
            </a:r>
          </a:p>
        </p:txBody>
      </p:sp>
    </p:spTree>
    <p:extLst>
      <p:ext uri="{BB962C8B-B14F-4D97-AF65-F5344CB8AC3E}">
        <p14:creationId xmlns:p14="http://schemas.microsoft.com/office/powerpoint/2010/main" val="310483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1E78F1-EA26-980F-D9ED-B7CB226B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Assume relational data model</a:t>
            </a:r>
          </a:p>
          <a:p>
            <a:r>
              <a:rPr lang="en-US" altLang="en-US" dirty="0"/>
              <a:t>Replication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System maintains multiple copies of data, stored in different sites, for faster retrieval and fault tolerance.</a:t>
            </a:r>
          </a:p>
          <a:p>
            <a:r>
              <a:rPr lang="en-US" altLang="en-US" dirty="0"/>
              <a:t>Fragmentation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Relation is partitioned into several fragments stored in distinct sites</a:t>
            </a:r>
          </a:p>
          <a:p>
            <a:r>
              <a:rPr lang="en-US" altLang="en-US" dirty="0"/>
              <a:t>Replication and fragmentation can be combined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Relation is partitioned into several fragments: system maintains several identical replicas of each such fragment.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50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System partitions a relation in to several fragments and stores each fragment at a different site</a:t>
            </a:r>
          </a:p>
          <a:p>
            <a:pPr marL="0" indent="0">
              <a:buNone/>
            </a:pPr>
            <a:r>
              <a:rPr lang="en-US" dirty="0"/>
              <a:t>    Two types of Fragmentation </a:t>
            </a:r>
          </a:p>
          <a:p>
            <a:pPr indent="63500"/>
            <a:r>
              <a:rPr lang="en-US" dirty="0"/>
              <a:t>  Horizontal Fragmentation </a:t>
            </a:r>
          </a:p>
          <a:p>
            <a:pPr indent="63500"/>
            <a:r>
              <a:rPr lang="en-US" dirty="0"/>
              <a:t>  Vertical Fragmentation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50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Fragmentation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from relation R is assigned to one or more Fragments.</a:t>
            </a:r>
          </a:p>
          <a:p>
            <a:r>
              <a:rPr lang="en-US" dirty="0"/>
              <a:t>A row from relation R should belong to at least one fragment.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36775"/>
              </p:ext>
            </p:extLst>
          </p:nvPr>
        </p:nvGraphicFramePr>
        <p:xfrm>
          <a:off x="1905000" y="3733800"/>
          <a:ext cx="4724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40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Fragmentation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22599"/>
              </p:ext>
            </p:extLst>
          </p:nvPr>
        </p:nvGraphicFramePr>
        <p:xfrm>
          <a:off x="2057400" y="1752600"/>
          <a:ext cx="4724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40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83959"/>
              </p:ext>
            </p:extLst>
          </p:nvPr>
        </p:nvGraphicFramePr>
        <p:xfrm>
          <a:off x="152400" y="4419600"/>
          <a:ext cx="38732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9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76931"/>
              </p:ext>
            </p:extLst>
          </p:nvPr>
        </p:nvGraphicFramePr>
        <p:xfrm>
          <a:off x="4648200" y="4343400"/>
          <a:ext cx="38732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9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791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57589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8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Fragmentation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7348"/>
              </p:ext>
            </p:extLst>
          </p:nvPr>
        </p:nvGraphicFramePr>
        <p:xfrm>
          <a:off x="2133600" y="1524000"/>
          <a:ext cx="4724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40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86779"/>
              </p:ext>
            </p:extLst>
          </p:nvPr>
        </p:nvGraphicFramePr>
        <p:xfrm>
          <a:off x="914400" y="4038600"/>
          <a:ext cx="28834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25773"/>
              </p:ext>
            </p:extLst>
          </p:nvPr>
        </p:nvGraphicFramePr>
        <p:xfrm>
          <a:off x="5638800" y="4038600"/>
          <a:ext cx="16940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8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00813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594605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7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System Maintains several identical copies of the relation R and stores each replica at a different 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01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own wooden map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9665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Magnetic Disk 5"/>
          <p:cNvSpPr/>
          <p:nvPr/>
        </p:nvSpPr>
        <p:spPr>
          <a:xfrm>
            <a:off x="1447799" y="2590799"/>
            <a:ext cx="496529" cy="706693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/>
          <p:cNvSpPr/>
          <p:nvPr/>
        </p:nvSpPr>
        <p:spPr>
          <a:xfrm>
            <a:off x="6239797" y="2975486"/>
            <a:ext cx="381000" cy="644012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28415"/>
              </p:ext>
            </p:extLst>
          </p:nvPr>
        </p:nvGraphicFramePr>
        <p:xfrm>
          <a:off x="228600" y="3555996"/>
          <a:ext cx="322217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3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51277"/>
              </p:ext>
            </p:extLst>
          </p:nvPr>
        </p:nvGraphicFramePr>
        <p:xfrm>
          <a:off x="4969795" y="3733800"/>
          <a:ext cx="33837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9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Shyam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944328" y="3065206"/>
            <a:ext cx="4295469" cy="23228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099" y="5791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Fragment1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91995" y="5791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Fragment2</a:t>
            </a:r>
            <a:endParaRPr lang="en-IN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64340"/>
              </p:ext>
            </p:extLst>
          </p:nvPr>
        </p:nvGraphicFramePr>
        <p:xfrm>
          <a:off x="5009711" y="685800"/>
          <a:ext cx="322217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3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20599"/>
              </p:ext>
            </p:extLst>
          </p:nvPr>
        </p:nvGraphicFramePr>
        <p:xfrm>
          <a:off x="252454" y="457200"/>
          <a:ext cx="33837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9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Shyam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Flowchart: Magnetic Disk 19"/>
          <p:cNvSpPr/>
          <p:nvPr/>
        </p:nvSpPr>
        <p:spPr>
          <a:xfrm>
            <a:off x="6663754" y="2828002"/>
            <a:ext cx="496529" cy="706693"/>
          </a:xfrm>
          <a:prstGeom prst="flowChartMagneticDisk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Magnetic Disk 21"/>
          <p:cNvSpPr/>
          <p:nvPr/>
        </p:nvSpPr>
        <p:spPr>
          <a:xfrm>
            <a:off x="947057" y="2505996"/>
            <a:ext cx="381000" cy="644012"/>
          </a:xfrm>
          <a:prstGeom prst="flowChartMagneticDisk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5" grpId="0"/>
      <p:bldP spid="26" grpId="0"/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can continue to process queries even when one site fails.</a:t>
            </a:r>
          </a:p>
          <a:p>
            <a:r>
              <a:rPr lang="en-US" dirty="0"/>
              <a:t>Achieve Parallelism on Read Operations- Can read from multiple replicas.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07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="" xmlns:a16="http://schemas.microsoft.com/office/drawing/2014/main" id="{BF2A21E8-2747-EE2A-99C8-5011620A6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Distributed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="" xmlns:a16="http://schemas.microsoft.com/office/drawing/2014/main" id="{03371260-A560-CB27-4967-C3CDE4188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Database - </a:t>
            </a:r>
            <a:r>
              <a:rPr lang="en-US" altLang="en-US" dirty="0"/>
              <a:t>	A logically interrelated collection of shared data (and a description of this data), physically distributed over a computer network.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DBMS - </a:t>
            </a:r>
            <a:r>
              <a:rPr lang="en-US" altLang="en-US" dirty="0"/>
              <a:t>	Software system that permits the management of the distributed database and makes the distribution transparent to users.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replica should be updated.</a:t>
            </a:r>
          </a:p>
          <a:p>
            <a:r>
              <a:rPr lang="en-US" dirty="0"/>
              <a:t>Increased overhead in propagating changes to all replicas across all sites.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41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Homogeneous/Heterogeneous Distributed Databases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Homogeneous – All Sites have identical database management system software</a:t>
            </a:r>
          </a:p>
          <a:p>
            <a:r>
              <a:rPr lang="en-US" dirty="0"/>
              <a:t>Heterogeneous – Different Sites may use different Database Management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41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="" xmlns:a16="http://schemas.microsoft.com/office/drawing/2014/main" id="{85656B1D-C7B0-4CF3-AA50-A367329AC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Homogeneous and Heterogeneous Distributed Databases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F4DC9EA1-BFA8-4593-853D-5767FEE0B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92200"/>
            <a:ext cx="7848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In a homogeneous distributed database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sites have identical software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Are aware of each other and agree to cooperate in processing user requests.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site surrenders part of its autonomy in terms of right to change schemas or software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Appears to user as a single system</a:t>
            </a:r>
          </a:p>
          <a:p>
            <a:r>
              <a:rPr lang="en-US" altLang="en-US" dirty="0"/>
              <a:t>In a heterogeneous distributed database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Different sites may use different schemas and software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Difference in schema is a major problem for query processing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Difference in software is a major problem for transaction processing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Sites may not be aware of each other and may provide only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limited facilities for cooperation in transaction processing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own wooden map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9665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Magnetic Disk 5"/>
          <p:cNvSpPr/>
          <p:nvPr/>
        </p:nvSpPr>
        <p:spPr>
          <a:xfrm>
            <a:off x="1447799" y="2590799"/>
            <a:ext cx="496529" cy="706693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/>
          <p:cNvSpPr/>
          <p:nvPr/>
        </p:nvSpPr>
        <p:spPr>
          <a:xfrm>
            <a:off x="6239797" y="2975486"/>
            <a:ext cx="381000" cy="644012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/>
          <p:cNvSpPr/>
          <p:nvPr/>
        </p:nvSpPr>
        <p:spPr>
          <a:xfrm>
            <a:off x="4571998" y="1600200"/>
            <a:ext cx="381000" cy="644012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 flipV="1">
            <a:off x="1696064" y="1769806"/>
            <a:ext cx="2875934" cy="82099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44328" y="3043796"/>
            <a:ext cx="4295469" cy="23228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62498" y="2244212"/>
            <a:ext cx="1477298" cy="9371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ular Callout 1"/>
          <p:cNvSpPr/>
          <p:nvPr/>
        </p:nvSpPr>
        <p:spPr>
          <a:xfrm>
            <a:off x="374353" y="571500"/>
            <a:ext cx="1525229" cy="1028700"/>
          </a:xfrm>
          <a:prstGeom prst="wedgeRectCallout">
            <a:avLst>
              <a:gd name="adj1" fmla="val 19135"/>
              <a:gd name="adj2" fmla="val 175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11g</a:t>
            </a:r>
            <a:endParaRPr lang="en-IN" dirty="0"/>
          </a:p>
        </p:txBody>
      </p:sp>
      <p:sp>
        <p:nvSpPr>
          <p:cNvPr id="17" name="Rectangular Callout 16"/>
          <p:cNvSpPr/>
          <p:nvPr/>
        </p:nvSpPr>
        <p:spPr>
          <a:xfrm>
            <a:off x="3152174" y="105229"/>
            <a:ext cx="1525229" cy="1028700"/>
          </a:xfrm>
          <a:prstGeom prst="wedgeRectCallout">
            <a:avLst>
              <a:gd name="adj1" fmla="val 58151"/>
              <a:gd name="adj2" fmla="val 135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11g</a:t>
            </a:r>
            <a:endParaRPr lang="en-IN" dirty="0"/>
          </a:p>
        </p:txBody>
      </p:sp>
      <p:sp>
        <p:nvSpPr>
          <p:cNvPr id="19" name="Rectangular Callout 18"/>
          <p:cNvSpPr/>
          <p:nvPr/>
        </p:nvSpPr>
        <p:spPr>
          <a:xfrm>
            <a:off x="3809383" y="3840871"/>
            <a:ext cx="1525229" cy="1028700"/>
          </a:xfrm>
          <a:prstGeom prst="wedgeRectCallout">
            <a:avLst>
              <a:gd name="adj1" fmla="val 116200"/>
              <a:gd name="adj2" fmla="val -82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11g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181600" y="1922206"/>
            <a:ext cx="2335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Homogeneous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own wooden map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9665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Magnetic Disk 5"/>
          <p:cNvSpPr/>
          <p:nvPr/>
        </p:nvSpPr>
        <p:spPr>
          <a:xfrm>
            <a:off x="1447799" y="2590799"/>
            <a:ext cx="496529" cy="706693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/>
          <p:cNvSpPr/>
          <p:nvPr/>
        </p:nvSpPr>
        <p:spPr>
          <a:xfrm>
            <a:off x="6239797" y="2975486"/>
            <a:ext cx="381000" cy="644012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/>
          <p:cNvSpPr/>
          <p:nvPr/>
        </p:nvSpPr>
        <p:spPr>
          <a:xfrm>
            <a:off x="4571998" y="1600200"/>
            <a:ext cx="381000" cy="644012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 flipV="1">
            <a:off x="1696064" y="1769806"/>
            <a:ext cx="2875934" cy="82099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44328" y="3065206"/>
            <a:ext cx="4295469" cy="23228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62498" y="2244212"/>
            <a:ext cx="1477298" cy="9371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ular Callout 1"/>
          <p:cNvSpPr/>
          <p:nvPr/>
        </p:nvSpPr>
        <p:spPr>
          <a:xfrm>
            <a:off x="374353" y="571500"/>
            <a:ext cx="1525229" cy="1028700"/>
          </a:xfrm>
          <a:prstGeom prst="wedgeRectCallout">
            <a:avLst>
              <a:gd name="adj1" fmla="val 19135"/>
              <a:gd name="adj2" fmla="val 175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11g</a:t>
            </a:r>
            <a:endParaRPr lang="en-IN" dirty="0"/>
          </a:p>
        </p:txBody>
      </p:sp>
      <p:sp>
        <p:nvSpPr>
          <p:cNvPr id="17" name="Rectangular Callout 16"/>
          <p:cNvSpPr/>
          <p:nvPr/>
        </p:nvSpPr>
        <p:spPr>
          <a:xfrm>
            <a:off x="3152174" y="105229"/>
            <a:ext cx="1525229" cy="1028700"/>
          </a:xfrm>
          <a:prstGeom prst="wedgeRectCallout">
            <a:avLst>
              <a:gd name="adj1" fmla="val 58151"/>
              <a:gd name="adj2" fmla="val 135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  <a:endParaRPr lang="en-IN" dirty="0"/>
          </a:p>
        </p:txBody>
      </p:sp>
      <p:sp>
        <p:nvSpPr>
          <p:cNvPr id="19" name="Rectangular Callout 18"/>
          <p:cNvSpPr/>
          <p:nvPr/>
        </p:nvSpPr>
        <p:spPr>
          <a:xfrm>
            <a:off x="3809383" y="3840871"/>
            <a:ext cx="1525229" cy="1028700"/>
          </a:xfrm>
          <a:prstGeom prst="wedgeRectCallout">
            <a:avLst>
              <a:gd name="adj1" fmla="val 116200"/>
              <a:gd name="adj2" fmla="val -82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181600" y="1922206"/>
            <a:ext cx="245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Heterogeneous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1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Data from Remote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Database links in Oracle for accessing data from remote tables.</a:t>
            </a:r>
          </a:p>
          <a:p>
            <a:pPr marL="0" indent="0">
              <a:buNone/>
            </a:pPr>
            <a:r>
              <a:rPr lang="en-US" b="1" u="sng" dirty="0"/>
              <a:t>What are Database links?</a:t>
            </a:r>
          </a:p>
          <a:p>
            <a:r>
              <a:rPr lang="en-IN" dirty="0"/>
              <a:t>A database link is a pointer that defines a one-way communication path from an Oracle Database server to another database server.</a:t>
            </a:r>
          </a:p>
          <a:p>
            <a:r>
              <a:rPr lang="en-IN" dirty="0"/>
              <a:t>A database link connection allows local users to access data on a remote database. </a:t>
            </a:r>
          </a:p>
        </p:txBody>
      </p:sp>
    </p:spTree>
    <p:extLst>
      <p:ext uri="{BB962C8B-B14F-4D97-AF65-F5344CB8AC3E}">
        <p14:creationId xmlns:p14="http://schemas.microsoft.com/office/powerpoint/2010/main" val="840147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own wooden map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9665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Magnetic Disk 5"/>
          <p:cNvSpPr/>
          <p:nvPr/>
        </p:nvSpPr>
        <p:spPr>
          <a:xfrm>
            <a:off x="1447799" y="2590799"/>
            <a:ext cx="496529" cy="706693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/>
          <p:cNvSpPr/>
          <p:nvPr/>
        </p:nvSpPr>
        <p:spPr>
          <a:xfrm>
            <a:off x="6239797" y="2975486"/>
            <a:ext cx="381000" cy="644012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/>
          <p:cNvSpPr/>
          <p:nvPr/>
        </p:nvSpPr>
        <p:spPr>
          <a:xfrm>
            <a:off x="4571998" y="1600200"/>
            <a:ext cx="381000" cy="644012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 flipV="1">
            <a:off x="1696064" y="1769806"/>
            <a:ext cx="2875934" cy="82099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44328" y="3065206"/>
            <a:ext cx="4295469" cy="23228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62498" y="2244212"/>
            <a:ext cx="1477298" cy="9371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ular Callout 1"/>
          <p:cNvSpPr/>
          <p:nvPr/>
        </p:nvSpPr>
        <p:spPr>
          <a:xfrm>
            <a:off x="374353" y="571500"/>
            <a:ext cx="1525229" cy="1028700"/>
          </a:xfrm>
          <a:prstGeom prst="wedgeRectCallout">
            <a:avLst>
              <a:gd name="adj1" fmla="val 19135"/>
              <a:gd name="adj2" fmla="val 175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11g</a:t>
            </a:r>
            <a:endParaRPr lang="en-IN" dirty="0"/>
          </a:p>
        </p:txBody>
      </p:sp>
      <p:sp>
        <p:nvSpPr>
          <p:cNvPr id="17" name="Rectangular Callout 16"/>
          <p:cNvSpPr/>
          <p:nvPr/>
        </p:nvSpPr>
        <p:spPr>
          <a:xfrm>
            <a:off x="3152174" y="105229"/>
            <a:ext cx="1525229" cy="1028700"/>
          </a:xfrm>
          <a:prstGeom prst="wedgeRectCallout">
            <a:avLst>
              <a:gd name="adj1" fmla="val 58151"/>
              <a:gd name="adj2" fmla="val 135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  <a:endParaRPr lang="en-IN" dirty="0"/>
          </a:p>
        </p:txBody>
      </p:sp>
      <p:sp>
        <p:nvSpPr>
          <p:cNvPr id="19" name="Rectangular Callout 18"/>
          <p:cNvSpPr/>
          <p:nvPr/>
        </p:nvSpPr>
        <p:spPr>
          <a:xfrm>
            <a:off x="3809383" y="3840871"/>
            <a:ext cx="1525229" cy="1028700"/>
          </a:xfrm>
          <a:prstGeom prst="wedgeRectCallout">
            <a:avLst>
              <a:gd name="adj1" fmla="val 116200"/>
              <a:gd name="adj2" fmla="val -82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045216" y="2180302"/>
            <a:ext cx="149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links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858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in a Distributed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Join</a:t>
            </a:r>
          </a:p>
          <a:p>
            <a:r>
              <a:rPr lang="en-US" dirty="0"/>
              <a:t>Semi Join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07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Join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three relations r1,r2,r3 at three different sites s1,s2,s3. Need to find the </a:t>
            </a:r>
          </a:p>
          <a:p>
            <a:pPr marL="0" indent="0">
              <a:buNone/>
            </a:pPr>
            <a:r>
              <a:rPr lang="en-US" dirty="0"/>
              <a:t>     r1         r2         r3</a:t>
            </a:r>
          </a:p>
          <a:p>
            <a:pPr marL="0" indent="0">
              <a:buNone/>
            </a:pPr>
            <a:r>
              <a:rPr lang="en-US" dirty="0"/>
              <a:t>     Consider the query was initiated at Site S1.</a:t>
            </a:r>
            <a:endParaRPr lang="en-IN" dirty="0"/>
          </a:p>
        </p:txBody>
      </p:sp>
      <p:grpSp>
        <p:nvGrpSpPr>
          <p:cNvPr id="4" name="Group 1033"/>
          <p:cNvGrpSpPr>
            <a:grpSpLocks/>
          </p:cNvGrpSpPr>
          <p:nvPr/>
        </p:nvGrpSpPr>
        <p:grpSpPr bwMode="auto">
          <a:xfrm>
            <a:off x="2743200" y="2968001"/>
            <a:ext cx="418399" cy="173831"/>
            <a:chOff x="377" y="2904"/>
            <a:chExt cx="154" cy="110"/>
          </a:xfrm>
        </p:grpSpPr>
        <p:sp>
          <p:nvSpPr>
            <p:cNvPr id="5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1033"/>
          <p:cNvGrpSpPr>
            <a:grpSpLocks/>
          </p:cNvGrpSpPr>
          <p:nvPr/>
        </p:nvGrpSpPr>
        <p:grpSpPr bwMode="auto">
          <a:xfrm>
            <a:off x="1600200" y="2895600"/>
            <a:ext cx="418399" cy="173831"/>
            <a:chOff x="377" y="2904"/>
            <a:chExt cx="154" cy="110"/>
          </a:xfrm>
        </p:grpSpPr>
        <p:sp>
          <p:nvSpPr>
            <p:cNvPr id="10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8806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Ship the copies of the relations to site S1. Perform the join locally at S1.</a:t>
            </a:r>
          </a:p>
          <a:p>
            <a:pPr marL="0" indent="0">
              <a:buNone/>
            </a:pPr>
            <a:r>
              <a:rPr lang="en-US" dirty="0"/>
              <a:t>                                (OR)</a:t>
            </a:r>
          </a:p>
          <a:p>
            <a:r>
              <a:rPr lang="en-US" dirty="0"/>
              <a:t>Ship a copy of r1 to S2 . </a:t>
            </a:r>
          </a:p>
          <a:p>
            <a:r>
              <a:rPr lang="en-US" dirty="0"/>
              <a:t>Compute temp1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r1      r2</a:t>
            </a:r>
          </a:p>
          <a:p>
            <a:r>
              <a:rPr lang="en-US" dirty="0"/>
              <a:t>Ship a copy of temp1 to S3 </a:t>
            </a:r>
          </a:p>
          <a:p>
            <a:r>
              <a:rPr lang="en-US" dirty="0"/>
              <a:t>Compute   temp2</a:t>
            </a:r>
            <a:r>
              <a:rPr lang="en-US" dirty="0">
                <a:sym typeface="Wingdings" panose="05000000000000000000" pitchFamily="2" charset="2"/>
              </a:rPr>
              <a:t> temp1      r3</a:t>
            </a:r>
          </a:p>
          <a:p>
            <a:r>
              <a:rPr lang="en-US" dirty="0">
                <a:sym typeface="Wingdings" panose="05000000000000000000" pitchFamily="2" charset="2"/>
              </a:rPr>
              <a:t>Ship temp2 to S1</a:t>
            </a:r>
            <a:endParaRPr lang="en-IN" dirty="0"/>
          </a:p>
        </p:txBody>
      </p:sp>
      <p:grpSp>
        <p:nvGrpSpPr>
          <p:cNvPr id="4" name="Group 1033"/>
          <p:cNvGrpSpPr>
            <a:grpSpLocks/>
          </p:cNvGrpSpPr>
          <p:nvPr/>
        </p:nvGrpSpPr>
        <p:grpSpPr bwMode="auto">
          <a:xfrm>
            <a:off x="4550265" y="3810000"/>
            <a:ext cx="418399" cy="173831"/>
            <a:chOff x="377" y="2904"/>
            <a:chExt cx="154" cy="110"/>
          </a:xfrm>
        </p:grpSpPr>
        <p:sp>
          <p:nvSpPr>
            <p:cNvPr id="5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r>
                <a:rPr lang="en-US" dirty="0"/>
                <a:t>          </a:t>
              </a:r>
              <a:endParaRPr lang="en-IN" dirty="0"/>
            </a:p>
          </p:txBody>
        </p:sp>
        <p:sp>
          <p:nvSpPr>
            <p:cNvPr id="7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1033"/>
          <p:cNvGrpSpPr>
            <a:grpSpLocks/>
          </p:cNvGrpSpPr>
          <p:nvPr/>
        </p:nvGrpSpPr>
        <p:grpSpPr bwMode="auto">
          <a:xfrm>
            <a:off x="5410200" y="4953000"/>
            <a:ext cx="418399" cy="173831"/>
            <a:chOff x="377" y="2904"/>
            <a:chExt cx="154" cy="110"/>
          </a:xfrm>
        </p:grpSpPr>
        <p:sp>
          <p:nvSpPr>
            <p:cNvPr id="10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23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="" xmlns:a16="http://schemas.microsoft.com/office/drawing/2014/main" id="{4A0C1314-93EC-D457-5708-0A63263D5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766763"/>
            <a:ext cx="8637588" cy="717550"/>
          </a:xfrm>
        </p:spPr>
        <p:txBody>
          <a:bodyPr/>
          <a:lstStyle/>
          <a:p>
            <a:r>
              <a:rPr lang="en-US" altLang="en-US" sz="4100" b="1"/>
              <a:t>Distributed DBMS</a:t>
            </a:r>
          </a:p>
        </p:txBody>
      </p:sp>
      <p:pic>
        <p:nvPicPr>
          <p:cNvPr id="571395" name="Picture 3">
            <a:extLst>
              <a:ext uri="{FF2B5EF4-FFF2-40B4-BE49-F238E27FC236}">
                <a16:creationId xmlns="" xmlns:a16="http://schemas.microsoft.com/office/drawing/2014/main" id="{8FC192AC-6E22-904A-1895-8336A9C73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467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-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R1 and R2 be the schemas of relation r1 and r2 at Site S1 and S2.</a:t>
            </a:r>
          </a:p>
          <a:p>
            <a:r>
              <a:rPr lang="en-US" dirty="0"/>
              <a:t>We need to perform r1        r2 at Site S1</a:t>
            </a:r>
          </a:p>
          <a:p>
            <a:r>
              <a:rPr lang="en-US" dirty="0"/>
              <a:t>Step I – temp1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altLang="en-US" sz="4400" dirty="0">
                <a:latin typeface="Symbol" pitchFamily="18" charset="2"/>
              </a:rPr>
              <a:t>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2000" dirty="0"/>
              <a:t>R1 ∩ R2</a:t>
            </a:r>
            <a:r>
              <a:rPr lang="en-US" dirty="0"/>
              <a:t>(r1) at S1</a:t>
            </a:r>
          </a:p>
          <a:p>
            <a:r>
              <a:rPr lang="en-US" dirty="0"/>
              <a:t>Step 2 – Ship temp1 to S2</a:t>
            </a:r>
          </a:p>
          <a:p>
            <a:r>
              <a:rPr lang="en-US" dirty="0"/>
              <a:t>Step3 – temp2 </a:t>
            </a:r>
            <a:r>
              <a:rPr lang="en-US" dirty="0">
                <a:sym typeface="Wingdings" panose="05000000000000000000" pitchFamily="2" charset="2"/>
              </a:rPr>
              <a:t> temp1       r2</a:t>
            </a:r>
          </a:p>
          <a:p>
            <a:r>
              <a:rPr lang="en-US" dirty="0">
                <a:sym typeface="Wingdings" panose="05000000000000000000" pitchFamily="2" charset="2"/>
              </a:rPr>
              <a:t>Step4 – Ship temp2 to S1</a:t>
            </a:r>
          </a:p>
          <a:p>
            <a:r>
              <a:rPr lang="en-US" dirty="0">
                <a:sym typeface="Wingdings" panose="05000000000000000000" pitchFamily="2" charset="2"/>
              </a:rPr>
              <a:t>Step5 – Result  temp2        r1 </a:t>
            </a:r>
            <a:endParaRPr lang="en-IN" dirty="0"/>
          </a:p>
        </p:txBody>
      </p:sp>
      <p:grpSp>
        <p:nvGrpSpPr>
          <p:cNvPr id="4" name="Group 1033"/>
          <p:cNvGrpSpPr>
            <a:grpSpLocks/>
          </p:cNvGrpSpPr>
          <p:nvPr/>
        </p:nvGrpSpPr>
        <p:grpSpPr bwMode="auto">
          <a:xfrm>
            <a:off x="4795713" y="2714681"/>
            <a:ext cx="418399" cy="173831"/>
            <a:chOff x="377" y="2904"/>
            <a:chExt cx="154" cy="110"/>
          </a:xfrm>
        </p:grpSpPr>
        <p:sp>
          <p:nvSpPr>
            <p:cNvPr id="5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1033"/>
          <p:cNvGrpSpPr>
            <a:grpSpLocks/>
          </p:cNvGrpSpPr>
          <p:nvPr/>
        </p:nvGrpSpPr>
        <p:grpSpPr bwMode="auto">
          <a:xfrm>
            <a:off x="5015689" y="4556801"/>
            <a:ext cx="418399" cy="173831"/>
            <a:chOff x="377" y="2904"/>
            <a:chExt cx="154" cy="110"/>
          </a:xfrm>
        </p:grpSpPr>
        <p:sp>
          <p:nvSpPr>
            <p:cNvPr id="10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" name="Group 1033"/>
          <p:cNvGrpSpPr>
            <a:grpSpLocks/>
          </p:cNvGrpSpPr>
          <p:nvPr/>
        </p:nvGrpSpPr>
        <p:grpSpPr bwMode="auto">
          <a:xfrm>
            <a:off x="5041163" y="5638800"/>
            <a:ext cx="418399" cy="173831"/>
            <a:chOff x="377" y="2904"/>
            <a:chExt cx="154" cy="110"/>
          </a:xfrm>
        </p:grpSpPr>
        <p:sp>
          <p:nvSpPr>
            <p:cNvPr id="15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3151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Semi Join – Display Employee Name and Department Name for all Employees</a:t>
            </a: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42789"/>
              </p:ext>
            </p:extLst>
          </p:nvPr>
        </p:nvGraphicFramePr>
        <p:xfrm>
          <a:off x="1524000" y="1600199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err="1"/>
                        <a:t>Emp</a:t>
                      </a:r>
                      <a:r>
                        <a:rPr lang="en-US" baseline="0" dirty="0"/>
                        <a:t>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79522"/>
              </p:ext>
            </p:extLst>
          </p:nvPr>
        </p:nvGraphicFramePr>
        <p:xfrm>
          <a:off x="1371600" y="2895600"/>
          <a:ext cx="203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VITBS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97086" y="3065790"/>
            <a:ext cx="442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temp1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altLang="en-US" sz="2800" dirty="0">
                <a:latin typeface="Symbol" pitchFamily="18" charset="2"/>
              </a:rPr>
              <a:t>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/>
              <a:t>R1 ∩ R2(r1) at S1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34303"/>
              </p:ext>
            </p:extLst>
          </p:nvPr>
        </p:nvGraphicFramePr>
        <p:xfrm>
          <a:off x="5486400" y="3962400"/>
          <a:ext cx="9144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17526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  <a:p>
            <a:r>
              <a:rPr lang="en-US" dirty="0"/>
              <a:t>At SITE S1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961697"/>
            <a:ext cx="90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at SITE S2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0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S2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15088"/>
              </p:ext>
            </p:extLst>
          </p:nvPr>
        </p:nvGraphicFramePr>
        <p:xfrm>
          <a:off x="3964334" y="3047999"/>
          <a:ext cx="203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VITBS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69070"/>
              </p:ext>
            </p:extLst>
          </p:nvPr>
        </p:nvGraphicFramePr>
        <p:xfrm>
          <a:off x="7315200" y="3844686"/>
          <a:ext cx="9144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95600" y="1752600"/>
            <a:ext cx="246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temp2 </a:t>
            </a:r>
            <a:r>
              <a:rPr lang="en-US" dirty="0">
                <a:sym typeface="Wingdings" panose="05000000000000000000" pitchFamily="2" charset="2"/>
              </a:rPr>
              <a:t> temp1          r2</a:t>
            </a:r>
          </a:p>
        </p:txBody>
      </p:sp>
      <p:grpSp>
        <p:nvGrpSpPr>
          <p:cNvPr id="7" name="Group 1033"/>
          <p:cNvGrpSpPr>
            <a:grpSpLocks/>
          </p:cNvGrpSpPr>
          <p:nvPr/>
        </p:nvGrpSpPr>
        <p:grpSpPr bwMode="auto">
          <a:xfrm>
            <a:off x="4540200" y="1850350"/>
            <a:ext cx="418399" cy="173831"/>
            <a:chOff x="377" y="2904"/>
            <a:chExt cx="154" cy="110"/>
          </a:xfrm>
        </p:grpSpPr>
        <p:sp>
          <p:nvSpPr>
            <p:cNvPr id="8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" name="Group 1033"/>
          <p:cNvGrpSpPr>
            <a:grpSpLocks/>
          </p:cNvGrpSpPr>
          <p:nvPr/>
        </p:nvGrpSpPr>
        <p:grpSpPr bwMode="auto">
          <a:xfrm>
            <a:off x="6463236" y="4473515"/>
            <a:ext cx="418399" cy="173831"/>
            <a:chOff x="377" y="2904"/>
            <a:chExt cx="154" cy="110"/>
          </a:xfrm>
        </p:grpSpPr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81671"/>
              </p:ext>
            </p:extLst>
          </p:nvPr>
        </p:nvGraphicFramePr>
        <p:xfrm>
          <a:off x="685800" y="3469683"/>
          <a:ext cx="203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2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1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71800" y="1676400"/>
            <a:ext cx="25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Result   temp2           r1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523193"/>
              </p:ext>
            </p:extLst>
          </p:nvPr>
        </p:nvGraphicFramePr>
        <p:xfrm>
          <a:off x="2514600" y="2743200"/>
          <a:ext cx="203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01977"/>
              </p:ext>
            </p:extLst>
          </p:nvPr>
        </p:nvGraphicFramePr>
        <p:xfrm>
          <a:off x="6096000" y="2667000"/>
          <a:ext cx="2386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</a:t>
                      </a:r>
                      <a:r>
                        <a:rPr lang="en-US" baseline="0" dirty="0"/>
                        <a:t>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 1033"/>
          <p:cNvGrpSpPr>
            <a:grpSpLocks/>
          </p:cNvGrpSpPr>
          <p:nvPr/>
        </p:nvGrpSpPr>
        <p:grpSpPr bwMode="auto">
          <a:xfrm>
            <a:off x="5047652" y="3048000"/>
            <a:ext cx="418399" cy="173831"/>
            <a:chOff x="377" y="2904"/>
            <a:chExt cx="154" cy="110"/>
          </a:xfrm>
        </p:grpSpPr>
        <p:sp>
          <p:nvSpPr>
            <p:cNvPr id="8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12132"/>
              </p:ext>
            </p:extLst>
          </p:nvPr>
        </p:nvGraphicFramePr>
        <p:xfrm>
          <a:off x="4031652" y="4724400"/>
          <a:ext cx="203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033"/>
          <p:cNvGrpSpPr>
            <a:grpSpLocks/>
          </p:cNvGrpSpPr>
          <p:nvPr/>
        </p:nvGrpSpPr>
        <p:grpSpPr bwMode="auto">
          <a:xfrm>
            <a:off x="4724400" y="1774150"/>
            <a:ext cx="418399" cy="173831"/>
            <a:chOff x="377" y="2904"/>
            <a:chExt cx="154" cy="110"/>
          </a:xfrm>
        </p:grpSpPr>
        <p:sp>
          <p:nvSpPr>
            <p:cNvPr id="14" name="Line 1034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1035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1036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1037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738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550"/>
              <a:t>Distributed Processing vs</a:t>
            </a:r>
            <a:br>
              <a:rPr lang="en-US" altLang="en-US" sz="2550"/>
            </a:br>
            <a:r>
              <a:rPr lang="en-US" altLang="en-US" sz="2550"/>
              <a:t>Distributed Database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43100"/>
            <a:ext cx="68580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50"/>
              <a:t>Distributed processing – a database’s logical processing is shared among two or more physically independent sites that are connected through a network</a:t>
            </a:r>
          </a:p>
          <a:p>
            <a:pPr lvl="1">
              <a:lnSpc>
                <a:spcPct val="90000"/>
              </a:lnSpc>
            </a:pPr>
            <a:r>
              <a:rPr lang="en-US" altLang="en-US" sz="1650"/>
              <a:t>One computer performs I/O, data selection and validation while second computer creates reports</a:t>
            </a:r>
          </a:p>
          <a:p>
            <a:pPr lvl="1">
              <a:lnSpc>
                <a:spcPct val="90000"/>
              </a:lnSpc>
            </a:pPr>
            <a:r>
              <a:rPr lang="en-US" altLang="en-US" sz="1650"/>
              <a:t>Uses a single-site database but the processing chores are shared among several sites</a:t>
            </a:r>
          </a:p>
          <a:p>
            <a:pPr>
              <a:lnSpc>
                <a:spcPct val="90000"/>
              </a:lnSpc>
            </a:pPr>
            <a:r>
              <a:rPr lang="en-US" altLang="en-US" sz="1950"/>
              <a:t>Distributed database – stores a logically related database over two or more physically independent sites. The sites are connected via a network </a:t>
            </a:r>
          </a:p>
          <a:p>
            <a:pPr lvl="1">
              <a:lnSpc>
                <a:spcPct val="90000"/>
              </a:lnSpc>
            </a:pPr>
            <a:r>
              <a:rPr lang="en-US" altLang="en-US" sz="1650"/>
              <a:t>Database is composed of database fragments which are located at different sites and may also be replicated among various sites</a:t>
            </a:r>
          </a:p>
        </p:txBody>
      </p:sp>
    </p:spTree>
    <p:extLst>
      <p:ext uri="{BB962C8B-B14F-4D97-AF65-F5344CB8AC3E}">
        <p14:creationId xmlns:p14="http://schemas.microsoft.com/office/powerpoint/2010/main" val="4070109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Processing Environment</a:t>
            </a:r>
          </a:p>
        </p:txBody>
      </p:sp>
      <p:pic>
        <p:nvPicPr>
          <p:cNvPr id="804873" name="Picture 9" descr="Fig10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95400"/>
            <a:ext cx="8611992" cy="4448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083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Database Environment</a:t>
            </a:r>
          </a:p>
        </p:txBody>
      </p:sp>
      <p:pic>
        <p:nvPicPr>
          <p:cNvPr id="806921" name="Picture 9" descr="Fig10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349" y="1295400"/>
            <a:ext cx="8638309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442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5117" y="857251"/>
            <a:ext cx="7886700" cy="994172"/>
          </a:xfrm>
        </p:spPr>
        <p:txBody>
          <a:bodyPr/>
          <a:lstStyle/>
          <a:p>
            <a:r>
              <a:rPr lang="en-US" dirty="0"/>
              <a:t>Distributed Databases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34" y="1851423"/>
            <a:ext cx="7446583" cy="40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9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30360" y="857251"/>
            <a:ext cx="5886450" cy="744140"/>
          </a:xfrm>
        </p:spPr>
        <p:txBody>
          <a:bodyPr>
            <a:normAutofit fontScale="90000"/>
          </a:bodyPr>
          <a:lstStyle/>
          <a:p>
            <a:r>
              <a:rPr lang="en-US" dirty="0"/>
              <a:t>Schema Architecture of Distributed Databases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5530893"/>
            <a:ext cx="405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Schema architecture of distributed databases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02" y="1937898"/>
            <a:ext cx="4759008" cy="39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4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3239C9-271F-A5FF-EEA8-AA2A8EA4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25" y="2064902"/>
            <a:ext cx="7506350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1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>
            <a:extLst>
              <a:ext uri="{FF2B5EF4-FFF2-40B4-BE49-F238E27FC236}">
                <a16:creationId xmlns="" xmlns:a16="http://schemas.microsoft.com/office/drawing/2014/main" id="{73B7C3F6-419C-3787-C39A-69D5D131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766763"/>
            <a:ext cx="8637588" cy="717550"/>
          </a:xfrm>
        </p:spPr>
        <p:txBody>
          <a:bodyPr/>
          <a:lstStyle/>
          <a:p>
            <a:r>
              <a:rPr lang="en-US" altLang="en-US" sz="4100" b="1"/>
              <a:t>Advantages of DDBMSs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="" xmlns:a16="http://schemas.microsoft.com/office/drawing/2014/main" id="{94A9D512-B84D-60F5-12ED-0C1725762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Reflects organizational structure</a:t>
            </a:r>
          </a:p>
          <a:p>
            <a:pPr algn="just"/>
            <a:r>
              <a:rPr lang="en-US" altLang="en-US" sz="2800" dirty="0"/>
              <a:t>Improved shareability and local autonomy</a:t>
            </a:r>
          </a:p>
          <a:p>
            <a:pPr algn="just"/>
            <a:r>
              <a:rPr lang="en-US" altLang="en-US" sz="2800" dirty="0"/>
              <a:t>Improved availability</a:t>
            </a:r>
          </a:p>
          <a:p>
            <a:pPr algn="just"/>
            <a:r>
              <a:rPr lang="en-US" altLang="en-US" sz="2800" dirty="0"/>
              <a:t>Improved reliability</a:t>
            </a:r>
          </a:p>
          <a:p>
            <a:pPr algn="just"/>
            <a:r>
              <a:rPr lang="en-US" altLang="en-US" sz="2800" dirty="0"/>
              <a:t>Improved performance</a:t>
            </a:r>
          </a:p>
          <a:p>
            <a:pPr algn="just"/>
            <a:r>
              <a:rPr lang="en-US" altLang="en-US" sz="2800" dirty="0"/>
              <a:t>Economics</a:t>
            </a:r>
          </a:p>
          <a:p>
            <a:pPr algn="just"/>
            <a:r>
              <a:rPr lang="en-US" altLang="en-US" sz="2800" dirty="0"/>
              <a:t>Modular growth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A04EBA-745A-5130-38DC-30FFC0E122EA}"/>
              </a:ext>
            </a:extLst>
          </p:cNvPr>
          <p:cNvSpPr txBox="1"/>
          <p:nvPr/>
        </p:nvSpPr>
        <p:spPr>
          <a:xfrm>
            <a:off x="533400" y="2362200"/>
            <a:ext cx="792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transparency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Degree to which system user may remain unaware of the details of how and where the data items are stored in a distributed system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transparency issues in relation to: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transparency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Replication transparency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transparency</a:t>
            </a:r>
          </a:p>
          <a:p>
            <a:pPr marL="2171700" lvl="4" indent="-342900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Transparency</a:t>
            </a:r>
          </a:p>
          <a:p>
            <a:pPr marL="2171700" lvl="4" indent="-342900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 Transparency</a:t>
            </a:r>
            <a:endParaRPr lang="en-US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08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71638"/>
            <a:ext cx="7953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16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1650"/>
            <a:ext cx="7850352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30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628371" cy="495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898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399"/>
            <a:ext cx="8542211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381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r>
              <a:rPr lang="en-US" altLang="en-US" dirty="0"/>
              <a:t>Distribution Transparency	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51422"/>
            <a:ext cx="7372350" cy="3657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950" dirty="0"/>
              <a:t>The EMPLOYEE table is divided among three locations (no replication)</a:t>
            </a:r>
          </a:p>
          <a:p>
            <a:pPr>
              <a:lnSpc>
                <a:spcPct val="80000"/>
              </a:lnSpc>
            </a:pPr>
            <a:r>
              <a:rPr lang="en-US" altLang="en-US" sz="1950" dirty="0"/>
              <a:t>Suppose an employee wants to find all employees with a birthdate prior to </a:t>
            </a:r>
            <a:r>
              <a:rPr lang="en-US" altLang="en-US" sz="1950" dirty="0" err="1"/>
              <a:t>jan</a:t>
            </a:r>
            <a:r>
              <a:rPr lang="en-US" altLang="en-US" sz="1950" dirty="0"/>
              <a:t> 1, 1940</a:t>
            </a:r>
          </a:p>
          <a:p>
            <a:pPr>
              <a:lnSpc>
                <a:spcPct val="80000"/>
              </a:lnSpc>
            </a:pPr>
            <a:endParaRPr lang="en-US" altLang="en-US" sz="195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0412465-A9C1-3645-D8D0-0719716A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680222"/>
            <a:ext cx="4778154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09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096081-5C4A-E09C-DAA1-63DF07BB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61" y="2122056"/>
            <a:ext cx="5044877" cy="2613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0" y="1295400"/>
            <a:ext cx="462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no fragmentation and location is specified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535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041A48C-430C-0768-7F84-65916904F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371" y="2102809"/>
            <a:ext cx="5037257" cy="3520745"/>
          </a:xfrm>
        </p:spPr>
      </p:pic>
    </p:spTree>
    <p:extLst>
      <p:ext uri="{BB962C8B-B14F-4D97-AF65-F5344CB8AC3E}">
        <p14:creationId xmlns:p14="http://schemas.microsoft.com/office/powerpoint/2010/main" val="409389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E33E967-85BB-24B5-0C98-EC8AE505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198" y="2015171"/>
            <a:ext cx="4427604" cy="3696020"/>
          </a:xfrm>
        </p:spPr>
      </p:pic>
    </p:spTree>
    <p:extLst>
      <p:ext uri="{BB962C8B-B14F-4D97-AF65-F5344CB8AC3E}">
        <p14:creationId xmlns:p14="http://schemas.microsoft.com/office/powerpoint/2010/main" val="3160063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38200"/>
            <a:ext cx="7905750" cy="504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37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="" xmlns:a16="http://schemas.microsoft.com/office/drawing/2014/main" id="{7B68CD7B-35B9-5EF5-4C23-9C61D1CAD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766763"/>
            <a:ext cx="8637588" cy="717550"/>
          </a:xfrm>
        </p:spPr>
        <p:txBody>
          <a:bodyPr/>
          <a:lstStyle/>
          <a:p>
            <a:r>
              <a:rPr lang="en-US" altLang="en-US" sz="4100" b="1"/>
              <a:t>Disadvantages of DDBMSs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="" xmlns:a16="http://schemas.microsoft.com/office/drawing/2014/main" id="{3C93129C-5D5D-0826-353F-7E13D24AA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Complexity</a:t>
            </a:r>
          </a:p>
          <a:p>
            <a:pPr algn="just"/>
            <a:r>
              <a:rPr lang="en-US" altLang="en-US" dirty="0"/>
              <a:t>Cost</a:t>
            </a:r>
          </a:p>
          <a:p>
            <a:pPr algn="just"/>
            <a:r>
              <a:rPr lang="en-US" altLang="en-US" dirty="0"/>
              <a:t>Security</a:t>
            </a:r>
          </a:p>
          <a:p>
            <a:pPr algn="just"/>
            <a:r>
              <a:rPr lang="en-US" altLang="en-US" dirty="0"/>
              <a:t>Integrity control more difficult</a:t>
            </a:r>
          </a:p>
          <a:p>
            <a:pPr algn="just"/>
            <a:r>
              <a:rPr lang="en-US" altLang="en-US" dirty="0"/>
              <a:t>Lack of standards</a:t>
            </a:r>
          </a:p>
          <a:p>
            <a:pPr algn="just"/>
            <a:r>
              <a:rPr lang="en-US" altLang="en-US" dirty="0"/>
              <a:t>Lack of experience</a:t>
            </a:r>
          </a:p>
          <a:p>
            <a:pPr algn="just"/>
            <a:r>
              <a:rPr lang="en-US" altLang="en-US" dirty="0"/>
              <a:t>Database design more complex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 Transparency 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Ensures database transactions will maintain distributed database’s integrity and consistency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DDBMS transaction can update data stored in many different computers connected in a 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 transparency ensures that the transaction will be completed only if all database sites involved in the transaction complete their part of the transaction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8496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5833F043-8613-24F0-9560-19953B852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0038"/>
            <a:ext cx="7886700" cy="1325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solidFill>
                  <a:schemeClr val="accent2">
                    <a:lumMod val="75000"/>
                  </a:schemeClr>
                </a:solidFill>
              </a:rPr>
              <a:t>System Failure Modes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="" xmlns:a16="http://schemas.microsoft.com/office/drawing/2014/main" id="{B7688917-E1C2-4984-12A0-ED3C4E43A4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398588"/>
            <a:ext cx="7661275" cy="4903787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unique to distributed systems: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of a site.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messages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by network transmission control protocols such as TCP-IP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of a communication link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by network protocols, by routing messages via alternative links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partition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said to be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partitioned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has been split into two or more subsystems that lack any connection between them</a:t>
            </a:r>
          </a:p>
          <a:p>
            <a:pPr lvl="3" algn="just" eaLnBrk="1" fontAlgn="auto" hangingPunct="1">
              <a:spcAft>
                <a:spcPts val="0"/>
              </a:spcAft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a subsystem may consist of a single node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partitioning and site failures are generally indistinguishable.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Distributed Database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resides in multiple locations</a:t>
            </a:r>
          </a:p>
          <a:p>
            <a:r>
              <a:rPr lang="en-US" altLang="en-US" dirty="0"/>
              <a:t>A distributed database system consists of loosely coupled sites that share no physical component</a:t>
            </a:r>
          </a:p>
          <a:p>
            <a:r>
              <a:rPr lang="en-US" altLang="en-US" dirty="0"/>
              <a:t>Database systems that run on each site are independent of each other</a:t>
            </a:r>
          </a:p>
          <a:p>
            <a:r>
              <a:rPr lang="en-US" altLang="en-US" dirty="0"/>
              <a:t>Transactions may access data at one or more sites</a:t>
            </a:r>
            <a:endParaRPr lang="en-US" dirty="0"/>
          </a:p>
          <a:p>
            <a:r>
              <a:rPr lang="en-US" dirty="0"/>
              <a:t>Lets Assume that we have built an ecommerce application and we have become successful selling products online for Customers across the globe.</a:t>
            </a:r>
          </a:p>
          <a:p>
            <a:r>
              <a:rPr lang="en-US" dirty="0"/>
              <a:t>Lets take a look at the customer schema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24387"/>
              </p:ext>
            </p:extLst>
          </p:nvPr>
        </p:nvGraphicFramePr>
        <p:xfrm>
          <a:off x="990600" y="593788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12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own wooden map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Magnetic Disk 5"/>
          <p:cNvSpPr/>
          <p:nvPr/>
        </p:nvSpPr>
        <p:spPr>
          <a:xfrm>
            <a:off x="1447799" y="2590799"/>
            <a:ext cx="496529" cy="706693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urved Down Arrow 15"/>
          <p:cNvSpPr/>
          <p:nvPr/>
        </p:nvSpPr>
        <p:spPr>
          <a:xfrm>
            <a:off x="1696063" y="1828800"/>
            <a:ext cx="4685072" cy="7595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 rot="715237">
            <a:off x="1719051" y="2394801"/>
            <a:ext cx="4018937" cy="642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 rot="889990">
            <a:off x="1711297" y="3094533"/>
            <a:ext cx="4018937" cy="642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1489980">
            <a:off x="1571526" y="3360789"/>
            <a:ext cx="6762138" cy="778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rot="20847832">
            <a:off x="1671225" y="1717189"/>
            <a:ext cx="4018937" cy="642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64208"/>
              </p:ext>
            </p:extLst>
          </p:nvPr>
        </p:nvGraphicFramePr>
        <p:xfrm>
          <a:off x="4267200" y="533685"/>
          <a:ext cx="47244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9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40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Shyam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1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own wooden map 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9665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Magnetic Disk 5"/>
          <p:cNvSpPr/>
          <p:nvPr/>
        </p:nvSpPr>
        <p:spPr>
          <a:xfrm>
            <a:off x="1447799" y="2590799"/>
            <a:ext cx="496529" cy="706693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/>
          <p:cNvSpPr/>
          <p:nvPr/>
        </p:nvSpPr>
        <p:spPr>
          <a:xfrm>
            <a:off x="6239797" y="2975486"/>
            <a:ext cx="381000" cy="644012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/>
          <p:cNvSpPr/>
          <p:nvPr/>
        </p:nvSpPr>
        <p:spPr>
          <a:xfrm>
            <a:off x="4571998" y="1600200"/>
            <a:ext cx="381000" cy="644012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prst="relaxedInset"/>
            <a:bevelB w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82360"/>
              </p:ext>
            </p:extLst>
          </p:nvPr>
        </p:nvGraphicFramePr>
        <p:xfrm>
          <a:off x="228600" y="3555996"/>
          <a:ext cx="322217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3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94451"/>
              </p:ext>
            </p:extLst>
          </p:nvPr>
        </p:nvGraphicFramePr>
        <p:xfrm>
          <a:off x="5638800" y="804606"/>
          <a:ext cx="3262504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9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91587"/>
              </p:ext>
            </p:extLst>
          </p:nvPr>
        </p:nvGraphicFramePr>
        <p:xfrm>
          <a:off x="4969795" y="3733800"/>
          <a:ext cx="33837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9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Shyam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9328" y="228600"/>
            <a:ext cx="3810000" cy="154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Determine the total number of customers I have around the globe</a:t>
            </a:r>
            <a:endParaRPr lang="en-IN" b="1" dirty="0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 flipV="1">
            <a:off x="1696064" y="1769806"/>
            <a:ext cx="2875934" cy="82099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44328" y="3065206"/>
            <a:ext cx="4295469" cy="23228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62498" y="2244212"/>
            <a:ext cx="1477298" cy="9371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5198" y="4191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Fragment2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9099" y="5791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Fragment1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91995" y="5791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Fragment3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615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 animBg="1"/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2DD65-D349-E44D-99C4-5A59AECF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34628"/>
            <a:ext cx="7886700" cy="994172"/>
          </a:xfrm>
        </p:spPr>
        <p:txBody>
          <a:bodyPr/>
          <a:lstStyle/>
          <a:p>
            <a:r>
              <a:rPr lang="en-US" dirty="0"/>
              <a:t>Distributed Databases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21CA89-FC5C-1546-A992-3E07D165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828800"/>
            <a:ext cx="6172200" cy="36575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Example: Bank headquarters and branches.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branch maintains data about its customers.</a:t>
            </a:r>
          </a:p>
          <a:p>
            <a:pPr lvl="1"/>
            <a:r>
              <a:rPr lang="en-US" dirty="0"/>
              <a:t>Each branch can access data from other branches.</a:t>
            </a:r>
          </a:p>
          <a:p>
            <a:pPr lvl="1"/>
            <a:r>
              <a:rPr lang="en-US" dirty="0"/>
              <a:t>Each branch can access administrative HQ data.</a:t>
            </a:r>
          </a:p>
          <a:p>
            <a:pPr lvl="1"/>
            <a:r>
              <a:rPr lang="en-US" dirty="0"/>
              <a:t>HQ can access branch data.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D8875DE8-CFB3-544C-A49B-2AF180BAD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09" y="2244573"/>
            <a:ext cx="3360383" cy="19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03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1543</Words>
  <Application>Microsoft Office PowerPoint</Application>
  <PresentationFormat>On-screen Show (4:3)</PresentationFormat>
  <Paragraphs>582</Paragraphs>
  <Slides>51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Distributed Database Management Systems</vt:lpstr>
      <vt:lpstr>Distributed</vt:lpstr>
      <vt:lpstr>Distributed DBMS</vt:lpstr>
      <vt:lpstr>Advantages of DDBMSs</vt:lpstr>
      <vt:lpstr>Disadvantages of DDBMSs</vt:lpstr>
      <vt:lpstr>What is a Distributed Database </vt:lpstr>
      <vt:lpstr>PowerPoint Presentation</vt:lpstr>
      <vt:lpstr>PowerPoint Presentation</vt:lpstr>
      <vt:lpstr>Distributed Databases, cont’d</vt:lpstr>
      <vt:lpstr>Distributed Databases, cont’d</vt:lpstr>
      <vt:lpstr>Distribution Transparency</vt:lpstr>
      <vt:lpstr>PowerPoint Presentation</vt:lpstr>
      <vt:lpstr>Fragmentation</vt:lpstr>
      <vt:lpstr>Horizontal Fragmentation</vt:lpstr>
      <vt:lpstr>Horizontal Fragmentation</vt:lpstr>
      <vt:lpstr>Vertical Fragmentation</vt:lpstr>
      <vt:lpstr>Replication</vt:lpstr>
      <vt:lpstr>PowerPoint Presentation</vt:lpstr>
      <vt:lpstr>Advantages of Replication</vt:lpstr>
      <vt:lpstr>Disadvantages of Replication</vt:lpstr>
      <vt:lpstr>Homogeneous/Heterogeneous Distributed Databases</vt:lpstr>
      <vt:lpstr>Homogeneous and Heterogeneous Distributed Databases</vt:lpstr>
      <vt:lpstr>PowerPoint Presentation</vt:lpstr>
      <vt:lpstr>PowerPoint Presentation</vt:lpstr>
      <vt:lpstr>Accessing Data from Remote Tables</vt:lpstr>
      <vt:lpstr>PowerPoint Presentation</vt:lpstr>
      <vt:lpstr>Joins in a Distributed Database</vt:lpstr>
      <vt:lpstr>Simple Join </vt:lpstr>
      <vt:lpstr>Strategies</vt:lpstr>
      <vt:lpstr>Semi - Join</vt:lpstr>
      <vt:lpstr>Semi Join – Display Employee Name and Department Name for all Employees</vt:lpstr>
      <vt:lpstr>Site S2</vt:lpstr>
      <vt:lpstr>SITE 1</vt:lpstr>
      <vt:lpstr>Distributed Processing vs Distributed Database</vt:lpstr>
      <vt:lpstr>Distributed Processing Environment</vt:lpstr>
      <vt:lpstr>Distributed Database Environment</vt:lpstr>
      <vt:lpstr>Distributed Databases</vt:lpstr>
      <vt:lpstr>Schema Architecture of Distributed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Transparency </vt:lpstr>
      <vt:lpstr>PowerPoint Presentation</vt:lpstr>
      <vt:lpstr>PowerPoint Presentation</vt:lpstr>
      <vt:lpstr>PowerPoint Presentation</vt:lpstr>
      <vt:lpstr>PowerPoint Presentation</vt:lpstr>
      <vt:lpstr>Transaction Transparency </vt:lpstr>
      <vt:lpstr>System Failure Modes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Management Systems</dc:title>
  <dc:creator>admin</dc:creator>
  <cp:lastModifiedBy>Vinay Maddiralla</cp:lastModifiedBy>
  <cp:revision>124</cp:revision>
  <dcterms:created xsi:type="dcterms:W3CDTF">2019-09-19T05:36:42Z</dcterms:created>
  <dcterms:modified xsi:type="dcterms:W3CDTF">2022-11-23T07:24:15Z</dcterms:modified>
</cp:coreProperties>
</file>