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9" r:id="rId3"/>
    <p:sldId id="258" r:id="rId4"/>
    <p:sldId id="257"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D91989-B385-4D77-9BE4-A7D034115083}" type="datetimeFigureOut">
              <a:rPr lang="en-IN" smtClean="0"/>
              <a:t>21-11-2022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7A2CEC-434D-43F8-BDCA-5D86401370AB}" type="slidenum">
              <a:rPr lang="en-IN" smtClean="0"/>
              <a:t>‹#›</a:t>
            </a:fld>
            <a:endParaRPr lang="en-IN"/>
          </a:p>
        </p:txBody>
      </p:sp>
    </p:spTree>
    <p:extLst>
      <p:ext uri="{BB962C8B-B14F-4D97-AF65-F5344CB8AC3E}">
        <p14:creationId xmlns:p14="http://schemas.microsoft.com/office/powerpoint/2010/main" val="1663407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575AAFF-100E-4F31-9AD9-49831365CDCF}" type="datetime1">
              <a:rPr lang="en-IN" smtClean="0"/>
              <a:t>21-11-2022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721BD6-1F81-45F7-91E8-2A81A5671EC8}" type="slidenum">
              <a:rPr lang="en-IN" smtClean="0"/>
              <a:t>‹#›</a:t>
            </a:fld>
            <a:endParaRPr lang="en-IN" dirty="0"/>
          </a:p>
        </p:txBody>
      </p:sp>
    </p:spTree>
    <p:extLst>
      <p:ext uri="{BB962C8B-B14F-4D97-AF65-F5344CB8AC3E}">
        <p14:creationId xmlns:p14="http://schemas.microsoft.com/office/powerpoint/2010/main" val="2234984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29F76B-759E-4760-87C9-8C0410A4A558}" type="datetime1">
              <a:rPr lang="en-IN" smtClean="0"/>
              <a:t>21-11-2022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721BD6-1F81-45F7-91E8-2A81A5671EC8}" type="slidenum">
              <a:rPr lang="en-IN" smtClean="0"/>
              <a:t>‹#›</a:t>
            </a:fld>
            <a:endParaRPr lang="en-IN" dirty="0"/>
          </a:p>
        </p:txBody>
      </p:sp>
    </p:spTree>
    <p:extLst>
      <p:ext uri="{BB962C8B-B14F-4D97-AF65-F5344CB8AC3E}">
        <p14:creationId xmlns:p14="http://schemas.microsoft.com/office/powerpoint/2010/main" val="1058226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B96125E-9F81-4D14-BE3C-4EE5D6319047}" type="datetime1">
              <a:rPr lang="en-IN" smtClean="0"/>
              <a:t>21-11-2022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721BD6-1F81-45F7-91E8-2A81A5671EC8}" type="slidenum">
              <a:rPr lang="en-IN" smtClean="0"/>
              <a:t>‹#›</a:t>
            </a:fld>
            <a:endParaRPr lang="en-IN" dirty="0"/>
          </a:p>
        </p:txBody>
      </p:sp>
    </p:spTree>
    <p:extLst>
      <p:ext uri="{BB962C8B-B14F-4D97-AF65-F5344CB8AC3E}">
        <p14:creationId xmlns:p14="http://schemas.microsoft.com/office/powerpoint/2010/main" val="1472087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62344A9-512B-4B57-BC0C-14C7F6E207D3}" type="datetime1">
              <a:rPr lang="en-IN" smtClean="0"/>
              <a:t>21-11-2022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721BD6-1F81-45F7-91E8-2A81A5671EC8}" type="slidenum">
              <a:rPr lang="en-IN" smtClean="0"/>
              <a:t>‹#›</a:t>
            </a:fld>
            <a:endParaRPr lang="en-IN" dirty="0"/>
          </a:p>
        </p:txBody>
      </p:sp>
    </p:spTree>
    <p:extLst>
      <p:ext uri="{BB962C8B-B14F-4D97-AF65-F5344CB8AC3E}">
        <p14:creationId xmlns:p14="http://schemas.microsoft.com/office/powerpoint/2010/main" val="915678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DC45C7-9ADE-4E20-A01F-5125F8F5F6C8}" type="datetime1">
              <a:rPr lang="en-IN" smtClean="0"/>
              <a:t>21-11-2022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C721BD6-1F81-45F7-91E8-2A81A5671EC8}" type="slidenum">
              <a:rPr lang="en-IN" smtClean="0"/>
              <a:t>‹#›</a:t>
            </a:fld>
            <a:endParaRPr lang="en-IN" dirty="0"/>
          </a:p>
        </p:txBody>
      </p:sp>
    </p:spTree>
    <p:extLst>
      <p:ext uri="{BB962C8B-B14F-4D97-AF65-F5344CB8AC3E}">
        <p14:creationId xmlns:p14="http://schemas.microsoft.com/office/powerpoint/2010/main" val="616719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9A21D18-1E73-46D0-A8C1-BD23EDA66C83}" type="datetime1">
              <a:rPr lang="en-IN" smtClean="0"/>
              <a:t>21-11-2022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C721BD6-1F81-45F7-91E8-2A81A5671EC8}" type="slidenum">
              <a:rPr lang="en-IN" smtClean="0"/>
              <a:t>‹#›</a:t>
            </a:fld>
            <a:endParaRPr lang="en-IN" dirty="0"/>
          </a:p>
        </p:txBody>
      </p:sp>
    </p:spTree>
    <p:extLst>
      <p:ext uri="{BB962C8B-B14F-4D97-AF65-F5344CB8AC3E}">
        <p14:creationId xmlns:p14="http://schemas.microsoft.com/office/powerpoint/2010/main" val="340417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E7BB4DF-3504-4F30-8159-864E08465605}" type="datetime1">
              <a:rPr lang="en-IN" smtClean="0"/>
              <a:t>21-11-2022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C721BD6-1F81-45F7-91E8-2A81A5671EC8}" type="slidenum">
              <a:rPr lang="en-IN" smtClean="0"/>
              <a:t>‹#›</a:t>
            </a:fld>
            <a:endParaRPr lang="en-IN" dirty="0"/>
          </a:p>
        </p:txBody>
      </p:sp>
    </p:spTree>
    <p:extLst>
      <p:ext uri="{BB962C8B-B14F-4D97-AF65-F5344CB8AC3E}">
        <p14:creationId xmlns:p14="http://schemas.microsoft.com/office/powerpoint/2010/main" val="156376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F99D9CF-BAC0-4EF9-A84C-4E0B0E28E43D}" type="datetime1">
              <a:rPr lang="en-IN" smtClean="0"/>
              <a:t>21-11-2022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C721BD6-1F81-45F7-91E8-2A81A5671EC8}" type="slidenum">
              <a:rPr lang="en-IN" smtClean="0"/>
              <a:t>‹#›</a:t>
            </a:fld>
            <a:endParaRPr lang="en-IN" dirty="0"/>
          </a:p>
        </p:txBody>
      </p:sp>
    </p:spTree>
    <p:extLst>
      <p:ext uri="{BB962C8B-B14F-4D97-AF65-F5344CB8AC3E}">
        <p14:creationId xmlns:p14="http://schemas.microsoft.com/office/powerpoint/2010/main" val="3000190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AEFD0-20D4-4837-A596-D8A3173C2BA6}" type="datetime1">
              <a:rPr lang="en-IN" smtClean="0"/>
              <a:t>21-11-2022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C721BD6-1F81-45F7-91E8-2A81A5671EC8}" type="slidenum">
              <a:rPr lang="en-IN" smtClean="0"/>
              <a:t>‹#›</a:t>
            </a:fld>
            <a:endParaRPr lang="en-IN" dirty="0"/>
          </a:p>
        </p:txBody>
      </p:sp>
    </p:spTree>
    <p:extLst>
      <p:ext uri="{BB962C8B-B14F-4D97-AF65-F5344CB8AC3E}">
        <p14:creationId xmlns:p14="http://schemas.microsoft.com/office/powerpoint/2010/main" val="1726215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806502-93E5-4DA5-94D5-7483EB5C6352}" type="datetime1">
              <a:rPr lang="en-IN" smtClean="0"/>
              <a:t>21-11-2022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C721BD6-1F81-45F7-91E8-2A81A5671EC8}" type="slidenum">
              <a:rPr lang="en-IN" smtClean="0"/>
              <a:t>‹#›</a:t>
            </a:fld>
            <a:endParaRPr lang="en-IN" dirty="0"/>
          </a:p>
        </p:txBody>
      </p:sp>
    </p:spTree>
    <p:extLst>
      <p:ext uri="{BB962C8B-B14F-4D97-AF65-F5344CB8AC3E}">
        <p14:creationId xmlns:p14="http://schemas.microsoft.com/office/powerpoint/2010/main" val="249772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58B001-D57D-4394-9E88-06BCA00D3743}" type="datetime1">
              <a:rPr lang="en-IN" smtClean="0"/>
              <a:t>21-11-2022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C721BD6-1F81-45F7-91E8-2A81A5671EC8}" type="slidenum">
              <a:rPr lang="en-IN" smtClean="0"/>
              <a:t>‹#›</a:t>
            </a:fld>
            <a:endParaRPr lang="en-IN" dirty="0"/>
          </a:p>
        </p:txBody>
      </p:sp>
    </p:spTree>
    <p:extLst>
      <p:ext uri="{BB962C8B-B14F-4D97-AF65-F5344CB8AC3E}">
        <p14:creationId xmlns:p14="http://schemas.microsoft.com/office/powerpoint/2010/main" val="40399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2E681-303F-4243-8455-969FF0249D1E}" type="datetime1">
              <a:rPr lang="en-IN" smtClean="0"/>
              <a:t>21-11-2022</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721BD6-1F81-45F7-91E8-2A81A5671EC8}" type="slidenum">
              <a:rPr lang="en-IN" smtClean="0"/>
              <a:t>‹#›</a:t>
            </a:fld>
            <a:endParaRPr lang="en-IN" dirty="0"/>
          </a:p>
        </p:txBody>
      </p:sp>
    </p:spTree>
    <p:extLst>
      <p:ext uri="{BB962C8B-B14F-4D97-AF65-F5344CB8AC3E}">
        <p14:creationId xmlns:p14="http://schemas.microsoft.com/office/powerpoint/2010/main" val="1782087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ctrTitle"/>
          </p:nvPr>
        </p:nvSpPr>
        <p:spPr>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800" dirty="0" smtClean="0">
                <a:solidFill>
                  <a:srgbClr val="0070C0"/>
                </a:solidFill>
              </a:rPr>
              <a:t>CJ Date’s Rules</a:t>
            </a:r>
            <a:br>
              <a:rPr lang="en-IN" sz="4800" dirty="0" smtClean="0">
                <a:solidFill>
                  <a:srgbClr val="0070C0"/>
                </a:solidFill>
              </a:rPr>
            </a:br>
            <a:r>
              <a:rPr lang="en-IN" sz="4800" dirty="0">
                <a:solidFill>
                  <a:srgbClr val="0070C0"/>
                </a:solidFill>
              </a:rPr>
              <a:t/>
            </a:r>
            <a:br>
              <a:rPr lang="en-IN" sz="4800" dirty="0">
                <a:solidFill>
                  <a:srgbClr val="0070C0"/>
                </a:solidFill>
              </a:rPr>
            </a:br>
            <a:r>
              <a:rPr lang="en-IN" sz="3100" i="1" dirty="0"/>
              <a:t>Christopher J. </a:t>
            </a:r>
            <a:r>
              <a:rPr lang="en-IN" sz="3100" i="1" dirty="0" smtClean="0"/>
              <a:t>Date’s Rule  /  Chris Date’s  Rule</a:t>
            </a:r>
            <a:endParaRPr lang="en-IN" sz="4800" i="1" dirty="0">
              <a:solidFill>
                <a:srgbClr val="0070C0"/>
              </a:solidFill>
            </a:endParaRPr>
          </a:p>
        </p:txBody>
      </p:sp>
    </p:spTree>
    <p:extLst>
      <p:ext uri="{BB962C8B-B14F-4D97-AF65-F5344CB8AC3E}">
        <p14:creationId xmlns:p14="http://schemas.microsoft.com/office/powerpoint/2010/main" val="736945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304800"/>
            <a:ext cx="7772400" cy="1143000"/>
          </a:xfrm>
        </p:spPr>
        <p:txBody>
          <a:bodyPr/>
          <a:lstStyle/>
          <a:p>
            <a:pPr eaLnBrk="1" hangingPunct="1"/>
            <a:r>
              <a:rPr lang="en-US" smtClean="0"/>
              <a:t>Date's 12 Rules for DDBs</a:t>
            </a:r>
          </a:p>
        </p:txBody>
      </p:sp>
      <p:sp>
        <p:nvSpPr>
          <p:cNvPr id="7171" name="Rectangle 3"/>
          <p:cNvSpPr>
            <a:spLocks noGrp="1" noChangeArrowheads="1"/>
          </p:cNvSpPr>
          <p:nvPr>
            <p:ph idx="1"/>
          </p:nvPr>
        </p:nvSpPr>
        <p:spPr>
          <a:xfrm>
            <a:off x="685800" y="1752600"/>
            <a:ext cx="7772400" cy="4114800"/>
          </a:xfrm>
        </p:spPr>
        <p:txBody>
          <a:bodyPr/>
          <a:lstStyle/>
          <a:p>
            <a:pPr algn="just" eaLnBrk="1" hangingPunct="1"/>
            <a:r>
              <a:rPr lang="en-US" dirty="0" smtClean="0">
                <a:solidFill>
                  <a:srgbClr val="0070C0"/>
                </a:solidFill>
              </a:rPr>
              <a:t>6. Replication transparency:  The user should be able to use the DDB without being concerned in any way with the replication of the data in the DDB.</a:t>
            </a:r>
          </a:p>
          <a:p>
            <a:pPr lvl="1" algn="just" eaLnBrk="1" hangingPunct="1"/>
            <a:endParaRPr lang="en-US" dirty="0" smtClean="0">
              <a:solidFill>
                <a:srgbClr val="0070C0"/>
              </a:solidFill>
            </a:endParaRPr>
          </a:p>
        </p:txBody>
      </p:sp>
    </p:spTree>
    <p:extLst>
      <p:ext uri="{BB962C8B-B14F-4D97-AF65-F5344CB8AC3E}">
        <p14:creationId xmlns:p14="http://schemas.microsoft.com/office/powerpoint/2010/main" val="2702601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04800"/>
            <a:ext cx="7772400" cy="1143000"/>
          </a:xfrm>
        </p:spPr>
        <p:txBody>
          <a:bodyPr/>
          <a:lstStyle/>
          <a:p>
            <a:pPr eaLnBrk="1" hangingPunct="1"/>
            <a:r>
              <a:rPr lang="en-US" smtClean="0"/>
              <a:t>Date's 12 Rules for DDBs</a:t>
            </a:r>
          </a:p>
        </p:txBody>
      </p:sp>
      <p:sp>
        <p:nvSpPr>
          <p:cNvPr id="8195" name="Rectangle 3"/>
          <p:cNvSpPr>
            <a:spLocks noGrp="1" noChangeArrowheads="1"/>
          </p:cNvSpPr>
          <p:nvPr>
            <p:ph idx="1"/>
          </p:nvPr>
        </p:nvSpPr>
        <p:spPr>
          <a:xfrm>
            <a:off x="685800" y="1752600"/>
            <a:ext cx="7772400" cy="4114800"/>
          </a:xfrm>
        </p:spPr>
        <p:txBody>
          <a:bodyPr/>
          <a:lstStyle/>
          <a:p>
            <a:pPr algn="just" eaLnBrk="1" hangingPunct="1"/>
            <a:r>
              <a:rPr lang="en-US" dirty="0" smtClean="0">
                <a:solidFill>
                  <a:srgbClr val="0070C0"/>
                </a:solidFill>
              </a:rPr>
              <a:t>7. Distributed query processing:  A query should be capable of being executed at any node in the DDBMS that contains data relevant to the query.  Many nodes may participate in the  response to the user's query without the user's being aware of such participation.</a:t>
            </a:r>
          </a:p>
          <a:p>
            <a:pPr lvl="1" algn="just" eaLnBrk="1" hangingPunct="1"/>
            <a:endParaRPr lang="en-US" dirty="0" smtClean="0"/>
          </a:p>
        </p:txBody>
      </p:sp>
    </p:spTree>
    <p:extLst>
      <p:ext uri="{BB962C8B-B14F-4D97-AF65-F5344CB8AC3E}">
        <p14:creationId xmlns:p14="http://schemas.microsoft.com/office/powerpoint/2010/main" val="585339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04800"/>
            <a:ext cx="7772400" cy="1143000"/>
          </a:xfrm>
        </p:spPr>
        <p:txBody>
          <a:bodyPr/>
          <a:lstStyle/>
          <a:p>
            <a:pPr eaLnBrk="1" hangingPunct="1"/>
            <a:r>
              <a:rPr lang="en-US" smtClean="0"/>
              <a:t>Date's 12 Rules for DDBs</a:t>
            </a:r>
          </a:p>
        </p:txBody>
      </p:sp>
      <p:sp>
        <p:nvSpPr>
          <p:cNvPr id="9219" name="Rectangle 3"/>
          <p:cNvSpPr>
            <a:spLocks noGrp="1" noChangeArrowheads="1"/>
          </p:cNvSpPr>
          <p:nvPr>
            <p:ph idx="1"/>
          </p:nvPr>
        </p:nvSpPr>
        <p:spPr>
          <a:xfrm>
            <a:off x="685800" y="1752600"/>
            <a:ext cx="7772400" cy="4114800"/>
          </a:xfrm>
        </p:spPr>
        <p:txBody>
          <a:bodyPr/>
          <a:lstStyle/>
          <a:p>
            <a:pPr algn="just" eaLnBrk="1" hangingPunct="1"/>
            <a:r>
              <a:rPr lang="en-US" dirty="0" smtClean="0">
                <a:solidFill>
                  <a:srgbClr val="0070C0"/>
                </a:solidFill>
              </a:rPr>
              <a:t>8. Distributed transaction processing:  A transaction may access and modify data at several different sites in the DDB without the user's being aware that multiple sites are participating in the transaction.</a:t>
            </a:r>
          </a:p>
          <a:p>
            <a:pPr lvl="1" algn="just" eaLnBrk="1" hangingPunct="1"/>
            <a:endParaRPr lang="en-US" dirty="0" smtClean="0">
              <a:solidFill>
                <a:srgbClr val="0070C0"/>
              </a:solidFill>
            </a:endParaRPr>
          </a:p>
        </p:txBody>
      </p:sp>
    </p:spTree>
    <p:extLst>
      <p:ext uri="{BB962C8B-B14F-4D97-AF65-F5344CB8AC3E}">
        <p14:creationId xmlns:p14="http://schemas.microsoft.com/office/powerpoint/2010/main" val="2358678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304800"/>
            <a:ext cx="7772400" cy="1143000"/>
          </a:xfrm>
        </p:spPr>
        <p:txBody>
          <a:bodyPr/>
          <a:lstStyle/>
          <a:p>
            <a:pPr algn="just" eaLnBrk="1" hangingPunct="1"/>
            <a:r>
              <a:rPr lang="en-US" smtClean="0"/>
              <a:t>Date's 12 Rules for DDBs</a:t>
            </a:r>
          </a:p>
        </p:txBody>
      </p:sp>
      <p:sp>
        <p:nvSpPr>
          <p:cNvPr id="10243" name="Rectangle 3"/>
          <p:cNvSpPr>
            <a:spLocks noGrp="1" noChangeArrowheads="1"/>
          </p:cNvSpPr>
          <p:nvPr>
            <p:ph idx="1"/>
          </p:nvPr>
        </p:nvSpPr>
        <p:spPr>
          <a:xfrm>
            <a:off x="685800" y="1600200"/>
            <a:ext cx="7772400" cy="4114800"/>
          </a:xfrm>
        </p:spPr>
        <p:txBody>
          <a:bodyPr/>
          <a:lstStyle/>
          <a:p>
            <a:pPr algn="just" eaLnBrk="1" hangingPunct="1"/>
            <a:r>
              <a:rPr lang="en-US" sz="2800" dirty="0" smtClean="0">
                <a:solidFill>
                  <a:srgbClr val="0070C0"/>
                </a:solidFill>
              </a:rPr>
              <a:t>9. Hardware independence:  The DDB and its associated DDBMS should be capable of being implemented on any suitable platform, i.e., on any computer with appropriate hardware resources regardless of what company manufactured the computer.</a:t>
            </a:r>
          </a:p>
          <a:p>
            <a:pPr algn="just" eaLnBrk="1" hangingPunct="1"/>
            <a:endParaRPr lang="en-US" sz="2800" dirty="0" smtClean="0"/>
          </a:p>
          <a:p>
            <a:pPr algn="just" eaLnBrk="1" hangingPunct="1"/>
            <a:r>
              <a:rPr lang="en-US" sz="2800" i="1" dirty="0" smtClean="0"/>
              <a:t>Note:  Current DDBMSs often fail to achieve this goal.</a:t>
            </a:r>
          </a:p>
          <a:p>
            <a:pPr lvl="1" algn="just" eaLnBrk="1" hangingPunct="1"/>
            <a:endParaRPr lang="en-US" sz="2400" dirty="0" smtClean="0"/>
          </a:p>
        </p:txBody>
      </p:sp>
    </p:spTree>
    <p:extLst>
      <p:ext uri="{BB962C8B-B14F-4D97-AF65-F5344CB8AC3E}">
        <p14:creationId xmlns:p14="http://schemas.microsoft.com/office/powerpoint/2010/main" val="122576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1143000"/>
          </a:xfrm>
        </p:spPr>
        <p:txBody>
          <a:bodyPr/>
          <a:lstStyle/>
          <a:p>
            <a:pPr eaLnBrk="1" hangingPunct="1"/>
            <a:r>
              <a:rPr lang="en-US" smtClean="0"/>
              <a:t>Date's 12 Rules for DDBs</a:t>
            </a:r>
          </a:p>
        </p:txBody>
      </p:sp>
      <p:sp>
        <p:nvSpPr>
          <p:cNvPr id="11267" name="Rectangle 3"/>
          <p:cNvSpPr>
            <a:spLocks noGrp="1" noChangeArrowheads="1"/>
          </p:cNvSpPr>
          <p:nvPr>
            <p:ph idx="1"/>
          </p:nvPr>
        </p:nvSpPr>
        <p:spPr>
          <a:xfrm>
            <a:off x="685800" y="1752600"/>
            <a:ext cx="7772400" cy="4114800"/>
          </a:xfrm>
        </p:spPr>
        <p:txBody>
          <a:bodyPr/>
          <a:lstStyle/>
          <a:p>
            <a:pPr algn="just" eaLnBrk="1" hangingPunct="1"/>
            <a:r>
              <a:rPr lang="en-US" sz="2800" dirty="0" smtClean="0">
                <a:solidFill>
                  <a:srgbClr val="0070C0"/>
                </a:solidFill>
              </a:rPr>
              <a:t>10. Operating system independence: The DDB and its associated DDBMS should be capable of being implemented on any suitable operating system, i.e., on any operating system capable of handling multiple users.</a:t>
            </a:r>
          </a:p>
          <a:p>
            <a:pPr eaLnBrk="1" hangingPunct="1"/>
            <a:endParaRPr lang="en-US" sz="2800" dirty="0" smtClean="0"/>
          </a:p>
          <a:p>
            <a:pPr algn="just" eaLnBrk="1" hangingPunct="1"/>
            <a:r>
              <a:rPr lang="en-US" sz="2400" i="1" dirty="0" smtClean="0"/>
              <a:t>Note:  At present this means Windows NT and 2000, and the various varieties of Unix including Linux.</a:t>
            </a:r>
          </a:p>
          <a:p>
            <a:pPr lvl="1" algn="just" eaLnBrk="1" hangingPunct="1"/>
            <a:endParaRPr lang="en-US" sz="2000" i="1" dirty="0" smtClean="0"/>
          </a:p>
        </p:txBody>
      </p:sp>
    </p:spTree>
    <p:extLst>
      <p:ext uri="{BB962C8B-B14F-4D97-AF65-F5344CB8AC3E}">
        <p14:creationId xmlns:p14="http://schemas.microsoft.com/office/powerpoint/2010/main" val="2866320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04800"/>
            <a:ext cx="7772400" cy="1143000"/>
          </a:xfrm>
        </p:spPr>
        <p:txBody>
          <a:bodyPr/>
          <a:lstStyle/>
          <a:p>
            <a:pPr eaLnBrk="1" hangingPunct="1"/>
            <a:r>
              <a:rPr lang="en-US" smtClean="0"/>
              <a:t>Date's 12 Rules for DDBs</a:t>
            </a:r>
          </a:p>
        </p:txBody>
      </p:sp>
      <p:sp>
        <p:nvSpPr>
          <p:cNvPr id="12291" name="Rectangle 3"/>
          <p:cNvSpPr>
            <a:spLocks noGrp="1" noChangeArrowheads="1"/>
          </p:cNvSpPr>
          <p:nvPr>
            <p:ph idx="1"/>
          </p:nvPr>
        </p:nvSpPr>
        <p:spPr>
          <a:xfrm>
            <a:off x="685800" y="1524000"/>
            <a:ext cx="7772400" cy="4114800"/>
          </a:xfrm>
        </p:spPr>
        <p:txBody>
          <a:bodyPr>
            <a:normAutofit fontScale="92500" lnSpcReduction="10000"/>
          </a:bodyPr>
          <a:lstStyle/>
          <a:p>
            <a:pPr algn="just" eaLnBrk="1" hangingPunct="1"/>
            <a:r>
              <a:rPr lang="en-US" dirty="0" smtClean="0">
                <a:solidFill>
                  <a:srgbClr val="0070C0"/>
                </a:solidFill>
              </a:rPr>
              <a:t>11. Network independence: The DDB and its associated DDBMS should be capable of being implemented on any suitable network platform.</a:t>
            </a:r>
          </a:p>
          <a:p>
            <a:pPr eaLnBrk="1" hangingPunct="1"/>
            <a:endParaRPr lang="en-US" dirty="0" smtClean="0"/>
          </a:p>
          <a:p>
            <a:pPr algn="just" eaLnBrk="1" hangingPunct="1"/>
            <a:r>
              <a:rPr lang="en-US" sz="3000" i="1" dirty="0" smtClean="0"/>
              <a:t>Note:  At present, this goal means that the DDBMS should be able to run on Windows NT, on Windows 2000, on any variant of Unix, and on Novell Networks.</a:t>
            </a:r>
          </a:p>
        </p:txBody>
      </p:sp>
    </p:spTree>
    <p:extLst>
      <p:ext uri="{BB962C8B-B14F-4D97-AF65-F5344CB8AC3E}">
        <p14:creationId xmlns:p14="http://schemas.microsoft.com/office/powerpoint/2010/main" val="24079864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772400" cy="1143000"/>
          </a:xfrm>
        </p:spPr>
        <p:txBody>
          <a:bodyPr/>
          <a:lstStyle/>
          <a:p>
            <a:pPr algn="just" eaLnBrk="1" hangingPunct="1"/>
            <a:r>
              <a:rPr lang="en-US" smtClean="0"/>
              <a:t>Date's 12 Rules for DDBs</a:t>
            </a:r>
          </a:p>
        </p:txBody>
      </p:sp>
      <p:sp>
        <p:nvSpPr>
          <p:cNvPr id="13315" name="Rectangle 3"/>
          <p:cNvSpPr>
            <a:spLocks noGrp="1" noChangeArrowheads="1"/>
          </p:cNvSpPr>
          <p:nvPr>
            <p:ph idx="1"/>
          </p:nvPr>
        </p:nvSpPr>
        <p:spPr>
          <a:xfrm>
            <a:off x="685800" y="1556792"/>
            <a:ext cx="7772400" cy="4114800"/>
          </a:xfrm>
        </p:spPr>
        <p:txBody>
          <a:bodyPr/>
          <a:lstStyle/>
          <a:p>
            <a:pPr algn="just" eaLnBrk="1" hangingPunct="1"/>
            <a:r>
              <a:rPr lang="en-US" sz="2800" dirty="0" smtClean="0">
                <a:solidFill>
                  <a:srgbClr val="0070C0"/>
                </a:solidFill>
              </a:rPr>
              <a:t>12. Database independence:  The design of the DDB should render it capable of being supported by suitable, i.e., of sufficient power and sophistication, DDBMS from any vendor.</a:t>
            </a:r>
          </a:p>
          <a:p>
            <a:pPr algn="just" eaLnBrk="1" hangingPunct="1"/>
            <a:endParaRPr lang="en-US" sz="2400" i="1" dirty="0" smtClean="0"/>
          </a:p>
          <a:p>
            <a:pPr algn="just" eaLnBrk="1" hangingPunct="1"/>
            <a:r>
              <a:rPr lang="en-US" sz="2400" i="1" dirty="0" smtClean="0"/>
              <a:t>Note:  In terms of logical design, this goal is currently often achieved, even though actual implementations rarely use more than one or two DDBMSs.</a:t>
            </a:r>
          </a:p>
        </p:txBody>
      </p:sp>
    </p:spTree>
    <p:extLst>
      <p:ext uri="{BB962C8B-B14F-4D97-AF65-F5344CB8AC3E}">
        <p14:creationId xmlns:p14="http://schemas.microsoft.com/office/powerpoint/2010/main" val="2154915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228600"/>
            <a:ext cx="7772400" cy="457200"/>
          </a:xfrm>
        </p:spPr>
        <p:txBody>
          <a:bodyPr>
            <a:normAutofit fontScale="90000"/>
          </a:bodyPr>
          <a:lstStyle/>
          <a:p>
            <a:pPr eaLnBrk="1" hangingPunct="1"/>
            <a:r>
              <a:rPr lang="en-US" u="sng" dirty="0" smtClean="0">
                <a:solidFill>
                  <a:srgbClr val="C00000"/>
                </a:solidFill>
              </a:rPr>
              <a:t>Summary</a:t>
            </a:r>
          </a:p>
        </p:txBody>
      </p:sp>
      <p:sp>
        <p:nvSpPr>
          <p:cNvPr id="14339" name="Rectangle 3"/>
          <p:cNvSpPr>
            <a:spLocks noGrp="1" noChangeArrowheads="1"/>
          </p:cNvSpPr>
          <p:nvPr>
            <p:ph idx="1"/>
          </p:nvPr>
        </p:nvSpPr>
        <p:spPr>
          <a:xfrm>
            <a:off x="539552" y="898376"/>
            <a:ext cx="7848872" cy="4114800"/>
          </a:xfrm>
        </p:spPr>
        <p:txBody>
          <a:bodyPr>
            <a:noAutofit/>
          </a:bodyPr>
          <a:lstStyle/>
          <a:p>
            <a:pPr algn="just" eaLnBrk="1" hangingPunct="1">
              <a:lnSpc>
                <a:spcPct val="90000"/>
              </a:lnSpc>
            </a:pPr>
            <a:r>
              <a:rPr lang="en-US" sz="2400" u="sng" dirty="0" smtClean="0">
                <a:latin typeface="Times New Roman" pitchFamily="18" charset="0"/>
                <a:cs typeface="Times New Roman" pitchFamily="18" charset="0"/>
              </a:rPr>
              <a:t>Date's 12 Rules emphasize the following goals:</a:t>
            </a:r>
          </a:p>
          <a:p>
            <a:pPr lvl="1" algn="just" eaLnBrk="1" hangingPunct="1">
              <a:lnSpc>
                <a:spcPct val="90000"/>
              </a:lnSpc>
            </a:pPr>
            <a:r>
              <a:rPr lang="en-US" sz="2200" dirty="0" smtClean="0">
                <a:solidFill>
                  <a:schemeClr val="tx2"/>
                </a:solidFill>
                <a:latin typeface="Times New Roman" pitchFamily="18" charset="0"/>
                <a:cs typeface="Times New Roman" pitchFamily="18" charset="0"/>
              </a:rPr>
              <a:t>Independence of individual sites within the system from other sites and non-dependence of the system on any one site (independence of the system internally):  </a:t>
            </a:r>
            <a:r>
              <a:rPr lang="en-US" sz="2200" b="1" dirty="0" smtClean="0">
                <a:solidFill>
                  <a:srgbClr val="C00000"/>
                </a:solidFill>
                <a:latin typeface="Times New Roman" pitchFamily="18" charset="0"/>
                <a:cs typeface="Times New Roman" pitchFamily="18" charset="0"/>
              </a:rPr>
              <a:t>Rules 1-3</a:t>
            </a:r>
          </a:p>
          <a:p>
            <a:pPr lvl="1" algn="just" eaLnBrk="1" hangingPunct="1">
              <a:lnSpc>
                <a:spcPct val="90000"/>
              </a:lnSpc>
            </a:pPr>
            <a:endParaRPr lang="en-US" sz="2200" dirty="0" smtClean="0">
              <a:solidFill>
                <a:schemeClr val="tx2"/>
              </a:solidFill>
              <a:latin typeface="Times New Roman" pitchFamily="18" charset="0"/>
              <a:cs typeface="Times New Roman" pitchFamily="18" charset="0"/>
            </a:endParaRPr>
          </a:p>
          <a:p>
            <a:pPr lvl="1" algn="just" eaLnBrk="1" hangingPunct="1">
              <a:lnSpc>
                <a:spcPct val="90000"/>
              </a:lnSpc>
            </a:pPr>
            <a:r>
              <a:rPr lang="en-US" sz="2200" dirty="0" smtClean="0">
                <a:latin typeface="Times New Roman" pitchFamily="18" charset="0"/>
                <a:cs typeface="Times New Roman" pitchFamily="18" charset="0"/>
              </a:rPr>
              <a:t>Transparency, to users, of the operations of the system and the distribution of the data:  </a:t>
            </a:r>
            <a:r>
              <a:rPr lang="en-US" sz="2200" b="1" dirty="0" smtClean="0">
                <a:solidFill>
                  <a:srgbClr val="C00000"/>
                </a:solidFill>
                <a:latin typeface="Times New Roman" pitchFamily="18" charset="0"/>
                <a:cs typeface="Times New Roman" pitchFamily="18" charset="0"/>
              </a:rPr>
              <a:t>Rules 4-6</a:t>
            </a:r>
          </a:p>
          <a:p>
            <a:pPr lvl="1" algn="just" eaLnBrk="1" hangingPunct="1">
              <a:lnSpc>
                <a:spcPct val="90000"/>
              </a:lnSpc>
            </a:pPr>
            <a:endParaRPr lang="en-US" sz="2200" dirty="0" smtClean="0">
              <a:solidFill>
                <a:schemeClr val="tx2"/>
              </a:solidFill>
              <a:latin typeface="Times New Roman" pitchFamily="18" charset="0"/>
              <a:cs typeface="Times New Roman" pitchFamily="18" charset="0"/>
            </a:endParaRPr>
          </a:p>
          <a:p>
            <a:pPr lvl="1" algn="just" eaLnBrk="1" hangingPunct="1">
              <a:lnSpc>
                <a:spcPct val="90000"/>
              </a:lnSpc>
            </a:pPr>
            <a:r>
              <a:rPr lang="en-US" sz="2200" dirty="0" smtClean="0">
                <a:solidFill>
                  <a:schemeClr val="tx2"/>
                </a:solidFill>
                <a:latin typeface="Times New Roman" pitchFamily="18" charset="0"/>
                <a:cs typeface="Times New Roman" pitchFamily="18" charset="0"/>
              </a:rPr>
              <a:t>Distributed nature of query and transaction processing:  </a:t>
            </a:r>
            <a:r>
              <a:rPr lang="en-US" sz="2200" b="1" dirty="0" smtClean="0">
                <a:solidFill>
                  <a:srgbClr val="C00000"/>
                </a:solidFill>
                <a:latin typeface="Times New Roman" pitchFamily="18" charset="0"/>
                <a:cs typeface="Times New Roman" pitchFamily="18" charset="0"/>
              </a:rPr>
              <a:t>Rules 7-8</a:t>
            </a:r>
          </a:p>
          <a:p>
            <a:pPr lvl="1" algn="just" eaLnBrk="1" hangingPunct="1">
              <a:lnSpc>
                <a:spcPct val="90000"/>
              </a:lnSpc>
            </a:pPr>
            <a:endParaRPr lang="en-US" sz="2200" dirty="0" smtClean="0">
              <a:latin typeface="Times New Roman" pitchFamily="18" charset="0"/>
              <a:cs typeface="Times New Roman" pitchFamily="18" charset="0"/>
            </a:endParaRPr>
          </a:p>
          <a:p>
            <a:pPr lvl="1" algn="just" eaLnBrk="1" hangingPunct="1">
              <a:lnSpc>
                <a:spcPct val="90000"/>
              </a:lnSpc>
            </a:pPr>
            <a:r>
              <a:rPr lang="en-US" sz="2200" dirty="0" smtClean="0">
                <a:latin typeface="Times New Roman" pitchFamily="18" charset="0"/>
                <a:cs typeface="Times New Roman" pitchFamily="18" charset="0"/>
              </a:rPr>
              <a:t>Independence of the system with respect to hardware, operating systems, network software, and particular database-management systems (independence of the system with respect to its external environment):  </a:t>
            </a:r>
            <a:r>
              <a:rPr lang="en-US" sz="2200" b="1" dirty="0" smtClean="0">
                <a:solidFill>
                  <a:srgbClr val="C00000"/>
                </a:solidFill>
                <a:latin typeface="Times New Roman" pitchFamily="18" charset="0"/>
                <a:cs typeface="Times New Roman" pitchFamily="18" charset="0"/>
              </a:rPr>
              <a:t>Rules 9-12</a:t>
            </a:r>
          </a:p>
          <a:p>
            <a:pPr lvl="1" algn="just" eaLnBrk="1" hangingPunct="1">
              <a:lnSpc>
                <a:spcPct val="90000"/>
              </a:lnSpc>
            </a:pPr>
            <a:endParaRPr lang="en-US" sz="2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1200895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91264" cy="6048672"/>
          </a:xfrm>
        </p:spPr>
        <p:txBody>
          <a:bodyPr>
            <a:normAutofit lnSpcReduction="10000"/>
          </a:bodyPr>
          <a:lstStyle/>
          <a:p>
            <a:pPr algn="just"/>
            <a:r>
              <a:rPr lang="en-IN" dirty="0" smtClean="0">
                <a:latin typeface="Times New Roman" pitchFamily="18" charset="0"/>
                <a:cs typeface="Times New Roman" pitchFamily="18" charset="0"/>
              </a:rPr>
              <a:t>DDB has complex, but can solve by proper methodology and logics</a:t>
            </a:r>
          </a:p>
          <a:p>
            <a:pPr algn="just"/>
            <a:endParaRPr lang="en-IN" dirty="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endParaRPr lang="en-IN" sz="2800" i="1" dirty="0" smtClean="0">
              <a:latin typeface="Times New Roman" pitchFamily="18" charset="0"/>
              <a:cs typeface="Times New Roman" pitchFamily="18" charset="0"/>
            </a:endParaRPr>
          </a:p>
          <a:p>
            <a:endParaRPr lang="en-IN" sz="2800" i="1" dirty="0">
              <a:latin typeface="Times New Roman" pitchFamily="18" charset="0"/>
              <a:cs typeface="Times New Roman" pitchFamily="18" charset="0"/>
            </a:endParaRPr>
          </a:p>
          <a:p>
            <a:endParaRPr lang="en-IN" sz="2800" i="1" dirty="0" smtClean="0">
              <a:latin typeface="Times New Roman" pitchFamily="18" charset="0"/>
              <a:cs typeface="Times New Roman" pitchFamily="18" charset="0"/>
            </a:endParaRPr>
          </a:p>
          <a:p>
            <a:endParaRPr lang="en-IN" sz="2800" i="1" dirty="0" smtClean="0">
              <a:latin typeface="Times New Roman" pitchFamily="18" charset="0"/>
              <a:cs typeface="Times New Roman" pitchFamily="18" charset="0"/>
            </a:endParaRPr>
          </a:p>
          <a:p>
            <a:r>
              <a:rPr lang="en-IN" sz="2800" i="1" dirty="0" smtClean="0">
                <a:latin typeface="Times New Roman" pitchFamily="18" charset="0"/>
                <a:cs typeface="Times New Roman" pitchFamily="18" charset="0"/>
              </a:rPr>
              <a:t>The set </a:t>
            </a:r>
            <a:r>
              <a:rPr lang="en-IN" sz="2800" i="1" dirty="0">
                <a:latin typeface="Times New Roman" pitchFamily="18" charset="0"/>
                <a:cs typeface="Times New Roman" pitchFamily="18" charset="0"/>
              </a:rPr>
              <a:t>of rules developed by C. J. Date has become a measure for evaluating distributed databases.</a:t>
            </a:r>
          </a:p>
        </p:txBody>
      </p:sp>
      <p:pic>
        <p:nvPicPr>
          <p:cNvPr id="5" name="Picture 4" descr="Complex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340768"/>
            <a:ext cx="7402016" cy="3826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12363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872" y="1124744"/>
            <a:ext cx="8229600" cy="4525963"/>
          </a:xfrm>
        </p:spPr>
        <p:txBody>
          <a:bodyPr>
            <a:noAutofit/>
          </a:bodyPr>
          <a:lstStyle/>
          <a:p>
            <a:pPr lvl="0"/>
            <a:r>
              <a:rPr lang="en-IN" sz="2400" dirty="0">
                <a:solidFill>
                  <a:schemeClr val="tx2"/>
                </a:solidFill>
                <a:latin typeface="Times New Roman" pitchFamily="18" charset="0"/>
                <a:cs typeface="Times New Roman" pitchFamily="18" charset="0"/>
              </a:rPr>
              <a:t>Local autonomy.</a:t>
            </a:r>
          </a:p>
          <a:p>
            <a:pPr lvl="0"/>
            <a:r>
              <a:rPr lang="en-IN" sz="2400" dirty="0">
                <a:solidFill>
                  <a:schemeClr val="tx2"/>
                </a:solidFill>
                <a:latin typeface="Times New Roman" pitchFamily="18" charset="0"/>
                <a:cs typeface="Times New Roman" pitchFamily="18" charset="0"/>
              </a:rPr>
              <a:t>No reliance on a central site.</a:t>
            </a:r>
          </a:p>
          <a:p>
            <a:pPr lvl="0"/>
            <a:r>
              <a:rPr lang="en-IN" sz="2400" dirty="0">
                <a:solidFill>
                  <a:schemeClr val="tx2"/>
                </a:solidFill>
                <a:latin typeface="Times New Roman" pitchFamily="18" charset="0"/>
                <a:cs typeface="Times New Roman" pitchFamily="18" charset="0"/>
              </a:rPr>
              <a:t>Continuous operation. </a:t>
            </a:r>
          </a:p>
          <a:p>
            <a:pPr lvl="0"/>
            <a:r>
              <a:rPr lang="en-IN" sz="2400" dirty="0">
                <a:solidFill>
                  <a:schemeClr val="tx2"/>
                </a:solidFill>
                <a:latin typeface="Times New Roman" pitchFamily="18" charset="0"/>
                <a:cs typeface="Times New Roman" pitchFamily="18" charset="0"/>
              </a:rPr>
              <a:t>Location independence (Location Transparency)</a:t>
            </a:r>
          </a:p>
          <a:p>
            <a:pPr lvl="0"/>
            <a:r>
              <a:rPr lang="en-IN" sz="2400" dirty="0">
                <a:solidFill>
                  <a:schemeClr val="tx2"/>
                </a:solidFill>
                <a:latin typeface="Times New Roman" pitchFamily="18" charset="0"/>
                <a:cs typeface="Times New Roman" pitchFamily="18" charset="0"/>
              </a:rPr>
              <a:t>Fragmentation independence (Fragmentation Transparency)</a:t>
            </a:r>
          </a:p>
          <a:p>
            <a:pPr lvl="0"/>
            <a:r>
              <a:rPr lang="en-IN" sz="2400" dirty="0">
                <a:solidFill>
                  <a:schemeClr val="tx2"/>
                </a:solidFill>
                <a:latin typeface="Times New Roman" pitchFamily="18" charset="0"/>
                <a:cs typeface="Times New Roman" pitchFamily="18" charset="0"/>
              </a:rPr>
              <a:t>Replication independence (replication transparency)</a:t>
            </a:r>
          </a:p>
          <a:p>
            <a:pPr lvl="0"/>
            <a:r>
              <a:rPr lang="en-IN" sz="2400" dirty="0">
                <a:solidFill>
                  <a:schemeClr val="tx2"/>
                </a:solidFill>
                <a:latin typeface="Times New Roman" pitchFamily="18" charset="0"/>
                <a:cs typeface="Times New Roman" pitchFamily="18" charset="0"/>
              </a:rPr>
              <a:t>Distributed query processing</a:t>
            </a:r>
          </a:p>
          <a:p>
            <a:pPr lvl="0"/>
            <a:r>
              <a:rPr lang="en-IN" sz="2400" dirty="0">
                <a:solidFill>
                  <a:schemeClr val="tx2"/>
                </a:solidFill>
                <a:latin typeface="Times New Roman" pitchFamily="18" charset="0"/>
                <a:cs typeface="Times New Roman" pitchFamily="18" charset="0"/>
              </a:rPr>
              <a:t>Distributed transaction management</a:t>
            </a:r>
          </a:p>
          <a:p>
            <a:pPr lvl="0"/>
            <a:r>
              <a:rPr lang="en-IN" sz="2400" dirty="0">
                <a:solidFill>
                  <a:schemeClr val="tx2"/>
                </a:solidFill>
                <a:latin typeface="Times New Roman" pitchFamily="18" charset="0"/>
                <a:cs typeface="Times New Roman" pitchFamily="18" charset="0"/>
              </a:rPr>
              <a:t>Hardware independence.</a:t>
            </a:r>
          </a:p>
          <a:p>
            <a:pPr lvl="0"/>
            <a:r>
              <a:rPr lang="en-IN" sz="2400" dirty="0">
                <a:solidFill>
                  <a:schemeClr val="tx2"/>
                </a:solidFill>
                <a:latin typeface="Times New Roman" pitchFamily="18" charset="0"/>
                <a:cs typeface="Times New Roman" pitchFamily="18" charset="0"/>
              </a:rPr>
              <a:t>Operating system independence.</a:t>
            </a:r>
          </a:p>
          <a:p>
            <a:pPr lvl="0"/>
            <a:r>
              <a:rPr lang="en-IN" sz="2400" dirty="0">
                <a:solidFill>
                  <a:schemeClr val="tx2"/>
                </a:solidFill>
                <a:latin typeface="Times New Roman" pitchFamily="18" charset="0"/>
                <a:cs typeface="Times New Roman" pitchFamily="18" charset="0"/>
              </a:rPr>
              <a:t>Network independence.</a:t>
            </a:r>
          </a:p>
          <a:p>
            <a:pPr lvl="0"/>
            <a:r>
              <a:rPr lang="en-IN" sz="2400" dirty="0">
                <a:solidFill>
                  <a:schemeClr val="tx2"/>
                </a:solidFill>
                <a:latin typeface="Times New Roman" pitchFamily="18" charset="0"/>
                <a:cs typeface="Times New Roman" pitchFamily="18" charset="0"/>
              </a:rPr>
              <a:t>DBMS independence</a:t>
            </a:r>
          </a:p>
          <a:p>
            <a:endParaRPr lang="en-IN" sz="2400" dirty="0">
              <a:solidFill>
                <a:schemeClr val="tx2"/>
              </a:solidFill>
              <a:latin typeface="Times New Roman" pitchFamily="18" charset="0"/>
              <a:cs typeface="Times New Roman" pitchFamily="18" charset="0"/>
            </a:endParaRPr>
          </a:p>
        </p:txBody>
      </p:sp>
      <p:sp>
        <p:nvSpPr>
          <p:cNvPr id="4" name="Title 1"/>
          <p:cNvSpPr txBox="1">
            <a:spLocks/>
          </p:cNvSpPr>
          <p:nvPr/>
        </p:nvSpPr>
        <p:spPr>
          <a:xfrm>
            <a:off x="107504" y="18864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u="sng" dirty="0" smtClean="0">
                <a:solidFill>
                  <a:schemeClr val="accent6"/>
                </a:solidFill>
              </a:rPr>
              <a:t>CJ Date’s rules</a:t>
            </a:r>
            <a:endParaRPr lang="en-IN" sz="4000" b="1" u="sng" dirty="0">
              <a:solidFill>
                <a:schemeClr val="accent6"/>
              </a:solidFill>
            </a:endParaRPr>
          </a:p>
        </p:txBody>
      </p:sp>
    </p:spTree>
    <p:extLst>
      <p:ext uri="{BB962C8B-B14F-4D97-AF65-F5344CB8AC3E}">
        <p14:creationId xmlns:p14="http://schemas.microsoft.com/office/powerpoint/2010/main" val="1222389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dirty="0" smtClean="0"/>
              <a:t>CJ Date’s rules…</a:t>
            </a:r>
            <a:endParaRPr lang="en-IN" sz="4000" dirty="0"/>
          </a:p>
        </p:txBody>
      </p:sp>
      <p:pic>
        <p:nvPicPr>
          <p:cNvPr id="1026"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67" y="1556792"/>
            <a:ext cx="8590013"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4292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685800" y="304800"/>
            <a:ext cx="7772400" cy="1143000"/>
          </a:xfrm>
        </p:spPr>
        <p:txBody>
          <a:bodyPr/>
          <a:lstStyle/>
          <a:p>
            <a:pPr eaLnBrk="1" hangingPunct="1"/>
            <a:r>
              <a:rPr lang="en-US" smtClean="0"/>
              <a:t>Date's 12 Rules for DDBs</a:t>
            </a:r>
          </a:p>
        </p:txBody>
      </p:sp>
      <p:sp>
        <p:nvSpPr>
          <p:cNvPr id="2051" name="Rectangle 3"/>
          <p:cNvSpPr>
            <a:spLocks noGrp="1" noChangeArrowheads="1"/>
          </p:cNvSpPr>
          <p:nvPr>
            <p:ph idx="1"/>
          </p:nvPr>
        </p:nvSpPr>
        <p:spPr>
          <a:xfrm>
            <a:off x="685800" y="1752600"/>
            <a:ext cx="7772400" cy="4114800"/>
          </a:xfrm>
        </p:spPr>
        <p:txBody>
          <a:bodyPr/>
          <a:lstStyle/>
          <a:p>
            <a:pPr algn="just" eaLnBrk="1" hangingPunct="1"/>
            <a:r>
              <a:rPr lang="en-US" smtClean="0">
                <a:solidFill>
                  <a:srgbClr val="0070C0"/>
                </a:solidFill>
              </a:rPr>
              <a:t>1. Local site independence:  Each site in the DDB should act independently with respect to vital DBM functions.</a:t>
            </a:r>
          </a:p>
          <a:p>
            <a:pPr lvl="1" algn="just" eaLnBrk="1" hangingPunct="1"/>
            <a:r>
              <a:rPr lang="en-US" smtClean="0">
                <a:solidFill>
                  <a:srgbClr val="0070C0"/>
                </a:solidFill>
              </a:rPr>
              <a:t>Security</a:t>
            </a:r>
          </a:p>
          <a:p>
            <a:pPr lvl="1" algn="just" eaLnBrk="1" hangingPunct="1"/>
            <a:r>
              <a:rPr lang="en-US" smtClean="0">
                <a:solidFill>
                  <a:srgbClr val="0070C0"/>
                </a:solidFill>
              </a:rPr>
              <a:t>Concurrency Control</a:t>
            </a:r>
          </a:p>
          <a:p>
            <a:pPr lvl="1" algn="just" eaLnBrk="1" hangingPunct="1"/>
            <a:r>
              <a:rPr lang="en-US" smtClean="0">
                <a:solidFill>
                  <a:srgbClr val="0070C0"/>
                </a:solidFill>
              </a:rPr>
              <a:t>Backup</a:t>
            </a:r>
          </a:p>
          <a:p>
            <a:pPr lvl="1" algn="just" eaLnBrk="1" hangingPunct="1"/>
            <a:r>
              <a:rPr lang="en-US" smtClean="0">
                <a:solidFill>
                  <a:srgbClr val="0070C0"/>
                </a:solidFill>
              </a:rPr>
              <a:t>Recovery</a:t>
            </a:r>
          </a:p>
          <a:p>
            <a:pPr lvl="2" algn="just" eaLnBrk="1" hangingPunct="1"/>
            <a:endParaRPr lang="en-US" smtClean="0">
              <a:solidFill>
                <a:srgbClr val="0070C0"/>
              </a:solidFill>
            </a:endParaRPr>
          </a:p>
        </p:txBody>
      </p:sp>
    </p:spTree>
    <p:extLst>
      <p:ext uri="{BB962C8B-B14F-4D97-AF65-F5344CB8AC3E}">
        <p14:creationId xmlns:p14="http://schemas.microsoft.com/office/powerpoint/2010/main" val="634613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304800"/>
            <a:ext cx="7772400" cy="1143000"/>
          </a:xfrm>
        </p:spPr>
        <p:txBody>
          <a:bodyPr/>
          <a:lstStyle/>
          <a:p>
            <a:pPr eaLnBrk="1" hangingPunct="1"/>
            <a:r>
              <a:rPr lang="en-US" smtClean="0"/>
              <a:t>Date's 12 Rules for DDBs</a:t>
            </a:r>
          </a:p>
        </p:txBody>
      </p:sp>
      <p:sp>
        <p:nvSpPr>
          <p:cNvPr id="3075" name="Rectangle 3"/>
          <p:cNvSpPr>
            <a:spLocks noGrp="1" noChangeArrowheads="1"/>
          </p:cNvSpPr>
          <p:nvPr>
            <p:ph idx="1"/>
          </p:nvPr>
        </p:nvSpPr>
        <p:spPr>
          <a:xfrm>
            <a:off x="685800" y="1752600"/>
            <a:ext cx="7772400" cy="4114800"/>
          </a:xfrm>
        </p:spPr>
        <p:txBody>
          <a:bodyPr/>
          <a:lstStyle/>
          <a:p>
            <a:pPr algn="just" eaLnBrk="1" hangingPunct="1"/>
            <a:r>
              <a:rPr lang="en-US" sz="2800" dirty="0" smtClean="0">
                <a:solidFill>
                  <a:srgbClr val="0070C0"/>
                </a:solidFill>
              </a:rPr>
              <a:t>2. Central site independence:  Each site in the DDB should act independently with respect to </a:t>
            </a:r>
          </a:p>
          <a:p>
            <a:pPr lvl="1" algn="just" eaLnBrk="1" hangingPunct="1"/>
            <a:r>
              <a:rPr lang="en-US" sz="2400" dirty="0" smtClean="0">
                <a:solidFill>
                  <a:srgbClr val="0070C0"/>
                </a:solidFill>
              </a:rPr>
              <a:t>The central site</a:t>
            </a:r>
          </a:p>
          <a:p>
            <a:pPr lvl="1" algn="just" eaLnBrk="1" hangingPunct="1"/>
            <a:r>
              <a:rPr lang="en-US" sz="2400" dirty="0" smtClean="0">
                <a:solidFill>
                  <a:srgbClr val="0070C0"/>
                </a:solidFill>
              </a:rPr>
              <a:t>All other remote sites</a:t>
            </a:r>
          </a:p>
          <a:p>
            <a:pPr algn="just" eaLnBrk="1" hangingPunct="1"/>
            <a:endParaRPr lang="en-US" sz="2400" i="1" dirty="0" smtClean="0"/>
          </a:p>
          <a:p>
            <a:pPr algn="just" eaLnBrk="1" hangingPunct="1"/>
            <a:r>
              <a:rPr lang="en-US" sz="2400" i="1" dirty="0" smtClean="0"/>
              <a:t>Note: All sites should have the same  capabilities, even though some sites may not necessarily exercise all these capabilities at a given point in time.</a:t>
            </a:r>
          </a:p>
          <a:p>
            <a:pPr lvl="1" algn="just" eaLnBrk="1" hangingPunct="1"/>
            <a:endParaRPr lang="en-US" sz="2000" i="1" dirty="0" smtClean="0"/>
          </a:p>
        </p:txBody>
      </p:sp>
    </p:spTree>
    <p:extLst>
      <p:ext uri="{BB962C8B-B14F-4D97-AF65-F5344CB8AC3E}">
        <p14:creationId xmlns:p14="http://schemas.microsoft.com/office/powerpoint/2010/main" val="1384287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304800"/>
            <a:ext cx="7772400" cy="1143000"/>
          </a:xfrm>
        </p:spPr>
        <p:txBody>
          <a:bodyPr/>
          <a:lstStyle/>
          <a:p>
            <a:pPr eaLnBrk="1" hangingPunct="1"/>
            <a:r>
              <a:rPr lang="en-US" smtClean="0"/>
              <a:t>Date's 12 Rules for DDBs</a:t>
            </a:r>
          </a:p>
        </p:txBody>
      </p:sp>
      <p:sp>
        <p:nvSpPr>
          <p:cNvPr id="4099" name="Rectangle 3"/>
          <p:cNvSpPr>
            <a:spLocks noGrp="1" noChangeArrowheads="1"/>
          </p:cNvSpPr>
          <p:nvPr>
            <p:ph idx="1"/>
          </p:nvPr>
        </p:nvSpPr>
        <p:spPr>
          <a:xfrm>
            <a:off x="685800" y="1556792"/>
            <a:ext cx="7772400" cy="4114800"/>
          </a:xfrm>
        </p:spPr>
        <p:txBody>
          <a:bodyPr>
            <a:normAutofit/>
          </a:bodyPr>
          <a:lstStyle/>
          <a:p>
            <a:pPr algn="just" eaLnBrk="1" hangingPunct="1"/>
            <a:r>
              <a:rPr lang="en-US" dirty="0" smtClean="0">
                <a:solidFill>
                  <a:srgbClr val="0070C0"/>
                </a:solidFill>
              </a:rPr>
              <a:t>3. Failure independence:  The DDBMS should be unaffected by the failure of a node or nodes; the rest of the nodes, and the DDBMS as a whole, should continue to work.</a:t>
            </a:r>
          </a:p>
          <a:p>
            <a:pPr algn="just" eaLnBrk="1" hangingPunct="1"/>
            <a:endParaRPr lang="en-US" dirty="0" smtClean="0"/>
          </a:p>
          <a:p>
            <a:pPr algn="just" eaLnBrk="1" hangingPunct="1"/>
            <a:r>
              <a:rPr lang="en-US" sz="2800" i="1" dirty="0" smtClean="0"/>
              <a:t>Note:  In similar fashion, the DDBMS should continue to work if new nodes are added.</a:t>
            </a:r>
          </a:p>
          <a:p>
            <a:pPr lvl="1" algn="just" eaLnBrk="1" hangingPunct="1"/>
            <a:endParaRPr lang="en-US" sz="2400" i="1" dirty="0" smtClean="0"/>
          </a:p>
        </p:txBody>
      </p:sp>
    </p:spTree>
    <p:extLst>
      <p:ext uri="{BB962C8B-B14F-4D97-AF65-F5344CB8AC3E}">
        <p14:creationId xmlns:p14="http://schemas.microsoft.com/office/powerpoint/2010/main" val="4174583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304800"/>
            <a:ext cx="7772400" cy="1143000"/>
          </a:xfrm>
        </p:spPr>
        <p:txBody>
          <a:bodyPr/>
          <a:lstStyle/>
          <a:p>
            <a:pPr eaLnBrk="1" hangingPunct="1"/>
            <a:r>
              <a:rPr lang="en-US" smtClean="0"/>
              <a:t>Date's 12 Rules for DDBs</a:t>
            </a:r>
          </a:p>
        </p:txBody>
      </p:sp>
      <p:sp>
        <p:nvSpPr>
          <p:cNvPr id="5123" name="Rectangle 3"/>
          <p:cNvSpPr>
            <a:spLocks noGrp="1" noChangeArrowheads="1"/>
          </p:cNvSpPr>
          <p:nvPr>
            <p:ph idx="1"/>
          </p:nvPr>
        </p:nvSpPr>
        <p:spPr>
          <a:xfrm>
            <a:off x="685800" y="1752600"/>
            <a:ext cx="7772400" cy="4114800"/>
          </a:xfrm>
        </p:spPr>
        <p:txBody>
          <a:bodyPr/>
          <a:lstStyle/>
          <a:p>
            <a:pPr algn="just" eaLnBrk="1" hangingPunct="1"/>
            <a:r>
              <a:rPr lang="en-US" dirty="0" smtClean="0">
                <a:solidFill>
                  <a:srgbClr val="0070C0"/>
                </a:solidFill>
              </a:rPr>
              <a:t>4. Location transparency:  Users should not have to know the location of a </a:t>
            </a:r>
            <a:r>
              <a:rPr lang="en-US" dirty="0" smtClean="0">
                <a:solidFill>
                  <a:srgbClr val="0070C0"/>
                </a:solidFill>
              </a:rPr>
              <a:t>data </a:t>
            </a:r>
            <a:r>
              <a:rPr lang="en-US" dirty="0" smtClean="0">
                <a:solidFill>
                  <a:srgbClr val="0070C0"/>
                </a:solidFill>
              </a:rPr>
              <a:t>in order to retrieve it.</a:t>
            </a:r>
          </a:p>
          <a:p>
            <a:pPr lvl="1" algn="just" eaLnBrk="1" hangingPunct="1"/>
            <a:endParaRPr lang="en-US" dirty="0" smtClean="0">
              <a:solidFill>
                <a:srgbClr val="0070C0"/>
              </a:solidFill>
            </a:endParaRPr>
          </a:p>
        </p:txBody>
      </p:sp>
    </p:spTree>
    <p:extLst>
      <p:ext uri="{BB962C8B-B14F-4D97-AF65-F5344CB8AC3E}">
        <p14:creationId xmlns:p14="http://schemas.microsoft.com/office/powerpoint/2010/main" val="551504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1143000"/>
          </a:xfrm>
        </p:spPr>
        <p:txBody>
          <a:bodyPr/>
          <a:lstStyle/>
          <a:p>
            <a:pPr eaLnBrk="1" hangingPunct="1"/>
            <a:r>
              <a:rPr lang="en-US" smtClean="0"/>
              <a:t>Date's 12 Rules for DDBs</a:t>
            </a:r>
          </a:p>
        </p:txBody>
      </p:sp>
      <p:sp>
        <p:nvSpPr>
          <p:cNvPr id="6147" name="Rectangle 3"/>
          <p:cNvSpPr>
            <a:spLocks noGrp="1" noChangeArrowheads="1"/>
          </p:cNvSpPr>
          <p:nvPr>
            <p:ph idx="1"/>
          </p:nvPr>
        </p:nvSpPr>
        <p:spPr>
          <a:xfrm>
            <a:off x="685800" y="1752600"/>
            <a:ext cx="7772400" cy="4114800"/>
          </a:xfrm>
        </p:spPr>
        <p:txBody>
          <a:bodyPr/>
          <a:lstStyle/>
          <a:p>
            <a:pPr algn="just" eaLnBrk="1" hangingPunct="1"/>
            <a:r>
              <a:rPr lang="en-US" dirty="0" smtClean="0">
                <a:solidFill>
                  <a:srgbClr val="0070C0"/>
                </a:solidFill>
              </a:rPr>
              <a:t>5. Fragmentation transparency:  The user should be unaffected by, and not even notice, any fragmentation of the DDB.  The user can retrieve data without regard to the fragmentation of the DDB.</a:t>
            </a:r>
          </a:p>
          <a:p>
            <a:pPr lvl="1" eaLnBrk="1" hangingPunct="1"/>
            <a:endParaRPr lang="en-US" dirty="0" smtClean="0">
              <a:solidFill>
                <a:srgbClr val="0070C0"/>
              </a:solidFill>
            </a:endParaRPr>
          </a:p>
        </p:txBody>
      </p:sp>
    </p:spTree>
    <p:extLst>
      <p:ext uri="{BB962C8B-B14F-4D97-AF65-F5344CB8AC3E}">
        <p14:creationId xmlns:p14="http://schemas.microsoft.com/office/powerpoint/2010/main" val="670228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780</Words>
  <Application>Microsoft Office PowerPoint</Application>
  <PresentationFormat>On-screen Show (4:3)</PresentationFormat>
  <Paragraphs>76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CJ Date’s Rules  Christopher J. Date’s Rule  /  Chris Date’s  Rule</vt:lpstr>
      <vt:lpstr>PowerPoint Presentation</vt:lpstr>
      <vt:lpstr>PowerPoint Presentation</vt:lpstr>
      <vt:lpstr>CJ Date’s rules…</vt:lpstr>
      <vt:lpstr>Date's 12 Rules for DDBs</vt:lpstr>
      <vt:lpstr>Date's 12 Rules for DDBs</vt:lpstr>
      <vt:lpstr>Date's 12 Rules for DDBs</vt:lpstr>
      <vt:lpstr>Date's 12 Rules for DDBs</vt:lpstr>
      <vt:lpstr>Date's 12 Rules for DDBs</vt:lpstr>
      <vt:lpstr>Date's 12 Rules for DDBs</vt:lpstr>
      <vt:lpstr>Date's 12 Rules for DDBs</vt:lpstr>
      <vt:lpstr>Date's 12 Rules for DDBs</vt:lpstr>
      <vt:lpstr>Date's 12 Rules for DDBs</vt:lpstr>
      <vt:lpstr>Date's 12 Rules for DDBs</vt:lpstr>
      <vt:lpstr>Date's 12 Rules for DDBs</vt:lpstr>
      <vt:lpstr>Date's 12 Rules for DDBs</vt:lpstr>
      <vt:lpstr>Summary</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Vinay Maddiralla</cp:lastModifiedBy>
  <cp:revision>6</cp:revision>
  <dcterms:created xsi:type="dcterms:W3CDTF">2017-03-15T10:38:18Z</dcterms:created>
  <dcterms:modified xsi:type="dcterms:W3CDTF">2022-11-21T11:02:47Z</dcterms:modified>
</cp:coreProperties>
</file>