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85" r:id="rId4"/>
    <p:sldId id="286" r:id="rId5"/>
    <p:sldId id="310" r:id="rId6"/>
    <p:sldId id="258" r:id="rId7"/>
    <p:sldId id="276" r:id="rId8"/>
    <p:sldId id="261" r:id="rId9"/>
    <p:sldId id="292" r:id="rId10"/>
    <p:sldId id="293" r:id="rId11"/>
    <p:sldId id="265" r:id="rId12"/>
    <p:sldId id="294" r:id="rId13"/>
    <p:sldId id="295" r:id="rId14"/>
    <p:sldId id="296" r:id="rId15"/>
    <p:sldId id="266" r:id="rId16"/>
    <p:sldId id="298" r:id="rId17"/>
    <p:sldId id="267" r:id="rId18"/>
    <p:sldId id="268" r:id="rId19"/>
    <p:sldId id="269" r:id="rId20"/>
    <p:sldId id="270" r:id="rId21"/>
    <p:sldId id="271" r:id="rId22"/>
    <p:sldId id="299" r:id="rId23"/>
    <p:sldId id="273" r:id="rId24"/>
    <p:sldId id="274" r:id="rId25"/>
    <p:sldId id="301" r:id="rId26"/>
    <p:sldId id="302" r:id="rId27"/>
    <p:sldId id="304" r:id="rId28"/>
    <p:sldId id="303" r:id="rId29"/>
    <p:sldId id="311" r:id="rId30"/>
    <p:sldId id="305" r:id="rId31"/>
    <p:sldId id="306" r:id="rId32"/>
    <p:sldId id="307" r:id="rId33"/>
    <p:sldId id="308" r:id="rId34"/>
    <p:sldId id="312" r:id="rId35"/>
    <p:sldId id="309" r:id="rId36"/>
    <p:sldId id="314" r:id="rId37"/>
    <p:sldId id="313" r:id="rId38"/>
    <p:sldId id="279" r:id="rId39"/>
    <p:sldId id="315" r:id="rId40"/>
    <p:sldId id="316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32" autoAdjust="0"/>
  </p:normalViewPr>
  <p:slideViewPr>
    <p:cSldViewPr>
      <p:cViewPr>
        <p:scale>
          <a:sx n="50" d="100"/>
          <a:sy n="50" d="100"/>
        </p:scale>
        <p:origin x="-195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D036B-01D6-4200-8386-5DB8AF7DC7DA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A286-9CD9-457C-81AC-0E23330A1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latin typeface="Arial" pitchFamily="34" charset="0"/>
              </a:rPr>
              <a:t>This is based on </a:t>
            </a:r>
            <a:r>
              <a:rPr lang="en-GB" altLang="en-US" dirty="0" err="1" smtClean="0">
                <a:latin typeface="Arial" pitchFamily="34" charset="0"/>
              </a:rPr>
              <a:t>Lyytinen’s</a:t>
            </a:r>
            <a:r>
              <a:rPr lang="en-GB" altLang="en-US" dirty="0" smtClean="0">
                <a:latin typeface="Arial" pitchFamily="34" charset="0"/>
              </a:rPr>
              <a:t> sociotechnical model of risk</a:t>
            </a:r>
          </a:p>
          <a:p>
            <a:pPr eaLnBrk="1" hangingPunct="1">
              <a:buFontTx/>
              <a:buChar char="•"/>
            </a:pPr>
            <a:r>
              <a:rPr lang="en-GB" altLang="en-US" b="1" dirty="0" smtClean="0">
                <a:latin typeface="Arial" pitchFamily="34" charset="0"/>
              </a:rPr>
              <a:t>Actors</a:t>
            </a:r>
            <a:r>
              <a:rPr lang="en-GB" altLang="en-US" dirty="0" smtClean="0">
                <a:latin typeface="Arial" pitchFamily="34" charset="0"/>
              </a:rPr>
              <a:t> relate to all those involved in the project including both developers, users and managers e.g. a risk could be that high staff turnover leads to information of importance to the project being lost</a:t>
            </a:r>
          </a:p>
          <a:p>
            <a:pPr eaLnBrk="1" hangingPunct="1">
              <a:buFontTx/>
              <a:buChar char="•"/>
            </a:pPr>
            <a:r>
              <a:rPr lang="en-GB" altLang="en-US" b="1" dirty="0" smtClean="0">
                <a:latin typeface="Arial" pitchFamily="34" charset="0"/>
              </a:rPr>
              <a:t>Technology</a:t>
            </a:r>
            <a:r>
              <a:rPr lang="en-GB" altLang="en-US" dirty="0" smtClean="0">
                <a:latin typeface="Arial" pitchFamily="34" charset="0"/>
              </a:rPr>
              <a:t> – both that used to implement the project and that embedded in the project deliverables – risk could be that the technologies selected are not in fact appropriate.</a:t>
            </a:r>
          </a:p>
          <a:p>
            <a:pPr eaLnBrk="1" hangingPunct="1">
              <a:buFontTx/>
              <a:buChar char="•"/>
            </a:pPr>
            <a:r>
              <a:rPr lang="en-GB" altLang="en-US" b="1" dirty="0" smtClean="0">
                <a:latin typeface="Arial" pitchFamily="34" charset="0"/>
              </a:rPr>
              <a:t>Structure</a:t>
            </a:r>
            <a:r>
              <a:rPr lang="en-GB" altLang="en-US" dirty="0" smtClean="0">
                <a:latin typeface="Arial" pitchFamily="34" charset="0"/>
              </a:rPr>
              <a:t> – this includes management procedures, risk here is that a group who need to carry out a particular project task are not informed of this need because they are not part of the project communication network</a:t>
            </a:r>
          </a:p>
          <a:p>
            <a:pPr eaLnBrk="1" hangingPunct="1">
              <a:buFontTx/>
              <a:buChar char="•"/>
            </a:pPr>
            <a:r>
              <a:rPr lang="en-GB" altLang="en-US" b="1" dirty="0" smtClean="0">
                <a:latin typeface="Arial" pitchFamily="34" charset="0"/>
              </a:rPr>
              <a:t>Tasks</a:t>
            </a:r>
            <a:r>
              <a:rPr lang="en-GB" altLang="en-US" dirty="0" smtClean="0">
                <a:latin typeface="Arial" pitchFamily="34" charset="0"/>
              </a:rPr>
              <a:t> – the work to be carried out. A typical risk is that the amount of effort needed to carry out the task is underestimated.</a:t>
            </a:r>
          </a:p>
          <a:p>
            <a:pPr eaLnBrk="1" hangingPunct="1"/>
            <a:r>
              <a:rPr lang="en-GB" altLang="en-US" dirty="0" smtClean="0">
                <a:latin typeface="Arial" pitchFamily="34" charset="0"/>
              </a:rPr>
              <a:t>A risk could be</a:t>
            </a:r>
            <a:r>
              <a:rPr lang="en-GB" altLang="en-US" b="1" dirty="0" smtClean="0">
                <a:latin typeface="Arial" pitchFamily="34" charset="0"/>
              </a:rPr>
              <a:t> </a:t>
            </a:r>
            <a:r>
              <a:rPr lang="en-GB" altLang="en-US" dirty="0" smtClean="0">
                <a:latin typeface="Arial" pitchFamily="34" charset="0"/>
              </a:rPr>
              <a:t>well belong to more than one of the four areas – for example, estimates being wrong could be influenced by problems with actors (e.g. lack of experience with a technical domain) or the structure (over optimism of managers keen to win work).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4A286-9CD9-457C-81AC-0E23330A1F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3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8D32EC-A056-4B16-B4D7-1EE410F00EAB}" type="slidenum">
              <a:rPr lang="en-GB" smtClean="0"/>
              <a:pPr eaLnBrk="1" hangingPunct="1"/>
              <a:t>20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Risk acceptance – the cost of avoiding the risk may be greater than the actual cost of the damage that might be inflicted</a:t>
            </a:r>
          </a:p>
          <a:p>
            <a:pPr eaLnBrk="1" hangingPunct="1"/>
            <a:r>
              <a:rPr lang="en-GB" dirty="0" smtClean="0"/>
              <a:t>Risk avoidance – avoid the environment in which the risk occurs e.g. buying an OTS application would avoid a lot of the risks associated with software development e.g. poor estimates of effort.</a:t>
            </a:r>
          </a:p>
          <a:p>
            <a:pPr eaLnBrk="1" hangingPunct="1"/>
            <a:r>
              <a:rPr lang="en-GB" dirty="0" smtClean="0"/>
              <a:t>Risk reduction – the risk is accepted but actions are taken to reduce its likelihood e.g. prototypes ought to reduce the risk of incorrect requirements</a:t>
            </a:r>
          </a:p>
          <a:p>
            <a:pPr eaLnBrk="1" hangingPunct="1"/>
            <a:r>
              <a:rPr lang="en-GB" dirty="0" smtClean="0"/>
              <a:t>Risk transfer – the risk is transferred to another person or organization. The risk of incorrect development estimates can be transferred by negotiating a fixed price contract with an outside software supplier.</a:t>
            </a:r>
          </a:p>
          <a:p>
            <a:pPr eaLnBrk="1" hangingPunct="1"/>
            <a:r>
              <a:rPr lang="en-GB" dirty="0" smtClean="0"/>
              <a:t>Risk mitigation – tries to reduce the impact if the risk does occur e.g. taking backups to allow rapid recovery in the case of data corruption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0E03C0-F668-4C49-8F96-ACCF5B43E494}" type="slidenum">
              <a:rPr lang="en-GB" smtClean="0"/>
              <a:pPr eaLnBrk="1" hangingPunct="1"/>
              <a:t>24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If you think in terms of the analogy to insurance. An insurance company might reduce the fire insurance premium from £2k to £1k on condition that a fire alarm is installed. The insured would save £1k a year by investing £500 so it would be worth doing.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02E871-852C-4647-9D57-9F49F5523D33}" type="slidenum">
              <a:rPr lang="en-GB" altLang="en-US" smtClean="0"/>
              <a:pPr/>
              <a:t>37</a:t>
            </a:fld>
            <a:endParaRPr lang="en-GB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D8217F7-992E-4462-A5E6-1157CC1A0058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>
                <a:latin typeface="Arial" pitchFamily="34" charset="0"/>
              </a:rPr>
              <a:t>Barry Boehm surveyed software engineering project leaders to find out the main risks that they had experienced with their projects. For each risk, some risk reduction techniques has been suggested.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943FF74-0CC3-4C89-A34F-ECC4B45D40EC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>
                <a:latin typeface="Arial" pitchFamily="34" charset="0"/>
              </a:rPr>
              <a:t>‘Gold plating‘ refers to inclusion of features that in fact are unnecessary and which end up never actually being used.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7D35D-E8AE-4C70-829F-52948D2EF3C4}" type="slidenum">
              <a:rPr lang="en-GB" smtClean="0"/>
              <a:pPr eaLnBrk="1" hangingPunct="1"/>
              <a:t>11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A crude way of understanding</a:t>
            </a:r>
            <a:r>
              <a:rPr lang="en-GB" baseline="0" dirty="0" smtClean="0"/>
              <a:t> this value is as the minimum sum an insurance company would require as a premium. If 1000 companies, all in the same position, each contributed $500 to a fund then, when the 1 in 1000 chance of the fire actually occurred, there would be enough money to cover the cost of recovery.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7D35D-E8AE-4C70-829F-52948D2EF3C4}" type="slidenum">
              <a:rPr lang="en-GB" smtClean="0"/>
              <a:pPr eaLnBrk="1" hangingPunct="1"/>
              <a:t>12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If there were 100 people chipping in £5,000 each, there would be enough for the 1 in 100 chance of the flooding. If there were 2 floods then the system collapses! </a:t>
            </a:r>
          </a:p>
          <a:p>
            <a:pPr eaLnBrk="1" hangingPunct="1"/>
            <a:r>
              <a:rPr lang="en-GB" dirty="0" smtClean="0"/>
              <a:t>Exercise 7.4 in the textbook is strongly recommended to explore these issues.</a:t>
            </a:r>
          </a:p>
          <a:p>
            <a:pPr eaLnBrk="1" hangingPunct="1"/>
            <a:r>
              <a:rPr lang="en-GB" dirty="0" smtClean="0"/>
              <a:t>In practice, with project risks, these quantitative approaches are usually impractical and more qualitative approaches are used instead. See the next overhead.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821CF53-731E-4E23-9B57-37622D40CB15}" type="slidenum">
              <a:rPr lang="en-GB" altLang="en-US" smtClean="0"/>
              <a:pPr/>
              <a:t>13</a:t>
            </a:fld>
            <a:endParaRPr lang="en-GB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 smtClean="0">
                <a:latin typeface="Arial" pitchFamily="34" charset="0"/>
              </a:rPr>
              <a:t>The testing of a software</a:t>
            </a:r>
            <a:r>
              <a:rPr lang="en-GB" altLang="en-US" baseline="0" dirty="0" smtClean="0">
                <a:latin typeface="Arial" pitchFamily="34" charset="0"/>
              </a:rPr>
              <a:t> component is scheduled to take six days, but is actually done in three days. A team leader might therefore feel justified in producing a probability chart where the probability of a task being completed in four days (5%), then five days (10%) and so on. The accumulated probability for the seventh day (65%) means that there is a 65% chance that the task will be finished on or before the seventh day.</a:t>
            </a:r>
          </a:p>
          <a:p>
            <a:pPr eaLnBrk="1" hangingPunct="1"/>
            <a:endParaRPr lang="en-GB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1252AC-5152-4CB2-9CA5-AD85207E697D}" type="slidenum">
              <a:rPr lang="en-GB" smtClean="0"/>
              <a:pPr eaLnBrk="1" hangingPunct="1"/>
              <a:t>17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Managers would be happier identifying an approximate range rather than a precise probability.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499DDC-9371-44E2-9D42-7583984E732B}" type="slidenum">
              <a:rPr lang="en-GB" smtClean="0"/>
              <a:pPr eaLnBrk="1" hangingPunct="1"/>
              <a:t>18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Similar tables can be produced for the impact on project duration and on the quality of project deliverables.</a:t>
            </a:r>
          </a:p>
          <a:p>
            <a:pPr eaLnBrk="1" hangingPunct="1"/>
            <a:r>
              <a:rPr lang="en-GB" smtClean="0"/>
              <a:t>The problem with the qualitative approach is how do you combine the judgements about probability and impact – you can’t multiply them together.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00D277-8AC6-45C6-89A3-CBD092573370}" type="slidenum">
              <a:rPr lang="en-GB" smtClean="0"/>
              <a:pPr eaLnBrk="1" hangingPunct="1"/>
              <a:t>19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R1, R2 etc refer to particular risks (See Table 7.4 in the textbook). They are located on the grid according to the likelihood and impact ratings that have been allocated to them. A zone around the top right hand corner of the grid can be designated and risks falling within that zone are treated as requiring urgent action.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AE40-7F6B-4C5A-B6AC-5B2A9E699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B5E7326-18A4-4D6B-8C02-34153E3E8265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29A92EE-CD8B-4CD6-A1AB-5BE52B040A5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036712"/>
          </a:xfrm>
        </p:spPr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556001"/>
            <a:ext cx="7416824" cy="1529183"/>
          </a:xfrm>
        </p:spPr>
        <p:txBody>
          <a:bodyPr>
            <a:normAutofit/>
          </a:bodyPr>
          <a:lstStyle/>
          <a:p>
            <a:endParaRPr lang="en-IN" sz="3600" dirty="0">
              <a:solidFill>
                <a:srgbClr val="C00000"/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24328" y="6309320"/>
            <a:ext cx="1161826" cy="365125"/>
          </a:xfrm>
          <a:noFill/>
        </p:spPr>
        <p:txBody>
          <a:bodyPr/>
          <a:lstStyle>
            <a:lvl1pPr>
              <a:defRPr sz="3200">
                <a:solidFill>
                  <a:schemeClr val="bg2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bg2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bg2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bg2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A143CEDB-EE93-41DD-A18E-5A8D28EE1BE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Rectangle 31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Boehm’s Top 10 Development </a:t>
            </a:r>
            <a:r>
              <a:rPr lang="en-GB" altLang="en-US" dirty="0" smtClean="0"/>
              <a:t>Risks</a:t>
            </a:r>
          </a:p>
        </p:txBody>
      </p:sp>
      <p:graphicFrame>
        <p:nvGraphicFramePr>
          <p:cNvPr id="21560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72077"/>
              </p:ext>
            </p:extLst>
          </p:nvPr>
        </p:nvGraphicFramePr>
        <p:xfrm>
          <a:off x="251520" y="1340768"/>
          <a:ext cx="8712968" cy="5184478"/>
        </p:xfrm>
        <a:graphic>
          <a:graphicData uri="http://schemas.openxmlformats.org/drawingml/2006/table">
            <a:tbl>
              <a:tblPr/>
              <a:tblGrid>
                <a:gridCol w="2984999"/>
                <a:gridCol w="5727969"/>
              </a:tblGrid>
              <a:tr h="884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Gold plating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Requirements scrubbing, prototyping,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design to cost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Late changes to requirements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Change control, incremental development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8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Shortfalls in externally supplied components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Benchmarking, inspections, formal specifications, contractual agreements, quality controls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2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Shortfalls in externally performed tasks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Quality assurance procedures, competitive design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etc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Real time performance problems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Simulation, prototyping, tuning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Development technically too difficult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" pitchFamily="18" charset="0"/>
                        </a:rPr>
                        <a:t>Technical analysis, cost-benefit analysis, prototyping , training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4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7BD91A-2DAC-4F51-AE6B-44BC4F5D6756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 smtClean="0"/>
              <a:t>Risk Assessment – Analysis and Prioritization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412"/>
            <a:ext cx="8964488" cy="5256931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sz="2800" dirty="0" smtClean="0"/>
              <a:t>Identify the damage and likeliness (probability) for each risk. This can be done by estimating the Risk Exposure.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	Risk exposure (RE)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		 = (potential damage) x (probability of occurrence)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i="1" dirty="0" smtClean="0"/>
              <a:t>Ideally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b="1" dirty="0" smtClean="0"/>
              <a:t>Potential damage</a:t>
            </a:r>
            <a:r>
              <a:rPr lang="en-GB" sz="2800" dirty="0" smtClean="0"/>
              <a:t>: a money value e.g. a fire in a datacentre would cause $500,000 of damage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b="1" dirty="0" smtClean="0"/>
              <a:t>Probability</a:t>
            </a:r>
            <a:r>
              <a:rPr lang="en-GB" sz="2800" dirty="0" smtClean="0"/>
              <a:t> 0.00 (absolutely no chance) to 1.00 (absolutely certain) e.g. 0.001 (one in thousand chance)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RE = $500,000 x 0.001 = $500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30879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7BD91A-2DAC-4F51-AE6B-44BC4F5D6756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 smtClean="0"/>
              <a:t>Risk Assessment – Analysis and Prioritization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sz="3200" dirty="0" smtClean="0"/>
              <a:t>The calculation of risk exposure assumes that the amount of damage sustained will always be the same.</a:t>
            </a:r>
          </a:p>
          <a:p>
            <a:pPr algn="just">
              <a:lnSpc>
                <a:spcPct val="90000"/>
              </a:lnSpc>
            </a:pPr>
            <a:r>
              <a:rPr lang="en-GB" sz="3200" dirty="0" smtClean="0"/>
              <a:t>However, there could be varying amounts of damage.</a:t>
            </a:r>
          </a:p>
          <a:p>
            <a:pPr algn="just">
              <a:lnSpc>
                <a:spcPct val="90000"/>
              </a:lnSpc>
            </a:pPr>
            <a:r>
              <a:rPr lang="en-GB" sz="3200" dirty="0" smtClean="0"/>
              <a:t>With some risks, there could be not only damage but also gains.</a:t>
            </a:r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6999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bg2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bg2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bg2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bg2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CB054E7D-DB51-4120-8020-1C6F3F2D5A8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dirty="0" smtClean="0"/>
              <a:t>Risk Assessment - Probability chart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207375" cy="4260850"/>
          </a:xfrm>
          <a:noFill/>
        </p:spPr>
      </p:pic>
    </p:spTree>
    <p:extLst>
      <p:ext uri="{BB962C8B-B14F-4D97-AF65-F5344CB8AC3E}">
        <p14:creationId xmlns:p14="http://schemas.microsoft.com/office/powerpoint/2010/main" val="8362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680520"/>
          </a:xfrm>
        </p:spPr>
        <p:txBody>
          <a:bodyPr>
            <a:noAutofit/>
          </a:bodyPr>
          <a:lstStyle/>
          <a:p>
            <a:pPr algn="just"/>
            <a:r>
              <a:rPr lang="en-IN" sz="3200" dirty="0" smtClean="0"/>
              <a:t>Most managers resist very precise estimates of loss or of the probability of something occurring, as such figures are usually guesses.</a:t>
            </a:r>
          </a:p>
          <a:p>
            <a:pPr algn="just"/>
            <a:r>
              <a:rPr lang="en-IN" sz="3200" dirty="0" smtClean="0"/>
              <a:t>Barry Boehm has suggested that, both the risk losses and the probabilities be assessed using relative scales in the range of 0 to 10. The two figures could then be multiplied together to get a notional risk exposure. This value can then be used to prioritize importance the risks.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Assessment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BAEC80-5D5F-4656-B3C8-6AAA470F8575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Amanda’s risk exposure assessment</a:t>
            </a:r>
          </a:p>
        </p:txBody>
      </p:sp>
      <p:graphicFrame>
        <p:nvGraphicFramePr>
          <p:cNvPr id="696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69582"/>
              </p:ext>
            </p:extLst>
          </p:nvPr>
        </p:nvGraphicFramePr>
        <p:xfrm>
          <a:off x="152400" y="533400"/>
          <a:ext cx="8991600" cy="6324601"/>
        </p:xfrm>
        <a:graphic>
          <a:graphicData uri="http://schemas.openxmlformats.org/drawingml/2006/table">
            <a:tbl>
              <a:tblPr/>
              <a:tblGrid>
                <a:gridCol w="749300"/>
                <a:gridCol w="3746500"/>
                <a:gridCol w="1416050"/>
                <a:gridCol w="1581150"/>
                <a:gridCol w="1498600"/>
              </a:tblGrid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Hazard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Likelihood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Risk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exposure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Changes to requirement specifications during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Specification takes longer than expected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Significant staff sickness affecting critical 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Significant staff sickness affecting non-critical 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Module coding takes longer than 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Module testing demonstrates errors of deficiencies in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72816"/>
            <a:ext cx="8892479" cy="4896544"/>
          </a:xfrm>
        </p:spPr>
        <p:txBody>
          <a:bodyPr>
            <a:noAutofit/>
          </a:bodyPr>
          <a:lstStyle/>
          <a:p>
            <a:pPr algn="just"/>
            <a:r>
              <a:rPr lang="en-IN" sz="3200" dirty="0" smtClean="0"/>
              <a:t>Using indicative numbers 0 to 10 is not completely satisfactory. The values are likely to be subjective and different analysts might pick different numbers.</a:t>
            </a:r>
          </a:p>
          <a:p>
            <a:pPr algn="just"/>
            <a:r>
              <a:rPr lang="en-IN" sz="3200" dirty="0" smtClean="0"/>
              <a:t>Another approach</a:t>
            </a:r>
          </a:p>
          <a:p>
            <a:pPr lvl="1" algn="just"/>
            <a:r>
              <a:rPr lang="en-IN" sz="2800" dirty="0" smtClean="0"/>
              <a:t>Use qualitative descriptions of the possible impact and the likelihood of each risk.</a:t>
            </a:r>
          </a:p>
          <a:p>
            <a:pPr lvl="1" algn="just"/>
            <a:r>
              <a:rPr lang="en-IN" sz="2800" dirty="0" smtClean="0"/>
              <a:t>Consistency between assessors is facilitated by associating each qualitative description with a range of values.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Assessment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BA1BF-38C8-4839-9A75-4CD668F1F475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b="1" dirty="0" smtClean="0"/>
              <a:t>Risk Probability: Qualitative </a:t>
            </a:r>
            <a:r>
              <a:rPr lang="en-GB" sz="4000" b="1" dirty="0"/>
              <a:t>D</a:t>
            </a:r>
            <a:r>
              <a:rPr lang="en-GB" sz="4000" b="1" dirty="0" smtClean="0"/>
              <a:t>escriptors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3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83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93735"/>
              </p:ext>
            </p:extLst>
          </p:nvPr>
        </p:nvGraphicFramePr>
        <p:xfrm>
          <a:off x="323850" y="2859433"/>
          <a:ext cx="8351838" cy="3017839"/>
        </p:xfrm>
        <a:graphic>
          <a:graphicData uri="http://schemas.openxmlformats.org/drawingml/2006/table">
            <a:tbl>
              <a:tblPr/>
              <a:tblGrid>
                <a:gridCol w="2232025"/>
                <a:gridCol w="6119813"/>
              </a:tblGrid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Probability level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Range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Greater than 50% chance of happening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Significant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30-50% chance of happening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Moderate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10-29% chance of happening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Low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Less than 10% chance of happening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86"/>
          <p:cNvSpPr>
            <a:spLocks noChangeArrowheads="1"/>
          </p:cNvSpPr>
          <p:nvPr/>
        </p:nvSpPr>
        <p:spPr bwMode="auto">
          <a:xfrm>
            <a:off x="0" y="451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B3A13E-BB94-4340-858B-E4DE0513CEBA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11" name="Rectangle 85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073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Times" pitchFamily="18" charset="0"/>
                <a:cs typeface="Times New Roman" pitchFamily="18" charset="0"/>
              </a:rPr>
              <a:t>Qualitative Descriptors of Impact on Cost and Associated </a:t>
            </a:r>
            <a:r>
              <a:rPr lang="en-US" sz="3600" b="1" dirty="0">
                <a:latin typeface="Times" pitchFamily="18" charset="0"/>
                <a:cs typeface="Times New Roman" pitchFamily="18" charset="0"/>
              </a:rPr>
              <a:t>R</a:t>
            </a:r>
            <a:r>
              <a:rPr lang="en-US" sz="3600" b="1" dirty="0" smtClean="0">
                <a:latin typeface="Times" pitchFamily="18" charset="0"/>
                <a:cs typeface="Times New Roman" pitchFamily="18" charset="0"/>
              </a:rPr>
              <a:t>ange </a:t>
            </a:r>
            <a:r>
              <a:rPr lang="en-US" sz="3600" b="1" dirty="0"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3600" b="1" dirty="0" smtClean="0">
                <a:latin typeface="Times" pitchFamily="18" charset="0"/>
                <a:cs typeface="Times New Roman" pitchFamily="18" charset="0"/>
              </a:rPr>
              <a:t>alues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GB" sz="2800" dirty="0" smtClean="0"/>
          </a:p>
        </p:txBody>
      </p:sp>
      <p:graphicFrame>
        <p:nvGraphicFramePr>
          <p:cNvPr id="33883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380117"/>
              </p:ext>
            </p:extLst>
          </p:nvPr>
        </p:nvGraphicFramePr>
        <p:xfrm>
          <a:off x="611188" y="1773238"/>
          <a:ext cx="7772400" cy="4297620"/>
        </p:xfrm>
        <a:graphic>
          <a:graphicData uri="http://schemas.openxmlformats.org/drawingml/2006/table">
            <a:tbl>
              <a:tblPr/>
              <a:tblGrid>
                <a:gridCol w="2473325"/>
                <a:gridCol w="5299075"/>
              </a:tblGrid>
              <a:tr h="5181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Impact level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Range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Greater than 30% above budgeted expenditure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Significant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20 to 29% above budgeted expenditure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Moderate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10 to 19% above budgeted expenditure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Low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Within 10% of budgeted expenditure.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9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3F4A99-3776-4914-B66D-BCA0B5898599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Probability </a:t>
            </a:r>
            <a:r>
              <a:rPr lang="en-GB" dirty="0"/>
              <a:t>I</a:t>
            </a:r>
            <a:r>
              <a:rPr lang="en-GB" dirty="0" smtClean="0"/>
              <a:t>mpact Matrix</a:t>
            </a:r>
          </a:p>
        </p:txBody>
      </p:sp>
      <p:pic>
        <p:nvPicPr>
          <p:cNvPr id="184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981075"/>
            <a:ext cx="5903912" cy="5546725"/>
          </a:xfrm>
          <a:noFill/>
        </p:spPr>
      </p:pic>
    </p:spTree>
    <p:extLst>
      <p:ext uri="{BB962C8B-B14F-4D97-AF65-F5344CB8AC3E}">
        <p14:creationId xmlns:p14="http://schemas.microsoft.com/office/powerpoint/2010/main" val="1844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420888"/>
            <a:ext cx="9036495" cy="4032448"/>
          </a:xfrm>
        </p:spPr>
        <p:txBody>
          <a:bodyPr>
            <a:normAutofit/>
          </a:bodyPr>
          <a:lstStyle/>
          <a:p>
            <a:pPr algn="just"/>
            <a:r>
              <a:rPr lang="en-IN" sz="3200" dirty="0" smtClean="0"/>
              <a:t>PM-BOK define – "A </a:t>
            </a:r>
            <a:r>
              <a:rPr lang="en-IN" sz="3200" dirty="0"/>
              <a:t>Risk is an uncertain event or </a:t>
            </a:r>
            <a:r>
              <a:rPr lang="en-IN" sz="3200" dirty="0" smtClean="0"/>
              <a:t>condition that, if it occurs, has a positive </a:t>
            </a:r>
            <a:r>
              <a:rPr lang="en-IN" sz="3200" dirty="0"/>
              <a:t>or negative effect on </a:t>
            </a:r>
            <a:r>
              <a:rPr lang="en-IN" sz="3200" dirty="0" smtClean="0"/>
              <a:t>a project’s objectives". </a:t>
            </a:r>
          </a:p>
          <a:p>
            <a:pPr algn="just"/>
            <a:r>
              <a:rPr lang="en-IN" sz="3200" dirty="0" smtClean="0"/>
              <a:t>PRINCE2 - UK </a:t>
            </a:r>
            <a:r>
              <a:rPr lang="en-IN" sz="3200" dirty="0"/>
              <a:t>government-sponsored project management standard</a:t>
            </a:r>
            <a:r>
              <a:rPr lang="en-IN" sz="3200" dirty="0" smtClean="0"/>
              <a:t>, defines risk as "the </a:t>
            </a:r>
            <a:r>
              <a:rPr lang="en-IN" sz="3200" dirty="0"/>
              <a:t>chance of exposure to the adverse consequences of future </a:t>
            </a:r>
            <a:r>
              <a:rPr lang="en-IN" sz="3200" dirty="0" smtClean="0"/>
              <a:t>events". </a:t>
            </a:r>
            <a:endParaRPr lang="en-IN" sz="3200" dirty="0"/>
          </a:p>
          <a:p>
            <a:pPr algn="just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4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028817-B3CA-468E-8020-4850A8F1DEEF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GB" sz="7200" b="1" dirty="0" smtClean="0"/>
              <a:t>Risk planning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731461"/>
            <a:ext cx="7776864" cy="35058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4000" dirty="0" smtClean="0"/>
              <a:t>Risks can be dealt with by:</a:t>
            </a:r>
          </a:p>
          <a:p>
            <a:pPr eaLnBrk="1" hangingPunct="1">
              <a:lnSpc>
                <a:spcPct val="90000"/>
              </a:lnSpc>
            </a:pPr>
            <a:r>
              <a:rPr lang="en-GB" sz="4000" dirty="0" smtClean="0"/>
              <a:t>Risk acceptance – do nothing</a:t>
            </a:r>
          </a:p>
          <a:p>
            <a:pPr eaLnBrk="1" hangingPunct="1">
              <a:lnSpc>
                <a:spcPct val="90000"/>
              </a:lnSpc>
            </a:pPr>
            <a:r>
              <a:rPr lang="en-GB" sz="4000" dirty="0" smtClean="0"/>
              <a:t>Risk avoidance </a:t>
            </a:r>
          </a:p>
          <a:p>
            <a:pPr eaLnBrk="1" hangingPunct="1">
              <a:lnSpc>
                <a:spcPct val="90000"/>
              </a:lnSpc>
            </a:pPr>
            <a:r>
              <a:rPr lang="en-GB" sz="4000" dirty="0" smtClean="0"/>
              <a:t>Risk reduction and mitigation</a:t>
            </a:r>
          </a:p>
          <a:p>
            <a:pPr eaLnBrk="1" hangingPunct="1">
              <a:lnSpc>
                <a:spcPct val="90000"/>
              </a:lnSpc>
            </a:pPr>
            <a:r>
              <a:rPr lang="en-GB" sz="4000" dirty="0" smtClean="0"/>
              <a:t>Risk transfer</a:t>
            </a:r>
          </a:p>
        </p:txBody>
      </p:sp>
    </p:spTree>
    <p:extLst>
      <p:ext uri="{BB962C8B-B14F-4D97-AF65-F5344CB8AC3E}">
        <p14:creationId xmlns:p14="http://schemas.microsoft.com/office/powerpoint/2010/main" val="11070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EEBB08-1C25-48DC-B1A0-A74916F20869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648"/>
            <a:ext cx="9144000" cy="65973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risk that has a potential damage of $40,000 and a probability of occurrence of 12% will be given a higher priority than a risk having a potential damage of $35,000 and a likelihood of 14%. ( True / False) </a:t>
            </a:r>
          </a:p>
          <a:p>
            <a:r>
              <a:rPr lang="en-US" sz="3200" dirty="0" smtClean="0"/>
              <a:t>Risk </a:t>
            </a:r>
            <a:r>
              <a:rPr lang="en-US" sz="3200" dirty="0"/>
              <a:t>exposure = potential damage * probability of occurrence (likelihood)</a:t>
            </a:r>
          </a:p>
          <a:p>
            <a:r>
              <a:rPr lang="en-US" sz="3200" dirty="0" smtClean="0"/>
              <a:t>Risk </a:t>
            </a:r>
            <a:r>
              <a:rPr lang="en-US" sz="3200" dirty="0"/>
              <a:t>exposure for risk1 = 40,000*0.12 = $48,000</a:t>
            </a:r>
          </a:p>
          <a:p>
            <a:r>
              <a:rPr lang="en-US" sz="3200" dirty="0" smtClean="0"/>
              <a:t>Risk </a:t>
            </a:r>
            <a:r>
              <a:rPr lang="en-US" sz="3200" dirty="0"/>
              <a:t>exposure for risk2 = 35,000*0.14 = $49,000</a:t>
            </a:r>
          </a:p>
          <a:p>
            <a:r>
              <a:rPr lang="en-US" sz="3200" dirty="0" smtClean="0"/>
              <a:t>Answer - </a:t>
            </a:r>
            <a:r>
              <a:rPr lang="en-US" sz="3200" b="1" dirty="0" smtClean="0"/>
              <a:t>FALSE</a:t>
            </a:r>
            <a:endParaRPr lang="en-US" sz="3200" b="1" dirty="0"/>
          </a:p>
          <a:p>
            <a:r>
              <a:rPr lang="en-US" sz="3200" dirty="0"/>
              <a:t>Obviously risk2 should be given higher priority.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					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08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5" cy="4896544"/>
          </a:xfrm>
        </p:spPr>
        <p:txBody>
          <a:bodyPr>
            <a:noAutofit/>
          </a:bodyPr>
          <a:lstStyle/>
          <a:p>
            <a:r>
              <a:rPr lang="en-IN" sz="3600" dirty="0" smtClean="0"/>
              <a:t>Contingency</a:t>
            </a:r>
          </a:p>
          <a:p>
            <a:pPr lvl="1"/>
            <a:r>
              <a:rPr lang="en-IN" sz="3200" dirty="0" smtClean="0"/>
              <a:t>Contingency Plan – a planned action to be carried out if the particular risk materializes.</a:t>
            </a:r>
          </a:p>
          <a:p>
            <a:pPr lvl="1"/>
            <a:r>
              <a:rPr lang="en-IN" sz="3200" dirty="0" smtClean="0"/>
              <a:t>Example</a:t>
            </a:r>
          </a:p>
          <a:p>
            <a:pPr marL="301943" lvl="1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staff member absence due to illness – replace with </a:t>
            </a:r>
            <a:r>
              <a:rPr lang="en-IN" sz="3200" dirty="0" smtClean="0"/>
              <a:t>another </a:t>
            </a:r>
            <a:r>
              <a:rPr lang="en-IN" sz="3200" dirty="0" smtClean="0"/>
              <a:t>staff member to cover the work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Risk Management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2493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A473D8-DD55-4953-9C64-BF0D0D16307E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Risk Management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84975" cy="482453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dirty="0" smtClean="0"/>
              <a:t>Deciding on the Risk Actions</a:t>
            </a:r>
          </a:p>
          <a:p>
            <a:pPr lvl="1" algn="just"/>
            <a:r>
              <a:rPr lang="en-US" sz="2800" dirty="0" smtClean="0"/>
              <a:t>The countermeasures considered must be cost-effective.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 smtClean="0"/>
              <a:t>cost-effectiveness </a:t>
            </a:r>
            <a:r>
              <a:rPr lang="en-US" sz="2800" dirty="0" smtClean="0"/>
              <a:t>of a risk reduction action can be assessed by calculating the Risk Reduction Leverage (RRL).</a:t>
            </a:r>
          </a:p>
          <a:p>
            <a:pPr lvl="1" algn="just"/>
            <a:r>
              <a:rPr lang="en-US" sz="2800" dirty="0" smtClean="0"/>
              <a:t>RRL = (</a:t>
            </a:r>
            <a:r>
              <a:rPr lang="en-US" sz="2800" dirty="0" err="1" smtClean="0"/>
              <a:t>RE</a:t>
            </a:r>
            <a:r>
              <a:rPr lang="en-US" sz="2800" baseline="-25000" dirty="0" err="1" smtClean="0"/>
              <a:t>before</a:t>
            </a:r>
            <a:r>
              <a:rPr lang="en-US" sz="1100" dirty="0" smtClean="0"/>
              <a:t> </a:t>
            </a:r>
            <a:r>
              <a:rPr lang="en-US" sz="2800" dirty="0" smtClean="0"/>
              <a:t>–  </a:t>
            </a:r>
            <a:r>
              <a:rPr lang="en-US" sz="2800" dirty="0" err="1" smtClean="0"/>
              <a:t>RE</a:t>
            </a:r>
            <a:r>
              <a:rPr lang="en-US" sz="3200" baseline="-25000" dirty="0" err="1" smtClean="0"/>
              <a:t>after</a:t>
            </a:r>
            <a:r>
              <a:rPr lang="en-US" sz="2800" dirty="0" smtClean="0"/>
              <a:t>) / (cost of risk reduction)</a:t>
            </a:r>
          </a:p>
          <a:p>
            <a:pPr lvl="1" algn="just"/>
            <a:r>
              <a:rPr lang="en-US" sz="2800" dirty="0" smtClean="0"/>
              <a:t>An RRL </a:t>
            </a:r>
            <a:r>
              <a:rPr lang="en-US" sz="2800" b="1" dirty="0" smtClean="0"/>
              <a:t>above 1.00 </a:t>
            </a:r>
            <a:r>
              <a:rPr lang="en-US" sz="2800" dirty="0" smtClean="0"/>
              <a:t>indicates that the reduction in risk exposure achieved by a measure is greater than its cost.</a:t>
            </a:r>
            <a:endParaRPr lang="en-US" sz="4000" dirty="0" smtClean="0"/>
          </a:p>
          <a:p>
            <a:pPr lvl="2" algn="just" eaLnBrk="1" hangingPunct="1">
              <a:buFontTx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31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B087D-EF4E-4DAB-B606-1EABCBBFFAB6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5400" b="1" dirty="0" smtClean="0"/>
              <a:t>Risk Management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964488" cy="54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GB" sz="3400" b="1" u="sng" dirty="0" smtClean="0"/>
              <a:t>Example</a:t>
            </a:r>
          </a:p>
          <a:p>
            <a:pPr eaLnBrk="1" hangingPunct="1">
              <a:buFontTx/>
              <a:buNone/>
            </a:pPr>
            <a:r>
              <a:rPr lang="en-GB" sz="3400" dirty="0" smtClean="0"/>
              <a:t>Risk reduction leverage =</a:t>
            </a:r>
          </a:p>
          <a:p>
            <a:pPr eaLnBrk="1" hangingPunct="1">
              <a:buFontTx/>
              <a:buNone/>
            </a:pPr>
            <a:r>
              <a:rPr lang="en-GB" sz="3400" dirty="0" smtClean="0"/>
              <a:t>		 (</a:t>
            </a:r>
            <a:r>
              <a:rPr lang="en-GB" sz="3400" dirty="0" err="1" smtClean="0"/>
              <a:t>RE</a:t>
            </a:r>
            <a:r>
              <a:rPr lang="en-GB" sz="3400" baseline="-25000" dirty="0" err="1" smtClean="0"/>
              <a:t>before</a:t>
            </a:r>
            <a:r>
              <a:rPr lang="en-GB" sz="3400" dirty="0" smtClean="0"/>
              <a:t>- </a:t>
            </a:r>
            <a:r>
              <a:rPr lang="en-GB" sz="3400" dirty="0" err="1" smtClean="0"/>
              <a:t>RE</a:t>
            </a:r>
            <a:r>
              <a:rPr lang="en-GB" sz="3400" baseline="-25000" dirty="0" err="1" smtClean="0"/>
              <a:t>after</a:t>
            </a:r>
            <a:r>
              <a:rPr lang="en-GB" sz="3400" dirty="0" smtClean="0"/>
              <a:t>)/ (cost of risk reduction)</a:t>
            </a:r>
          </a:p>
          <a:p>
            <a:pPr eaLnBrk="1" hangingPunct="1">
              <a:buFontTx/>
              <a:buNone/>
            </a:pPr>
            <a:endParaRPr lang="en-GB" sz="3400" dirty="0" smtClean="0"/>
          </a:p>
          <a:p>
            <a:pPr eaLnBrk="1" hangingPunct="1">
              <a:buFontTx/>
              <a:buNone/>
            </a:pPr>
            <a:r>
              <a:rPr lang="en-GB" sz="3400" dirty="0" err="1" smtClean="0"/>
              <a:t>RE</a:t>
            </a:r>
            <a:r>
              <a:rPr lang="en-GB" sz="3400" baseline="-25000" dirty="0" err="1" smtClean="0"/>
              <a:t>before</a:t>
            </a:r>
            <a:r>
              <a:rPr lang="en-GB" sz="3400" baseline="-25000" dirty="0" smtClean="0"/>
              <a:t> </a:t>
            </a:r>
            <a:r>
              <a:rPr lang="en-GB" sz="3400" dirty="0" smtClean="0"/>
              <a:t>is </a:t>
            </a:r>
            <a:r>
              <a:rPr lang="en-GB" sz="3400" dirty="0" smtClean="0"/>
              <a:t>risk exposure before risk reduction e.g. 1% chance of a fire causing </a:t>
            </a:r>
            <a:r>
              <a:rPr lang="en-GB" sz="3400" dirty="0" smtClean="0"/>
              <a:t>$2,00,000 </a:t>
            </a:r>
            <a:r>
              <a:rPr lang="en-GB" sz="3400" dirty="0" smtClean="0"/>
              <a:t>damage </a:t>
            </a:r>
          </a:p>
          <a:p>
            <a:pPr eaLnBrk="1" hangingPunct="1">
              <a:buFontTx/>
              <a:buNone/>
            </a:pPr>
            <a:r>
              <a:rPr lang="en-GB" sz="3400" dirty="0" err="1" smtClean="0"/>
              <a:t>RE</a:t>
            </a:r>
            <a:r>
              <a:rPr lang="en-GB" sz="3400" baseline="-25000" dirty="0" err="1" smtClean="0"/>
              <a:t>after</a:t>
            </a:r>
            <a:r>
              <a:rPr lang="en-GB" sz="3400" baseline="-25000" dirty="0" smtClean="0"/>
              <a:t> </a:t>
            </a:r>
            <a:r>
              <a:rPr lang="en-GB" sz="3400" dirty="0" smtClean="0"/>
              <a:t>is risk exposure after risk reduction e.g. fire alarm costing </a:t>
            </a:r>
            <a:r>
              <a:rPr lang="en-GB" sz="3400" dirty="0" smtClean="0"/>
              <a:t>$500 </a:t>
            </a:r>
            <a:r>
              <a:rPr lang="en-GB" sz="3400" dirty="0" smtClean="0"/>
              <a:t>reduces probability of fire damage to 0.5%</a:t>
            </a:r>
          </a:p>
          <a:p>
            <a:pPr>
              <a:buNone/>
            </a:pPr>
            <a:r>
              <a:rPr lang="en-GB" sz="3400" dirty="0" smtClean="0"/>
              <a:t>RRL = (1% of </a:t>
            </a:r>
            <a:r>
              <a:rPr lang="en-GB" sz="3400" dirty="0" smtClean="0"/>
              <a:t>$2,00,000</a:t>
            </a:r>
            <a:r>
              <a:rPr lang="en-GB" sz="3400" dirty="0" smtClean="0"/>
              <a:t>)-(</a:t>
            </a:r>
            <a:r>
              <a:rPr lang="en-GB" sz="3400" dirty="0" smtClean="0"/>
              <a:t>0.5% of </a:t>
            </a:r>
            <a:r>
              <a:rPr lang="en-GB" sz="3400" dirty="0"/>
              <a:t>$2,00,000)/£</a:t>
            </a:r>
            <a:r>
              <a:rPr lang="en-GB" sz="3400" dirty="0" smtClean="0"/>
              <a:t>500 = 2</a:t>
            </a:r>
          </a:p>
          <a:p>
            <a:pPr eaLnBrk="1" hangingPunct="1">
              <a:buFontTx/>
              <a:buNone/>
            </a:pPr>
            <a:r>
              <a:rPr lang="en-GB" sz="3400" dirty="0" smtClean="0"/>
              <a:t>RRL &gt; 1.00 therefore worth doing</a:t>
            </a:r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7720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7" cy="54006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Using PERT to evaluate the effects of uncertainty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400" dirty="0" smtClean="0"/>
              <a:t>PERT was developed to take account of the uncertainty surrounding estimates of task durations.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400" dirty="0" smtClean="0"/>
              <a:t>PERT requires three estimates of durations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sz="2400" dirty="0" smtClean="0"/>
              <a:t>Most likely time: the time we would expect the task to take under normal circumstances. We shall identify this by the letter </a:t>
            </a:r>
            <a:r>
              <a:rPr lang="en-IN" sz="2400" i="1" dirty="0" smtClean="0"/>
              <a:t>m</a:t>
            </a:r>
            <a:r>
              <a:rPr lang="en-IN" sz="2400" dirty="0" smtClean="0"/>
              <a:t>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sz="2400" dirty="0" smtClean="0"/>
              <a:t>Optimistic time: the shortest time in which we could expect to complete the activity, barring outright miracles. </a:t>
            </a:r>
            <a:r>
              <a:rPr lang="en-IN" sz="2400" dirty="0"/>
              <a:t>We shall identify this by the letter </a:t>
            </a:r>
            <a:r>
              <a:rPr lang="en-IN" sz="2400" i="1" dirty="0" smtClean="0"/>
              <a:t>a</a:t>
            </a:r>
            <a:r>
              <a:rPr lang="en-IN" sz="2400" dirty="0" smtClean="0"/>
              <a:t>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sz="2400" dirty="0" smtClean="0"/>
              <a:t>Pessimistic time: the worst possible time, allowing for all reasonable eventualities. We shall call this </a:t>
            </a:r>
            <a:r>
              <a:rPr lang="en-IN" sz="2400" i="1" dirty="0" smtClean="0"/>
              <a:t>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Applying the PERT Technique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265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8"/>
            <a:ext cx="8208911" cy="3744416"/>
          </a:xfrm>
        </p:spPr>
        <p:txBody>
          <a:bodyPr>
            <a:normAutofit/>
          </a:bodyPr>
          <a:lstStyle/>
          <a:p>
            <a:pPr algn="just"/>
            <a:r>
              <a:rPr lang="en-IN" sz="3200" dirty="0" smtClean="0"/>
              <a:t>PERT then combines these three estimates to form a single expected duration, </a:t>
            </a:r>
            <a:r>
              <a:rPr lang="en-IN" sz="3200" dirty="0" err="1"/>
              <a:t>t</a:t>
            </a:r>
            <a:r>
              <a:rPr lang="en-IN" sz="3200" baseline="-25000" dirty="0" err="1"/>
              <a:t>e</a:t>
            </a:r>
            <a:r>
              <a:rPr lang="en-IN" sz="3200" dirty="0"/>
              <a:t> , </a:t>
            </a:r>
            <a:r>
              <a:rPr lang="en-IN" sz="3200" dirty="0" smtClean="0"/>
              <a:t>using the formula</a:t>
            </a:r>
          </a:p>
          <a:p>
            <a:pPr marL="0" indent="0" algn="just">
              <a:buNone/>
            </a:pPr>
            <a:r>
              <a:rPr lang="en-IN" sz="3200" dirty="0" smtClean="0"/>
              <a:t>		</a:t>
            </a:r>
            <a:r>
              <a:rPr lang="en-IN" sz="3200" dirty="0" err="1" smtClean="0"/>
              <a:t>t</a:t>
            </a:r>
            <a:r>
              <a:rPr lang="en-IN" sz="3200" baseline="-25000" dirty="0" err="1" smtClean="0"/>
              <a:t>e</a:t>
            </a:r>
            <a:r>
              <a:rPr lang="en-IN" sz="3200" dirty="0" smtClean="0"/>
              <a:t> = (a + 4m + b) / 6</a:t>
            </a:r>
          </a:p>
          <a:p>
            <a:pPr algn="just"/>
            <a:endParaRPr lang="en-IN" dirty="0" smtClean="0"/>
          </a:p>
          <a:p>
            <a:pPr marL="914400" lvl="3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PERT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pPr eaLnBrk="1" hangingPunct="1"/>
            <a:r>
              <a:rPr lang="en-US" sz="2100" dirty="0" smtClean="0"/>
              <a:t>A project specification with estimated activity durations  for </a:t>
            </a:r>
            <a:r>
              <a:rPr lang="en-US" sz="2100" i="1" dirty="0" smtClean="0"/>
              <a:t>a, m </a:t>
            </a:r>
            <a:r>
              <a:rPr lang="en-US" sz="2100" dirty="0" smtClean="0"/>
              <a:t>and </a:t>
            </a:r>
            <a:r>
              <a:rPr lang="en-US" sz="2100" i="1" dirty="0"/>
              <a:t>b</a:t>
            </a:r>
            <a:r>
              <a:rPr lang="en-US" sz="2100" dirty="0" smtClean="0"/>
              <a:t>, and precedence requirements. Calculate the expected duration, </a:t>
            </a:r>
            <a:r>
              <a:rPr lang="en-US" sz="2100" dirty="0" err="1" smtClean="0"/>
              <a:t>t</a:t>
            </a:r>
            <a:r>
              <a:rPr lang="en-US" sz="2100" baseline="-25000" dirty="0" err="1" smtClean="0"/>
              <a:t>e</a:t>
            </a:r>
            <a:r>
              <a:rPr lang="en-US" sz="2100" dirty="0" smtClean="0"/>
              <a:t> for each activity.</a:t>
            </a:r>
          </a:p>
        </p:txBody>
      </p:sp>
      <p:graphicFrame>
        <p:nvGraphicFramePr>
          <p:cNvPr id="11335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95485"/>
              </p:ext>
            </p:extLst>
          </p:nvPr>
        </p:nvGraphicFramePr>
        <p:xfrm>
          <a:off x="323528" y="1628800"/>
          <a:ext cx="8640960" cy="5062793"/>
        </p:xfrm>
        <a:graphic>
          <a:graphicData uri="http://schemas.openxmlformats.org/drawingml/2006/table">
            <a:tbl>
              <a:tblPr/>
              <a:tblGrid>
                <a:gridCol w="2954288"/>
                <a:gridCol w="1366192"/>
                <a:gridCol w="1658144"/>
                <a:gridCol w="1582216"/>
                <a:gridCol w="108012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Optimistic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 Durations (weeks)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likely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Pessimistic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Precede-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nts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 Hardware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 Software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 Install 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 Code and test 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 File take-on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 Write user manuals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 User training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E,F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 Install and test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7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276872"/>
            <a:ext cx="8568951" cy="4032448"/>
          </a:xfrm>
        </p:spPr>
        <p:txBody>
          <a:bodyPr>
            <a:normAutofit/>
          </a:bodyPr>
          <a:lstStyle/>
          <a:p>
            <a:pPr algn="just"/>
            <a:r>
              <a:rPr lang="en-IN" sz="3600" dirty="0" smtClean="0"/>
              <a:t>Using Expected Durations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the expected durations are used to carry out a forward pass through a network.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Calculated event dates are not the earliest possible dates but the dates by which we expect to achieve those events.</a:t>
            </a:r>
          </a:p>
          <a:p>
            <a:pPr marL="914400" lvl="3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PERT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5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the PERT Technique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2132856"/>
            <a:ext cx="887400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7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Categories of Risk </a:t>
            </a:r>
            <a:endParaRPr lang="en-US" altLang="en-US" sz="6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10600" cy="4114800"/>
          </a:xfrm>
        </p:spPr>
        <p:txBody>
          <a:bodyPr>
            <a:normAutofit/>
          </a:bodyPr>
          <a:lstStyle/>
          <a:p>
            <a:pPr marL="457095" lvl="1" indent="0" algn="just" defTabSz="914188">
              <a:lnSpc>
                <a:spcPct val="90000"/>
              </a:lnSpc>
              <a:buNone/>
              <a:defRPr/>
            </a:pPr>
            <a:endParaRPr lang="en-GB" altLang="en-US" dirty="0"/>
          </a:p>
          <a:p>
            <a:pPr marL="457095" lvl="1" indent="0" algn="just" defTabSz="914188">
              <a:lnSpc>
                <a:spcPct val="90000"/>
              </a:lnSpc>
              <a:buNone/>
              <a:defRPr/>
            </a:pPr>
            <a:endParaRPr lang="en-GB" altLang="en-US" dirty="0" smtClean="0"/>
          </a:p>
          <a:p>
            <a:pPr marL="799995" lvl="1" indent="-342900" algn="just" defTabSz="914188">
              <a:lnSpc>
                <a:spcPct val="90000"/>
              </a:lnSpc>
              <a:defRPr/>
            </a:pPr>
            <a:r>
              <a:rPr lang="en-GB" altLang="en-US" sz="3200" u="sng" dirty="0" smtClean="0"/>
              <a:t>Project </a:t>
            </a:r>
            <a:r>
              <a:rPr lang="en-GB" altLang="en-US" sz="3200" u="sng" dirty="0"/>
              <a:t>risks</a:t>
            </a:r>
            <a:r>
              <a:rPr lang="en-GB" altLang="en-US" sz="3200" dirty="0"/>
              <a:t> affect schedule or resources;</a:t>
            </a:r>
          </a:p>
          <a:p>
            <a:pPr marL="799995" lvl="1" indent="-342900" algn="just" defTabSz="914188">
              <a:lnSpc>
                <a:spcPct val="90000"/>
              </a:lnSpc>
              <a:defRPr/>
            </a:pPr>
            <a:r>
              <a:rPr lang="en-GB" altLang="en-US" sz="3200" u="sng" dirty="0" smtClean="0"/>
              <a:t>Technical (Product) </a:t>
            </a:r>
            <a:r>
              <a:rPr lang="en-GB" altLang="en-US" sz="3200" u="sng" dirty="0"/>
              <a:t>risks</a:t>
            </a:r>
            <a:r>
              <a:rPr lang="en-GB" altLang="en-US" sz="3200" dirty="0"/>
              <a:t> affect the quality or performance of the software being developed;</a:t>
            </a:r>
          </a:p>
          <a:p>
            <a:pPr marL="799995" lvl="1" indent="-342900" algn="just" defTabSz="914188">
              <a:lnSpc>
                <a:spcPct val="90000"/>
              </a:lnSpc>
              <a:defRPr/>
            </a:pPr>
            <a:r>
              <a:rPr lang="en-GB" altLang="en-US" sz="3200" u="sng" dirty="0"/>
              <a:t>Business risks</a:t>
            </a:r>
            <a:r>
              <a:rPr lang="en-GB" altLang="en-US" sz="3200" dirty="0"/>
              <a:t> affect the organisation developing or procuring the software.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98829B8-D83A-4771-BB5D-D742D3189BB6}" type="slidenum">
              <a:rPr lang="en-US" altLang="en-US" sz="1400" u="none" smtClean="0">
                <a:latin typeface="Times New Roman" pitchFamily="18" charset="0"/>
              </a:rPr>
              <a:pPr/>
              <a:t>3</a:t>
            </a:fld>
            <a:endParaRPr lang="en-US" altLang="en-US" sz="1400" u="none" smtClean="0">
              <a:latin typeface="Times New Roman" pitchFamily="18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962400" y="652145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u="none">
                <a:latin typeface="Times New Roman" pitchFamily="18" charset="0"/>
              </a:rPr>
              <a:t>(More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5741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5" cy="468052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600" dirty="0" smtClean="0"/>
              <a:t>Activity Standard Deviations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A quantitative measure of the degree of uncertainty of an activity duration estimate may be obtained by calculating the standard deviation </a:t>
            </a:r>
            <a:r>
              <a:rPr lang="en-IN" sz="3200" i="1" dirty="0" smtClean="0"/>
              <a:t>‘</a:t>
            </a:r>
            <a:r>
              <a:rPr lang="en-IN" sz="3200" dirty="0" smtClean="0"/>
              <a:t>s’ of an activity time,  using the formula</a:t>
            </a:r>
          </a:p>
          <a:p>
            <a:pPr marL="301943" lvl="1" indent="0" algn="just">
              <a:buNone/>
            </a:pPr>
            <a:r>
              <a:rPr lang="en-IN" sz="3200" dirty="0" smtClean="0"/>
              <a:t>		</a:t>
            </a:r>
            <a:r>
              <a:rPr lang="en-IN" sz="3200" i="1" dirty="0" smtClean="0"/>
              <a:t>s</a:t>
            </a:r>
            <a:r>
              <a:rPr lang="en-IN" sz="3200" dirty="0" smtClean="0"/>
              <a:t> = (</a:t>
            </a:r>
            <a:r>
              <a:rPr lang="en-IN" sz="3200" i="1" dirty="0" smtClean="0"/>
              <a:t>b</a:t>
            </a:r>
            <a:r>
              <a:rPr lang="en-IN" sz="3200" dirty="0" smtClean="0"/>
              <a:t> – </a:t>
            </a:r>
            <a:r>
              <a:rPr lang="en-IN" sz="3200" i="1" dirty="0" smtClean="0"/>
              <a:t>a</a:t>
            </a:r>
            <a:r>
              <a:rPr lang="en-IN" sz="3200" dirty="0" smtClean="0"/>
              <a:t>) / 6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can be used as a ranking measure of the degree of uncertainty or risk for each activity.</a:t>
            </a:r>
          </a:p>
          <a:p>
            <a:pPr marL="914400" lvl="3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PERT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pPr eaLnBrk="1" hangingPunct="1"/>
            <a:r>
              <a:rPr lang="en-US" sz="2100" dirty="0" smtClean="0"/>
              <a:t>Expected Times and Standard Deviations</a:t>
            </a:r>
          </a:p>
        </p:txBody>
      </p:sp>
      <p:graphicFrame>
        <p:nvGraphicFramePr>
          <p:cNvPr id="11335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811610"/>
              </p:ext>
            </p:extLst>
          </p:nvPr>
        </p:nvGraphicFramePr>
        <p:xfrm>
          <a:off x="323528" y="1484784"/>
          <a:ext cx="8352928" cy="5232402"/>
        </p:xfrm>
        <a:graphic>
          <a:graphicData uri="http://schemas.openxmlformats.org/drawingml/2006/table">
            <a:tbl>
              <a:tblPr/>
              <a:tblGrid>
                <a:gridCol w="1152128"/>
                <a:gridCol w="1512168"/>
                <a:gridCol w="1368152"/>
                <a:gridCol w="1512168"/>
                <a:gridCol w="1368152"/>
                <a:gridCol w="144016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 Durations (Weeks)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Optimistic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likely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Pessimistic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 Deviation 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16832"/>
            <a:ext cx="8964487" cy="468052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likelihood of meeting targets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/>
              <a:t>Advantage of PERT</a:t>
            </a:r>
          </a:p>
          <a:p>
            <a:pPr marL="301943" lvl="1" indent="0" algn="just">
              <a:buNone/>
            </a:pPr>
            <a:r>
              <a:rPr lang="en-IN" sz="2400" dirty="0"/>
              <a:t>	</a:t>
            </a:r>
            <a:r>
              <a:rPr lang="en-IN" sz="2400" dirty="0" smtClean="0"/>
              <a:t>it provides a method for estimating the probability of 	meeting or missing target dates.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/>
              <a:t>There might be only a single target date – the project completion</a:t>
            </a:r>
          </a:p>
          <a:p>
            <a:pPr marL="301943" lvl="1" indent="0" algn="just">
              <a:buNone/>
            </a:pPr>
            <a:r>
              <a:rPr lang="en-IN" sz="2400" dirty="0" smtClean="0"/>
              <a:t>    but we might even set additional intermediate targets</a:t>
            </a:r>
          </a:p>
          <a:p>
            <a:pPr marL="301943" lvl="1" indent="0" algn="just">
              <a:buNone/>
            </a:pPr>
            <a:r>
              <a:rPr lang="en-IN" sz="2400" dirty="0" smtClean="0"/>
              <a:t>Example : Assume the project must be completed within 15 weeks, activity C must be completed by week 10 and event 5 represents the delivery of intermediate product to the customer, which must take place by week 10. 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PERT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58924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The PERT technique uses a three-step method to calculate the probability of meeting or missing a target date: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Calculate the standard deviation for each project event</a:t>
            </a:r>
            <a:r>
              <a:rPr lang="en-IN" sz="2400" dirty="0" smtClean="0"/>
              <a:t>;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sz="2400" dirty="0" smtClean="0"/>
              <a:t>can be calculated by carrying out a forward pass using the activity standard deviations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sz="2400" dirty="0" smtClean="0"/>
              <a:t>to add two standard deviations we must add their 	squares and then find the square root of the sum</a:t>
            </a:r>
          </a:p>
          <a:p>
            <a:pPr marL="301943" lvl="1" indent="0" algn="just">
              <a:buNone/>
            </a:pPr>
            <a:r>
              <a:rPr lang="en-IN" sz="2400" dirty="0"/>
              <a:t>	</a:t>
            </a:r>
            <a:r>
              <a:rPr lang="en-IN" sz="2400" dirty="0" smtClean="0"/>
              <a:t>Example: For event 5 there are two possible paths, B + E 	or F. The total standard deviation for path B + E is</a:t>
            </a:r>
          </a:p>
          <a:p>
            <a:pPr marL="301943" lvl="1" indent="0" algn="just">
              <a:buNone/>
            </a:pPr>
            <a:r>
              <a:rPr lang="en-IN" sz="2400" dirty="0"/>
              <a:t>	</a:t>
            </a:r>
            <a:r>
              <a:rPr lang="en-IN" sz="2400" b="1" dirty="0" smtClean="0"/>
              <a:t>√ (0.33</a:t>
            </a:r>
            <a:r>
              <a:rPr lang="en-IN" sz="2400" b="1" baseline="30000" dirty="0" smtClean="0"/>
              <a:t>2</a:t>
            </a:r>
            <a:r>
              <a:rPr lang="en-IN" sz="2400" b="1" dirty="0" smtClean="0"/>
              <a:t> + 0.50</a:t>
            </a:r>
            <a:r>
              <a:rPr lang="en-IN" sz="2400" b="1" baseline="30000" dirty="0" smtClean="0"/>
              <a:t>2</a:t>
            </a:r>
            <a:r>
              <a:rPr lang="en-IN" sz="2400" b="1" dirty="0" smtClean="0"/>
              <a:t>) = 0.6 </a:t>
            </a:r>
            <a:r>
              <a:rPr lang="en-IN" sz="2400" dirty="0" smtClean="0"/>
              <a:t>and that for path F is </a:t>
            </a:r>
            <a:r>
              <a:rPr lang="en-IN" sz="2400" b="1" dirty="0" smtClean="0"/>
              <a:t>1.17</a:t>
            </a:r>
            <a:r>
              <a:rPr lang="en-IN" sz="2400" dirty="0" smtClean="0"/>
              <a:t>. The standard deviation for event 5 is therefore the greater of the two, </a:t>
            </a:r>
            <a:r>
              <a:rPr lang="en-IN" sz="2400" b="1" dirty="0" smtClean="0"/>
              <a:t>1.17</a:t>
            </a:r>
            <a:r>
              <a:rPr lang="en-IN" sz="2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en-IN" dirty="0" smtClean="0"/>
              <a:t>Applying the PERT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8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the PERT Technique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2493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3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5" y="1916832"/>
            <a:ext cx="8496944" cy="4608511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Calculate the ‘</a:t>
            </a:r>
            <a:r>
              <a:rPr lang="en-IN" sz="3200" i="1" dirty="0" smtClean="0"/>
              <a:t>z’</a:t>
            </a:r>
            <a:r>
              <a:rPr lang="en-IN" sz="3200" dirty="0" smtClean="0"/>
              <a:t> value for each event that has a target date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sz="2800" dirty="0" smtClean="0"/>
              <a:t>Equivalent to the number of standard deviations between the node’s expected and target dates.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sz="2800" dirty="0" smtClean="0"/>
              <a:t>Calculated using the formula</a:t>
            </a:r>
          </a:p>
          <a:p>
            <a:pPr marL="301943" lvl="1" indent="0" algn="just">
              <a:buNone/>
            </a:pPr>
            <a:r>
              <a:rPr lang="en-IN" sz="2800" dirty="0"/>
              <a:t>	</a:t>
            </a:r>
            <a:r>
              <a:rPr lang="en-IN" sz="2800" i="1" dirty="0" smtClean="0"/>
              <a:t>z</a:t>
            </a:r>
            <a:r>
              <a:rPr lang="en-IN" sz="2800" dirty="0" smtClean="0"/>
              <a:t> = ( </a:t>
            </a:r>
            <a:r>
              <a:rPr lang="en-IN" sz="2800" i="1" dirty="0" smtClean="0"/>
              <a:t>T – </a:t>
            </a:r>
            <a:r>
              <a:rPr lang="en-IN" sz="2800" i="1" dirty="0" err="1" smtClean="0"/>
              <a:t>t</a:t>
            </a:r>
            <a:r>
              <a:rPr lang="en-IN" sz="2800" i="1" baseline="-25000" dirty="0" err="1" smtClean="0"/>
              <a:t>e</a:t>
            </a:r>
            <a:r>
              <a:rPr lang="en-IN" sz="2800" dirty="0" smtClean="0"/>
              <a:t> ) / </a:t>
            </a:r>
            <a:r>
              <a:rPr lang="en-IN" sz="2800" i="1" dirty="0" smtClean="0"/>
              <a:t>s</a:t>
            </a:r>
          </a:p>
          <a:p>
            <a:pPr marL="301943" lvl="1" indent="0" algn="just">
              <a:buNone/>
            </a:pPr>
            <a:r>
              <a:rPr lang="en-IN" sz="2800" dirty="0" smtClean="0"/>
              <a:t>     	Example:</a:t>
            </a:r>
          </a:p>
          <a:p>
            <a:pPr marL="301943" lvl="1" indent="0"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The </a:t>
            </a:r>
            <a:r>
              <a:rPr lang="en-IN" sz="2800" i="1" dirty="0" smtClean="0"/>
              <a:t>z</a:t>
            </a:r>
            <a:r>
              <a:rPr lang="en-IN" sz="2800" dirty="0" smtClean="0"/>
              <a:t> value for event 4 is (10 – 9.00) / 0.53 = 1.8867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Applying the PERT Technique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72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7" cy="4320480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IN" sz="3200" dirty="0" smtClean="0"/>
              <a:t>Convert ‘</a:t>
            </a:r>
            <a:r>
              <a:rPr lang="en-IN" sz="3200" i="1" dirty="0" smtClean="0"/>
              <a:t>z’</a:t>
            </a:r>
            <a:r>
              <a:rPr lang="en-IN" sz="3200" dirty="0" smtClean="0"/>
              <a:t> values to probabilities using the graph</a:t>
            </a:r>
          </a:p>
          <a:p>
            <a:pPr marL="301943" lvl="1" indent="0" algn="just">
              <a:buNone/>
            </a:pPr>
            <a:r>
              <a:rPr lang="en-IN" sz="3200" dirty="0"/>
              <a:t>	</a:t>
            </a:r>
            <a:r>
              <a:rPr lang="en-IN" sz="3200" dirty="0" smtClean="0"/>
              <a:t>Example: the ‘z’ value for project completion (event 6) is 1.23. In the graph this equates to a probability of approximately 11%, that is, there is 11% risk of not meeting the target date of the end of week 15.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/>
              <a:t>Applying the PERT Technique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107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bg2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bg2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bg2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bg2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90A2EDAE-405F-403D-898E-9723B96EEDE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Graph of z values</a:t>
            </a:r>
            <a:r>
              <a:rPr lang="en-GB" altLang="en-US" smtClean="0"/>
              <a:t> </a:t>
            </a:r>
          </a:p>
        </p:txBody>
      </p:sp>
      <p:pic>
        <p:nvPicPr>
          <p:cNvPr id="2970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25538"/>
            <a:ext cx="7920037" cy="5114925"/>
          </a:xfrm>
          <a:noFill/>
        </p:spPr>
      </p:pic>
    </p:spTree>
    <p:extLst>
      <p:ext uri="{BB962C8B-B14F-4D97-AF65-F5344CB8AC3E}">
        <p14:creationId xmlns:p14="http://schemas.microsoft.com/office/powerpoint/2010/main" val="39232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76872"/>
            <a:ext cx="4427985" cy="3849291"/>
          </a:xfrm>
        </p:spPr>
        <p:txBody>
          <a:bodyPr>
            <a:normAutofit/>
          </a:bodyPr>
          <a:lstStyle/>
          <a:p>
            <a:r>
              <a:rPr lang="en-IN" dirty="0" smtClean="0"/>
              <a:t>PERT</a:t>
            </a:r>
          </a:p>
          <a:p>
            <a:r>
              <a:rPr lang="en-IN" dirty="0" smtClean="0"/>
              <a:t>Monte Carol </a:t>
            </a:r>
            <a:r>
              <a:rPr lang="en-IN" dirty="0" err="1" smtClean="0"/>
              <a:t>Simultion</a:t>
            </a:r>
            <a:endParaRPr lang="en-IN" dirty="0" smtClean="0"/>
          </a:p>
          <a:p>
            <a:pPr lvl="1" algn="just"/>
            <a:r>
              <a:rPr lang="en-IN" dirty="0"/>
              <a:t> The automated software packages apply the Monte-Carlo simulation not only to schedules but also evaluate risks related to cost and resources along with regular schedule estimations. </a:t>
            </a:r>
            <a:endParaRPr lang="en-IN" dirty="0" smtClean="0"/>
          </a:p>
          <a:p>
            <a:pPr lvl="1"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Risk Schedule Evaluation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64904"/>
            <a:ext cx="45365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-1"/>
            <a:ext cx="8399276" cy="1052737"/>
          </a:xfrm>
        </p:spPr>
        <p:txBody>
          <a:bodyPr>
            <a:normAutofit/>
          </a:bodyPr>
          <a:lstStyle/>
          <a:p>
            <a:r>
              <a:rPr lang="en-IN" sz="3600" b="1" dirty="0"/>
              <a:t>Risk Management in Educational Projects</a:t>
            </a:r>
            <a:endParaRPr lang="en-IN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96944" cy="56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Categories of Risk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60848"/>
            <a:ext cx="9144000" cy="47971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Sub-categories of Business risks 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Market risk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– building an excellent product or system that no one really wants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Strategic risk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– building a product that no longer fits into the overall business strategy for the company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Sales risk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– building a product that the sales force doesn't understand how to sell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Management risk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– losing the support of senior management due to a change in focus or a change in people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Budget risk</a:t>
            </a:r>
            <a:r>
              <a:rPr lang="en-US" altLang="en-US" sz="2400" dirty="0" smtClean="0">
                <a:solidFill>
                  <a:srgbClr val="FF0000"/>
                </a:solidFill>
              </a:rPr>
              <a:t> – </a:t>
            </a:r>
            <a:r>
              <a:rPr lang="en-US" altLang="en-US" sz="2400" dirty="0" smtClean="0"/>
              <a:t>losing budgetary or personnel commitment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A5B819B-8B1E-49D2-8FD4-1E86DF688A00}" type="slidenum">
              <a:rPr lang="en-US" altLang="en-US" sz="1400" u="none" smtClean="0">
                <a:latin typeface="Times New Roman" pitchFamily="18" charset="0"/>
              </a:rPr>
              <a:pPr/>
              <a:t>4</a:t>
            </a:fld>
            <a:endParaRPr lang="en-US" altLang="en-US" sz="1400" u="non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Student Risk Table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6899"/>
            <a:ext cx="7488831" cy="466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List the major risks that might affect your next programming assignment and identify strategies for minimizing each of those risks.</a:t>
            </a:r>
          </a:p>
          <a:p>
            <a:pPr algn="just"/>
            <a:r>
              <a:rPr lang="en-IN" dirty="0" smtClean="0"/>
              <a:t>List the top risks that may happen in the highly user friendly web based development project and also provide the risk table for the same.</a:t>
            </a:r>
          </a:p>
          <a:p>
            <a:pPr algn="just"/>
            <a:r>
              <a:rPr lang="en-IN" dirty="0" smtClean="0"/>
              <a:t>Track the various risk tools over net.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be done in class room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841375" y="1452563"/>
            <a:ext cx="7499350" cy="47418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IN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90872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/>
              <a:t>Software risks</a:t>
            </a:r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01770"/>
              </p:ext>
            </p:extLst>
          </p:nvPr>
        </p:nvGraphicFramePr>
        <p:xfrm>
          <a:off x="-88515" y="1196752"/>
          <a:ext cx="9232514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3" imgW="5641848" imgH="3816096" progId="Word.Document.8">
                  <p:embed/>
                </p:oleObj>
              </mc:Choice>
              <mc:Fallback>
                <p:oleObj name="Document" r:id="rId3" imgW="5641848" imgH="3816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8515" y="1196752"/>
                        <a:ext cx="9232514" cy="554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2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8220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Sociotechnical Model of Risk Categorization</a:t>
            </a:r>
            <a:endParaRPr lang="en-IN" sz="3200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844823"/>
            <a:ext cx="6852395" cy="4160821"/>
          </a:xfrm>
          <a:noFill/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47664" y="6052344"/>
            <a:ext cx="535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dirty="0" err="1"/>
              <a:t>Lyytinen</a:t>
            </a:r>
            <a:r>
              <a:rPr lang="en-IN" dirty="0"/>
              <a:t> – </a:t>
            </a:r>
            <a:r>
              <a:rPr lang="en-IN" dirty="0" err="1"/>
              <a:t>Mathiassen</a:t>
            </a:r>
            <a:r>
              <a:rPr lang="en-IN" dirty="0"/>
              <a:t> – </a:t>
            </a:r>
            <a:r>
              <a:rPr lang="en-IN" dirty="0" err="1"/>
              <a:t>Ropponen</a:t>
            </a:r>
            <a:r>
              <a:rPr lang="en-IN" dirty="0"/>
              <a:t>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19222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060848"/>
            <a:ext cx="8964488" cy="47971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dirty="0"/>
              <a:t>The planning for risk includes these steps: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Risk identification – what risks might there be?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Risk analysis and prioritization – which are the most serious risks?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Risk planning – what are we going to do about them</a:t>
            </a:r>
            <a:r>
              <a:rPr lang="en-GB" sz="36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GB" sz="3600" dirty="0" smtClean="0"/>
              <a:t>Risk </a:t>
            </a:r>
            <a:r>
              <a:rPr lang="en-GB" sz="3600" dirty="0"/>
              <a:t>monitoring – what is the current state of the risk?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chemeClr val="tx1"/>
                </a:solidFill>
              </a:rPr>
              <a:t>A </a:t>
            </a:r>
            <a:r>
              <a:rPr lang="en-GB" sz="4800" b="1" dirty="0" smtClean="0">
                <a:solidFill>
                  <a:schemeClr val="tx1"/>
                </a:solidFill>
              </a:rPr>
              <a:t>Framework </a:t>
            </a:r>
            <a:r>
              <a:rPr lang="en-GB" sz="4800" b="1" dirty="0">
                <a:solidFill>
                  <a:schemeClr val="tx1"/>
                </a:solidFill>
              </a:rPr>
              <a:t>for </a:t>
            </a:r>
            <a:r>
              <a:rPr lang="en-GB" sz="4800" b="1" dirty="0" smtClean="0">
                <a:solidFill>
                  <a:schemeClr val="tx1"/>
                </a:solidFill>
              </a:rPr>
              <a:t>Dealing </a:t>
            </a:r>
            <a:r>
              <a:rPr lang="en-GB" sz="4800" b="1" dirty="0">
                <a:solidFill>
                  <a:schemeClr val="tx1"/>
                </a:solidFill>
              </a:rPr>
              <a:t>with </a:t>
            </a:r>
            <a:r>
              <a:rPr lang="en-GB" sz="4800" b="1" dirty="0" smtClean="0">
                <a:solidFill>
                  <a:schemeClr val="tx1"/>
                </a:solidFill>
              </a:rPr>
              <a:t>Risk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B94A91-6C6D-435A-B757-B7C9E439FAFB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5400" b="1" dirty="0" smtClean="0"/>
              <a:t>Risk Identification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9036495" cy="5229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GB" sz="4000" dirty="0" smtClean="0"/>
          </a:p>
          <a:p>
            <a:pPr eaLnBrk="1" hangingPunct="1">
              <a:buFontTx/>
              <a:buNone/>
            </a:pPr>
            <a:r>
              <a:rPr lang="en-GB" sz="4000" dirty="0" smtClean="0"/>
              <a:t>Approaches </a:t>
            </a:r>
            <a:r>
              <a:rPr lang="en-GB" sz="4000" dirty="0" smtClean="0"/>
              <a:t>to identifying risks include:</a:t>
            </a:r>
          </a:p>
          <a:p>
            <a:pPr eaLnBrk="1" hangingPunct="1"/>
            <a:r>
              <a:rPr lang="en-GB" sz="4000" dirty="0" smtClean="0"/>
              <a:t>Use of checklists – usually based on the experience of past projects</a:t>
            </a:r>
          </a:p>
          <a:p>
            <a:pPr eaLnBrk="1" hangingPunct="1"/>
            <a:r>
              <a:rPr lang="en-GB" sz="4000" dirty="0" smtClean="0"/>
              <a:t>Brainstorming – getting knowledgeable stakeholders together to </a:t>
            </a:r>
            <a:r>
              <a:rPr lang="en-GB" sz="4000" dirty="0" smtClean="0"/>
              <a:t>get their</a:t>
            </a:r>
            <a:r>
              <a:rPr lang="en-GB" sz="4000" dirty="0" smtClean="0"/>
              <a:t> </a:t>
            </a:r>
            <a:r>
              <a:rPr lang="en-GB" sz="4000" dirty="0" smtClean="0"/>
              <a:t>concerns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81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68344" y="6381328"/>
            <a:ext cx="1161826" cy="365125"/>
          </a:xfrm>
          <a:noFill/>
        </p:spPr>
        <p:txBody>
          <a:bodyPr/>
          <a:lstStyle>
            <a:lvl1pPr>
              <a:defRPr sz="3200">
                <a:solidFill>
                  <a:schemeClr val="bg2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bg2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bg2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bg2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C629921D-14C5-41CA-B04F-B32D5894C12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Rectangle 91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Boehm’s Top 10 Development </a:t>
            </a:r>
            <a:r>
              <a:rPr lang="en-GB" altLang="en-US" sz="4000" dirty="0"/>
              <a:t>R</a:t>
            </a:r>
            <a:r>
              <a:rPr lang="en-GB" altLang="en-US" sz="4000" dirty="0" smtClean="0"/>
              <a:t>isks</a:t>
            </a:r>
          </a:p>
        </p:txBody>
      </p:sp>
      <p:graphicFrame>
        <p:nvGraphicFramePr>
          <p:cNvPr id="19556" name="Group 1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698403"/>
              </p:ext>
            </p:extLst>
          </p:nvPr>
        </p:nvGraphicFramePr>
        <p:xfrm>
          <a:off x="395288" y="1484313"/>
          <a:ext cx="8569200" cy="4897016"/>
        </p:xfrm>
        <a:graphic>
          <a:graphicData uri="http://schemas.openxmlformats.org/drawingml/2006/table">
            <a:tbl>
              <a:tblPr/>
              <a:tblGrid>
                <a:gridCol w="2863925"/>
                <a:gridCol w="5705275"/>
              </a:tblGrid>
              <a:tr h="6532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Risk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Risk reduction techniques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4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Personnel shortfalls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Staffing with top talent; job matching; teambuilding; training and career development; early scheduling of key personnel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80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Unrealistic time and cost estimates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Multiple estimation techniques; design to cost; incremental development; recording and analysis of past projects; standardization of methods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50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Developing the wrong software functions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Improved software evaluation; formal specification methods; user surveys; prototyping; early user manuals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Developing the wrong user interface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Prototyping; task analysis; user involvement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7012</TotalTime>
  <Words>2481</Words>
  <Application>Microsoft Office PowerPoint</Application>
  <PresentationFormat>On-screen Show (4:3)</PresentationFormat>
  <Paragraphs>385</Paragraphs>
  <Slides>41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Waveform</vt:lpstr>
      <vt:lpstr>Document</vt:lpstr>
      <vt:lpstr>RISK MANAGEMENT</vt:lpstr>
      <vt:lpstr>RISK</vt:lpstr>
      <vt:lpstr>Categories of Risk </vt:lpstr>
      <vt:lpstr>Categories of Risk</vt:lpstr>
      <vt:lpstr>Software risks</vt:lpstr>
      <vt:lpstr>PowerPoint Presentation</vt:lpstr>
      <vt:lpstr>A Framework for Dealing with Risk</vt:lpstr>
      <vt:lpstr>Risk Identification</vt:lpstr>
      <vt:lpstr>Boehm’s Top 10 Development Risks</vt:lpstr>
      <vt:lpstr>Boehm’s Top 10 Development Risks</vt:lpstr>
      <vt:lpstr>Risk Assessment – Analysis and Prioritization</vt:lpstr>
      <vt:lpstr>Risk Assessment – Analysis and Prioritization</vt:lpstr>
      <vt:lpstr>Risk Assessment - Probability chart</vt:lpstr>
      <vt:lpstr>Risk Assessment</vt:lpstr>
      <vt:lpstr>Amanda’s risk exposure assessment</vt:lpstr>
      <vt:lpstr>Risk Assessment</vt:lpstr>
      <vt:lpstr>Risk Probability: Qualitative Descriptors</vt:lpstr>
      <vt:lpstr>Qualitative Descriptors of Impact on Cost and Associated Range Values </vt:lpstr>
      <vt:lpstr>Probability Impact Matrix</vt:lpstr>
      <vt:lpstr>Risk planning</vt:lpstr>
      <vt:lpstr>PowerPoint Presentation</vt:lpstr>
      <vt:lpstr>Risk Management</vt:lpstr>
      <vt:lpstr>Risk Management</vt:lpstr>
      <vt:lpstr>Risk Management</vt:lpstr>
      <vt:lpstr>Applying the PERT Technique</vt:lpstr>
      <vt:lpstr>Applying the PERT Technique</vt:lpstr>
      <vt:lpstr>A project specification with estimated activity durations  for a, m and b, and precedence requirements. Calculate the expected duration, te for each activity.</vt:lpstr>
      <vt:lpstr>Applying the PERT Technique</vt:lpstr>
      <vt:lpstr>Applying the PERT Technique</vt:lpstr>
      <vt:lpstr>Applying the PERT Technique</vt:lpstr>
      <vt:lpstr>Expected Times and Standard Deviations</vt:lpstr>
      <vt:lpstr>Applying the PERT Technique</vt:lpstr>
      <vt:lpstr>Applying the PERT Technique</vt:lpstr>
      <vt:lpstr>Applying the PERT Technique</vt:lpstr>
      <vt:lpstr>Applying the PERT Technique</vt:lpstr>
      <vt:lpstr>Applying the PERT Technique</vt:lpstr>
      <vt:lpstr>Graph of z values </vt:lpstr>
      <vt:lpstr>Risk Schedule Evaluation</vt:lpstr>
      <vt:lpstr>Risk Management in Educational Projects</vt:lpstr>
      <vt:lpstr>Sample Student Risk Table</vt:lpstr>
      <vt:lpstr>To be done in class room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HP</dc:creator>
  <cp:lastModifiedBy>Admin</cp:lastModifiedBy>
  <cp:revision>52</cp:revision>
  <dcterms:created xsi:type="dcterms:W3CDTF">2017-03-26T02:45:32Z</dcterms:created>
  <dcterms:modified xsi:type="dcterms:W3CDTF">2020-02-18T18:00:13Z</dcterms:modified>
</cp:coreProperties>
</file>