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78" r:id="rId26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5D28-B95A-4789-BDD3-EB61053FD7E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336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3300413"/>
            <a:ext cx="9763125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79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6513513"/>
            <a:ext cx="528796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98AF9-F1B0-49A1-A8BB-0D32E8CA6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4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98AF9-F1B0-49A1-A8BB-0D32E8CA69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E42-DF18-7C97-962B-C5A80404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9B601-C70D-A5AD-270D-8494D8C01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811A-B6CA-8D5E-ABC9-F25D21FC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3542-47DF-D2B7-0995-9C9D5A2C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78B-0AC9-698A-8FD5-DB841220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54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14-F492-1DE6-8AEC-0CA6820A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C0BC5-524A-969C-201D-977D9BCE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9C1E-FA8E-5896-4CED-0204765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5200-E853-7336-9E32-9ECEEB74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B30D-37D5-756C-C7B8-03A83D4E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47C19-F2B1-9EDB-F24C-0733BF6F4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3989" y="365125"/>
            <a:ext cx="26316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36A5-DEB7-8ADD-BE63-C79AC63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073" y="365125"/>
            <a:ext cx="77423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A0C3-75F4-EEC1-5968-2031F627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AD6D-1006-EBB3-8382-D186EF4A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A25D-C587-E43E-D6C9-B939A97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1AF9-D04B-0FFD-986A-F79FCF0C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3CCB-DEDE-8FC7-FC32-B7E6CA7C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D225-7FDE-8865-7087-0686B5E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6781-972B-DC86-990E-9334026C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1811-FE0F-78B3-5FE8-F835C1E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4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788-0866-BA3D-E3C9-244DCA53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16" y="1709739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1677C-640A-5B2D-B533-47D4C179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716" y="4589464"/>
            <a:ext cx="1052655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447F-DA99-44B5-8519-6B0F9854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78A6-D2EA-FB89-8C74-68D00B4C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8EB8-21F8-BEDC-1BC0-F205A1F6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6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9CE9-05F5-3A1D-D035-0DE7487E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97DB-8E60-4CF1-7A18-DF8F628A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073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E3F7A-FA0E-FE55-74CE-EFE4AD9C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29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55B0-5EDF-B90E-F5BA-9EE0100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78BF-5D14-8316-EC7C-426D53A0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E4DE-5D9C-04B8-2326-C653638D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3FFD-3CC8-CD04-2152-ACF9C977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365126"/>
            <a:ext cx="105265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6C06-D691-C133-F51C-89A28862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63" y="1681163"/>
            <a:ext cx="51631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022B-B6D4-F343-C9D3-696092DB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663" y="2505075"/>
            <a:ext cx="51631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A5C17-B102-DA33-98F6-A06D34DD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8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17F7B-F747-F1C7-9C5E-BC4386FEF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85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B9D6D-1BBF-42F6-768B-59CE454C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5189C-111C-85F8-7D81-AE073E1C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FC88-786C-E47B-F3BC-81094E64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38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44B3-E735-F6CB-D614-F7B0D16A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153DA-9F05-2C64-9D39-8A1AED49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42EED-389C-4B3E-6678-8205F91A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0670-39F9-291A-F2AF-73A7AC6B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35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19B86-3401-22F1-F1B9-EC5D3ADF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2CF1B-B1CE-C8A9-761E-28BB304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2295-E513-F522-F4B9-B20C2D33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8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B3D5-7FE9-227B-F73E-8CD29C25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13A3-A357-59E3-6940-AB37311E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510C-1616-7FAC-B3C4-33BEC520B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B480-A7D2-22BA-11FE-3F04928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722A-2EBA-3FB9-34AB-8729E7F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5375-5E96-FCE7-04E2-86C26D0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2F00-9F6F-3FD9-349D-29CD27CB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225D8-D256-A61D-EC32-B6560E5B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80411-2DF1-CB8B-CED6-F0A20FF62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43E9-7420-2AD2-B462-F870AEF6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4144-304C-DEC1-1912-CCEEC6BA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D846-63F5-41CC-A36A-E195A67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47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885CB-F6FF-A753-B5D1-5BB66CE7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73" y="365126"/>
            <a:ext cx="10526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E090-06FD-E357-5C6E-97CF107F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73" y="1825625"/>
            <a:ext cx="1052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EB51-CB81-A8B5-CE53-50E6572B1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9073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9E4E-7B5E-776D-BEF3-3716E190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2807" y="6356351"/>
            <a:ext cx="4119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AED7-65A5-5019-BD69-AE2D95E7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569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72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8550" y="2168784"/>
            <a:ext cx="7842374" cy="276633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/>
            <a:endParaRPr lang="en-IN" sz="4400" b="0" i="0" u="none" strike="noStrike" baseline="0" dirty="0">
              <a:latin typeface="Times New Roman" panose="02020603050405020304" pitchFamily="18" charset="0"/>
            </a:endParaRPr>
          </a:p>
          <a:p>
            <a:pPr algn="ctr"/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4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Distributed Operating Systems </a:t>
            </a:r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	</a:t>
            </a:r>
          </a:p>
          <a:p>
            <a:pPr marL="292100" algn="ctr">
              <a:lnSpc>
                <a:spcPts val="3775"/>
              </a:lnSpc>
              <a:spcBef>
                <a:spcPts val="670"/>
              </a:spcBef>
            </a:pP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924" y="381000"/>
            <a:ext cx="470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36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225" y="1348460"/>
            <a:ext cx="10815320" cy="4032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  <a:tab pos="560070" algn="l"/>
                <a:tab pos="1324610" algn="l"/>
                <a:tab pos="2653030" algn="l"/>
                <a:tab pos="3653154" algn="l"/>
                <a:tab pos="4599305" algn="l"/>
                <a:tab pos="5363845" algn="l"/>
                <a:tab pos="6574155" algn="l"/>
                <a:tab pos="7645400" algn="l"/>
                <a:tab pos="8384540" algn="l"/>
                <a:tab pos="1006475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echan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w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mechanisms.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tabLst>
                <a:tab pos="241300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sz="2400" b="1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b="1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5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950" y="152400"/>
            <a:ext cx="388617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sz="3600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310" y="1066800"/>
            <a:ext cx="10800080" cy="5480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sz="2400" b="1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sz="2400" b="1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buFont typeface="Arial MT"/>
              <a:buChar char="•"/>
              <a:tabLst>
                <a:tab pos="16827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400" b="1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all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</a:t>
            </a:r>
            <a:r>
              <a:rPr sz="24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marR="5080" indent="-155575">
              <a:lnSpc>
                <a:spcPts val="2050"/>
              </a:lnSpc>
              <a:buFont typeface="Arial MT"/>
              <a:buChar char="•"/>
              <a:tabLst>
                <a:tab pos="168275" algn="l"/>
              </a:tabLst>
            </a:pPr>
            <a:r>
              <a:rPr sz="2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sz="2400" b="1" spc="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beneath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" indent="-155575">
              <a:lnSpc>
                <a:spcPct val="100000"/>
              </a:lnSpc>
              <a:buFont typeface="Arial MT"/>
              <a:buChar char="•"/>
              <a:tabLst>
                <a:tab pos="16827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MULTICS</a:t>
            </a:r>
            <a:r>
              <a:rPr lang="en-US"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Multiplexed Information and Computing Service)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661" y="472579"/>
            <a:ext cx="40322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00" b="1" spc="-10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  <a:r>
              <a:rPr sz="400" b="1" spc="-5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02" y="1037424"/>
            <a:ext cx="87185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six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layers.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87BFF-9DB1-CA75-B7F3-FEF0D43B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393825"/>
            <a:ext cx="7391399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281B8B3-4591-B09E-9A9F-31FA1CACF022}"/>
              </a:ext>
            </a:extLst>
          </p:cNvPr>
          <p:cNvSpPr txBox="1">
            <a:spLocks/>
          </p:cNvSpPr>
          <p:nvPr/>
        </p:nvSpPr>
        <p:spPr>
          <a:xfrm>
            <a:off x="4044950" y="152400"/>
            <a:ext cx="388617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IN" sz="3600" spc="-2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IN" sz="3600" spc="-9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15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7464" y="304800"/>
            <a:ext cx="3709772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3600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3636" y="914797"/>
            <a:ext cx="10325735" cy="563840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5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(nucleus)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provided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decisions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99695" indent="-228600">
              <a:lnSpc>
                <a:spcPct val="15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support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sz="2400" spc="-5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41300" indent="-228600">
              <a:lnSpc>
                <a:spcPct val="15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6262" y="306260"/>
            <a:ext cx="75501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b="1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800" b="1" spc="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b="1" spc="1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800" b="1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800" b="1" spc="1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8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b="1" spc="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00" b="1" spc="1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800" b="1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219200"/>
            <a:ext cx="11658600" cy="466358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orderly growth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decisions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scheduling,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allocation, 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environment,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protection,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50" indent="-228600" algn="just">
              <a:lnSpc>
                <a:spcPct val="150000"/>
              </a:lnSpc>
              <a:spcBef>
                <a:spcPts val="171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350" indent="-228600" algn="just">
              <a:lnSpc>
                <a:spcPct val="150000"/>
              </a:lnSpc>
              <a:spcBef>
                <a:spcPts val="16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much functionality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level, whereas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1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C.mmp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(Kernal</a:t>
            </a:r>
            <a:r>
              <a:rPr sz="2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Hydra)</a:t>
            </a: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FF94FC4-B013-1AA4-E43A-EA71EBB03748}"/>
              </a:ext>
            </a:extLst>
          </p:cNvPr>
          <p:cNvSpPr txBox="1">
            <a:spLocks/>
          </p:cNvSpPr>
          <p:nvPr/>
        </p:nvSpPr>
        <p:spPr>
          <a:xfrm>
            <a:off x="4044950" y="306260"/>
            <a:ext cx="3709772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IN" sz="3600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2066" y="291134"/>
            <a:ext cx="646430" cy="133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7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7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00" b="1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7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700" b="1" spc="-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7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378" y="887852"/>
            <a:ext cx="11143805" cy="5665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D108FB-7738-B329-8F0B-B19D4D793173}"/>
              </a:ext>
            </a:extLst>
          </p:cNvPr>
          <p:cNvSpPr txBox="1">
            <a:spLocks/>
          </p:cNvSpPr>
          <p:nvPr/>
        </p:nvSpPr>
        <p:spPr>
          <a:xfrm>
            <a:off x="4247464" y="304800"/>
            <a:ext cx="3709772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IN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IN" sz="3600" spc="-6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_14.pdf">
            <a:extLst>
              <a:ext uri="{FF2B5EF4-FFF2-40B4-BE49-F238E27FC236}">
                <a16:creationId xmlns:a16="http://schemas.microsoft.com/office/drawing/2014/main" id="{51A3E4D9-41AA-28C6-A084-EA89BBBBCF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295400"/>
            <a:ext cx="8951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C2B65061-B4A9-9BD1-3FED-0C140FD28AB5}"/>
              </a:ext>
            </a:extLst>
          </p:cNvPr>
          <p:cNvSpPr txBox="1">
            <a:spLocks/>
          </p:cNvSpPr>
          <p:nvPr/>
        </p:nvSpPr>
        <p:spPr>
          <a:xfrm>
            <a:off x="4247464" y="304800"/>
            <a:ext cx="3709772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IN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IN" sz="3600" spc="-6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6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242" y="146356"/>
            <a:ext cx="58382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360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600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713178"/>
            <a:ext cx="10985500" cy="619220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10160" indent="-228600" algn="just">
              <a:lnSpc>
                <a:spcPct val="15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on the hardware of the machine gives the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hardware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processor,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storage..)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sole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appropriately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time-multiplexing</a:t>
            </a:r>
            <a:r>
              <a:rPr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500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5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single-user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5240" indent="-228600">
              <a:lnSpc>
                <a:spcPct val="1500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2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200" spc="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20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sz="2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sz="22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370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</a:t>
            </a:r>
            <a:r>
              <a:rPr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2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2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VM/370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965" y="393376"/>
            <a:ext cx="6095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36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6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0902" y="755548"/>
            <a:ext cx="59810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Illusion of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instances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322" y="1447800"/>
            <a:ext cx="11051286" cy="46546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350" y="230055"/>
            <a:ext cx="71540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3468" y="1139434"/>
            <a:ext cx="10507980" cy="5241498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309"/>
              </a:spcBef>
              <a:tabLst>
                <a:tab pos="241300" algn="l"/>
              </a:tabLst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>
              <a:lnSpc>
                <a:spcPct val="150000"/>
              </a:lnSpc>
              <a:spcBef>
                <a:spcPts val="535"/>
              </a:spcBef>
              <a:buAutoNum type="arabicPeriod"/>
              <a:tabLst>
                <a:tab pos="768985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350" lvl="1" indent="-299085">
              <a:lnSpc>
                <a:spcPct val="150000"/>
              </a:lnSpc>
              <a:spcBef>
                <a:spcPts val="175"/>
              </a:spcBef>
              <a:buAutoNum type="arabicPeriod"/>
              <a:tabLst>
                <a:tab pos="768985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705"/>
              </a:spcBef>
            </a:pPr>
            <a:r>
              <a:rPr sz="24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>
              <a:lnSpc>
                <a:spcPct val="150000"/>
              </a:lnSpc>
              <a:spcBef>
                <a:spcPts val="2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indent="-457200">
              <a:lnSpc>
                <a:spcPct val="150000"/>
              </a:lnSpc>
              <a:spcBef>
                <a:spcPts val="21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150" y="279615"/>
            <a:ext cx="5791200" cy="1109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11430" algn="ctr">
              <a:lnSpc>
                <a:spcPct val="150000"/>
              </a:lnSpc>
              <a:spcBef>
                <a:spcPts val="420"/>
              </a:spcBef>
              <a:tabLst>
                <a:tab pos="230504" algn="l"/>
              </a:tabLst>
            </a:pPr>
            <a:r>
              <a:rPr lang="en-IN" sz="54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0750" y="2057400"/>
            <a:ext cx="10646410" cy="355738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3566" marR="11430" indent="-571500" algn="just">
              <a:lnSpc>
                <a:spcPct val="15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230504" algn="l"/>
              </a:tabLst>
            </a:pP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4400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00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4400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6" marR="11430" indent="-571500" algn="just">
              <a:lnSpc>
                <a:spcPct val="15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230504" algn="l"/>
              </a:tabLst>
            </a:pPr>
            <a:r>
              <a:rPr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4400" spc="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sz="4400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spc="1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6" marR="11430" indent="-571500" algn="just">
              <a:lnSpc>
                <a:spcPct val="15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230504" algn="l"/>
              </a:tabLst>
            </a:pPr>
            <a:r>
              <a:rPr sz="4400" spc="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4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00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sz="4400" spc="-49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4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sz="23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950" y="581931"/>
            <a:ext cx="7391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Advanced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3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597" y="1571395"/>
            <a:ext cx="9974160" cy="4784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0" y="136524"/>
            <a:ext cx="65722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perating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8618" y="729078"/>
            <a:ext cx="10654030" cy="61436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operating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9525" indent="-228600" algn="just">
              <a:lnSpc>
                <a:spcPct val="15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monolithic</a:t>
            </a:r>
            <a:r>
              <a:rPr sz="2400" spc="5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2700" indent="-228600" algn="just">
              <a:lnSpc>
                <a:spcPct val="15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not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of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 algn="just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sz="24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805" lvl="1" indent="-162560">
              <a:lnSpc>
                <a:spcPct val="150000"/>
              </a:lnSpc>
              <a:spcBef>
                <a:spcPts val="710"/>
              </a:spcBef>
              <a:buChar char="-"/>
              <a:tabLst>
                <a:tab pos="85344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400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852805" lvl="1" indent="-162560">
              <a:lnSpc>
                <a:spcPct val="150000"/>
              </a:lnSpc>
              <a:spcBef>
                <a:spcPts val="710"/>
              </a:spcBef>
              <a:buChar char="-"/>
              <a:tabLst>
                <a:tab pos="853440" algn="l"/>
              </a:tabLst>
            </a:pP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2400" spc="-2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805" lvl="1" indent="-162560">
              <a:lnSpc>
                <a:spcPct val="150000"/>
              </a:lnSpc>
              <a:spcBef>
                <a:spcPts val="720"/>
              </a:spcBef>
              <a:buChar char="-"/>
              <a:tabLst>
                <a:tab pos="853440" algn="l"/>
              </a:tabLst>
            </a:pP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-1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350" y="161105"/>
            <a:ext cx="70826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</a:t>
            </a:r>
            <a:r>
              <a:rPr lang="en-US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perating</a:t>
            </a:r>
            <a:r>
              <a:rPr lang="en-US"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9073" y="643851"/>
            <a:ext cx="10651490" cy="609237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>
              <a:lnSpc>
                <a:spcPct val="15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24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3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3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3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  <a:tab pos="57340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5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sz="2400" spc="2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2400" spc="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400" spc="2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uniprocessor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160" indent="-228600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</a:t>
            </a:r>
            <a:r>
              <a:rPr sz="2400" spc="25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2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400" spc="2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</a:t>
            </a:r>
            <a:r>
              <a:rPr sz="2400" spc="-5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sz="24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98145" indent="449580">
              <a:lnSpc>
                <a:spcPct val="150000"/>
              </a:lnSpc>
              <a:spcBef>
                <a:spcPts val="103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management, </a:t>
            </a:r>
            <a:r>
              <a:rPr sz="2400" spc="-5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643" y="479428"/>
            <a:ext cx="76561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</a:t>
            </a:r>
            <a:r>
              <a:rPr lang="en-US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perating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479" y="1628648"/>
            <a:ext cx="10347121" cy="50928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425" y="151272"/>
            <a:ext cx="69658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36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perating</a:t>
            </a:r>
            <a:r>
              <a:rPr sz="36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5950" y="1140393"/>
            <a:ext cx="10377805" cy="4577214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1300" indent="-228600">
              <a:lnSpc>
                <a:spcPct val="200000"/>
              </a:lnSpc>
              <a:spcBef>
                <a:spcPts val="30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281305" lvl="1" indent="-457200">
              <a:lnSpc>
                <a:spcPct val="200000"/>
              </a:lnSpc>
              <a:spcBef>
                <a:spcPts val="53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transaction,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store,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retrieve,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200">
              <a:lnSpc>
                <a:spcPct val="200000"/>
              </a:lnSpc>
              <a:spcBef>
                <a:spcPts val="17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20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sz="24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187" y="381000"/>
            <a:ext cx="7014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Real-</a:t>
            </a:r>
            <a:r>
              <a:rPr lang="en-US"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sz="36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perating </a:t>
            </a:r>
            <a:r>
              <a:rPr lang="en-US"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7384" y="1423476"/>
            <a:ext cx="10652125" cy="453790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 algn="just">
              <a:lnSpc>
                <a:spcPct val="2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 indent="-228600" algn="just">
              <a:lnSpc>
                <a:spcPct val="2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of 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deadlines. 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marR="5080" indent="-228600" algn="just">
              <a:lnSpc>
                <a:spcPct val="2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schedule</a:t>
            </a:r>
            <a:endParaRPr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0" y="136524"/>
            <a:ext cx="7315200" cy="906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11430" algn="ctr">
              <a:lnSpc>
                <a:spcPct val="150000"/>
              </a:lnSpc>
              <a:spcBef>
                <a:spcPts val="420"/>
              </a:spcBef>
              <a:tabLst>
                <a:tab pos="230504" algn="l"/>
              </a:tabLst>
            </a:pPr>
            <a:r>
              <a:rPr sz="4400" spc="5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OS?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3050" y="1308158"/>
            <a:ext cx="11658600" cy="42346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484"/>
              </a:spcBef>
              <a:buClr>
                <a:srgbClr val="FFFFFF"/>
              </a:buClr>
              <a:buSzPct val="85714"/>
              <a:tabLst>
                <a:tab pos="291465" algn="l"/>
                <a:tab pos="292100" algn="l"/>
                <a:tab pos="1860550" algn="l"/>
                <a:tab pos="3023870" algn="l"/>
                <a:tab pos="3384550" algn="l"/>
                <a:tab pos="3692525" algn="l"/>
                <a:tab pos="5177155" algn="l"/>
                <a:tab pos="6172835" algn="l"/>
                <a:tab pos="7229475" algn="l"/>
                <a:tab pos="7538084" algn="l"/>
                <a:tab pos="9080500" algn="l"/>
                <a:tab pos="9521825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a	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IN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>
              <a:lnSpc>
                <a:spcPct val="150000"/>
              </a:lnSpc>
              <a:spcBef>
                <a:spcPts val="615"/>
              </a:spcBef>
              <a:buChar char="•"/>
              <a:tabLst>
                <a:tab pos="27114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>
              <a:lnSpc>
                <a:spcPct val="150000"/>
              </a:lnSpc>
              <a:spcBef>
                <a:spcPts val="650"/>
              </a:spcBef>
              <a:buChar char="•"/>
              <a:tabLst>
                <a:tab pos="27114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organizes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1040"/>
              </a:spcBef>
              <a:buClr>
                <a:srgbClr val="FFFFFF"/>
              </a:buClr>
              <a:tabLst>
                <a:tab pos="355600" algn="l"/>
                <a:tab pos="356235" algn="l"/>
                <a:tab pos="917575" algn="l"/>
                <a:tab pos="1660525" algn="l"/>
                <a:tab pos="2132965" algn="l"/>
                <a:tab pos="2654300" algn="l"/>
                <a:tab pos="4091940" algn="l"/>
                <a:tab pos="5525770" algn="l"/>
                <a:tab pos="6172200" algn="l"/>
                <a:tab pos="7921625" algn="l"/>
                <a:tab pos="9448800" algn="l"/>
                <a:tab pos="1015619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	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an	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28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7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610"/>
              </a:spcBef>
              <a:tabLst>
                <a:tab pos="27114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Linux,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Mac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744-CD1E-A44B-FBB6-9A80919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OS will be in a System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418F9-AF53-4B42-4D68-5BA523824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1" y="1825625"/>
            <a:ext cx="983527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7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550" y="352967"/>
            <a:ext cx="5215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0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4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OS?</a:t>
            </a:r>
            <a:endParaRPr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3550" y="1578610"/>
            <a:ext cx="11582400" cy="3630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8600">
              <a:lnSpc>
                <a:spcPct val="1098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3200" spc="2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200" spc="22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spc="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stand-</a:t>
            </a:r>
            <a:r>
              <a:rPr sz="3200" spc="2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  <a:r>
              <a:rPr sz="3200" spc="2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sz="32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32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</a:t>
            </a:r>
            <a:r>
              <a:rPr sz="32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32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10200"/>
              </a:lnSpc>
              <a:buFont typeface="Arial MT"/>
              <a:buChar char="•"/>
              <a:tabLst>
                <a:tab pos="241300" algn="l"/>
                <a:tab pos="1005205" algn="l"/>
                <a:tab pos="1499235" algn="l"/>
                <a:tab pos="2167890" algn="l"/>
                <a:tab pos="2970530" algn="l"/>
                <a:tab pos="4320540" algn="l"/>
                <a:tab pos="5047615" algn="l"/>
                <a:tab pos="6680200" algn="l"/>
                <a:tab pos="7169150" algn="l"/>
                <a:tab pos="9450705" algn="l"/>
              </a:tabLst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	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sz="32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sz="32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</a:t>
            </a:r>
            <a:r>
              <a:rPr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</a:t>
            </a:r>
            <a:r>
              <a:rPr sz="32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32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98" y="488863"/>
            <a:ext cx="6800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6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</a:t>
            </a:r>
            <a:r>
              <a:rPr sz="36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8350" y="2133600"/>
            <a:ext cx="8401050" cy="2510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36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3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indent="-51435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36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3600" b="1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4310" indent="-594995">
              <a:lnSpc>
                <a:spcPct val="100000"/>
              </a:lnSpc>
              <a:spcBef>
                <a:spcPts val="2230"/>
              </a:spcBef>
              <a:buAutoNum type="arabicPeriod"/>
              <a:tabLst>
                <a:tab pos="1464310" algn="l"/>
                <a:tab pos="1464945" algn="l"/>
              </a:tabLst>
            </a:pPr>
            <a:r>
              <a:rPr sz="36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600" b="1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friendliness</a:t>
            </a:r>
            <a:endParaRPr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981" y="336499"/>
            <a:ext cx="4276090" cy="372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25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5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5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2250" b="1" spc="-5" dirty="0">
                <a:solidFill>
                  <a:srgbClr val="FFFFFF"/>
                </a:solidFill>
                <a:latin typeface="Calibri"/>
                <a:cs typeface="Calibri"/>
              </a:rPr>
              <a:t> System...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150" y="671630"/>
            <a:ext cx="541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4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sz="4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40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endParaRPr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6213" y="1856790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851" y="1584271"/>
            <a:ext cx="10189210" cy="3022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  <a:tabLst>
                <a:tab pos="335280" algn="l"/>
                <a:tab pos="1016635" algn="l"/>
                <a:tab pos="2215515" algn="l"/>
                <a:tab pos="3422015" algn="l"/>
                <a:tab pos="4436110" algn="l"/>
                <a:tab pos="5763895" algn="l"/>
                <a:tab pos="6376035" algn="l"/>
                <a:tab pos="7601584" algn="l"/>
                <a:tab pos="8938260" algn="l"/>
                <a:tab pos="988568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	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z="24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	</a:t>
            </a:r>
            <a:r>
              <a:rPr lang="en-US"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sz="24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lang="en-US" sz="24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2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(compiler,</a:t>
            </a:r>
            <a:r>
              <a:rPr lang="en-US"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linker-loader,</a:t>
            </a:r>
            <a:r>
              <a:rPr lang="en-US"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files,</a:t>
            </a:r>
            <a:r>
              <a:rPr lang="en-US"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etc.).</a:t>
            </a:r>
            <a:r>
              <a:rPr lang="en-US" sz="24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</a:p>
          <a:p>
            <a:pPr marL="12700" marR="5080">
              <a:lnSpc>
                <a:spcPct val="110100"/>
              </a:lnSpc>
              <a:spcBef>
                <a:spcPts val="100"/>
              </a:spcBef>
              <a:tabLst>
                <a:tab pos="335280" algn="l"/>
                <a:tab pos="1016635" algn="l"/>
                <a:tab pos="2215515" algn="l"/>
                <a:tab pos="3422015" algn="l"/>
                <a:tab pos="4436110" algn="l"/>
                <a:tab pos="5763895" algn="l"/>
                <a:tab pos="6376035" algn="l"/>
                <a:tab pos="7601584" algn="l"/>
                <a:tab pos="8938260" algn="l"/>
                <a:tab pos="9885680" algn="l"/>
              </a:tabLst>
            </a:pPr>
            <a:r>
              <a:rPr lang="en-US" sz="2400" spc="-5" dirty="0">
                <a:latin typeface="Calibri"/>
                <a:cs typeface="Calibri"/>
              </a:rPr>
              <a:t> E</a:t>
            </a:r>
            <a:r>
              <a:rPr lang="en-US" sz="2400" spc="-50" dirty="0">
                <a:latin typeface="Calibri"/>
                <a:cs typeface="Calibri"/>
              </a:rPr>
              <a:t>x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5" dirty="0">
                <a:latin typeface="Calibri"/>
                <a:cs typeface="Calibri"/>
              </a:rPr>
              <a:t>mple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400" spc="-1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lang="en-US" sz="2400" spc="-40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, 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Ma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in 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mo</a:t>
            </a:r>
            <a:r>
              <a:rPr lang="en-US" sz="2400" spc="1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US" sz="2400" spc="-180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, 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O </a:t>
            </a:r>
            <a:r>
              <a:rPr lang="en-US" sz="2400" spc="5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lang="en-US" sz="2400" spc="-2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vice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, </a:t>
            </a:r>
            <a:r>
              <a:rPr lang="en-US" sz="2400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US" sz="2400" spc="-1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d </a:t>
            </a:r>
            <a:r>
              <a:rPr lang="en-US" sz="2400" spc="-4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lang="en-US" sz="2400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s t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pe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s	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f </a:t>
            </a:r>
            <a:r>
              <a:rPr lang="en-US" sz="2400" spc="-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lang="en-US" sz="2400" spc="-1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lang="en-US" sz="2400" spc="-30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lang="en-US" sz="2400" spc="-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lang="en-US" sz="2400" spc="-30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n-US" sz="2400" spc="-4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manner.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encompasses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0100"/>
              </a:lnSpc>
              <a:spcBef>
                <a:spcPts val="100"/>
              </a:spcBef>
              <a:tabLst>
                <a:tab pos="335280" algn="l"/>
                <a:tab pos="1016635" algn="l"/>
                <a:tab pos="2215515" algn="l"/>
                <a:tab pos="3422015" algn="l"/>
                <a:tab pos="4436110" algn="l"/>
                <a:tab pos="5763895" algn="l"/>
                <a:tab pos="6376035" algn="l"/>
                <a:tab pos="7601584" algn="l"/>
                <a:tab pos="8938260" algn="l"/>
                <a:tab pos="988568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0100"/>
              </a:lnSpc>
              <a:spcBef>
                <a:spcPts val="100"/>
              </a:spcBef>
              <a:tabLst>
                <a:tab pos="335280" algn="l"/>
                <a:tab pos="1016635" algn="l"/>
                <a:tab pos="2215515" algn="l"/>
                <a:tab pos="3422015" algn="l"/>
                <a:tab pos="4436110" algn="l"/>
                <a:tab pos="5763895" algn="l"/>
                <a:tab pos="6376035" algn="l"/>
                <a:tab pos="7601584" algn="l"/>
                <a:tab pos="8938260" algn="l"/>
                <a:tab pos="988568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213" y="2724022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13" y="3492763"/>
            <a:ext cx="132715" cy="9550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413" y="4423013"/>
            <a:ext cx="132715" cy="18865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6177" y="3983975"/>
            <a:ext cx="10247097" cy="2390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272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272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sz="24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272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Synchroziation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Accouting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9141" y="397700"/>
            <a:ext cx="4277360" cy="372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25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50" b="1" dirty="0">
                <a:solidFill>
                  <a:srgbClr val="FFFFFF"/>
                </a:solidFill>
                <a:latin typeface="Calibri"/>
                <a:cs typeface="Calibri"/>
              </a:rPr>
              <a:t> Operating </a:t>
            </a:r>
            <a:r>
              <a:rPr sz="2250" b="1" spc="-5" dirty="0">
                <a:solidFill>
                  <a:srgbClr val="FFFFFF"/>
                </a:solidFill>
                <a:latin typeface="Calibri"/>
                <a:cs typeface="Calibri"/>
              </a:rPr>
              <a:t>System...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1950" y="584158"/>
            <a:ext cx="723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riendliness</a:t>
            </a:r>
            <a:endParaRPr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6213" y="1756496"/>
            <a:ext cx="132715" cy="120269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665" y="1768015"/>
            <a:ext cx="10354285" cy="160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7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unpleasant,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singularity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Friendlier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machine.</a:t>
            </a:r>
            <a:endParaRPr lang="en-IN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7300"/>
              </a:lnSpc>
              <a:spcBef>
                <a:spcPts val="10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encompasses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13" y="2960179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3413" y="3984152"/>
            <a:ext cx="132715" cy="120269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266" y="3156076"/>
            <a:ext cx="10362683" cy="33974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400" spc="-1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39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creation,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control,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handling,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operations. </a:t>
            </a:r>
            <a:r>
              <a:rPr sz="2400" spc="-5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24245" indent="-342900">
              <a:lnSpc>
                <a:spcPct val="15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24245" indent="-342900">
              <a:lnSpc>
                <a:spcPct val="15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sz="2400" spc="-5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recovery.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829" y="367822"/>
            <a:ext cx="5159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36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0087" y="1060472"/>
            <a:ext cx="10804525" cy="32296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15570" marR="5080" indent="-103505" algn="just">
              <a:lnSpc>
                <a:spcPts val="2470"/>
              </a:lnSpc>
              <a:spcBef>
                <a:spcPts val="414"/>
              </a:spcBef>
              <a:buSzPct val="95652"/>
              <a:buFont typeface="Arial MT"/>
              <a:buChar char="•"/>
              <a:tabLst>
                <a:tab pos="116205" algn="l"/>
              </a:tabLst>
            </a:pP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3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can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be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megabytes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 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undertaking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•"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 MT"/>
              <a:buChar char="•"/>
              <a:tabLst>
                <a:tab pos="116205" algn="l"/>
              </a:tabLst>
            </a:pP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23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" indent="-103505">
              <a:lnSpc>
                <a:spcPct val="100000"/>
              </a:lnSpc>
              <a:spcBef>
                <a:spcPts val="5"/>
              </a:spcBef>
              <a:buSzPct val="95652"/>
              <a:buFont typeface="Arial MT"/>
              <a:buChar char="•"/>
              <a:tabLst>
                <a:tab pos="116205" algn="l"/>
              </a:tabLst>
            </a:pP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what should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buSzPct val="95652"/>
              <a:tabLst>
                <a:tab pos="116205" algn="l"/>
              </a:tabLst>
            </a:pPr>
            <a:r>
              <a:rPr sz="23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sz="23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23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861" y="4537697"/>
            <a:ext cx="127635" cy="1060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90"/>
              </a:spcBef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ts val="2700"/>
              </a:lnSpc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ts val="2730"/>
              </a:lnSpc>
            </a:pP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71" y="4428848"/>
            <a:ext cx="10496550" cy="211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0"/>
              </a:spcBef>
            </a:pPr>
            <a:r>
              <a:rPr sz="23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2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IN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</a:pPr>
            <a:r>
              <a:rPr sz="23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sz="23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</a:t>
            </a:r>
            <a:r>
              <a:rPr lang="en-IN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  <a:spcBef>
                <a:spcPts val="295"/>
              </a:spcBef>
            </a:pP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sz="23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300" spc="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300" spc="12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300" spc="1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sz="2300" spc="1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300" spc="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300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300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300" spc="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300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300" spc="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sz="2300" spc="-5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disciplines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3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 </a:t>
            </a:r>
            <a:r>
              <a:rPr sz="23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23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1402</Words>
  <Application>Microsoft Office PowerPoint</Application>
  <PresentationFormat>Custom</PresentationFormat>
  <Paragraphs>180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Overview</vt:lpstr>
      <vt:lpstr>What is OS?</vt:lpstr>
      <vt:lpstr>Where OS will be in a System</vt:lpstr>
      <vt:lpstr>What is Advanced OS?</vt:lpstr>
      <vt:lpstr>Functions of an Operating System</vt:lpstr>
      <vt:lpstr>1. Resource Management</vt:lpstr>
      <vt:lpstr>2. User Friendliness</vt:lpstr>
      <vt:lpstr>Design Approaches</vt:lpstr>
      <vt:lpstr>Design Approaches</vt:lpstr>
      <vt:lpstr>Layered Approach</vt:lpstr>
      <vt:lpstr>PowerPoint Presentation</vt:lpstr>
      <vt:lpstr>Kernel Approach</vt:lpstr>
      <vt:lpstr>PowerPoint Presentation</vt:lpstr>
      <vt:lpstr>PowerPoint Presentation</vt:lpstr>
      <vt:lpstr>PowerPoint Presentation</vt:lpstr>
      <vt:lpstr>Virtual Machine Approach</vt:lpstr>
      <vt:lpstr>Virtual Machine Approach</vt:lpstr>
      <vt:lpstr>Types of Advanced Operating Systems</vt:lpstr>
      <vt:lpstr>Types of Advanced Operating Systems</vt:lpstr>
      <vt:lpstr>1. Distributed Operating Systems</vt:lpstr>
      <vt:lpstr>2. Multiprocessor Operating Systems</vt:lpstr>
      <vt:lpstr>2. Multiprocessor Operating Systems</vt:lpstr>
      <vt:lpstr>3. Database Operating Systems</vt:lpstr>
      <vt:lpstr>4. Real-Time 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Operating Systems   20MCAT152</dc:title>
  <dc:creator>kavitha_s70@yahoo.co.in</dc:creator>
  <cp:lastModifiedBy>rajsandy18@outlook.com</cp:lastModifiedBy>
  <cp:revision>52</cp:revision>
  <dcterms:created xsi:type="dcterms:W3CDTF">2023-02-15T05:40:03Z</dcterms:created>
  <dcterms:modified xsi:type="dcterms:W3CDTF">2023-02-20T09:40:18Z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2021-09-02T00:00:00Z</vt:filetime>
  </property>
  <property fmtid="{D5CDD505-2E9C-101B-9397-08002B2CF9AE}" pid="3" name="Creator">
    <vt:lpwstr>Impress</vt:lpwstr>
  </property>
  <property fmtid="{D5CDD505-2E9C-101B-9397-08002B2CF9AE}" pid="4" name="LastSaved">
    <vt:filetime>2021-09-02T00:00:00Z</vt:filetime>
  </property>
</Properties>
</file>