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66" r:id="rId3"/>
    <p:sldId id="338" r:id="rId4"/>
    <p:sldId id="267" r:id="rId5"/>
    <p:sldId id="268" r:id="rId6"/>
    <p:sldId id="269" r:id="rId7"/>
    <p:sldId id="341" r:id="rId8"/>
    <p:sldId id="337" r:id="rId9"/>
    <p:sldId id="270" r:id="rId10"/>
    <p:sldId id="271" r:id="rId11"/>
    <p:sldId id="272" r:id="rId12"/>
    <p:sldId id="273" r:id="rId13"/>
    <p:sldId id="274" r:id="rId14"/>
    <p:sldId id="275" r:id="rId15"/>
    <p:sldId id="276" r:id="rId16"/>
    <p:sldId id="278" r:id="rId17"/>
    <p:sldId id="279" r:id="rId18"/>
    <p:sldId id="277" r:id="rId19"/>
    <p:sldId id="280" r:id="rId20"/>
    <p:sldId id="281" r:id="rId21"/>
    <p:sldId id="283" r:id="rId22"/>
    <p:sldId id="284" r:id="rId23"/>
    <p:sldId id="285" r:id="rId24"/>
    <p:sldId id="287" r:id="rId25"/>
    <p:sldId id="286" r:id="rId26"/>
    <p:sldId id="288" r:id="rId27"/>
    <p:sldId id="289" r:id="rId28"/>
    <p:sldId id="292" r:id="rId29"/>
    <p:sldId id="293" r:id="rId30"/>
    <p:sldId id="294" r:id="rId31"/>
    <p:sldId id="295" r:id="rId32"/>
    <p:sldId id="351" r:id="rId33"/>
    <p:sldId id="296" r:id="rId34"/>
    <p:sldId id="297" r:id="rId35"/>
    <p:sldId id="305" r:id="rId36"/>
    <p:sldId id="299" r:id="rId37"/>
    <p:sldId id="300" r:id="rId38"/>
    <p:sldId id="301" r:id="rId39"/>
    <p:sldId id="302" r:id="rId40"/>
    <p:sldId id="304" r:id="rId41"/>
    <p:sldId id="306" r:id="rId42"/>
    <p:sldId id="307" r:id="rId43"/>
    <p:sldId id="308" r:id="rId44"/>
    <p:sldId id="309" r:id="rId45"/>
    <p:sldId id="310" r:id="rId46"/>
    <p:sldId id="313" r:id="rId47"/>
    <p:sldId id="315" r:id="rId48"/>
    <p:sldId id="316" r:id="rId49"/>
    <p:sldId id="317" r:id="rId50"/>
    <p:sldId id="318" r:id="rId51"/>
    <p:sldId id="319" r:id="rId52"/>
    <p:sldId id="320" r:id="rId53"/>
    <p:sldId id="322" r:id="rId54"/>
    <p:sldId id="323" r:id="rId55"/>
    <p:sldId id="324" r:id="rId56"/>
    <p:sldId id="325" r:id="rId57"/>
    <p:sldId id="326" r:id="rId58"/>
    <p:sldId id="329" r:id="rId59"/>
    <p:sldId id="331" r:id="rId60"/>
    <p:sldId id="332" r:id="rId61"/>
    <p:sldId id="333" r:id="rId62"/>
    <p:sldId id="334" r:id="rId63"/>
    <p:sldId id="342" r:id="rId64"/>
    <p:sldId id="343" r:id="rId65"/>
    <p:sldId id="344" r:id="rId66"/>
    <p:sldId id="346" r:id="rId67"/>
    <p:sldId id="347" r:id="rId68"/>
    <p:sldId id="348" r:id="rId69"/>
    <p:sldId id="784" r:id="rId70"/>
    <p:sldId id="785" r:id="rId71"/>
    <p:sldId id="786" r:id="rId72"/>
    <p:sldId id="801" r:id="rId73"/>
    <p:sldId id="787" r:id="rId74"/>
    <p:sldId id="802" r:id="rId75"/>
    <p:sldId id="654" r:id="rId76"/>
    <p:sldId id="789" r:id="rId77"/>
    <p:sldId id="655" r:id="rId78"/>
    <p:sldId id="792" r:id="rId79"/>
    <p:sldId id="656"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p:cViewPr varScale="1">
        <p:scale>
          <a:sx n="67" d="100"/>
          <a:sy n="67" d="100"/>
        </p:scale>
        <p:origin x="151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CE01F-90BA-459F-969C-71C0B0735443}" type="datetimeFigureOut">
              <a:rPr lang="en-IN" smtClean="0"/>
              <a:t>11-10-2022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08F44-57EC-4068-B726-CB61C9CD266F}" type="slidenum">
              <a:rPr lang="en-IN" smtClean="0"/>
              <a:t>‹#›</a:t>
            </a:fld>
            <a:endParaRPr lang="en-IN"/>
          </a:p>
        </p:txBody>
      </p:sp>
    </p:spTree>
    <p:extLst>
      <p:ext uri="{BB962C8B-B14F-4D97-AF65-F5344CB8AC3E}">
        <p14:creationId xmlns:p14="http://schemas.microsoft.com/office/powerpoint/2010/main" val="141483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A08F44-57EC-4068-B726-CB61C9CD266F}" type="slidenum">
              <a:rPr lang="en-IN" smtClean="0"/>
              <a:t>15</a:t>
            </a:fld>
            <a:endParaRPr lang="en-IN"/>
          </a:p>
        </p:txBody>
      </p:sp>
    </p:spTree>
    <p:extLst>
      <p:ext uri="{BB962C8B-B14F-4D97-AF65-F5344CB8AC3E}">
        <p14:creationId xmlns:p14="http://schemas.microsoft.com/office/powerpoint/2010/main" val="1687797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B3342AA-9BCE-7DA8-47C9-E6FCAE168BA3}"/>
              </a:ext>
            </a:extLst>
          </p:cNvPr>
          <p:cNvSpPr>
            <a:spLocks noGrp="1" noChangeArrowheads="1"/>
          </p:cNvSpPr>
          <p:nvPr>
            <p:ph type="sldNum" sz="quarter" idx="5"/>
          </p:nvPr>
        </p:nvSpPr>
        <p:spPr>
          <a:ln/>
        </p:spPr>
        <p:txBody>
          <a:bodyPr/>
          <a:lstStyle/>
          <a:p>
            <a:fld id="{7F847989-4EE2-4D63-9477-E5A3465B6772}" type="slidenum">
              <a:rPr lang="en-US" altLang="en-US"/>
              <a:pPr/>
              <a:t>77</a:t>
            </a:fld>
            <a:endParaRPr lang="en-US" altLang="en-US"/>
          </a:p>
        </p:txBody>
      </p:sp>
      <p:sp>
        <p:nvSpPr>
          <p:cNvPr id="966658" name="Rectangle 2">
            <a:extLst>
              <a:ext uri="{FF2B5EF4-FFF2-40B4-BE49-F238E27FC236}">
                <a16:creationId xmlns:a16="http://schemas.microsoft.com/office/drawing/2014/main" id="{37AC02AF-5FAA-A137-D2BA-6AC1628EC01B}"/>
              </a:ext>
            </a:extLst>
          </p:cNvPr>
          <p:cNvSpPr>
            <a:spLocks noRot="1" noChangeArrowheads="1" noTextEdit="1"/>
          </p:cNvSpPr>
          <p:nvPr>
            <p:ph type="sldImg"/>
          </p:nvPr>
        </p:nvSpPr>
        <p:spPr>
          <a:ln/>
        </p:spPr>
      </p:sp>
      <p:sp>
        <p:nvSpPr>
          <p:cNvPr id="966659" name="Rectangle 3">
            <a:extLst>
              <a:ext uri="{FF2B5EF4-FFF2-40B4-BE49-F238E27FC236}">
                <a16:creationId xmlns:a16="http://schemas.microsoft.com/office/drawing/2014/main" id="{0706B023-F739-90A1-2AF3-C60782FA30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772DE8-0E41-4D71-3BC9-F4D0BCC9B4B2}"/>
              </a:ext>
            </a:extLst>
          </p:cNvPr>
          <p:cNvSpPr>
            <a:spLocks noGrp="1" noChangeArrowheads="1"/>
          </p:cNvSpPr>
          <p:nvPr>
            <p:ph type="sldNum" sz="quarter" idx="5"/>
          </p:nvPr>
        </p:nvSpPr>
        <p:spPr>
          <a:ln/>
        </p:spPr>
        <p:txBody>
          <a:bodyPr/>
          <a:lstStyle/>
          <a:p>
            <a:fld id="{C0A76128-4F52-49A7-9EF5-D3708AED4785}" type="slidenum">
              <a:rPr lang="en-US" altLang="en-US"/>
              <a:pPr/>
              <a:t>78</a:t>
            </a:fld>
            <a:endParaRPr lang="en-US" altLang="en-US"/>
          </a:p>
        </p:txBody>
      </p:sp>
      <p:sp>
        <p:nvSpPr>
          <p:cNvPr id="974850" name="Rectangle 2">
            <a:extLst>
              <a:ext uri="{FF2B5EF4-FFF2-40B4-BE49-F238E27FC236}">
                <a16:creationId xmlns:a16="http://schemas.microsoft.com/office/drawing/2014/main" id="{3CDD0646-DC43-768A-427A-13BE57432C5C}"/>
              </a:ext>
            </a:extLst>
          </p:cNvPr>
          <p:cNvSpPr>
            <a:spLocks noRot="1" noChangeArrowheads="1" noTextEdit="1"/>
          </p:cNvSpPr>
          <p:nvPr>
            <p:ph type="sldImg"/>
          </p:nvPr>
        </p:nvSpPr>
        <p:spPr>
          <a:ln/>
        </p:spPr>
      </p:sp>
      <p:sp>
        <p:nvSpPr>
          <p:cNvPr id="974851" name="Rectangle 3">
            <a:extLst>
              <a:ext uri="{FF2B5EF4-FFF2-40B4-BE49-F238E27FC236}">
                <a16:creationId xmlns:a16="http://schemas.microsoft.com/office/drawing/2014/main" id="{8FF4A672-68C8-B12D-C783-91EC0898A4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13CDA1-69B7-1F5A-6F10-2F9D202EA2B5}"/>
              </a:ext>
            </a:extLst>
          </p:cNvPr>
          <p:cNvSpPr>
            <a:spLocks noGrp="1" noChangeArrowheads="1"/>
          </p:cNvSpPr>
          <p:nvPr>
            <p:ph type="sldNum" sz="quarter" idx="5"/>
          </p:nvPr>
        </p:nvSpPr>
        <p:spPr>
          <a:ln/>
        </p:spPr>
        <p:txBody>
          <a:bodyPr/>
          <a:lstStyle/>
          <a:p>
            <a:fld id="{B0CE44D4-40E1-4316-A679-FA5DF66AA713}" type="slidenum">
              <a:rPr lang="en-US" altLang="en-US"/>
              <a:pPr/>
              <a:t>79</a:t>
            </a:fld>
            <a:endParaRPr lang="en-US" altLang="en-US"/>
          </a:p>
        </p:txBody>
      </p:sp>
      <p:sp>
        <p:nvSpPr>
          <p:cNvPr id="968706" name="Rectangle 2">
            <a:extLst>
              <a:ext uri="{FF2B5EF4-FFF2-40B4-BE49-F238E27FC236}">
                <a16:creationId xmlns:a16="http://schemas.microsoft.com/office/drawing/2014/main" id="{4F5F38AC-C643-5F27-4613-30C99881CD04}"/>
              </a:ext>
            </a:extLst>
          </p:cNvPr>
          <p:cNvSpPr>
            <a:spLocks noRot="1" noChangeArrowheads="1" noTextEdit="1"/>
          </p:cNvSpPr>
          <p:nvPr>
            <p:ph type="sldImg"/>
          </p:nvPr>
        </p:nvSpPr>
        <p:spPr>
          <a:ln/>
        </p:spPr>
      </p:sp>
      <p:sp>
        <p:nvSpPr>
          <p:cNvPr id="968707" name="Rectangle 3">
            <a:extLst>
              <a:ext uri="{FF2B5EF4-FFF2-40B4-BE49-F238E27FC236}">
                <a16:creationId xmlns:a16="http://schemas.microsoft.com/office/drawing/2014/main" id="{D50F925D-DAA5-58BD-001E-0B675ACAAC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8410D9-F604-37B8-22E9-26466C4E20D6}"/>
              </a:ext>
            </a:extLst>
          </p:cNvPr>
          <p:cNvSpPr>
            <a:spLocks noGrp="1" noChangeArrowheads="1"/>
          </p:cNvSpPr>
          <p:nvPr>
            <p:ph type="sldNum" sz="quarter" idx="5"/>
          </p:nvPr>
        </p:nvSpPr>
        <p:spPr>
          <a:ln/>
        </p:spPr>
        <p:txBody>
          <a:bodyPr/>
          <a:lstStyle/>
          <a:p>
            <a:fld id="{43548314-28BE-4358-93A0-19CB838D6B13}" type="slidenum">
              <a:rPr lang="en-US" altLang="en-US"/>
              <a:pPr/>
              <a:t>69</a:t>
            </a:fld>
            <a:endParaRPr lang="en-US" altLang="en-US"/>
          </a:p>
        </p:txBody>
      </p:sp>
      <p:sp>
        <p:nvSpPr>
          <p:cNvPr id="959490" name="Rectangle 2">
            <a:extLst>
              <a:ext uri="{FF2B5EF4-FFF2-40B4-BE49-F238E27FC236}">
                <a16:creationId xmlns:a16="http://schemas.microsoft.com/office/drawing/2014/main" id="{B18629DD-5263-715C-A814-247D5C920C55}"/>
              </a:ext>
            </a:extLst>
          </p:cNvPr>
          <p:cNvSpPr>
            <a:spLocks noRot="1" noChangeArrowheads="1" noTextEdit="1"/>
          </p:cNvSpPr>
          <p:nvPr>
            <p:ph type="sldImg"/>
          </p:nvPr>
        </p:nvSpPr>
        <p:spPr>
          <a:ln/>
        </p:spPr>
      </p:sp>
      <p:sp>
        <p:nvSpPr>
          <p:cNvPr id="959491" name="Rectangle 3">
            <a:extLst>
              <a:ext uri="{FF2B5EF4-FFF2-40B4-BE49-F238E27FC236}">
                <a16:creationId xmlns:a16="http://schemas.microsoft.com/office/drawing/2014/main" id="{F0A8724A-69E1-8E98-F72C-CE19A58B8C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EB66A3-14A8-BB57-5632-7497F8254C34}"/>
              </a:ext>
            </a:extLst>
          </p:cNvPr>
          <p:cNvSpPr>
            <a:spLocks noGrp="1" noChangeArrowheads="1"/>
          </p:cNvSpPr>
          <p:nvPr>
            <p:ph type="sldNum" sz="quarter" idx="5"/>
          </p:nvPr>
        </p:nvSpPr>
        <p:spPr>
          <a:ln/>
        </p:spPr>
        <p:txBody>
          <a:bodyPr/>
          <a:lstStyle/>
          <a:p>
            <a:fld id="{28D6569D-E2EE-45A8-BAB3-32DD85F80183}" type="slidenum">
              <a:rPr lang="en-US" altLang="en-US"/>
              <a:pPr/>
              <a:t>70</a:t>
            </a:fld>
            <a:endParaRPr lang="en-US" altLang="en-US"/>
          </a:p>
        </p:txBody>
      </p:sp>
      <p:sp>
        <p:nvSpPr>
          <p:cNvPr id="960514" name="Rectangle 2">
            <a:extLst>
              <a:ext uri="{FF2B5EF4-FFF2-40B4-BE49-F238E27FC236}">
                <a16:creationId xmlns:a16="http://schemas.microsoft.com/office/drawing/2014/main" id="{E5EA8271-1A90-0362-6125-228853B7D7A6}"/>
              </a:ext>
            </a:extLst>
          </p:cNvPr>
          <p:cNvSpPr>
            <a:spLocks noRot="1" noChangeArrowheads="1" noTextEdit="1"/>
          </p:cNvSpPr>
          <p:nvPr>
            <p:ph type="sldImg"/>
          </p:nvPr>
        </p:nvSpPr>
        <p:spPr>
          <a:ln/>
        </p:spPr>
      </p:sp>
      <p:sp>
        <p:nvSpPr>
          <p:cNvPr id="960515" name="Rectangle 3">
            <a:extLst>
              <a:ext uri="{FF2B5EF4-FFF2-40B4-BE49-F238E27FC236}">
                <a16:creationId xmlns:a16="http://schemas.microsoft.com/office/drawing/2014/main" id="{87A39D8F-A567-AD5F-BE37-A4ADE8E527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D23F7C-9F2F-84AE-D356-50ACC6141862}"/>
              </a:ext>
            </a:extLst>
          </p:cNvPr>
          <p:cNvSpPr>
            <a:spLocks noGrp="1" noChangeArrowheads="1"/>
          </p:cNvSpPr>
          <p:nvPr>
            <p:ph type="sldNum" sz="quarter" idx="5"/>
          </p:nvPr>
        </p:nvSpPr>
        <p:spPr>
          <a:ln/>
        </p:spPr>
        <p:txBody>
          <a:bodyPr/>
          <a:lstStyle/>
          <a:p>
            <a:fld id="{59586911-75E0-4E6D-811A-EB57ECFFD61A}" type="slidenum">
              <a:rPr lang="en-US" altLang="en-US"/>
              <a:pPr/>
              <a:t>71</a:t>
            </a:fld>
            <a:endParaRPr lang="en-US" altLang="en-US"/>
          </a:p>
        </p:txBody>
      </p:sp>
      <p:sp>
        <p:nvSpPr>
          <p:cNvPr id="961538" name="Rectangle 2">
            <a:extLst>
              <a:ext uri="{FF2B5EF4-FFF2-40B4-BE49-F238E27FC236}">
                <a16:creationId xmlns:a16="http://schemas.microsoft.com/office/drawing/2014/main" id="{64C39109-E707-B281-32B5-A776F0B5367D}"/>
              </a:ext>
            </a:extLst>
          </p:cNvPr>
          <p:cNvSpPr>
            <a:spLocks noRot="1" noChangeArrowheads="1" noTextEdit="1"/>
          </p:cNvSpPr>
          <p:nvPr>
            <p:ph type="sldImg"/>
          </p:nvPr>
        </p:nvSpPr>
        <p:spPr>
          <a:ln/>
        </p:spPr>
      </p:sp>
      <p:sp>
        <p:nvSpPr>
          <p:cNvPr id="961539" name="Rectangle 3">
            <a:extLst>
              <a:ext uri="{FF2B5EF4-FFF2-40B4-BE49-F238E27FC236}">
                <a16:creationId xmlns:a16="http://schemas.microsoft.com/office/drawing/2014/main" id="{C881B3CA-7BC7-5DC9-79BD-DC12BC3532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FB8C1BF-5B96-A366-FB1C-F514648C597D}"/>
              </a:ext>
            </a:extLst>
          </p:cNvPr>
          <p:cNvSpPr>
            <a:spLocks noGrp="1" noChangeArrowheads="1"/>
          </p:cNvSpPr>
          <p:nvPr>
            <p:ph type="sldNum" sz="quarter" idx="5"/>
          </p:nvPr>
        </p:nvSpPr>
        <p:spPr>
          <a:ln/>
        </p:spPr>
        <p:txBody>
          <a:bodyPr/>
          <a:lstStyle/>
          <a:p>
            <a:fld id="{D49EED44-427E-40CA-95C6-D01E104E2AF6}" type="slidenum">
              <a:rPr lang="en-US" altLang="en-US"/>
              <a:pPr/>
              <a:t>72</a:t>
            </a:fld>
            <a:endParaRPr lang="en-US" altLang="en-US"/>
          </a:p>
        </p:txBody>
      </p:sp>
      <p:sp>
        <p:nvSpPr>
          <p:cNvPr id="993282" name="Rectangle 2">
            <a:extLst>
              <a:ext uri="{FF2B5EF4-FFF2-40B4-BE49-F238E27FC236}">
                <a16:creationId xmlns:a16="http://schemas.microsoft.com/office/drawing/2014/main" id="{27D28F57-B060-CE7B-0B40-1ECC0D28CB8E}"/>
              </a:ext>
            </a:extLst>
          </p:cNvPr>
          <p:cNvSpPr>
            <a:spLocks noRot="1" noChangeArrowheads="1" noTextEdit="1"/>
          </p:cNvSpPr>
          <p:nvPr>
            <p:ph type="sldImg"/>
          </p:nvPr>
        </p:nvSpPr>
        <p:spPr>
          <a:ln/>
        </p:spPr>
      </p:sp>
      <p:sp>
        <p:nvSpPr>
          <p:cNvPr id="993283" name="Rectangle 3">
            <a:extLst>
              <a:ext uri="{FF2B5EF4-FFF2-40B4-BE49-F238E27FC236}">
                <a16:creationId xmlns:a16="http://schemas.microsoft.com/office/drawing/2014/main" id="{2941ADD7-CE20-2B66-40E2-8564E5CD9B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7D24C2-5A4E-9985-2521-DFDB59D38129}"/>
              </a:ext>
            </a:extLst>
          </p:cNvPr>
          <p:cNvSpPr>
            <a:spLocks noGrp="1" noChangeArrowheads="1"/>
          </p:cNvSpPr>
          <p:nvPr>
            <p:ph type="sldNum" sz="quarter" idx="5"/>
          </p:nvPr>
        </p:nvSpPr>
        <p:spPr>
          <a:ln/>
        </p:spPr>
        <p:txBody>
          <a:bodyPr/>
          <a:lstStyle/>
          <a:p>
            <a:fld id="{83F0824C-1B87-4554-BD37-0DB73F4DF992}" type="slidenum">
              <a:rPr lang="en-US" altLang="en-US"/>
              <a:pPr/>
              <a:t>73</a:t>
            </a:fld>
            <a:endParaRPr lang="en-US" altLang="en-US"/>
          </a:p>
        </p:txBody>
      </p:sp>
      <p:sp>
        <p:nvSpPr>
          <p:cNvPr id="962562" name="Rectangle 2">
            <a:extLst>
              <a:ext uri="{FF2B5EF4-FFF2-40B4-BE49-F238E27FC236}">
                <a16:creationId xmlns:a16="http://schemas.microsoft.com/office/drawing/2014/main" id="{5AAAF424-6E57-A251-E954-581B1109C1F8}"/>
              </a:ext>
            </a:extLst>
          </p:cNvPr>
          <p:cNvSpPr>
            <a:spLocks noRot="1" noChangeArrowheads="1" noTextEdit="1"/>
          </p:cNvSpPr>
          <p:nvPr>
            <p:ph type="sldImg"/>
          </p:nvPr>
        </p:nvSpPr>
        <p:spPr>
          <a:ln/>
        </p:spPr>
      </p:sp>
      <p:sp>
        <p:nvSpPr>
          <p:cNvPr id="962563" name="Rectangle 3">
            <a:extLst>
              <a:ext uri="{FF2B5EF4-FFF2-40B4-BE49-F238E27FC236}">
                <a16:creationId xmlns:a16="http://schemas.microsoft.com/office/drawing/2014/main" id="{30E65CBD-E67A-FC60-1FD6-8652B3414D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7A0385-CDEB-1263-B48A-4D3916FAC3F1}"/>
              </a:ext>
            </a:extLst>
          </p:cNvPr>
          <p:cNvSpPr>
            <a:spLocks noGrp="1" noChangeArrowheads="1"/>
          </p:cNvSpPr>
          <p:nvPr>
            <p:ph type="sldNum" sz="quarter" idx="5"/>
          </p:nvPr>
        </p:nvSpPr>
        <p:spPr>
          <a:ln/>
        </p:spPr>
        <p:txBody>
          <a:bodyPr/>
          <a:lstStyle/>
          <a:p>
            <a:fld id="{07293A64-2ECF-4BC9-A612-ADDC83AAEE58}" type="slidenum">
              <a:rPr lang="en-US" altLang="en-US"/>
              <a:pPr/>
              <a:t>74</a:t>
            </a:fld>
            <a:endParaRPr lang="en-US" altLang="en-US"/>
          </a:p>
        </p:txBody>
      </p:sp>
      <p:sp>
        <p:nvSpPr>
          <p:cNvPr id="995330" name="Rectangle 2">
            <a:extLst>
              <a:ext uri="{FF2B5EF4-FFF2-40B4-BE49-F238E27FC236}">
                <a16:creationId xmlns:a16="http://schemas.microsoft.com/office/drawing/2014/main" id="{3D8119DF-8729-418F-0CBA-313676D9352C}"/>
              </a:ext>
            </a:extLst>
          </p:cNvPr>
          <p:cNvSpPr>
            <a:spLocks noRot="1" noChangeArrowheads="1" noTextEdit="1"/>
          </p:cNvSpPr>
          <p:nvPr>
            <p:ph type="sldImg"/>
          </p:nvPr>
        </p:nvSpPr>
        <p:spPr>
          <a:ln/>
        </p:spPr>
      </p:sp>
      <p:sp>
        <p:nvSpPr>
          <p:cNvPr id="995331" name="Rectangle 3">
            <a:extLst>
              <a:ext uri="{FF2B5EF4-FFF2-40B4-BE49-F238E27FC236}">
                <a16:creationId xmlns:a16="http://schemas.microsoft.com/office/drawing/2014/main" id="{F0B3D645-F753-1AAB-63B6-C866D4B0E9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F67F55-E390-715E-F43E-A6F1E3EE47FF}"/>
              </a:ext>
            </a:extLst>
          </p:cNvPr>
          <p:cNvSpPr>
            <a:spLocks noGrp="1" noChangeArrowheads="1"/>
          </p:cNvSpPr>
          <p:nvPr>
            <p:ph type="sldNum" sz="quarter" idx="5"/>
          </p:nvPr>
        </p:nvSpPr>
        <p:spPr>
          <a:ln/>
        </p:spPr>
        <p:txBody>
          <a:bodyPr/>
          <a:lstStyle/>
          <a:p>
            <a:fld id="{D801FEAB-DC5F-4159-8442-EDF8C570CD7A}" type="slidenum">
              <a:rPr lang="en-US" altLang="en-US"/>
              <a:pPr/>
              <a:t>75</a:t>
            </a:fld>
            <a:endParaRPr lang="en-US" altLang="en-US"/>
          </a:p>
        </p:txBody>
      </p:sp>
      <p:sp>
        <p:nvSpPr>
          <p:cNvPr id="964610" name="Rectangle 2">
            <a:extLst>
              <a:ext uri="{FF2B5EF4-FFF2-40B4-BE49-F238E27FC236}">
                <a16:creationId xmlns:a16="http://schemas.microsoft.com/office/drawing/2014/main" id="{09D5F7E2-E7B7-9645-A550-185ED7B6965C}"/>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CF89896A-7E79-5A73-E0A9-0380E39C4D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B56162-E23A-9EDC-AB3B-1AFCE339070A}"/>
              </a:ext>
            </a:extLst>
          </p:cNvPr>
          <p:cNvSpPr>
            <a:spLocks noGrp="1" noChangeArrowheads="1"/>
          </p:cNvSpPr>
          <p:nvPr>
            <p:ph type="sldNum" sz="quarter" idx="5"/>
          </p:nvPr>
        </p:nvSpPr>
        <p:spPr>
          <a:ln/>
        </p:spPr>
        <p:txBody>
          <a:bodyPr/>
          <a:lstStyle/>
          <a:p>
            <a:fld id="{8554117F-1AEF-4282-9E14-865B7A14B979}" type="slidenum">
              <a:rPr lang="en-US" altLang="en-US"/>
              <a:pPr/>
              <a:t>76</a:t>
            </a:fld>
            <a:endParaRPr lang="en-US" altLang="en-US"/>
          </a:p>
        </p:txBody>
      </p:sp>
      <p:sp>
        <p:nvSpPr>
          <p:cNvPr id="965634" name="Rectangle 2">
            <a:extLst>
              <a:ext uri="{FF2B5EF4-FFF2-40B4-BE49-F238E27FC236}">
                <a16:creationId xmlns:a16="http://schemas.microsoft.com/office/drawing/2014/main" id="{83CCC848-4CB5-5A61-9BA2-F21ED1E595BC}"/>
              </a:ext>
            </a:extLst>
          </p:cNvPr>
          <p:cNvSpPr>
            <a:spLocks noRot="1" noChangeArrowheads="1" noTextEdit="1"/>
          </p:cNvSpPr>
          <p:nvPr>
            <p:ph type="sldImg"/>
          </p:nvPr>
        </p:nvSpPr>
        <p:spPr>
          <a:ln/>
        </p:spPr>
      </p:sp>
      <p:sp>
        <p:nvSpPr>
          <p:cNvPr id="965635" name="Rectangle 3">
            <a:extLst>
              <a:ext uri="{FF2B5EF4-FFF2-40B4-BE49-F238E27FC236}">
                <a16:creationId xmlns:a16="http://schemas.microsoft.com/office/drawing/2014/main" id="{77628861-A8B4-DA72-EE91-BD3ADF52D1D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465F14D-BA3A-44BB-873C-F167462CC2D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83152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65F14D-BA3A-44BB-873C-F167462CC2D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71580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65F14D-BA3A-44BB-873C-F167462CC2D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59567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65F14D-BA3A-44BB-873C-F167462CC2D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07385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65F14D-BA3A-44BB-873C-F167462CC2D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54508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465F14D-BA3A-44BB-873C-F167462CC2D7}"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3628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465F14D-BA3A-44BB-873C-F167462CC2D7}"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306769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65F14D-BA3A-44BB-873C-F167462CC2D7}"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21162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5F14D-BA3A-44BB-873C-F167462CC2D7}"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425101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5F14D-BA3A-44BB-873C-F167462CC2D7}"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342761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5F14D-BA3A-44BB-873C-F167462CC2D7}"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305340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5F14D-BA3A-44BB-873C-F167462CC2D7}" type="datetimeFigureOut">
              <a:rPr lang="en-IN" smtClean="0"/>
              <a:t>11-10-2022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576AC-48C2-41E2-B404-6E128573370C}" type="slidenum">
              <a:rPr lang="en-IN" smtClean="0"/>
              <a:t>‹#›</a:t>
            </a:fld>
            <a:endParaRPr lang="en-IN"/>
          </a:p>
        </p:txBody>
      </p:sp>
    </p:spTree>
    <p:extLst>
      <p:ext uri="{BB962C8B-B14F-4D97-AF65-F5344CB8AC3E}">
        <p14:creationId xmlns:p14="http://schemas.microsoft.com/office/powerpoint/2010/main" val="285874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00B050"/>
                </a:solidFill>
              </a:rPr>
              <a:t>Computer Networks </a:t>
            </a:r>
          </a:p>
        </p:txBody>
      </p:sp>
      <p:sp>
        <p:nvSpPr>
          <p:cNvPr id="3" name="Subtitle 2"/>
          <p:cNvSpPr>
            <a:spLocks noGrp="1"/>
          </p:cNvSpPr>
          <p:nvPr>
            <p:ph type="subTitle" idx="1"/>
          </p:nvPr>
        </p:nvSpPr>
        <p:spPr/>
        <p:txBody>
          <a:bodyPr/>
          <a:lstStyle/>
          <a:p>
            <a:r>
              <a:rPr lang="en-IN" dirty="0"/>
              <a:t>Analog and Digital Signals</a:t>
            </a:r>
          </a:p>
        </p:txBody>
      </p:sp>
    </p:spTree>
    <p:extLst>
      <p:ext uri="{BB962C8B-B14F-4D97-AF65-F5344CB8AC3E}">
        <p14:creationId xmlns:p14="http://schemas.microsoft.com/office/powerpoint/2010/main" val="371250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Sine Wave</a:t>
            </a:r>
            <a:endParaRPr lang="en-IN" dirty="0">
              <a:solidFill>
                <a:srgbClr val="00B050"/>
              </a:solidFill>
            </a:endParaRPr>
          </a:p>
        </p:txBody>
      </p:sp>
      <p:sp>
        <p:nvSpPr>
          <p:cNvPr id="3" name="Content Placeholder 2"/>
          <p:cNvSpPr>
            <a:spLocks noGrp="1"/>
          </p:cNvSpPr>
          <p:nvPr>
            <p:ph idx="1"/>
          </p:nvPr>
        </p:nvSpPr>
        <p:spPr/>
        <p:txBody>
          <a:bodyPr/>
          <a:lstStyle/>
          <a:p>
            <a:r>
              <a:rPr lang="en-IN" dirty="0"/>
              <a:t>A sine wave can be represented by three parameters: </a:t>
            </a:r>
          </a:p>
          <a:p>
            <a:pPr lvl="1"/>
            <a:r>
              <a:rPr lang="en-IN" dirty="0"/>
              <a:t>the </a:t>
            </a:r>
            <a:r>
              <a:rPr lang="en-IN" i="1" dirty="0"/>
              <a:t>peak amplitude</a:t>
            </a:r>
          </a:p>
          <a:p>
            <a:pPr lvl="1"/>
            <a:r>
              <a:rPr lang="en-IN" dirty="0"/>
              <a:t>the </a:t>
            </a:r>
            <a:r>
              <a:rPr lang="en-IN" i="1" dirty="0"/>
              <a:t>frequency</a:t>
            </a:r>
          </a:p>
          <a:p>
            <a:pPr lvl="1"/>
            <a:r>
              <a:rPr lang="en-IN" dirty="0"/>
              <a:t>the </a:t>
            </a:r>
            <a:r>
              <a:rPr lang="en-IN" i="1" dirty="0"/>
              <a:t>phase</a:t>
            </a:r>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509120"/>
            <a:ext cx="5149820" cy="1599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53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i="1" dirty="0">
                <a:solidFill>
                  <a:srgbClr val="000099"/>
                </a:solidFill>
              </a:rPr>
              <a:t>Peak Amplitude</a:t>
            </a:r>
            <a:endParaRPr lang="en-IN" dirty="0">
              <a:solidFill>
                <a:srgbClr val="000099"/>
              </a:solidFill>
            </a:endParaRPr>
          </a:p>
        </p:txBody>
      </p:sp>
      <p:sp>
        <p:nvSpPr>
          <p:cNvPr id="3" name="Content Placeholder 2"/>
          <p:cNvSpPr>
            <a:spLocks noGrp="1"/>
          </p:cNvSpPr>
          <p:nvPr>
            <p:ph idx="1"/>
          </p:nvPr>
        </p:nvSpPr>
        <p:spPr>
          <a:xfrm>
            <a:off x="457200" y="908720"/>
            <a:ext cx="8229600" cy="5217443"/>
          </a:xfrm>
        </p:spPr>
        <p:txBody>
          <a:bodyPr/>
          <a:lstStyle/>
          <a:p>
            <a:pPr algn="just"/>
            <a:r>
              <a:rPr lang="en-IN" dirty="0"/>
              <a:t>The </a:t>
            </a:r>
            <a:r>
              <a:rPr lang="en-IN" b="1" dirty="0"/>
              <a:t>peak amplitude </a:t>
            </a:r>
            <a:r>
              <a:rPr lang="en-IN" dirty="0"/>
              <a:t>of a signal is the absolute value of its </a:t>
            </a:r>
            <a:r>
              <a:rPr lang="en-IN" b="1" dirty="0"/>
              <a:t>highest intensity</a:t>
            </a:r>
            <a:r>
              <a:rPr lang="en-IN" dirty="0"/>
              <a:t>, proportional to the energy it carries. </a:t>
            </a:r>
          </a:p>
          <a:p>
            <a:pPr algn="just"/>
            <a:r>
              <a:rPr lang="en-IN" dirty="0"/>
              <a:t>For electric signals, peak amplitude is normally measured in </a:t>
            </a:r>
            <a:r>
              <a:rPr lang="en-IN" i="1" dirty="0"/>
              <a:t>volts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429000"/>
            <a:ext cx="4689499" cy="325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787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82952" cy="1143000"/>
          </a:xfrm>
        </p:spPr>
        <p:txBody>
          <a:bodyPr/>
          <a:lstStyle/>
          <a:p>
            <a:r>
              <a:rPr lang="en-IN" b="1" dirty="0">
                <a:solidFill>
                  <a:srgbClr val="0000CC"/>
                </a:solidFill>
              </a:rPr>
              <a:t>Period and Frequency</a:t>
            </a:r>
            <a:endParaRPr lang="en-IN" dirty="0">
              <a:solidFill>
                <a:srgbClr val="0000CC"/>
              </a:solidFill>
            </a:endParaRPr>
          </a:p>
        </p:txBody>
      </p:sp>
      <p:sp>
        <p:nvSpPr>
          <p:cNvPr id="3" name="Content Placeholder 2"/>
          <p:cNvSpPr>
            <a:spLocks noGrp="1"/>
          </p:cNvSpPr>
          <p:nvPr>
            <p:ph idx="1"/>
          </p:nvPr>
        </p:nvSpPr>
        <p:spPr>
          <a:xfrm>
            <a:off x="457200" y="1268760"/>
            <a:ext cx="8229600" cy="4857403"/>
          </a:xfrm>
        </p:spPr>
        <p:txBody>
          <a:bodyPr/>
          <a:lstStyle/>
          <a:p>
            <a:pPr algn="just"/>
            <a:r>
              <a:rPr lang="en-IN" b="1" dirty="0"/>
              <a:t>Period </a:t>
            </a:r>
            <a:r>
              <a:rPr lang="en-IN" dirty="0"/>
              <a:t>refers to the amount of time, in seconds, a signal needs to complete 1 cycle.</a:t>
            </a:r>
          </a:p>
          <a:p>
            <a:pPr lvl="1" algn="just"/>
            <a:r>
              <a:rPr lang="en-IN" dirty="0"/>
              <a:t>expressed in seconds</a:t>
            </a:r>
          </a:p>
          <a:p>
            <a:pPr algn="just"/>
            <a:r>
              <a:rPr lang="en-IN" b="1" dirty="0"/>
              <a:t>Frequency </a:t>
            </a:r>
            <a:r>
              <a:rPr lang="en-IN" dirty="0"/>
              <a:t>refers to the number of periods in 1 s.</a:t>
            </a:r>
          </a:p>
          <a:p>
            <a:pPr lvl="1" algn="just"/>
            <a:r>
              <a:rPr lang="en-IN" dirty="0"/>
              <a:t>expressed in </a:t>
            </a:r>
            <a:r>
              <a:rPr lang="en-IN" b="1" dirty="0"/>
              <a:t>Hertz (Hz), </a:t>
            </a:r>
            <a:r>
              <a:rPr lang="en-IN" dirty="0"/>
              <a:t>which is cycle per second</a:t>
            </a:r>
          </a:p>
          <a:p>
            <a:pPr marL="0" indent="0" algn="just">
              <a:buNone/>
            </a:pP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581128"/>
            <a:ext cx="6051178" cy="1734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32656"/>
            <a:ext cx="3324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08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99"/>
                </a:solidFill>
              </a:rPr>
              <a:t>Example</a:t>
            </a:r>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68760"/>
            <a:ext cx="5744666" cy="4787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63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99"/>
                </a:solidFill>
              </a:rPr>
              <a:t>Units</a:t>
            </a:r>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7322566" cy="2440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75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dirty="0">
                <a:solidFill>
                  <a:srgbClr val="000099"/>
                </a:solidFill>
              </a:rPr>
              <a:t>Examples</a:t>
            </a:r>
          </a:p>
        </p:txBody>
      </p:sp>
      <p:sp>
        <p:nvSpPr>
          <p:cNvPr id="3" name="Content Placeholder 2"/>
          <p:cNvSpPr>
            <a:spLocks noGrp="1"/>
          </p:cNvSpPr>
          <p:nvPr>
            <p:ph idx="1"/>
          </p:nvPr>
        </p:nvSpPr>
        <p:spPr>
          <a:xfrm>
            <a:off x="432608" y="1268760"/>
            <a:ext cx="8229600" cy="1540768"/>
          </a:xfrm>
        </p:spPr>
        <p:txBody>
          <a:bodyPr>
            <a:normAutofit lnSpcReduction="10000"/>
          </a:bodyPr>
          <a:lstStyle/>
          <a:p>
            <a:pPr algn="just"/>
            <a:r>
              <a:rPr lang="en-IN" dirty="0"/>
              <a:t>The power we use at home has a frequency of </a:t>
            </a:r>
            <a:r>
              <a:rPr lang="en-IN" b="1" dirty="0">
                <a:solidFill>
                  <a:srgbClr val="FF0000"/>
                </a:solidFill>
              </a:rPr>
              <a:t>60 Hz </a:t>
            </a:r>
            <a:r>
              <a:rPr lang="en-IN" dirty="0"/>
              <a:t>The period of this sine wave can be determined as follows:</a:t>
            </a:r>
          </a:p>
          <a:p>
            <a:pPr algn="just"/>
            <a:endParaRPr lang="en-IN"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356992"/>
            <a:ext cx="8015713"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dirty="0">
                <a:solidFill>
                  <a:srgbClr val="000099"/>
                </a:solidFill>
              </a:rPr>
              <a:t>Examples</a:t>
            </a:r>
          </a:p>
        </p:txBody>
      </p:sp>
      <p:sp>
        <p:nvSpPr>
          <p:cNvPr id="10" name="Rectangle 9"/>
          <p:cNvSpPr>
            <a:spLocks noChangeArrowheads="1"/>
          </p:cNvSpPr>
          <p:nvPr/>
        </p:nvSpPr>
        <p:spPr bwMode="auto">
          <a:xfrm>
            <a:off x="316706" y="17145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Express a period of 100 ms in microseconds.</a:t>
            </a:r>
          </a:p>
        </p:txBody>
      </p:sp>
      <p:sp>
        <p:nvSpPr>
          <p:cNvPr id="11" name="Rectangle 10"/>
          <p:cNvSpPr>
            <a:spLocks noChangeArrowheads="1"/>
          </p:cNvSpPr>
          <p:nvPr/>
        </p:nvSpPr>
        <p:spPr bwMode="auto">
          <a:xfrm>
            <a:off x="240506" y="2628900"/>
            <a:ext cx="8534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dirty="0">
                <a:solidFill>
                  <a:schemeClr val="hlink"/>
                </a:solidFill>
              </a:rPr>
              <a:t>Solution</a:t>
            </a:r>
          </a:p>
          <a:p>
            <a:pPr marL="457200" indent="-457200" algn="just">
              <a:buFont typeface="Arial" panose="020B0604020202020204" pitchFamily="34" charset="0"/>
              <a:buChar char="•"/>
            </a:pPr>
            <a:r>
              <a:rPr lang="en-US" altLang="en-US" baseline="0" dirty="0"/>
              <a:t>find the equivalents of 1 </a:t>
            </a:r>
            <a:r>
              <a:rPr lang="en-US" altLang="en-US" baseline="0" dirty="0" err="1"/>
              <a:t>ms</a:t>
            </a:r>
            <a:r>
              <a:rPr lang="en-US" altLang="en-US" baseline="0" dirty="0"/>
              <a:t> (1 </a:t>
            </a:r>
            <a:r>
              <a:rPr lang="en-US" altLang="en-US" baseline="0" dirty="0" err="1"/>
              <a:t>ms</a:t>
            </a:r>
            <a:r>
              <a:rPr lang="en-US" altLang="en-US" baseline="0" dirty="0"/>
              <a:t> is 10</a:t>
            </a:r>
            <a:r>
              <a:rPr lang="en-US" altLang="en-US" baseline="30000" dirty="0"/>
              <a:t>−3</a:t>
            </a:r>
            <a:r>
              <a:rPr lang="en-US" altLang="en-US" baseline="0" dirty="0"/>
              <a:t> s) and </a:t>
            </a:r>
          </a:p>
          <a:p>
            <a:pPr marL="457200" indent="-457200" algn="just">
              <a:buFont typeface="Arial" panose="020B0604020202020204" pitchFamily="34" charset="0"/>
              <a:buChar char="•"/>
            </a:pPr>
            <a:r>
              <a:rPr lang="en-US" altLang="en-US" baseline="0" dirty="0"/>
              <a:t>1 s (1 s is 10</a:t>
            </a:r>
            <a:r>
              <a:rPr lang="en-US" altLang="en-US" baseline="30000" dirty="0"/>
              <a:t>6</a:t>
            </a:r>
            <a:r>
              <a:rPr lang="en-US" altLang="en-US" baseline="0" dirty="0"/>
              <a:t> </a:t>
            </a:r>
            <a:r>
              <a:rPr lang="en-US" altLang="en-US" baseline="0" dirty="0" err="1"/>
              <a:t>μs</a:t>
            </a:r>
            <a:r>
              <a:rPr lang="en-US" altLang="en-US" baseline="0" dirty="0"/>
              <a:t>). </a:t>
            </a:r>
          </a:p>
        </p:txBody>
      </p:sp>
      <p:pic>
        <p:nvPicPr>
          <p:cNvPr id="1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19" y="4667250"/>
            <a:ext cx="8486775" cy="47625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71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dirty="0">
                <a:solidFill>
                  <a:srgbClr val="000099"/>
                </a:solidFill>
              </a:rPr>
              <a:t>Examples</a:t>
            </a:r>
          </a:p>
        </p:txBody>
      </p:sp>
      <p:sp>
        <p:nvSpPr>
          <p:cNvPr id="5" name="Rectangle 4"/>
          <p:cNvSpPr/>
          <p:nvPr/>
        </p:nvSpPr>
        <p:spPr>
          <a:xfrm>
            <a:off x="683568" y="1412776"/>
            <a:ext cx="7715121" cy="1077218"/>
          </a:xfrm>
          <a:prstGeom prst="rect">
            <a:avLst/>
          </a:prstGeom>
        </p:spPr>
        <p:txBody>
          <a:bodyPr wrap="square">
            <a:spAutoFit/>
          </a:bodyPr>
          <a:lstStyle/>
          <a:p>
            <a:pPr marL="457200" indent="-457200">
              <a:buFont typeface="Arial" panose="020B0604020202020204" pitchFamily="34" charset="0"/>
              <a:buChar char="•"/>
            </a:pPr>
            <a:r>
              <a:rPr lang="en-IN" sz="3200" dirty="0"/>
              <a:t>The period of a signal is 100 </a:t>
            </a:r>
            <a:r>
              <a:rPr lang="en-IN" sz="3200" dirty="0" err="1"/>
              <a:t>ms</a:t>
            </a:r>
            <a:r>
              <a:rPr lang="en-IN" sz="3200" dirty="0"/>
              <a:t>. What is its frequency in kilohertz?</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857259"/>
            <a:ext cx="5705052" cy="1127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a:spLocks noChangeArrowheads="1"/>
          </p:cNvSpPr>
          <p:nvPr/>
        </p:nvSpPr>
        <p:spPr bwMode="auto">
          <a:xfrm>
            <a:off x="304800" y="2528888"/>
            <a:ext cx="8534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dirty="0">
                <a:solidFill>
                  <a:schemeClr val="hlink"/>
                </a:solidFill>
              </a:rPr>
              <a:t>Solution</a:t>
            </a:r>
          </a:p>
          <a:p>
            <a:pPr algn="just"/>
            <a:r>
              <a:rPr lang="en-US" altLang="en-US" baseline="0" dirty="0"/>
              <a:t>First we change 100 </a:t>
            </a:r>
            <a:r>
              <a:rPr lang="en-US" altLang="en-US" baseline="0" dirty="0" err="1"/>
              <a:t>ms</a:t>
            </a:r>
            <a:r>
              <a:rPr lang="en-US" altLang="en-US" baseline="0" dirty="0"/>
              <a:t> to seconds, and then calculate the frequency from the period (1 Hz = 10</a:t>
            </a:r>
            <a:r>
              <a:rPr lang="en-US" altLang="en-US" baseline="30000" dirty="0"/>
              <a:t>−3</a:t>
            </a:r>
            <a:r>
              <a:rPr lang="en-US" altLang="en-US" baseline="0" dirty="0"/>
              <a:t> kHz).</a:t>
            </a:r>
          </a:p>
        </p:txBody>
      </p:sp>
    </p:spTree>
    <p:extLst>
      <p:ext uri="{BB962C8B-B14F-4D97-AF65-F5344CB8AC3E}">
        <p14:creationId xmlns:p14="http://schemas.microsoft.com/office/powerpoint/2010/main" val="136071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a:spLocks noChangeArrowheads="1"/>
          </p:cNvSpPr>
          <p:nvPr/>
        </p:nvSpPr>
        <p:spPr bwMode="auto">
          <a:xfrm>
            <a:off x="533400" y="260648"/>
            <a:ext cx="8077200" cy="399097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ctr"/>
            <a:r>
              <a:rPr lang="en-US" altLang="en-US" sz="3200" i="0" baseline="0">
                <a:latin typeface="Arial" charset="0"/>
              </a:rPr>
              <a:t>Frequency is the rate of change with respect to time. </a:t>
            </a:r>
            <a:br>
              <a:rPr lang="en-US" altLang="en-US" sz="3200" i="0" baseline="0">
                <a:latin typeface="Arial" charset="0"/>
              </a:rPr>
            </a:br>
            <a:br>
              <a:rPr lang="en-US" altLang="en-US" sz="3200" i="0" baseline="0">
                <a:latin typeface="Arial" charset="0"/>
              </a:rPr>
            </a:br>
            <a:r>
              <a:rPr lang="en-US" altLang="en-US" sz="3200" i="0" baseline="0">
                <a:latin typeface="Arial" charset="0"/>
              </a:rPr>
              <a:t>Change in a short span of time</a:t>
            </a:r>
          </a:p>
          <a:p>
            <a:pPr algn="ctr"/>
            <a:r>
              <a:rPr lang="en-US" altLang="en-US" sz="3200" i="0" baseline="0">
                <a:latin typeface="Arial" charset="0"/>
              </a:rPr>
              <a:t>means high frequency.</a:t>
            </a:r>
            <a:br>
              <a:rPr lang="en-US" altLang="en-US" sz="3200" i="0" baseline="0">
                <a:latin typeface="Arial" charset="0"/>
              </a:rPr>
            </a:br>
            <a:r>
              <a:rPr lang="en-US" altLang="en-US" sz="3200" i="0" baseline="0">
                <a:latin typeface="Arial" charset="0"/>
              </a:rPr>
              <a:t> </a:t>
            </a:r>
            <a:br>
              <a:rPr lang="en-US" altLang="en-US" sz="3200" i="0" baseline="0">
                <a:latin typeface="Arial" charset="0"/>
              </a:rPr>
            </a:br>
            <a:r>
              <a:rPr lang="en-US" altLang="en-US" sz="3200" i="0" baseline="0">
                <a:latin typeface="Arial" charset="0"/>
              </a:rPr>
              <a:t>Change over a long span of </a:t>
            </a:r>
            <a:br>
              <a:rPr lang="en-US" altLang="en-US" sz="3200" i="0" baseline="0">
                <a:latin typeface="Arial" charset="0"/>
              </a:rPr>
            </a:br>
            <a:r>
              <a:rPr lang="en-US" altLang="en-US" sz="3200" i="0" baseline="0">
                <a:latin typeface="Arial" charset="0"/>
              </a:rPr>
              <a:t>time means low frequency.</a:t>
            </a:r>
          </a:p>
        </p:txBody>
      </p:sp>
      <p:sp>
        <p:nvSpPr>
          <p:cNvPr id="5" name="Rectangle 4"/>
          <p:cNvSpPr>
            <a:spLocks noChangeArrowheads="1"/>
          </p:cNvSpPr>
          <p:nvPr/>
        </p:nvSpPr>
        <p:spPr bwMode="auto">
          <a:xfrm>
            <a:off x="533400" y="4449763"/>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ctr"/>
            <a:r>
              <a:rPr lang="en-US" altLang="en-US" sz="3200" i="0" baseline="0">
                <a:latin typeface="Arial" charset="0"/>
              </a:rPr>
              <a:t>If a signal does not change at all, its frequency is zero.</a:t>
            </a:r>
          </a:p>
          <a:p>
            <a:pPr algn="ctr"/>
            <a:r>
              <a:rPr lang="en-US" altLang="en-US" sz="3200" i="0" baseline="0">
                <a:latin typeface="Arial" charset="0"/>
              </a:rPr>
              <a:t>If a signal changes instantaneously, its frequency is infinite.</a:t>
            </a:r>
          </a:p>
        </p:txBody>
      </p:sp>
    </p:spTree>
    <p:extLst>
      <p:ext uri="{BB962C8B-B14F-4D97-AF65-F5344CB8AC3E}">
        <p14:creationId xmlns:p14="http://schemas.microsoft.com/office/powerpoint/2010/main" val="321190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Phase</a:t>
            </a:r>
            <a:endParaRPr lang="en-IN" dirty="0">
              <a:solidFill>
                <a:srgbClr val="00B050"/>
              </a:solidFill>
            </a:endParaRPr>
          </a:p>
        </p:txBody>
      </p:sp>
      <p:sp>
        <p:nvSpPr>
          <p:cNvPr id="3" name="Content Placeholder 2"/>
          <p:cNvSpPr>
            <a:spLocks noGrp="1"/>
          </p:cNvSpPr>
          <p:nvPr>
            <p:ph idx="1"/>
          </p:nvPr>
        </p:nvSpPr>
        <p:spPr>
          <a:xfrm>
            <a:off x="457200" y="1124744"/>
            <a:ext cx="8229600" cy="5001419"/>
          </a:xfrm>
        </p:spPr>
        <p:txBody>
          <a:bodyPr/>
          <a:lstStyle/>
          <a:p>
            <a:pPr algn="just"/>
            <a:r>
              <a:rPr lang="en-IN" dirty="0"/>
              <a:t>The term </a:t>
            </a:r>
            <a:r>
              <a:rPr lang="en-IN" b="1" dirty="0"/>
              <a:t>phase, </a:t>
            </a:r>
            <a:r>
              <a:rPr lang="en-IN" dirty="0"/>
              <a:t>or phase shift, describes the position of the waveform relative to time 0.</a:t>
            </a:r>
          </a:p>
          <a:p>
            <a:pPr algn="just"/>
            <a:r>
              <a:rPr lang="en-IN" dirty="0"/>
              <a:t>Phase is measured in degrees or radians.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6" y="3356992"/>
            <a:ext cx="8142287"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11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Physical Layer</a:t>
            </a:r>
          </a:p>
        </p:txBody>
      </p:sp>
      <p:sp>
        <p:nvSpPr>
          <p:cNvPr id="3" name="Content Placeholder 2"/>
          <p:cNvSpPr>
            <a:spLocks noGrp="1"/>
          </p:cNvSpPr>
          <p:nvPr>
            <p:ph idx="1"/>
          </p:nvPr>
        </p:nvSpPr>
        <p:spPr/>
        <p:txBody>
          <a:bodyPr/>
          <a:lstStyle/>
          <a:p>
            <a:pPr algn="just"/>
            <a:r>
              <a:rPr lang="en-IN" b="1" dirty="0"/>
              <a:t>Responsibilities:</a:t>
            </a:r>
          </a:p>
          <a:p>
            <a:pPr lvl="1" algn="just"/>
            <a:r>
              <a:rPr lang="en-IN" dirty="0"/>
              <a:t>Move data in the form of electromagnetic signals across a transmission medium</a:t>
            </a: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126663"/>
            <a:ext cx="7128792" cy="118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 y="3057141"/>
            <a:ext cx="713422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3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769"/>
            <a:ext cx="5214187"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72000" y="116632"/>
            <a:ext cx="4572000" cy="2862322"/>
          </a:xfrm>
          <a:prstGeom prst="rect">
            <a:avLst/>
          </a:prstGeom>
        </p:spPr>
        <p:txBody>
          <a:bodyPr>
            <a:spAutoFit/>
          </a:bodyPr>
          <a:lstStyle/>
          <a:p>
            <a:pPr marL="285750" indent="-285750" algn="just">
              <a:buFont typeface="Arial" panose="020B0604020202020204" pitchFamily="34" charset="0"/>
              <a:buChar char="•"/>
            </a:pPr>
            <a:r>
              <a:rPr lang="en-IN" sz="2000" dirty="0"/>
              <a:t>A sine wave with a phase of 0° starts at time 0 with a zero amplitude. The amplitude is increasing.</a:t>
            </a:r>
          </a:p>
          <a:p>
            <a:pPr marL="285750" indent="-285750" algn="just">
              <a:buFont typeface="Arial" panose="020B0604020202020204" pitchFamily="34" charset="0"/>
              <a:buChar char="•"/>
            </a:pPr>
            <a:r>
              <a:rPr lang="en-IN" sz="2000" dirty="0"/>
              <a:t>A sine wave with a phase of 90° starts at time 0 with a peak amplitude. The amplitude is decreasing.</a:t>
            </a:r>
          </a:p>
          <a:p>
            <a:pPr marL="285750" indent="-285750" algn="just">
              <a:buFont typeface="Arial" panose="020B0604020202020204" pitchFamily="34" charset="0"/>
              <a:buChar char="•"/>
            </a:pPr>
            <a:r>
              <a:rPr lang="en-IN" sz="2000" dirty="0"/>
              <a:t>A sine wave with a phase of 180° starts at time 0 with a zero amplitude. The amplitude is decreasing.</a:t>
            </a:r>
          </a:p>
        </p:txBody>
      </p:sp>
      <p:sp>
        <p:nvSpPr>
          <p:cNvPr id="5" name="Rectangle 4"/>
          <p:cNvSpPr/>
          <p:nvPr/>
        </p:nvSpPr>
        <p:spPr>
          <a:xfrm>
            <a:off x="321092" y="3718679"/>
            <a:ext cx="8139340" cy="1938992"/>
          </a:xfrm>
          <a:prstGeom prst="rect">
            <a:avLst/>
          </a:prstGeom>
        </p:spPr>
        <p:txBody>
          <a:bodyPr wrap="square">
            <a:spAutoFit/>
          </a:bodyPr>
          <a:lstStyle/>
          <a:p>
            <a:pPr algn="just"/>
            <a:r>
              <a:rPr lang="en-IN" sz="2000" dirty="0"/>
              <a:t>phase is in terms of shift or offset:</a:t>
            </a:r>
          </a:p>
          <a:p>
            <a:pPr algn="just"/>
            <a:r>
              <a:rPr lang="en-IN" sz="2000" b="1" dirty="0"/>
              <a:t>a. </a:t>
            </a:r>
            <a:r>
              <a:rPr lang="en-IN" sz="2000" dirty="0"/>
              <a:t>A sine wave with a phase of 0° is not shifted.</a:t>
            </a:r>
          </a:p>
          <a:p>
            <a:pPr algn="just"/>
            <a:r>
              <a:rPr lang="en-IN" sz="2000" b="1" dirty="0"/>
              <a:t>b. </a:t>
            </a:r>
            <a:r>
              <a:rPr lang="en-IN" sz="2000" dirty="0"/>
              <a:t>A sine wave with a phase of 90° is shifted to the left by ¼  cycle. However, note that the signal does not really exist before time 0.</a:t>
            </a:r>
          </a:p>
          <a:p>
            <a:pPr algn="just"/>
            <a:r>
              <a:rPr lang="en-IN" sz="2000" b="1" dirty="0"/>
              <a:t>c. </a:t>
            </a:r>
            <a:r>
              <a:rPr lang="en-IN" sz="2000" dirty="0"/>
              <a:t>A sine wave with a phase of 180° is shifted to the left by ½ cycle. However, note that the signal does not really exist before time 0.</a:t>
            </a:r>
          </a:p>
        </p:txBody>
      </p:sp>
    </p:spTree>
    <p:extLst>
      <p:ext uri="{BB962C8B-B14F-4D97-AF65-F5344CB8AC3E}">
        <p14:creationId xmlns:p14="http://schemas.microsoft.com/office/powerpoint/2010/main" val="115793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b="1" dirty="0">
                <a:solidFill>
                  <a:srgbClr val="00B050"/>
                </a:solidFill>
              </a:rPr>
              <a:t>Wavelength</a:t>
            </a:r>
            <a:endParaRPr lang="en-IN" dirty="0">
              <a:solidFill>
                <a:srgbClr val="00B050"/>
              </a:solidFill>
            </a:endParaRPr>
          </a:p>
        </p:txBody>
      </p:sp>
      <p:sp>
        <p:nvSpPr>
          <p:cNvPr id="3" name="Content Placeholder 2"/>
          <p:cNvSpPr>
            <a:spLocks noGrp="1"/>
          </p:cNvSpPr>
          <p:nvPr>
            <p:ph idx="1"/>
          </p:nvPr>
        </p:nvSpPr>
        <p:spPr>
          <a:xfrm>
            <a:off x="457200" y="764704"/>
            <a:ext cx="8229600" cy="5361459"/>
          </a:xfrm>
        </p:spPr>
        <p:txBody>
          <a:bodyPr>
            <a:normAutofit/>
          </a:bodyPr>
          <a:lstStyle/>
          <a:p>
            <a:pPr algn="just"/>
            <a:r>
              <a:rPr lang="en-IN" sz="2800" b="1" dirty="0"/>
              <a:t>Wavelength </a:t>
            </a:r>
            <a:r>
              <a:rPr lang="en-IN" sz="2800" dirty="0"/>
              <a:t>is another characteristic of a signal traveling through a transmission medium. </a:t>
            </a:r>
          </a:p>
          <a:p>
            <a:pPr algn="just"/>
            <a:r>
              <a:rPr lang="en-IN" sz="2800" dirty="0"/>
              <a:t>Wavelength binds the period or the frequency of a simple sine wave to the </a:t>
            </a:r>
            <a:r>
              <a:rPr lang="en-IN" sz="2800" b="1" dirty="0"/>
              <a:t>propagation speed </a:t>
            </a:r>
            <a:r>
              <a:rPr lang="en-IN" sz="2800" dirty="0"/>
              <a:t>of the medium</a:t>
            </a:r>
            <a:r>
              <a:rPr lang="en-IN" sz="2800" dirty="0">
                <a:sym typeface="Wingdings" panose="05000000000000000000" pitchFamily="2" charset="2"/>
              </a:rPr>
              <a:t> </a:t>
            </a:r>
            <a:r>
              <a:rPr lang="en-IN" sz="2800" dirty="0"/>
              <a:t>measured in </a:t>
            </a:r>
            <a:r>
              <a:rPr lang="en-IN" sz="2800" dirty="0" err="1"/>
              <a:t>micrometers</a:t>
            </a:r>
            <a:r>
              <a:rPr lang="en-IN" sz="2800" dirty="0"/>
              <a:t> (microns)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581128"/>
            <a:ext cx="6414954" cy="1699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12976"/>
            <a:ext cx="6415095"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4101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Time and Frequency Domains</a:t>
            </a:r>
            <a:endParaRPr lang="en-IN" dirty="0">
              <a:solidFill>
                <a:srgbClr val="00B050"/>
              </a:solidFill>
            </a:endParaRPr>
          </a:p>
        </p:txBody>
      </p:sp>
      <p:sp>
        <p:nvSpPr>
          <p:cNvPr id="3" name="Content Placeholder 2"/>
          <p:cNvSpPr>
            <a:spLocks noGrp="1"/>
          </p:cNvSpPr>
          <p:nvPr>
            <p:ph idx="1"/>
          </p:nvPr>
        </p:nvSpPr>
        <p:spPr>
          <a:xfrm>
            <a:off x="457200" y="1268760"/>
            <a:ext cx="8229600" cy="1036712"/>
          </a:xfrm>
        </p:spPr>
        <p:txBody>
          <a:bodyPr>
            <a:normAutofit/>
          </a:bodyPr>
          <a:lstStyle/>
          <a:p>
            <a:r>
              <a:rPr lang="en-US" altLang="en-US" sz="2800" b="1" dirty="0"/>
              <a:t>The time-domain and frequency-domain plots of a sine wave</a:t>
            </a:r>
            <a:endParaRPr lang="en-IN" sz="2800"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70" y="2132856"/>
            <a:ext cx="705643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Callout 4"/>
          <p:cNvSpPr/>
          <p:nvPr/>
        </p:nvSpPr>
        <p:spPr>
          <a:xfrm>
            <a:off x="4133874" y="4339874"/>
            <a:ext cx="4614589" cy="1465390"/>
          </a:xfrm>
          <a:prstGeom prst="wedgeEllipseCallout">
            <a:avLst>
              <a:gd name="adj1" fmla="val -72868"/>
              <a:gd name="adj2" fmla="val 46225"/>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IN" b="1" dirty="0"/>
              <a:t>A complete sine wave in the time domain can be represented by one single spike in the frequency domain.</a:t>
            </a:r>
            <a:endParaRPr lang="en-IN" dirty="0"/>
          </a:p>
        </p:txBody>
      </p:sp>
    </p:spTree>
    <p:extLst>
      <p:ext uri="{BB962C8B-B14F-4D97-AF65-F5344CB8AC3E}">
        <p14:creationId xmlns:p14="http://schemas.microsoft.com/office/powerpoint/2010/main" val="16811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800" b="1" dirty="0">
                <a:solidFill>
                  <a:srgbClr val="FF0000"/>
                </a:solidFill>
                <a:latin typeface="Arial" charset="0"/>
              </a:rPr>
              <a:t>Frequency domain is more compact and useful when we are dealing with more than one sine wave</a:t>
            </a:r>
            <a:endParaRPr lang="en-IN" sz="2800" b="1" dirty="0">
              <a:solidFill>
                <a:srgbClr val="FF0000"/>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93" y="2132856"/>
            <a:ext cx="8583613"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84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Applications of Single sine wave</a:t>
            </a:r>
          </a:p>
        </p:txBody>
      </p:sp>
      <p:sp>
        <p:nvSpPr>
          <p:cNvPr id="3" name="Content Placeholder 2"/>
          <p:cNvSpPr>
            <a:spLocks noGrp="1"/>
          </p:cNvSpPr>
          <p:nvPr>
            <p:ph idx="1"/>
          </p:nvPr>
        </p:nvSpPr>
        <p:spPr>
          <a:xfrm>
            <a:off x="457200" y="1600201"/>
            <a:ext cx="8229600" cy="3773016"/>
          </a:xfrm>
        </p:spPr>
        <p:txBody>
          <a:bodyPr>
            <a:normAutofit fontScale="92500" lnSpcReduction="10000"/>
          </a:bodyPr>
          <a:lstStyle/>
          <a:p>
            <a:pPr algn="just"/>
            <a:r>
              <a:rPr lang="en-IN" dirty="0"/>
              <a:t>We can send a single sine wave to carry electric energy from one place to another. </a:t>
            </a:r>
          </a:p>
          <a:p>
            <a:pPr lvl="1" algn="just"/>
            <a:r>
              <a:rPr lang="en-IN" dirty="0"/>
              <a:t>The power company sends a single sine wave with a frequency of 60 Hz to distribute electric energy to houses and businesses. </a:t>
            </a:r>
          </a:p>
          <a:p>
            <a:pPr lvl="2" algn="just"/>
            <a:r>
              <a:rPr lang="en-IN" dirty="0"/>
              <a:t>the sine wave is carrying energy</a:t>
            </a:r>
          </a:p>
          <a:p>
            <a:pPr lvl="1" algn="just"/>
            <a:r>
              <a:rPr lang="en-IN" dirty="0"/>
              <a:t>To send an alarm to a security centre when a burglar opens a door or window in the house. </a:t>
            </a:r>
          </a:p>
          <a:p>
            <a:pPr lvl="2" algn="just"/>
            <a:r>
              <a:rPr lang="en-IN" dirty="0"/>
              <a:t>the sine wave is carrying a signal of danger</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784924"/>
            <a:ext cx="7272808" cy="9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4097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Composite Signals</a:t>
            </a:r>
            <a:endParaRPr lang="en-IN" dirty="0">
              <a:solidFill>
                <a:srgbClr val="00B050"/>
              </a:solidFill>
            </a:endParaRPr>
          </a:p>
        </p:txBody>
      </p:sp>
      <p:sp>
        <p:nvSpPr>
          <p:cNvPr id="3" name="Content Placeholder 2"/>
          <p:cNvSpPr>
            <a:spLocks noGrp="1"/>
          </p:cNvSpPr>
          <p:nvPr>
            <p:ph idx="1"/>
          </p:nvPr>
        </p:nvSpPr>
        <p:spPr/>
        <p:txBody>
          <a:bodyPr/>
          <a:lstStyle/>
          <a:p>
            <a:pPr algn="just"/>
            <a:r>
              <a:rPr lang="en-IN" dirty="0"/>
              <a:t>Composite signal is actually a combination of simple sine waves with different frequencies, amplitudes, and phases.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149080"/>
            <a:ext cx="8312178" cy="1198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127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B050"/>
                </a:solidFill>
              </a:rPr>
              <a:t>A composite periodic signal</a:t>
            </a:r>
            <a:endParaRPr lang="en-IN" b="1" dirty="0">
              <a:solidFill>
                <a:srgbClr val="00B050"/>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2" y="1891506"/>
            <a:ext cx="8491537"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530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b="1" dirty="0">
                <a:solidFill>
                  <a:srgbClr val="00B050"/>
                </a:solidFill>
              </a:rPr>
              <a:t>Decomposition of a composite periodic signal in the time and frequency domains</a:t>
            </a:r>
            <a:endParaRPr lang="en-IN" sz="3200" b="1" dirty="0">
              <a:solidFill>
                <a:srgbClr val="00B050"/>
              </a:solidFill>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412776"/>
            <a:ext cx="5628211"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60640" y="2060848"/>
            <a:ext cx="3203848" cy="2031325"/>
          </a:xfrm>
          <a:prstGeom prst="rect">
            <a:avLst/>
          </a:prstGeom>
        </p:spPr>
        <p:txBody>
          <a:bodyPr wrap="square">
            <a:spAutoFit/>
          </a:bodyPr>
          <a:lstStyle/>
          <a:p>
            <a:pPr marL="285750" indent="-285750" algn="just">
              <a:buFont typeface="Arial" panose="020B0604020202020204" pitchFamily="34" charset="0"/>
              <a:buChar char="•"/>
            </a:pPr>
            <a:r>
              <a:rPr lang="en-IN" dirty="0"/>
              <a:t>The frequency of the sine wave with frequency </a:t>
            </a:r>
            <a:r>
              <a:rPr lang="en-IN" i="1" dirty="0"/>
              <a:t>f </a:t>
            </a:r>
            <a:r>
              <a:rPr lang="en-IN" dirty="0"/>
              <a:t>is the same as the frequency of the composite signal; </a:t>
            </a:r>
          </a:p>
          <a:p>
            <a:pPr marL="285750" indent="-285750" algn="just">
              <a:buFont typeface="Arial" panose="020B0604020202020204" pitchFamily="34" charset="0"/>
              <a:buChar char="•"/>
            </a:pPr>
            <a:r>
              <a:rPr lang="en-IN" dirty="0"/>
              <a:t>It is called the </a:t>
            </a:r>
            <a:r>
              <a:rPr lang="en-IN" b="1" dirty="0"/>
              <a:t>fundamental frequency, </a:t>
            </a:r>
            <a:r>
              <a:rPr lang="en-IN" dirty="0"/>
              <a:t>or first </a:t>
            </a:r>
            <a:r>
              <a:rPr lang="en-IN" b="1" dirty="0"/>
              <a:t>harmonic.</a:t>
            </a:r>
          </a:p>
          <a:p>
            <a:pPr marL="742950" lvl="1" indent="-285750" algn="just">
              <a:buFont typeface="Arial" panose="020B0604020202020204" pitchFamily="34" charset="0"/>
              <a:buChar char="•"/>
            </a:pPr>
            <a:r>
              <a:rPr lang="en-IN" b="1" dirty="0"/>
              <a:t>Is the lowest frequency</a:t>
            </a:r>
            <a:endParaRPr lang="en-IN" dirty="0"/>
          </a:p>
        </p:txBody>
      </p:sp>
      <p:sp>
        <p:nvSpPr>
          <p:cNvPr id="6" name="Rectangle 5"/>
          <p:cNvSpPr/>
          <p:nvPr/>
        </p:nvSpPr>
        <p:spPr>
          <a:xfrm>
            <a:off x="539552" y="5368762"/>
            <a:ext cx="7200800" cy="1200329"/>
          </a:xfrm>
          <a:prstGeom prst="rect">
            <a:avLst/>
          </a:prstGeom>
        </p:spPr>
        <p:txBody>
          <a:bodyPr wrap="square">
            <a:spAutoFit/>
          </a:bodyPr>
          <a:lstStyle/>
          <a:p>
            <a:r>
              <a:rPr lang="en-IN" b="1" u="sng" dirty="0"/>
              <a:t>Sine wave with frequency 3</a:t>
            </a:r>
            <a:r>
              <a:rPr lang="en-IN" b="1" i="1" u="sng" dirty="0"/>
              <a:t>f </a:t>
            </a:r>
            <a:r>
              <a:rPr lang="en-IN" b="1" u="sng" dirty="0">
                <a:sym typeface="Wingdings" panose="05000000000000000000" pitchFamily="2" charset="2"/>
              </a:rPr>
              <a:t>:</a:t>
            </a:r>
          </a:p>
          <a:p>
            <a:r>
              <a:rPr lang="en-IN" dirty="0">
                <a:sym typeface="Wingdings" panose="05000000000000000000" pitchFamily="2" charset="2"/>
              </a:rPr>
              <a:t>Has a </a:t>
            </a:r>
            <a:r>
              <a:rPr lang="en-IN" dirty="0"/>
              <a:t>frequency of 3 times the fundamental frequency</a:t>
            </a:r>
            <a:r>
              <a:rPr lang="en-IN" dirty="0">
                <a:sym typeface="Wingdings" panose="05000000000000000000" pitchFamily="2" charset="2"/>
              </a:rPr>
              <a:t></a:t>
            </a:r>
            <a:r>
              <a:rPr lang="en-IN" dirty="0"/>
              <a:t> third harmonic</a:t>
            </a:r>
          </a:p>
          <a:p>
            <a:r>
              <a:rPr lang="en-IN" b="1" u="sng" dirty="0"/>
              <a:t>Sine wave with frequency 9</a:t>
            </a:r>
            <a:r>
              <a:rPr lang="en-IN" b="1" i="1" u="sng" dirty="0"/>
              <a:t>f :</a:t>
            </a:r>
          </a:p>
          <a:p>
            <a:r>
              <a:rPr lang="en-IN" dirty="0"/>
              <a:t>Has a frequency of 9 times the fundamental frequency</a:t>
            </a:r>
            <a:r>
              <a:rPr lang="en-IN" dirty="0">
                <a:sym typeface="Wingdings" panose="05000000000000000000" pitchFamily="2" charset="2"/>
              </a:rPr>
              <a:t> </a:t>
            </a:r>
            <a:r>
              <a:rPr lang="en-IN" dirty="0"/>
              <a:t>ninth harmonic</a:t>
            </a:r>
          </a:p>
        </p:txBody>
      </p:sp>
    </p:spTree>
    <p:extLst>
      <p:ext uri="{BB962C8B-B14F-4D97-AF65-F5344CB8AC3E}">
        <p14:creationId xmlns:p14="http://schemas.microsoft.com/office/powerpoint/2010/main" val="2289897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Bandwidth</a:t>
            </a:r>
            <a:endParaRPr lang="en-IN" dirty="0">
              <a:solidFill>
                <a:srgbClr val="00B050"/>
              </a:solidFill>
            </a:endParaRPr>
          </a:p>
        </p:txBody>
      </p:sp>
      <p:sp>
        <p:nvSpPr>
          <p:cNvPr id="3" name="Content Placeholder 2"/>
          <p:cNvSpPr>
            <a:spLocks noGrp="1"/>
          </p:cNvSpPr>
          <p:nvPr>
            <p:ph idx="1"/>
          </p:nvPr>
        </p:nvSpPr>
        <p:spPr/>
        <p:txBody>
          <a:bodyPr/>
          <a:lstStyle/>
          <a:p>
            <a:pPr algn="just"/>
            <a:r>
              <a:rPr lang="en-IN" dirty="0"/>
              <a:t>The range of frequencies contained in a composite signal is its </a:t>
            </a:r>
            <a:r>
              <a:rPr lang="en-IN" b="1" dirty="0"/>
              <a:t>bandwidth</a:t>
            </a:r>
            <a:endParaRPr lang="en-US" altLang="en-US" dirty="0"/>
          </a:p>
          <a:p>
            <a:pPr algn="just"/>
            <a:r>
              <a:rPr lang="en-US" altLang="en-US" dirty="0"/>
              <a:t>The bandwidth of a composite signal is the </a:t>
            </a:r>
            <a:r>
              <a:rPr lang="en-US" altLang="en-US" dirty="0">
                <a:solidFill>
                  <a:schemeClr val="hlink"/>
                </a:solidFill>
              </a:rPr>
              <a:t>difference</a:t>
            </a:r>
            <a:r>
              <a:rPr lang="en-US" altLang="en-US" dirty="0"/>
              <a:t> between the highest and the lowest frequencies contained in that signal</a:t>
            </a:r>
            <a:endParaRPr lang="en-IN" dirty="0"/>
          </a:p>
        </p:txBody>
      </p:sp>
    </p:spTree>
    <p:extLst>
      <p:ext uri="{BB962C8B-B14F-4D97-AF65-F5344CB8AC3E}">
        <p14:creationId xmlns:p14="http://schemas.microsoft.com/office/powerpoint/2010/main" val="1841836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b="1" dirty="0">
                <a:solidFill>
                  <a:srgbClr val="00B050"/>
                </a:solidFill>
              </a:rPr>
              <a:t>The bandwidth of periodic and </a:t>
            </a:r>
            <a:r>
              <a:rPr lang="en-US" altLang="en-US" sz="3200" b="1" dirty="0" err="1">
                <a:solidFill>
                  <a:srgbClr val="00B050"/>
                </a:solidFill>
              </a:rPr>
              <a:t>nonperiodic</a:t>
            </a:r>
            <a:r>
              <a:rPr lang="en-US" altLang="en-US" sz="3200" b="1" dirty="0">
                <a:solidFill>
                  <a:srgbClr val="00B050"/>
                </a:solidFill>
              </a:rPr>
              <a:t> composite signals</a:t>
            </a:r>
            <a:endParaRPr lang="en-IN" sz="3200" b="1" dirty="0">
              <a:solidFill>
                <a:srgbClr val="00B050"/>
              </a:solidFill>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611505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42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99"/>
                </a:solidFill>
              </a:rPr>
              <a:t>Analog and Digital Signalling</a:t>
            </a:r>
          </a:p>
        </p:txBody>
      </p:sp>
      <p:sp>
        <p:nvSpPr>
          <p:cNvPr id="3" name="Content Placeholder 2"/>
          <p:cNvSpPr>
            <a:spLocks noGrp="1"/>
          </p:cNvSpPr>
          <p:nvPr>
            <p:ph idx="1"/>
          </p:nvPr>
        </p:nvSpPr>
        <p:spPr/>
        <p:txBody>
          <a:bodyPr/>
          <a:lstStyle/>
          <a:p>
            <a:endParaRPr lang="en-IN"/>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24744"/>
            <a:ext cx="9348258" cy="5458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14318"/>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2970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Examples</a:t>
            </a:r>
          </a:p>
        </p:txBody>
      </p:sp>
      <p:sp>
        <p:nvSpPr>
          <p:cNvPr id="4" name="Rectangle 3"/>
          <p:cNvSpPr>
            <a:spLocks noChangeArrowheads="1"/>
          </p:cNvSpPr>
          <p:nvPr/>
        </p:nvSpPr>
        <p:spPr bwMode="auto">
          <a:xfrm>
            <a:off x="304800" y="1248370"/>
            <a:ext cx="8534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sz="2000" baseline="0" dirty="0"/>
              <a:t>If a periodic signal is decomposed into five sine waves with frequencies of 100, 300, 500, 700, and 900 Hz, what is its bandwidth? Draw the spectrum, assuming all components have a maximum amplitude of 10 V.</a:t>
            </a:r>
          </a:p>
          <a:p>
            <a:pPr algn="just"/>
            <a:r>
              <a:rPr lang="en-US" altLang="en-US" sz="2000" baseline="0" dirty="0">
                <a:solidFill>
                  <a:schemeClr val="hlink"/>
                </a:solidFill>
              </a:rPr>
              <a:t>Solution</a:t>
            </a:r>
          </a:p>
          <a:p>
            <a:pPr algn="just"/>
            <a:r>
              <a:rPr lang="en-US" altLang="en-US" sz="2000" baseline="0" dirty="0"/>
              <a:t>Let </a:t>
            </a:r>
            <a:r>
              <a:rPr lang="en-US" altLang="en-US" sz="2000" baseline="0" dirty="0" err="1">
                <a:solidFill>
                  <a:schemeClr val="hlink"/>
                </a:solidFill>
              </a:rPr>
              <a:t>f</a:t>
            </a:r>
            <a:r>
              <a:rPr lang="en-US" altLang="en-US" sz="2000" baseline="-14000" dirty="0" err="1">
                <a:solidFill>
                  <a:schemeClr val="hlink"/>
                </a:solidFill>
              </a:rPr>
              <a:t>h</a:t>
            </a:r>
            <a:r>
              <a:rPr lang="en-US" altLang="en-US" sz="2000" baseline="0" dirty="0"/>
              <a:t> be the highest frequency, </a:t>
            </a:r>
            <a:r>
              <a:rPr lang="en-US" altLang="en-US" sz="2000" baseline="0" dirty="0" err="1">
                <a:solidFill>
                  <a:schemeClr val="hlink"/>
                </a:solidFill>
              </a:rPr>
              <a:t>f</a:t>
            </a:r>
            <a:r>
              <a:rPr lang="en-US" altLang="en-US" sz="2000" baseline="-14000" dirty="0" err="1">
                <a:solidFill>
                  <a:schemeClr val="hlink"/>
                </a:solidFill>
              </a:rPr>
              <a:t>l</a:t>
            </a:r>
            <a:r>
              <a:rPr lang="en-US" altLang="en-US" sz="2000" baseline="0" dirty="0"/>
              <a:t> the lowest frequency, and </a:t>
            </a:r>
            <a:r>
              <a:rPr lang="en-US" altLang="en-US" sz="2000" baseline="0" dirty="0">
                <a:solidFill>
                  <a:schemeClr val="hlink"/>
                </a:solidFill>
              </a:rPr>
              <a:t>B</a:t>
            </a:r>
            <a:r>
              <a:rPr lang="en-US" altLang="en-US" sz="2000" baseline="0" dirty="0"/>
              <a:t> the bandwidth. Then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738" y="3231953"/>
            <a:ext cx="3843337" cy="458788"/>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536317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dirty="0"/>
              <a:t>The spectrum has only five spikes, at 100, 300, 500, 700, and 900 Hz</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914774"/>
            <a:ext cx="5472608" cy="1339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47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a:solidFill>
                  <a:srgbClr val="00B050"/>
                </a:solidFill>
              </a:rPr>
              <a:t>Examples</a:t>
            </a:r>
            <a:endParaRPr lang="en-IN" dirty="0"/>
          </a:p>
        </p:txBody>
      </p:sp>
      <p:sp>
        <p:nvSpPr>
          <p:cNvPr id="4" name="Rectangle 3"/>
          <p:cNvSpPr>
            <a:spLocks noChangeArrowheads="1"/>
          </p:cNvSpPr>
          <p:nvPr/>
        </p:nvSpPr>
        <p:spPr bwMode="auto">
          <a:xfrm>
            <a:off x="304800" y="1201976"/>
            <a:ext cx="8534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sz="2400" baseline="0" dirty="0"/>
              <a:t>A periodic signal has a bandwidth of 20 Hz. The highest frequency is 60 Hz. What is the lowest frequency? Draw the spectrum if the signal contains all frequencies of the same amplitude.</a:t>
            </a:r>
          </a:p>
          <a:p>
            <a:pPr algn="just"/>
            <a:r>
              <a:rPr lang="en-US" altLang="en-US" sz="2400" baseline="0" dirty="0">
                <a:solidFill>
                  <a:schemeClr val="hlink"/>
                </a:solidFill>
              </a:rPr>
              <a:t>Solution</a:t>
            </a:r>
          </a:p>
          <a:p>
            <a:pPr algn="just"/>
            <a:r>
              <a:rPr lang="en-US" altLang="en-US" sz="2400" baseline="0" dirty="0"/>
              <a:t>Let </a:t>
            </a:r>
            <a:r>
              <a:rPr lang="en-US" altLang="en-US" sz="2400" baseline="0" dirty="0" err="1">
                <a:solidFill>
                  <a:schemeClr val="hlink"/>
                </a:solidFill>
              </a:rPr>
              <a:t>f</a:t>
            </a:r>
            <a:r>
              <a:rPr lang="en-US" altLang="en-US" sz="2400" baseline="-25000" dirty="0" err="1">
                <a:solidFill>
                  <a:schemeClr val="hlink"/>
                </a:solidFill>
              </a:rPr>
              <a:t>h</a:t>
            </a:r>
            <a:r>
              <a:rPr lang="en-US" altLang="en-US" sz="2400" baseline="0" dirty="0"/>
              <a:t> be the highest frequency, </a:t>
            </a:r>
            <a:r>
              <a:rPr lang="en-US" altLang="en-US" sz="2400" baseline="0" dirty="0" err="1">
                <a:solidFill>
                  <a:schemeClr val="hlink"/>
                </a:solidFill>
              </a:rPr>
              <a:t>f</a:t>
            </a:r>
            <a:r>
              <a:rPr lang="en-US" altLang="en-US" sz="2400" baseline="-25000" dirty="0" err="1">
                <a:solidFill>
                  <a:schemeClr val="hlink"/>
                </a:solidFill>
              </a:rPr>
              <a:t>l</a:t>
            </a:r>
            <a:r>
              <a:rPr lang="en-US" altLang="en-US" sz="2400" baseline="0" dirty="0"/>
              <a:t> the lowest frequency, and </a:t>
            </a:r>
            <a:r>
              <a:rPr lang="en-US" altLang="en-US" sz="2400" baseline="0" dirty="0">
                <a:solidFill>
                  <a:schemeClr val="hlink"/>
                </a:solidFill>
              </a:rPr>
              <a:t>B</a:t>
            </a:r>
            <a:r>
              <a:rPr lang="en-US" altLang="en-US" sz="2400" baseline="0" dirty="0"/>
              <a:t> the bandwidth. Then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825" y="3870821"/>
            <a:ext cx="6507163" cy="42227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80206" y="5805264"/>
            <a:ext cx="8534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sz="2000" baseline="0" dirty="0"/>
              <a:t>The spectrum contains all integer frequencies. We show this by a series of spikes.</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6" y="4461222"/>
            <a:ext cx="80343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65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BW=200Hz</a:t>
            </a:r>
          </a:p>
          <a:p>
            <a:r>
              <a:rPr lang="en-IN" dirty="0"/>
              <a:t>MF=140 Hz</a:t>
            </a:r>
          </a:p>
          <a:p>
            <a:r>
              <a:rPr lang="en-IN" dirty="0"/>
              <a:t>MF=</a:t>
            </a:r>
            <a:r>
              <a:rPr lang="en-IN" dirty="0" err="1"/>
              <a:t>LF+dist</a:t>
            </a:r>
            <a:endParaRPr lang="en-IN" dirty="0"/>
          </a:p>
          <a:p>
            <a:r>
              <a:rPr lang="en-IN" dirty="0"/>
              <a:t>LF=MF-</a:t>
            </a:r>
            <a:r>
              <a:rPr lang="en-IN" dirty="0" err="1"/>
              <a:t>Dist</a:t>
            </a:r>
            <a:r>
              <a:rPr lang="en-IN" dirty="0"/>
              <a:t>=40</a:t>
            </a:r>
          </a:p>
          <a:p>
            <a:endParaRPr lang="en-IN" dirty="0"/>
          </a:p>
          <a:p>
            <a:r>
              <a:rPr lang="en-IN" dirty="0"/>
              <a:t>HF=</a:t>
            </a:r>
            <a:r>
              <a:rPr lang="en-IN" dirty="0" err="1"/>
              <a:t>MF+Dist</a:t>
            </a:r>
            <a:r>
              <a:rPr lang="en-IN" dirty="0"/>
              <a:t>=240</a:t>
            </a:r>
          </a:p>
          <a:p>
            <a:r>
              <a:rPr lang="en-IN" dirty="0"/>
              <a:t>BW/2=100</a:t>
            </a:r>
          </a:p>
        </p:txBody>
      </p:sp>
    </p:spTree>
    <p:extLst>
      <p:ext uri="{BB962C8B-B14F-4D97-AF65-F5344CB8AC3E}">
        <p14:creationId xmlns:p14="http://schemas.microsoft.com/office/powerpoint/2010/main" val="4212434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Examples</a:t>
            </a:r>
          </a:p>
        </p:txBody>
      </p:sp>
      <p:sp>
        <p:nvSpPr>
          <p:cNvPr id="4" name="Rectangle 3"/>
          <p:cNvSpPr>
            <a:spLocks noChangeArrowheads="1"/>
          </p:cNvSpPr>
          <p:nvPr/>
        </p:nvSpPr>
        <p:spPr bwMode="auto">
          <a:xfrm>
            <a:off x="152400" y="15240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endParaRPr lang="en-IN"/>
          </a:p>
        </p:txBody>
      </p:sp>
      <p:sp>
        <p:nvSpPr>
          <p:cNvPr id="5" name="Rectangle 4"/>
          <p:cNvSpPr>
            <a:spLocks noChangeArrowheads="1"/>
          </p:cNvSpPr>
          <p:nvPr/>
        </p:nvSpPr>
        <p:spPr bwMode="auto">
          <a:xfrm>
            <a:off x="304800" y="16764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endParaRPr lang="en-IN"/>
          </a:p>
        </p:txBody>
      </p:sp>
      <p:sp>
        <p:nvSpPr>
          <p:cNvPr id="7" name="Rectangle 6"/>
          <p:cNvSpPr/>
          <p:nvPr/>
        </p:nvSpPr>
        <p:spPr>
          <a:xfrm>
            <a:off x="304800" y="1268760"/>
            <a:ext cx="8443664" cy="5262979"/>
          </a:xfrm>
          <a:prstGeom prst="rect">
            <a:avLst/>
          </a:prstGeom>
        </p:spPr>
        <p:txBody>
          <a:bodyPr wrap="square">
            <a:spAutoFit/>
          </a:bodyPr>
          <a:lstStyle/>
          <a:p>
            <a:pPr algn="just" eaLnBrk="0" fontAlgn="base" hangingPunct="0">
              <a:spcBef>
                <a:spcPct val="0"/>
              </a:spcBef>
              <a:spcAft>
                <a:spcPct val="0"/>
              </a:spcAft>
            </a:pPr>
            <a:r>
              <a:rPr lang="en-US" altLang="en-US" sz="2400" b="1" i="1" dirty="0">
                <a:latin typeface="Times New Roman" pitchFamily="1" charset="0"/>
              </a:rPr>
              <a:t>A </a:t>
            </a:r>
            <a:r>
              <a:rPr lang="en-US" altLang="en-US" sz="2400" b="1" i="1" dirty="0" err="1">
                <a:latin typeface="Times New Roman" pitchFamily="1" charset="0"/>
              </a:rPr>
              <a:t>nonperiodic</a:t>
            </a:r>
            <a:r>
              <a:rPr lang="en-US" altLang="en-US" sz="2400" b="1" i="1" dirty="0">
                <a:latin typeface="Times New Roman" pitchFamily="1" charset="0"/>
              </a:rPr>
              <a:t> composite signal has a bandwidth of 200 kHz, with a middle frequency of 140 kHz and peak amplitude of 20 V. The two extreme frequencies have an amplitude of 0. Draw the frequency domain of the signal.</a:t>
            </a: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r>
              <a:rPr lang="en-US" altLang="en-US" sz="2400" b="1" i="1" dirty="0">
                <a:solidFill>
                  <a:srgbClr val="0000CC"/>
                </a:solidFill>
                <a:latin typeface="Times New Roman" pitchFamily="1" charset="0"/>
              </a:rPr>
              <a:t>Solution</a:t>
            </a:r>
          </a:p>
          <a:p>
            <a:pPr algn="just" eaLnBrk="0" fontAlgn="base" hangingPunct="0">
              <a:spcBef>
                <a:spcPct val="0"/>
              </a:spcBef>
              <a:spcAft>
                <a:spcPct val="0"/>
              </a:spcAft>
            </a:pPr>
            <a:r>
              <a:rPr lang="en-US" altLang="en-US" sz="2400" b="1" i="1" dirty="0">
                <a:latin typeface="Times New Roman" pitchFamily="1" charset="0"/>
              </a:rPr>
              <a:t>The lowest frequency must be at 40 kHz and the highest at 240 kHz. </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63" y="2852936"/>
            <a:ext cx="81359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868143" y="3212976"/>
            <a:ext cx="2726457" cy="646331"/>
          </a:xfrm>
          <a:prstGeom prst="rect">
            <a:avLst/>
          </a:prstGeom>
          <a:noFill/>
        </p:spPr>
        <p:txBody>
          <a:bodyPr wrap="square" rtlCol="0">
            <a:spAutoFit/>
          </a:bodyPr>
          <a:lstStyle/>
          <a:p>
            <a:r>
              <a:rPr lang="en-IN" b="1" dirty="0">
                <a:solidFill>
                  <a:srgbClr val="FF0000"/>
                </a:solidFill>
              </a:rPr>
              <a:t>Lowest=Middle F- B/2</a:t>
            </a:r>
          </a:p>
          <a:p>
            <a:r>
              <a:rPr lang="en-IN" b="1" dirty="0">
                <a:solidFill>
                  <a:srgbClr val="FF0000"/>
                </a:solidFill>
              </a:rPr>
              <a:t>Highest=Middle F +B/2</a:t>
            </a:r>
          </a:p>
        </p:txBody>
      </p:sp>
    </p:spTree>
    <p:extLst>
      <p:ext uri="{BB962C8B-B14F-4D97-AF65-F5344CB8AC3E}">
        <p14:creationId xmlns:p14="http://schemas.microsoft.com/office/powerpoint/2010/main" val="406951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Digital Signals</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120" y="1268760"/>
            <a:ext cx="5950056" cy="528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660232" y="1916832"/>
            <a:ext cx="2160240" cy="2308324"/>
          </a:xfrm>
          <a:prstGeom prst="rect">
            <a:avLst/>
          </a:prstGeom>
          <a:noFill/>
        </p:spPr>
        <p:txBody>
          <a:bodyPr wrap="square" rtlCol="0">
            <a:spAutoFit/>
          </a:bodyPr>
          <a:lstStyle/>
          <a:p>
            <a:pPr marL="285750" indent="-285750" algn="just">
              <a:buFont typeface="Arial" panose="020B0604020202020204" pitchFamily="34" charset="0"/>
              <a:buChar char="•"/>
            </a:pPr>
            <a:r>
              <a:rPr lang="en-IN" dirty="0"/>
              <a:t>Digital signals have 0s and 1s</a:t>
            </a:r>
          </a:p>
          <a:p>
            <a:pPr marL="285750" indent="-285750" algn="just">
              <a:buFont typeface="Arial" panose="020B0604020202020204" pitchFamily="34" charset="0"/>
              <a:buChar char="•"/>
            </a:pPr>
            <a:r>
              <a:rPr lang="en-IN" dirty="0"/>
              <a:t>A digital signal can have more than two levels </a:t>
            </a:r>
          </a:p>
          <a:p>
            <a:pPr marL="285750" indent="-285750" algn="just">
              <a:buFont typeface="Arial" panose="020B0604020202020204" pitchFamily="34" charset="0"/>
              <a:buChar char="•"/>
            </a:pPr>
            <a:r>
              <a:rPr lang="en-IN" dirty="0"/>
              <a:t>We can send more than 1 bit for each level.</a:t>
            </a:r>
          </a:p>
        </p:txBody>
      </p:sp>
      <p:sp>
        <p:nvSpPr>
          <p:cNvPr id="7" name="Rectangle 6"/>
          <p:cNvSpPr/>
          <p:nvPr/>
        </p:nvSpPr>
        <p:spPr>
          <a:xfrm>
            <a:off x="6219763" y="4509120"/>
            <a:ext cx="2816733" cy="369332"/>
          </a:xfrm>
          <a:prstGeom prst="rect">
            <a:avLst/>
          </a:prstGeom>
        </p:spPr>
        <p:txBody>
          <a:bodyPr wrap="none">
            <a:spAutoFit/>
          </a:bodyPr>
          <a:lstStyle/>
          <a:p>
            <a:r>
              <a:rPr lang="en-IN" b="1" dirty="0"/>
              <a:t>Number of bits per level L =</a:t>
            </a:r>
            <a:endParaRPr lang="en-IN"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724" y="5088378"/>
            <a:ext cx="880407" cy="28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339128" y="908720"/>
            <a:ext cx="2578002" cy="923330"/>
          </a:xfrm>
          <a:prstGeom prst="rect">
            <a:avLst/>
          </a:prstGeom>
        </p:spPr>
        <p:txBody>
          <a:bodyPr wrap="square">
            <a:spAutoFit/>
          </a:bodyPr>
          <a:lstStyle/>
          <a:p>
            <a:pPr marL="285750" indent="-285750">
              <a:buFont typeface="Arial" panose="020B0604020202020204" pitchFamily="34" charset="0"/>
              <a:buChar char="•"/>
            </a:pPr>
            <a:r>
              <a:rPr lang="en-US" altLang="en-US" dirty="0">
                <a:effectLst>
                  <a:outerShdw blurRad="38100" dist="38100" dir="2700000" algn="tl">
                    <a:srgbClr val="C0C0C0"/>
                  </a:outerShdw>
                </a:effectLst>
              </a:rPr>
              <a:t>1 can be encoded as a positive voltage and a 0 as zero voltage</a:t>
            </a:r>
            <a:endParaRPr lang="en-IN" dirty="0"/>
          </a:p>
        </p:txBody>
      </p:sp>
    </p:spTree>
    <p:extLst>
      <p:ext uri="{BB962C8B-B14F-4D97-AF65-F5344CB8AC3E}">
        <p14:creationId xmlns:p14="http://schemas.microsoft.com/office/powerpoint/2010/main" val="1262683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Bit Rate</a:t>
            </a:r>
            <a:endParaRPr lang="en-IN" dirty="0">
              <a:solidFill>
                <a:srgbClr val="0000CC"/>
              </a:solidFill>
            </a:endParaRPr>
          </a:p>
        </p:txBody>
      </p:sp>
      <p:sp>
        <p:nvSpPr>
          <p:cNvPr id="3" name="Content Placeholder 2"/>
          <p:cNvSpPr>
            <a:spLocks noGrp="1"/>
          </p:cNvSpPr>
          <p:nvPr>
            <p:ph idx="1"/>
          </p:nvPr>
        </p:nvSpPr>
        <p:spPr/>
        <p:txBody>
          <a:bodyPr/>
          <a:lstStyle/>
          <a:p>
            <a:pPr algn="just"/>
            <a:r>
              <a:rPr lang="en-IN" dirty="0"/>
              <a:t>Most digital signals are </a:t>
            </a:r>
            <a:r>
              <a:rPr lang="en-IN" dirty="0" err="1"/>
              <a:t>nonperiodic</a:t>
            </a:r>
            <a:r>
              <a:rPr lang="en-IN" dirty="0"/>
              <a:t>, and thus period and frequency are not appropriate characteristics. </a:t>
            </a:r>
          </a:p>
          <a:p>
            <a:pPr algn="just"/>
            <a:r>
              <a:rPr lang="en-IN" i="1" dirty="0"/>
              <a:t>bit rate </a:t>
            </a:r>
            <a:r>
              <a:rPr lang="en-IN" dirty="0"/>
              <a:t>(instead of </a:t>
            </a:r>
            <a:r>
              <a:rPr lang="en-IN" i="1" dirty="0"/>
              <a:t>frequency</a:t>
            </a:r>
            <a:r>
              <a:rPr lang="en-IN" dirty="0"/>
              <a:t>)—is used to describe digital signals. </a:t>
            </a:r>
          </a:p>
          <a:p>
            <a:pPr algn="just"/>
            <a:r>
              <a:rPr lang="en-IN" dirty="0"/>
              <a:t>The </a:t>
            </a:r>
            <a:r>
              <a:rPr lang="en-IN" b="1" dirty="0"/>
              <a:t>bit rate </a:t>
            </a:r>
            <a:r>
              <a:rPr lang="en-IN" dirty="0"/>
              <a:t>is the number of bits sent in 1s, expressed in </a:t>
            </a:r>
            <a:r>
              <a:rPr lang="en-IN" b="1" dirty="0"/>
              <a:t>bits per second (bps)</a:t>
            </a:r>
            <a:endParaRPr lang="en-IN" dirty="0"/>
          </a:p>
        </p:txBody>
      </p:sp>
    </p:spTree>
    <p:extLst>
      <p:ext uri="{BB962C8B-B14F-4D97-AF65-F5344CB8AC3E}">
        <p14:creationId xmlns:p14="http://schemas.microsoft.com/office/powerpoint/2010/main" val="3446173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a:t>
            </a:r>
          </a:p>
        </p:txBody>
      </p:sp>
      <p:sp>
        <p:nvSpPr>
          <p:cNvPr id="4" name="Rectangle 3"/>
          <p:cNvSpPr>
            <a:spLocks noChangeArrowheads="1"/>
          </p:cNvSpPr>
          <p:nvPr/>
        </p:nvSpPr>
        <p:spPr bwMode="auto">
          <a:xfrm>
            <a:off x="304800" y="17907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A </a:t>
            </a:r>
            <a:r>
              <a:rPr lang="en-US" altLang="en-US" baseline="0">
                <a:solidFill>
                  <a:schemeClr val="hlink"/>
                </a:solidFill>
              </a:rPr>
              <a:t>digital</a:t>
            </a:r>
            <a:r>
              <a:rPr lang="en-US" altLang="en-US" baseline="0"/>
              <a:t> signal has </a:t>
            </a:r>
            <a:r>
              <a:rPr lang="en-US" altLang="en-US" baseline="0">
                <a:solidFill>
                  <a:schemeClr val="hlink"/>
                </a:solidFill>
              </a:rPr>
              <a:t>eight</a:t>
            </a:r>
            <a:r>
              <a:rPr lang="en-US" altLang="en-US" baseline="0"/>
              <a:t> levels. How many bits are needed per level? We calculate the number of bits from the formula</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3556000"/>
            <a:ext cx="4346575" cy="4318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4548188"/>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dirty="0"/>
              <a:t>Each signal level is represented by 3 bits.</a:t>
            </a:r>
          </a:p>
        </p:txBody>
      </p:sp>
    </p:spTree>
    <p:extLst>
      <p:ext uri="{BB962C8B-B14F-4D97-AF65-F5344CB8AC3E}">
        <p14:creationId xmlns:p14="http://schemas.microsoft.com/office/powerpoint/2010/main" val="384722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a:t>
            </a:r>
          </a:p>
        </p:txBody>
      </p:sp>
      <p:sp>
        <p:nvSpPr>
          <p:cNvPr id="4" name="Rectangle 3"/>
          <p:cNvSpPr>
            <a:spLocks noChangeArrowheads="1"/>
          </p:cNvSpPr>
          <p:nvPr/>
        </p:nvSpPr>
        <p:spPr bwMode="auto">
          <a:xfrm>
            <a:off x="304800" y="1888331"/>
            <a:ext cx="8534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marL="457200" indent="-457200" algn="just">
              <a:buFont typeface="Arial" panose="020B0604020202020204" pitchFamily="34" charset="0"/>
              <a:buChar char="•"/>
            </a:pPr>
            <a:r>
              <a:rPr lang="en-US" altLang="en-US" baseline="0" dirty="0"/>
              <a:t>A digital signal has nine levels. How many bits are needed per level?</a:t>
            </a:r>
          </a:p>
        </p:txBody>
      </p:sp>
      <p:sp>
        <p:nvSpPr>
          <p:cNvPr id="7" name="Rectangle 6"/>
          <p:cNvSpPr/>
          <p:nvPr/>
        </p:nvSpPr>
        <p:spPr>
          <a:xfrm>
            <a:off x="323528" y="2828836"/>
            <a:ext cx="8208912" cy="1815882"/>
          </a:xfrm>
          <a:prstGeom prst="rect">
            <a:avLst/>
          </a:prstGeom>
        </p:spPr>
        <p:txBody>
          <a:bodyPr wrap="square">
            <a:spAutoFit/>
          </a:bodyPr>
          <a:lstStyle/>
          <a:p>
            <a:pPr marL="457200" indent="-457200" algn="just">
              <a:buFont typeface="Arial" panose="020B0604020202020204" pitchFamily="34" charset="0"/>
              <a:buChar char="•"/>
            </a:pPr>
            <a:r>
              <a:rPr lang="en-US" altLang="en-US" sz="2800" b="1" i="1" dirty="0">
                <a:latin typeface="Times" panose="02020603050405020304" pitchFamily="18" charset="0"/>
                <a:cs typeface="Times" panose="02020603050405020304" pitchFamily="18" charset="0"/>
              </a:rPr>
              <a:t>Each signal level is represented by 3.17 bits.</a:t>
            </a:r>
          </a:p>
          <a:p>
            <a:pPr marL="457200" indent="-457200" algn="just">
              <a:buFont typeface="Arial" panose="020B0604020202020204" pitchFamily="34" charset="0"/>
              <a:buChar char="•"/>
            </a:pPr>
            <a:r>
              <a:rPr lang="en-US" altLang="en-US" sz="2800" b="1" i="1" dirty="0">
                <a:solidFill>
                  <a:srgbClr val="0000CC"/>
                </a:solidFill>
                <a:latin typeface="Times" panose="02020603050405020304" pitchFamily="18" charset="0"/>
                <a:cs typeface="Times" panose="02020603050405020304" pitchFamily="18" charset="0"/>
              </a:rPr>
              <a:t>The number of bits sent per level needs to be an integer as well as a power of 2</a:t>
            </a:r>
            <a:r>
              <a:rPr lang="en-US" altLang="en-US" sz="2800" b="1" i="1" dirty="0">
                <a:latin typeface="Times" panose="02020603050405020304" pitchFamily="18" charset="0"/>
                <a:cs typeface="Times" panose="02020603050405020304" pitchFamily="18" charset="0"/>
              </a:rPr>
              <a:t>. For this example, 4 bits can represent one level.</a:t>
            </a:r>
          </a:p>
        </p:txBody>
      </p:sp>
    </p:spTree>
    <p:extLst>
      <p:ext uri="{BB962C8B-B14F-4D97-AF65-F5344CB8AC3E}">
        <p14:creationId xmlns:p14="http://schemas.microsoft.com/office/powerpoint/2010/main" val="2439378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a:t>
            </a:r>
          </a:p>
        </p:txBody>
      </p:sp>
      <p:sp>
        <p:nvSpPr>
          <p:cNvPr id="4" name="Rectangle 3"/>
          <p:cNvSpPr>
            <a:spLocks noChangeArrowheads="1"/>
          </p:cNvSpPr>
          <p:nvPr/>
        </p:nvSpPr>
        <p:spPr bwMode="auto">
          <a:xfrm>
            <a:off x="304800" y="16002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Assume we need to download text documents at the rate of 100 pages per </a:t>
            </a:r>
            <a:r>
              <a:rPr lang="en-US" altLang="en-US" baseline="0">
                <a:solidFill>
                  <a:schemeClr val="hlink"/>
                </a:solidFill>
              </a:rPr>
              <a:t>sec</a:t>
            </a:r>
            <a:r>
              <a:rPr lang="en-US" altLang="en-US" baseline="0"/>
              <a:t>. What is the required bit rate of the channel?</a:t>
            </a:r>
          </a:p>
          <a:p>
            <a:pPr algn="just"/>
            <a:r>
              <a:rPr lang="en-US" altLang="en-US" baseline="0">
                <a:solidFill>
                  <a:schemeClr val="hlink"/>
                </a:solidFill>
              </a:rPr>
              <a:t>Solution</a:t>
            </a:r>
          </a:p>
          <a:p>
            <a:pPr algn="just"/>
            <a:r>
              <a:rPr lang="en-US" altLang="en-US" baseline="0"/>
              <a:t>A page is an average of 24 lines with 80 characters in each line. If we assume that one character requires 8 bits (ascii), the bit rate is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13" y="4870450"/>
            <a:ext cx="5462587" cy="3873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303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a:t>
            </a:r>
          </a:p>
        </p:txBody>
      </p:sp>
      <p:sp>
        <p:nvSpPr>
          <p:cNvPr id="4" name="Rectangle 3"/>
          <p:cNvSpPr>
            <a:spLocks noChangeArrowheads="1"/>
          </p:cNvSpPr>
          <p:nvPr/>
        </p:nvSpPr>
        <p:spPr bwMode="auto">
          <a:xfrm>
            <a:off x="304800" y="1370012"/>
            <a:ext cx="8534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marL="457200" indent="-457200" algn="just">
              <a:buFont typeface="Arial" panose="020B0604020202020204" pitchFamily="34" charset="0"/>
              <a:buChar char="•"/>
            </a:pPr>
            <a:r>
              <a:rPr lang="en-US" altLang="en-US" baseline="0" dirty="0"/>
              <a:t>A digitized voice channel, is made by digitizing a 4-kHz bandwidth analog voice signal. We need to sample the signal at twice the highest frequency (two samples per hertz). We assume that each sample requires 8 bits. What is the required bit rate?</a:t>
            </a:r>
          </a:p>
          <a:p>
            <a:pPr marL="457200" indent="-457200" algn="just">
              <a:buFont typeface="Arial" panose="020B0604020202020204" pitchFamily="34" charset="0"/>
              <a:buChar char="•"/>
            </a:pPr>
            <a:endParaRPr lang="en-US" altLang="en-US" baseline="0" dirty="0"/>
          </a:p>
          <a:p>
            <a:pPr marL="457200" indent="-457200" algn="just">
              <a:buFont typeface="Arial" panose="020B0604020202020204" pitchFamily="34" charset="0"/>
              <a:buChar char="•"/>
            </a:pPr>
            <a:r>
              <a:rPr lang="en-US" altLang="en-US" baseline="0" dirty="0">
                <a:solidFill>
                  <a:schemeClr val="hlink"/>
                </a:solidFill>
              </a:rPr>
              <a:t>Solution</a:t>
            </a:r>
          </a:p>
          <a:p>
            <a:pPr marL="457200" indent="-457200" algn="just">
              <a:buFont typeface="Arial" panose="020B0604020202020204" pitchFamily="34" charset="0"/>
              <a:buChar char="•"/>
            </a:pPr>
            <a:r>
              <a:rPr lang="en-US" altLang="en-US" baseline="0" dirty="0"/>
              <a:t>The bit rate can be calculated as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813" y="5137150"/>
            <a:ext cx="41671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25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00B050"/>
                </a:solidFill>
                <a:latin typeface="Times" pitchFamily="1" charset="0"/>
              </a:rPr>
              <a:t>Analog and Digital Data</a:t>
            </a:r>
            <a:endParaRPr lang="en-IN" b="1" dirty="0">
              <a:solidFill>
                <a:srgbClr val="00B050"/>
              </a:solidFill>
            </a:endParaRPr>
          </a:p>
        </p:txBody>
      </p:sp>
      <p:sp>
        <p:nvSpPr>
          <p:cNvPr id="3" name="Content Placeholder 2"/>
          <p:cNvSpPr>
            <a:spLocks noGrp="1"/>
          </p:cNvSpPr>
          <p:nvPr>
            <p:ph idx="1"/>
          </p:nvPr>
        </p:nvSpPr>
        <p:spPr/>
        <p:txBody>
          <a:bodyPr/>
          <a:lstStyle/>
          <a:p>
            <a:pPr algn="just"/>
            <a:r>
              <a:rPr lang="en-IN" dirty="0"/>
              <a:t>Data can be </a:t>
            </a:r>
            <a:r>
              <a:rPr lang="en-IN" b="1" dirty="0" err="1"/>
              <a:t>analog</a:t>
            </a:r>
            <a:r>
              <a:rPr lang="en-IN" b="1" dirty="0"/>
              <a:t> or digital</a:t>
            </a:r>
            <a:r>
              <a:rPr lang="en-IN" dirty="0"/>
              <a:t>. </a:t>
            </a:r>
          </a:p>
          <a:p>
            <a:pPr algn="just"/>
            <a:r>
              <a:rPr lang="en-IN" dirty="0"/>
              <a:t>Analog data </a:t>
            </a:r>
            <a:r>
              <a:rPr lang="en-IN" dirty="0">
                <a:sym typeface="Wingdings" panose="05000000000000000000" pitchFamily="2" charset="2"/>
              </a:rPr>
              <a:t>refers </a:t>
            </a:r>
            <a:r>
              <a:rPr lang="en-IN" dirty="0"/>
              <a:t>to information that is continuous; </a:t>
            </a:r>
          </a:p>
          <a:p>
            <a:pPr lvl="1" algn="just"/>
            <a:r>
              <a:rPr lang="en-IN" dirty="0"/>
              <a:t>Analog data take on continuous values</a:t>
            </a:r>
          </a:p>
          <a:p>
            <a:pPr algn="just"/>
            <a:r>
              <a:rPr lang="en-IN" dirty="0"/>
              <a:t>Digital data </a:t>
            </a:r>
            <a:r>
              <a:rPr lang="en-IN" dirty="0">
                <a:sym typeface="Wingdings" panose="05000000000000000000" pitchFamily="2" charset="2"/>
              </a:rPr>
              <a:t> refers</a:t>
            </a:r>
            <a:r>
              <a:rPr lang="en-IN" dirty="0"/>
              <a:t> to information that has discrete states. </a:t>
            </a:r>
          </a:p>
          <a:p>
            <a:pPr lvl="1" algn="just"/>
            <a:r>
              <a:rPr lang="en-IN" dirty="0"/>
              <a:t>Digital data take on discrete values</a:t>
            </a:r>
          </a:p>
          <a:p>
            <a:pPr algn="just"/>
            <a:endParaRPr lang="en-IN" dirty="0"/>
          </a:p>
        </p:txBody>
      </p:sp>
    </p:spTree>
    <p:extLst>
      <p:ext uri="{BB962C8B-B14F-4D97-AF65-F5344CB8AC3E}">
        <p14:creationId xmlns:p14="http://schemas.microsoft.com/office/powerpoint/2010/main" val="2913776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b="1" dirty="0">
                <a:solidFill>
                  <a:srgbClr val="0000CC"/>
                </a:solidFill>
              </a:rPr>
              <a:t>The time and frequency domains of periodic and </a:t>
            </a:r>
            <a:r>
              <a:rPr lang="en-US" altLang="en-US" sz="3200" b="1" dirty="0" err="1">
                <a:solidFill>
                  <a:srgbClr val="0000CC"/>
                </a:solidFill>
              </a:rPr>
              <a:t>nonperiodic</a:t>
            </a:r>
            <a:r>
              <a:rPr lang="en-US" altLang="en-US" sz="3200" b="1" dirty="0">
                <a:solidFill>
                  <a:srgbClr val="0000CC"/>
                </a:solidFill>
              </a:rPr>
              <a:t> digital signals</a:t>
            </a:r>
            <a:endParaRPr lang="en-IN" sz="3200" b="1" dirty="0">
              <a:solidFill>
                <a:srgbClr val="0000CC"/>
              </a:solidFill>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59" y="1455192"/>
            <a:ext cx="8720137" cy="47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035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Bit Length</a:t>
            </a:r>
            <a:endParaRPr lang="en-IN" dirty="0">
              <a:solidFill>
                <a:srgbClr val="0000CC"/>
              </a:solidFill>
            </a:endParaRPr>
          </a:p>
        </p:txBody>
      </p:sp>
      <p:sp>
        <p:nvSpPr>
          <p:cNvPr id="3" name="Content Placeholder 2"/>
          <p:cNvSpPr>
            <a:spLocks noGrp="1"/>
          </p:cNvSpPr>
          <p:nvPr>
            <p:ph idx="1"/>
          </p:nvPr>
        </p:nvSpPr>
        <p:spPr/>
        <p:txBody>
          <a:bodyPr/>
          <a:lstStyle/>
          <a:p>
            <a:pPr algn="just"/>
            <a:r>
              <a:rPr lang="en-IN" dirty="0"/>
              <a:t>Like wavelength for an </a:t>
            </a:r>
            <a:r>
              <a:rPr lang="en-IN" dirty="0" err="1"/>
              <a:t>analog</a:t>
            </a:r>
            <a:r>
              <a:rPr lang="en-IN" dirty="0"/>
              <a:t> signal: the distance one cycle occupies on the transmission medium.</a:t>
            </a:r>
          </a:p>
          <a:p>
            <a:pPr algn="just"/>
            <a:r>
              <a:rPr lang="en-IN" dirty="0"/>
              <a:t>Bit length for a digital signal: the bit length.</a:t>
            </a:r>
          </a:p>
          <a:p>
            <a:pPr algn="just"/>
            <a:r>
              <a:rPr lang="en-IN" dirty="0"/>
              <a:t>The </a:t>
            </a:r>
            <a:r>
              <a:rPr lang="en-IN" b="1" dirty="0"/>
              <a:t>bit length </a:t>
            </a:r>
            <a:r>
              <a:rPr lang="en-IN" dirty="0"/>
              <a:t>is the distance one bit occupies on the transmission medium.</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157192"/>
            <a:ext cx="7128792"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961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Transmission of Digital Signals</a:t>
            </a:r>
          </a:p>
        </p:txBody>
      </p:sp>
      <p:sp>
        <p:nvSpPr>
          <p:cNvPr id="3" name="Content Placeholder 2"/>
          <p:cNvSpPr>
            <a:spLocks noGrp="1"/>
          </p:cNvSpPr>
          <p:nvPr>
            <p:ph idx="1"/>
          </p:nvPr>
        </p:nvSpPr>
        <p:spPr/>
        <p:txBody>
          <a:bodyPr/>
          <a:lstStyle/>
          <a:p>
            <a:r>
              <a:rPr lang="en-IN" dirty="0"/>
              <a:t>We can transmit a digital signal by using one of two different approaches: </a:t>
            </a:r>
          </a:p>
          <a:p>
            <a:pPr lvl="1"/>
            <a:r>
              <a:rPr lang="en-IN" dirty="0"/>
              <a:t>baseband transmission or broadband transmission</a:t>
            </a:r>
          </a:p>
        </p:txBody>
      </p:sp>
    </p:spTree>
    <p:extLst>
      <p:ext uri="{BB962C8B-B14F-4D97-AF65-F5344CB8AC3E}">
        <p14:creationId xmlns:p14="http://schemas.microsoft.com/office/powerpoint/2010/main" val="95406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0000CC"/>
                </a:solidFill>
              </a:rPr>
              <a:t>Baseband Transmission</a:t>
            </a:r>
            <a:endParaRPr lang="en-IN" dirty="0">
              <a:solidFill>
                <a:srgbClr val="0000CC"/>
              </a:solidFill>
            </a:endParaRPr>
          </a:p>
        </p:txBody>
      </p:sp>
      <p:sp>
        <p:nvSpPr>
          <p:cNvPr id="3" name="Content Placeholder 2"/>
          <p:cNvSpPr>
            <a:spLocks noGrp="1"/>
          </p:cNvSpPr>
          <p:nvPr>
            <p:ph idx="1"/>
          </p:nvPr>
        </p:nvSpPr>
        <p:spPr/>
        <p:txBody>
          <a:bodyPr/>
          <a:lstStyle/>
          <a:p>
            <a:pPr algn="just"/>
            <a:r>
              <a:rPr lang="en-IN" dirty="0"/>
              <a:t>Baseband transmission means sending a digital signal over a channel </a:t>
            </a:r>
            <a:r>
              <a:rPr lang="en-IN" b="1" dirty="0"/>
              <a:t>without changing the digital signal to an </a:t>
            </a:r>
            <a:r>
              <a:rPr lang="en-IN" b="1" dirty="0" err="1"/>
              <a:t>analog</a:t>
            </a:r>
            <a:r>
              <a:rPr lang="en-IN" b="1" dirty="0"/>
              <a:t> signal</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501008"/>
            <a:ext cx="4993998" cy="1637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5532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00B050"/>
                </a:solidFill>
              </a:rPr>
              <a:t>Requirements for Baseband Transmission</a:t>
            </a:r>
          </a:p>
        </p:txBody>
      </p:sp>
      <p:sp>
        <p:nvSpPr>
          <p:cNvPr id="3" name="Content Placeholder 2"/>
          <p:cNvSpPr>
            <a:spLocks noGrp="1"/>
          </p:cNvSpPr>
          <p:nvPr>
            <p:ph idx="1"/>
          </p:nvPr>
        </p:nvSpPr>
        <p:spPr/>
        <p:txBody>
          <a:bodyPr>
            <a:normAutofit fontScale="92500" lnSpcReduction="10000"/>
          </a:bodyPr>
          <a:lstStyle/>
          <a:p>
            <a:pPr algn="just"/>
            <a:r>
              <a:rPr lang="en-IN" dirty="0"/>
              <a:t>a </a:t>
            </a:r>
            <a:r>
              <a:rPr lang="en-IN" b="1" dirty="0"/>
              <a:t>low-pass channel, </a:t>
            </a:r>
            <a:r>
              <a:rPr lang="en-IN" dirty="0"/>
              <a:t>a channel with a bandwidth that starts from zero:</a:t>
            </a:r>
          </a:p>
          <a:p>
            <a:pPr lvl="1" algn="just"/>
            <a:r>
              <a:rPr lang="en-IN" dirty="0"/>
              <a:t>dedicated medium with a bandwidth constituting only one channel.</a:t>
            </a:r>
          </a:p>
          <a:p>
            <a:pPr algn="just"/>
            <a:r>
              <a:rPr lang="en-IN" dirty="0"/>
              <a:t>For example, </a:t>
            </a:r>
          </a:p>
          <a:p>
            <a:pPr lvl="1" algn="just"/>
            <a:r>
              <a:rPr lang="en-IN" dirty="0"/>
              <a:t>the entire bandwidth of a cable connecting two computers is one single channel. </a:t>
            </a:r>
          </a:p>
          <a:p>
            <a:pPr lvl="1" algn="just"/>
            <a:r>
              <a:rPr lang="en-IN" dirty="0"/>
              <a:t>We may connect </a:t>
            </a:r>
            <a:r>
              <a:rPr lang="en-IN" b="1" dirty="0"/>
              <a:t>several computers to a bus, </a:t>
            </a:r>
            <a:r>
              <a:rPr lang="en-IN" dirty="0"/>
              <a:t>but not allow more than two stations to communicate at a time.</a:t>
            </a:r>
          </a:p>
        </p:txBody>
      </p:sp>
    </p:spTree>
    <p:extLst>
      <p:ext uri="{BB962C8B-B14F-4D97-AF65-F5344CB8AC3E}">
        <p14:creationId xmlns:p14="http://schemas.microsoft.com/office/powerpoint/2010/main" val="1015414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00B050"/>
                </a:solidFill>
              </a:rPr>
              <a:t>A low-pass channel with a</a:t>
            </a:r>
            <a:br>
              <a:rPr lang="en-IN" sz="3600" b="1" dirty="0">
                <a:solidFill>
                  <a:srgbClr val="00B050"/>
                </a:solidFill>
              </a:rPr>
            </a:br>
            <a:r>
              <a:rPr lang="en-IN" sz="3600" b="1" dirty="0">
                <a:solidFill>
                  <a:srgbClr val="00B050"/>
                </a:solidFill>
              </a:rPr>
              <a:t>wide bandwidth and a narrow bandwidth</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 y="1541876"/>
            <a:ext cx="873918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520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solidFill>
                  <a:srgbClr val="0000CC"/>
                </a:solidFill>
              </a:rPr>
              <a:t>Example of a dedicated channel where the entire bandwidth of the medium is used as one single channel</a:t>
            </a:r>
          </a:p>
        </p:txBody>
      </p:sp>
      <p:sp>
        <p:nvSpPr>
          <p:cNvPr id="3" name="Content Placeholder 2"/>
          <p:cNvSpPr>
            <a:spLocks noGrp="1"/>
          </p:cNvSpPr>
          <p:nvPr>
            <p:ph idx="1"/>
          </p:nvPr>
        </p:nvSpPr>
        <p:spPr/>
        <p:txBody>
          <a:bodyPr>
            <a:normAutofit fontScale="92500" lnSpcReduction="10000"/>
          </a:bodyPr>
          <a:lstStyle/>
          <a:p>
            <a:pPr algn="just"/>
            <a:r>
              <a:rPr lang="en-IN" dirty="0"/>
              <a:t>LAN</a:t>
            </a:r>
          </a:p>
          <a:p>
            <a:pPr lvl="1" algn="just"/>
            <a:r>
              <a:rPr lang="en-IN" dirty="0"/>
              <a:t>Almost every wired LAN today uses a </a:t>
            </a:r>
            <a:r>
              <a:rPr lang="en-IN" b="1" dirty="0">
                <a:solidFill>
                  <a:srgbClr val="00B050"/>
                </a:solidFill>
              </a:rPr>
              <a:t>dedicated channel for two stations</a:t>
            </a:r>
            <a:r>
              <a:rPr lang="en-IN" dirty="0"/>
              <a:t> communicating with each other. </a:t>
            </a:r>
          </a:p>
          <a:p>
            <a:pPr lvl="1" algn="just"/>
            <a:r>
              <a:rPr lang="en-IN" dirty="0"/>
              <a:t>In a bus topology LAN with multipoint connections, only two stations can communicate with each other at each moment in time (timesharing); </a:t>
            </a:r>
          </a:p>
          <a:p>
            <a:pPr lvl="2" algn="just"/>
            <a:r>
              <a:rPr lang="en-IN" dirty="0"/>
              <a:t>the other stations need to refrain from sending data. </a:t>
            </a:r>
          </a:p>
          <a:p>
            <a:pPr lvl="1" algn="just"/>
            <a:r>
              <a:rPr lang="en-IN" dirty="0"/>
              <a:t>In a star topology LAN, the entire channel between each station and the hub is used for communication between these two entities</a:t>
            </a:r>
          </a:p>
        </p:txBody>
      </p:sp>
    </p:spTree>
    <p:extLst>
      <p:ext uri="{BB962C8B-B14F-4D97-AF65-F5344CB8AC3E}">
        <p14:creationId xmlns:p14="http://schemas.microsoft.com/office/powerpoint/2010/main" val="970042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rgbClr val="00B050"/>
                </a:solidFill>
              </a:rPr>
              <a:t>Broadband Transmission (Using Modulation)</a:t>
            </a:r>
            <a:endParaRPr lang="en-IN" dirty="0">
              <a:solidFill>
                <a:srgbClr val="00B050"/>
              </a:solidFill>
            </a:endParaRPr>
          </a:p>
        </p:txBody>
      </p:sp>
      <p:sp>
        <p:nvSpPr>
          <p:cNvPr id="3" name="Content Placeholder 2"/>
          <p:cNvSpPr>
            <a:spLocks noGrp="1"/>
          </p:cNvSpPr>
          <p:nvPr>
            <p:ph idx="1"/>
          </p:nvPr>
        </p:nvSpPr>
        <p:spPr>
          <a:xfrm>
            <a:off x="457200" y="1600201"/>
            <a:ext cx="8229600" cy="3124944"/>
          </a:xfrm>
        </p:spPr>
        <p:txBody>
          <a:bodyPr>
            <a:normAutofit fontScale="85000" lnSpcReduction="20000"/>
          </a:bodyPr>
          <a:lstStyle/>
          <a:p>
            <a:pPr algn="just"/>
            <a:r>
              <a:rPr lang="en-IN" b="1" dirty="0"/>
              <a:t>Broadband transmission </a:t>
            </a:r>
            <a:r>
              <a:rPr lang="en-IN" dirty="0"/>
              <a:t>or modulation means changing the digital signal to an </a:t>
            </a:r>
            <a:r>
              <a:rPr lang="en-IN" dirty="0" err="1"/>
              <a:t>analog</a:t>
            </a:r>
            <a:r>
              <a:rPr lang="en-IN" dirty="0"/>
              <a:t> signal for transmission</a:t>
            </a:r>
          </a:p>
          <a:p>
            <a:pPr algn="just"/>
            <a:r>
              <a:rPr lang="en-IN" dirty="0"/>
              <a:t>Modulation allows us to use a </a:t>
            </a:r>
            <a:r>
              <a:rPr lang="en-IN" b="1" dirty="0"/>
              <a:t>bandpass channel</a:t>
            </a:r>
            <a:r>
              <a:rPr lang="en-IN" dirty="0"/>
              <a:t>—a channel with a bandwidth that does not start from zero. </a:t>
            </a:r>
          </a:p>
          <a:p>
            <a:pPr algn="just"/>
            <a:r>
              <a:rPr lang="en-IN" dirty="0"/>
              <a:t>This type of channel is more available than a low-pass channel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92" y="4653136"/>
            <a:ext cx="789781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31840" y="4725144"/>
            <a:ext cx="3456384" cy="369332"/>
          </a:xfrm>
          <a:prstGeom prst="rect">
            <a:avLst/>
          </a:prstGeom>
          <a:noFill/>
        </p:spPr>
        <p:txBody>
          <a:bodyPr wrap="square" rtlCol="0">
            <a:spAutoFit/>
          </a:bodyPr>
          <a:lstStyle/>
          <a:p>
            <a:pPr algn="just"/>
            <a:r>
              <a:rPr lang="en-IN" b="1" dirty="0"/>
              <a:t>Bandwidth of a bandpass channel</a:t>
            </a:r>
          </a:p>
        </p:txBody>
      </p:sp>
    </p:spTree>
    <p:extLst>
      <p:ext uri="{BB962C8B-B14F-4D97-AF65-F5344CB8AC3E}">
        <p14:creationId xmlns:p14="http://schemas.microsoft.com/office/powerpoint/2010/main" val="2191156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rgbClr val="00B050"/>
                </a:solidFill>
              </a:rPr>
              <a:t>Modulation of a digital signal for transmission on a bandpass channel</a:t>
            </a:r>
            <a:endParaRPr lang="en-IN" b="1" dirty="0">
              <a:solidFill>
                <a:srgbClr val="00B050"/>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848872" cy="38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2843808" y="5949280"/>
            <a:ext cx="1800200" cy="504056"/>
          </a:xfrm>
          <a:prstGeom prst="wedgeRoundRectCallout">
            <a:avLst>
              <a:gd name="adj1" fmla="val -71198"/>
              <a:gd name="adj2" fmla="val -148968"/>
              <a:gd name="adj3" fmla="val 1666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composite </a:t>
            </a:r>
            <a:r>
              <a:rPr lang="en-IN" b="1" dirty="0" err="1">
                <a:solidFill>
                  <a:schemeClr val="tx1"/>
                </a:solidFill>
              </a:rPr>
              <a:t>analog</a:t>
            </a:r>
            <a:r>
              <a:rPr lang="en-IN" b="1" dirty="0">
                <a:solidFill>
                  <a:schemeClr val="tx1"/>
                </a:solidFill>
              </a:rPr>
              <a:t> signal.</a:t>
            </a:r>
          </a:p>
        </p:txBody>
      </p:sp>
    </p:spTree>
    <p:extLst>
      <p:ext uri="{BB962C8B-B14F-4D97-AF65-F5344CB8AC3E}">
        <p14:creationId xmlns:p14="http://schemas.microsoft.com/office/powerpoint/2010/main" val="1411119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TRANSMISSION IMPAIRMENT</a:t>
            </a:r>
            <a:endParaRPr lang="en-IN" dirty="0">
              <a:solidFill>
                <a:srgbClr val="0000CC"/>
              </a:solidFill>
            </a:endParaRPr>
          </a:p>
        </p:txBody>
      </p:sp>
      <p:sp>
        <p:nvSpPr>
          <p:cNvPr id="3" name="Content Placeholder 2"/>
          <p:cNvSpPr>
            <a:spLocks noGrp="1"/>
          </p:cNvSpPr>
          <p:nvPr>
            <p:ph idx="1"/>
          </p:nvPr>
        </p:nvSpPr>
        <p:spPr/>
        <p:txBody>
          <a:bodyPr/>
          <a:lstStyle/>
          <a:p>
            <a:pPr algn="just"/>
            <a:r>
              <a:rPr lang="en-US" altLang="en-US" dirty="0"/>
              <a:t>Signals travel through transmission media, which are not perfect. </a:t>
            </a:r>
          </a:p>
          <a:p>
            <a:pPr lvl="1" algn="just"/>
            <a:r>
              <a:rPr lang="en-US" altLang="en-US" dirty="0"/>
              <a:t>The imperfection causes signal impairment. </a:t>
            </a:r>
          </a:p>
          <a:p>
            <a:pPr lvl="2" algn="just"/>
            <a:r>
              <a:rPr lang="en-US" altLang="en-US" dirty="0"/>
              <a:t>This means that the signal at the beginning of the medium is not the same as the signal at the end of the medium</a:t>
            </a:r>
            <a:endParaRPr lang="en-IN" dirty="0"/>
          </a:p>
        </p:txBody>
      </p:sp>
    </p:spTree>
    <p:extLst>
      <p:ext uri="{BB962C8B-B14F-4D97-AF65-F5344CB8AC3E}">
        <p14:creationId xmlns:p14="http://schemas.microsoft.com/office/powerpoint/2010/main" val="385485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altLang="en-US" b="1" dirty="0">
                <a:solidFill>
                  <a:srgbClr val="00B050"/>
                </a:solidFill>
              </a:rPr>
              <a:t>Analog and Digital Signals</a:t>
            </a:r>
            <a:endParaRPr lang="en-IN" b="1" dirty="0">
              <a:solidFill>
                <a:srgbClr val="00B050"/>
              </a:solidFill>
            </a:endParaRPr>
          </a:p>
        </p:txBody>
      </p:sp>
      <p:sp>
        <p:nvSpPr>
          <p:cNvPr id="3" name="Content Placeholder 2"/>
          <p:cNvSpPr>
            <a:spLocks noGrp="1"/>
          </p:cNvSpPr>
          <p:nvPr>
            <p:ph idx="1"/>
          </p:nvPr>
        </p:nvSpPr>
        <p:spPr>
          <a:xfrm>
            <a:off x="457200" y="1124744"/>
            <a:ext cx="8229600" cy="5001419"/>
          </a:xfrm>
        </p:spPr>
        <p:txBody>
          <a:bodyPr/>
          <a:lstStyle/>
          <a:p>
            <a:pPr algn="just" eaLnBrk="0" hangingPunct="0">
              <a:spcBef>
                <a:spcPct val="0"/>
              </a:spcBef>
              <a:buFontTx/>
              <a:buChar char="•"/>
            </a:pPr>
            <a:r>
              <a:rPr lang="en-US" altLang="en-US" dirty="0"/>
              <a:t>Signals can be analog or digital.</a:t>
            </a:r>
          </a:p>
          <a:p>
            <a:pPr algn="just" eaLnBrk="0" hangingPunct="0">
              <a:spcBef>
                <a:spcPct val="0"/>
              </a:spcBef>
              <a:buFontTx/>
              <a:buChar char="•"/>
            </a:pPr>
            <a:r>
              <a:rPr lang="en-US" altLang="en-US" dirty="0"/>
              <a:t>Analog signals can have </a:t>
            </a:r>
            <a:r>
              <a:rPr lang="en-US" altLang="en-US" b="1" dirty="0">
                <a:solidFill>
                  <a:srgbClr val="000099"/>
                </a:solidFill>
              </a:rPr>
              <a:t>an infinite number of values</a:t>
            </a:r>
            <a:r>
              <a:rPr lang="en-US" altLang="en-US" dirty="0"/>
              <a:t> in a range.</a:t>
            </a:r>
          </a:p>
          <a:p>
            <a:pPr algn="just" eaLnBrk="0" hangingPunct="0">
              <a:spcBef>
                <a:spcPct val="0"/>
              </a:spcBef>
              <a:buFontTx/>
              <a:buChar char="•"/>
            </a:pPr>
            <a:r>
              <a:rPr lang="en-US" altLang="en-US" dirty="0"/>
              <a:t>Digital signals can have only </a:t>
            </a:r>
            <a:r>
              <a:rPr lang="en-US" altLang="en-US" b="1" dirty="0">
                <a:solidFill>
                  <a:srgbClr val="000099"/>
                </a:solidFill>
              </a:rPr>
              <a:t>a limited </a:t>
            </a:r>
            <a:br>
              <a:rPr lang="en-US" altLang="en-US" b="1" dirty="0">
                <a:solidFill>
                  <a:srgbClr val="000099"/>
                </a:solidFill>
              </a:rPr>
            </a:br>
            <a:r>
              <a:rPr lang="en-US" altLang="en-US" b="1" dirty="0">
                <a:solidFill>
                  <a:srgbClr val="000099"/>
                </a:solidFill>
              </a:rPr>
              <a:t>number of values</a:t>
            </a:r>
            <a:endParaRPr lang="en-IN" b="1" dirty="0">
              <a:solidFill>
                <a:srgbClr val="000099"/>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861048"/>
            <a:ext cx="7200800" cy="262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7169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0000"/>
                </a:solidFill>
              </a:rPr>
              <a:t>Causes of impairment</a:t>
            </a:r>
            <a:endParaRPr lang="en-IN" b="1" dirty="0">
              <a:solidFill>
                <a:srgbClr val="FF0000"/>
              </a:solidFill>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229600" cy="259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536" y="4509120"/>
            <a:ext cx="2160240" cy="646331"/>
          </a:xfrm>
          <a:prstGeom prst="rect">
            <a:avLst/>
          </a:prstGeom>
        </p:spPr>
        <p:txBody>
          <a:bodyPr wrap="square">
            <a:spAutoFit/>
          </a:bodyPr>
          <a:lstStyle/>
          <a:p>
            <a:pPr algn="just"/>
            <a:r>
              <a:rPr lang="en-IN" dirty="0"/>
              <a:t>Signal losses some  of its energy</a:t>
            </a:r>
          </a:p>
        </p:txBody>
      </p:sp>
      <p:sp>
        <p:nvSpPr>
          <p:cNvPr id="6" name="Rectangle 5"/>
          <p:cNvSpPr/>
          <p:nvPr/>
        </p:nvSpPr>
        <p:spPr>
          <a:xfrm>
            <a:off x="3203848" y="4509120"/>
            <a:ext cx="2160240" cy="646331"/>
          </a:xfrm>
          <a:prstGeom prst="rect">
            <a:avLst/>
          </a:prstGeom>
        </p:spPr>
        <p:txBody>
          <a:bodyPr wrap="square">
            <a:spAutoFit/>
          </a:bodyPr>
          <a:lstStyle/>
          <a:p>
            <a:pPr algn="just"/>
            <a:r>
              <a:rPr lang="en-IN" dirty="0"/>
              <a:t>Signal changes its shape</a:t>
            </a:r>
          </a:p>
        </p:txBody>
      </p:sp>
      <p:sp>
        <p:nvSpPr>
          <p:cNvPr id="7" name="Rectangle 6"/>
          <p:cNvSpPr/>
          <p:nvPr/>
        </p:nvSpPr>
        <p:spPr>
          <a:xfrm>
            <a:off x="6444208" y="4516768"/>
            <a:ext cx="1928990" cy="369332"/>
          </a:xfrm>
          <a:prstGeom prst="rect">
            <a:avLst/>
          </a:prstGeom>
        </p:spPr>
        <p:txBody>
          <a:bodyPr wrap="none">
            <a:spAutoFit/>
          </a:bodyPr>
          <a:lstStyle/>
          <a:p>
            <a:r>
              <a:rPr lang="en-IN" dirty="0"/>
              <a:t>corrupts the signal</a:t>
            </a:r>
          </a:p>
        </p:txBody>
      </p:sp>
    </p:spTree>
    <p:extLst>
      <p:ext uri="{BB962C8B-B14F-4D97-AF65-F5344CB8AC3E}">
        <p14:creationId xmlns:p14="http://schemas.microsoft.com/office/powerpoint/2010/main" val="314130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Attenuation</a:t>
            </a:r>
          </a:p>
        </p:txBody>
      </p:sp>
      <p:sp>
        <p:nvSpPr>
          <p:cNvPr id="3" name="Content Placeholder 2"/>
          <p:cNvSpPr>
            <a:spLocks noGrp="1"/>
          </p:cNvSpPr>
          <p:nvPr>
            <p:ph idx="1"/>
          </p:nvPr>
        </p:nvSpPr>
        <p:spPr>
          <a:xfrm>
            <a:off x="457200" y="1340768"/>
            <a:ext cx="8229600" cy="1972816"/>
          </a:xfrm>
        </p:spPr>
        <p:txBody>
          <a:bodyPr>
            <a:noAutofit/>
          </a:bodyPr>
          <a:lstStyle/>
          <a:p>
            <a:pPr algn="just"/>
            <a:r>
              <a:rPr lang="en-IN" dirty="0"/>
              <a:t>When a signal, simple or composite, travels through a medium</a:t>
            </a:r>
            <a:r>
              <a:rPr lang="en-IN" b="1" dirty="0"/>
              <a:t>, it loses some of its energy in overcoming the resistance </a:t>
            </a:r>
            <a:r>
              <a:rPr lang="en-IN" dirty="0"/>
              <a:t>of the medium.</a:t>
            </a:r>
          </a:p>
          <a:p>
            <a:pPr algn="just"/>
            <a:endParaRPr lang="en-IN" dirty="0"/>
          </a:p>
          <a:p>
            <a:pPr algn="just"/>
            <a:endParaRPr lang="en-IN" dirty="0"/>
          </a:p>
          <a:p>
            <a:pPr algn="just"/>
            <a:endParaRPr lang="en-IN" dirty="0"/>
          </a:p>
          <a:p>
            <a:pPr algn="just"/>
            <a:endParaRPr lang="en-IN" dirty="0"/>
          </a:p>
          <a:p>
            <a:pPr algn="just"/>
            <a:r>
              <a:rPr lang="en-IN" dirty="0"/>
              <a:t>To compensate for this loss, </a:t>
            </a:r>
            <a:r>
              <a:rPr lang="en-IN" b="1" dirty="0"/>
              <a:t>amplifiers are used to amplify the signal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196" y="2924944"/>
            <a:ext cx="6131148" cy="2327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455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Distortion</a:t>
            </a:r>
            <a:endParaRPr lang="en-IN" dirty="0">
              <a:solidFill>
                <a:srgbClr val="FF0000"/>
              </a:solidFill>
            </a:endParaRPr>
          </a:p>
        </p:txBody>
      </p:sp>
      <p:sp>
        <p:nvSpPr>
          <p:cNvPr id="3" name="Content Placeholder 2"/>
          <p:cNvSpPr>
            <a:spLocks noGrp="1"/>
          </p:cNvSpPr>
          <p:nvPr>
            <p:ph idx="1"/>
          </p:nvPr>
        </p:nvSpPr>
        <p:spPr>
          <a:xfrm>
            <a:off x="457200" y="1340768"/>
            <a:ext cx="8229600" cy="4785395"/>
          </a:xfrm>
        </p:spPr>
        <p:txBody>
          <a:bodyPr>
            <a:normAutofit fontScale="85000" lnSpcReduction="20000"/>
          </a:bodyPr>
          <a:lstStyle/>
          <a:p>
            <a:pPr algn="just"/>
            <a:r>
              <a:rPr lang="en-IN" b="1" dirty="0"/>
              <a:t>Distortion </a:t>
            </a:r>
            <a:r>
              <a:rPr lang="en-IN" dirty="0"/>
              <a:t>means that the signal changes its form or shape</a:t>
            </a:r>
          </a:p>
          <a:p>
            <a:pPr algn="just"/>
            <a:r>
              <a:rPr lang="en-IN" dirty="0"/>
              <a:t>Distortion can occur in a composite signal made of different frequencies</a:t>
            </a:r>
          </a:p>
          <a:p>
            <a:pPr algn="just"/>
            <a:r>
              <a:rPr lang="en-IN" dirty="0"/>
              <a:t>Each signal component has its own propagation speed through a medium </a:t>
            </a:r>
          </a:p>
          <a:p>
            <a:pPr lvl="1" algn="just"/>
            <a:r>
              <a:rPr lang="en-IN" dirty="0"/>
              <a:t>Has its own delay in arriving at the final destination.</a:t>
            </a:r>
          </a:p>
          <a:p>
            <a:pPr algn="just"/>
            <a:r>
              <a:rPr lang="en-IN" b="1" dirty="0">
                <a:solidFill>
                  <a:srgbClr val="0000CC"/>
                </a:solidFill>
              </a:rPr>
              <a:t>Differences in delay </a:t>
            </a:r>
            <a:r>
              <a:rPr lang="en-IN" dirty="0"/>
              <a:t>may create a difference in phase if the delay is not exactly the same as the period duration.</a:t>
            </a:r>
          </a:p>
          <a:p>
            <a:pPr algn="just"/>
            <a:r>
              <a:rPr lang="en-IN" dirty="0">
                <a:solidFill>
                  <a:srgbClr val="0000CC"/>
                </a:solidFill>
              </a:rPr>
              <a:t>Signal components </a:t>
            </a:r>
            <a:r>
              <a:rPr lang="en-IN" dirty="0"/>
              <a:t>at the receiver have phases different from what they had at the sender.</a:t>
            </a:r>
          </a:p>
        </p:txBody>
      </p:sp>
    </p:spTree>
    <p:extLst>
      <p:ext uri="{BB962C8B-B14F-4D97-AF65-F5344CB8AC3E}">
        <p14:creationId xmlns:p14="http://schemas.microsoft.com/office/powerpoint/2010/main" val="3578772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Distortion</a:t>
            </a: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19" y="2227362"/>
            <a:ext cx="8335962"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457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a:solidFill>
                  <a:srgbClr val="FF0000"/>
                </a:solidFill>
              </a:rPr>
              <a:t>Noise</a:t>
            </a:r>
            <a:endParaRPr lang="en-IN" dirty="0">
              <a:solidFill>
                <a:srgbClr val="FF0000"/>
              </a:solidFill>
            </a:endParaRPr>
          </a:p>
        </p:txBody>
      </p:sp>
      <p:sp>
        <p:nvSpPr>
          <p:cNvPr id="3" name="Content Placeholder 2"/>
          <p:cNvSpPr>
            <a:spLocks noGrp="1"/>
          </p:cNvSpPr>
          <p:nvPr>
            <p:ph idx="1"/>
          </p:nvPr>
        </p:nvSpPr>
        <p:spPr>
          <a:xfrm>
            <a:off x="457200" y="980728"/>
            <a:ext cx="8229600" cy="5145435"/>
          </a:xfrm>
        </p:spPr>
        <p:txBody>
          <a:bodyPr>
            <a:noAutofit/>
          </a:bodyPr>
          <a:lstStyle/>
          <a:p>
            <a:pPr algn="just"/>
            <a:r>
              <a:rPr lang="en-IN" sz="2400" dirty="0"/>
              <a:t>Several types of noise may corrupt the signal</a:t>
            </a:r>
          </a:p>
          <a:p>
            <a:pPr algn="just"/>
            <a:r>
              <a:rPr lang="en-IN" sz="2400" b="1" dirty="0"/>
              <a:t>Thermal noise </a:t>
            </a:r>
            <a:r>
              <a:rPr lang="en-IN" sz="2400" dirty="0"/>
              <a:t>is the random motion of electrons in a wire, which creates an extra signal not originally sent by the transmitter. </a:t>
            </a:r>
          </a:p>
          <a:p>
            <a:pPr algn="just"/>
            <a:r>
              <a:rPr lang="en-IN" sz="2400" b="1" dirty="0"/>
              <a:t>Induced noise </a:t>
            </a:r>
            <a:r>
              <a:rPr lang="en-IN" sz="2400" dirty="0"/>
              <a:t>comes from sources such as motors and appliances</a:t>
            </a:r>
          </a:p>
          <a:p>
            <a:pPr lvl="1" algn="just"/>
            <a:r>
              <a:rPr lang="en-IN" sz="2400" dirty="0"/>
              <a:t>These devices act as a sending antenna, and the transmission medium acts as the receiving antenna. </a:t>
            </a:r>
          </a:p>
          <a:p>
            <a:pPr algn="just"/>
            <a:r>
              <a:rPr lang="en-IN" sz="2400" b="1" dirty="0"/>
              <a:t>Crosstalk</a:t>
            </a:r>
            <a:r>
              <a:rPr lang="en-IN" sz="2400" dirty="0"/>
              <a:t> is the effect of one wire on the other. </a:t>
            </a:r>
          </a:p>
          <a:p>
            <a:pPr lvl="1" algn="just"/>
            <a:r>
              <a:rPr lang="en-IN" sz="2400" dirty="0"/>
              <a:t>One wire acts as a sending antenna and the other as the receiving antenna. </a:t>
            </a:r>
          </a:p>
          <a:p>
            <a:pPr algn="just"/>
            <a:r>
              <a:rPr lang="en-IN" sz="2400" b="1" dirty="0"/>
              <a:t>Impulse noise </a:t>
            </a:r>
            <a:r>
              <a:rPr lang="en-IN" sz="2400" dirty="0"/>
              <a:t>is a spike (a signal with high energy in a very short time) that comes from power lines, lightning, and so on.</a:t>
            </a:r>
          </a:p>
        </p:txBody>
      </p:sp>
    </p:spTree>
    <p:extLst>
      <p:ext uri="{BB962C8B-B14F-4D97-AF65-F5344CB8AC3E}">
        <p14:creationId xmlns:p14="http://schemas.microsoft.com/office/powerpoint/2010/main" val="2779897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Noise</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80745"/>
            <a:ext cx="8229600" cy="2964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19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0000CC"/>
                </a:solidFill>
              </a:rPr>
              <a:t>Signal-to-Noise Ratio</a:t>
            </a:r>
            <a:endParaRPr lang="en-IN" dirty="0">
              <a:solidFill>
                <a:srgbClr val="0000CC"/>
              </a:solidFill>
            </a:endParaRPr>
          </a:p>
        </p:txBody>
      </p:sp>
      <p:sp>
        <p:nvSpPr>
          <p:cNvPr id="3" name="Content Placeholder 2"/>
          <p:cNvSpPr>
            <a:spLocks noGrp="1"/>
          </p:cNvSpPr>
          <p:nvPr>
            <p:ph idx="1"/>
          </p:nvPr>
        </p:nvSpPr>
        <p:spPr/>
        <p:txBody>
          <a:bodyPr>
            <a:normAutofit/>
          </a:bodyPr>
          <a:lstStyle/>
          <a:p>
            <a:pPr algn="just"/>
            <a:r>
              <a:rPr lang="en-IN" sz="2800" b="1" i="1" dirty="0"/>
              <a:t>Signal-to-Noise Ratio</a:t>
            </a:r>
          </a:p>
          <a:p>
            <a:pPr algn="just"/>
            <a:r>
              <a:rPr lang="en-IN" sz="2800" dirty="0"/>
              <a:t>SNR is actually the ratio of what is wanted (signal) to what is not wanted (noise).</a:t>
            </a:r>
          </a:p>
          <a:p>
            <a:pPr algn="just"/>
            <a:endParaRPr lang="en-IN" sz="2800" dirty="0"/>
          </a:p>
          <a:p>
            <a:pPr algn="just"/>
            <a:endParaRPr lang="en-IN" sz="2800" dirty="0"/>
          </a:p>
          <a:p>
            <a:pPr algn="just"/>
            <a:r>
              <a:rPr lang="en-IN" sz="2800" dirty="0"/>
              <a:t>High SNR</a:t>
            </a:r>
            <a:r>
              <a:rPr lang="en-IN" sz="2800" dirty="0">
                <a:sym typeface="Wingdings" panose="05000000000000000000" pitchFamily="2" charset="2"/>
              </a:rPr>
              <a:t> Less corrupted</a:t>
            </a:r>
          </a:p>
          <a:p>
            <a:pPr algn="just"/>
            <a:r>
              <a:rPr lang="en-IN" sz="2800" dirty="0">
                <a:sym typeface="Wingdings" panose="05000000000000000000" pitchFamily="2" charset="2"/>
              </a:rPr>
              <a:t>Low SNR Highly Corrupted</a:t>
            </a:r>
          </a:p>
          <a:p>
            <a:pPr algn="just"/>
            <a:endParaRPr lang="en-IN" sz="28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579" y="3140968"/>
            <a:ext cx="3835918" cy="94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24" y="5300195"/>
            <a:ext cx="8940276" cy="122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2079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0000CC"/>
                </a:solidFill>
              </a:rPr>
              <a:t>Two cases of SNR: a high SNR and a low SNR</a:t>
            </a:r>
            <a:endParaRPr lang="en-IN" b="1" dirty="0">
              <a:solidFill>
                <a:srgbClr val="0000CC"/>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600200"/>
            <a:ext cx="828198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511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DATA RATE LIMITS</a:t>
            </a:r>
            <a:endParaRPr lang="en-IN" dirty="0">
              <a:solidFill>
                <a:srgbClr val="00B050"/>
              </a:solidFill>
            </a:endParaRPr>
          </a:p>
        </p:txBody>
      </p:sp>
      <p:sp>
        <p:nvSpPr>
          <p:cNvPr id="3" name="Content Placeholder 2"/>
          <p:cNvSpPr>
            <a:spLocks noGrp="1"/>
          </p:cNvSpPr>
          <p:nvPr>
            <p:ph idx="1"/>
          </p:nvPr>
        </p:nvSpPr>
        <p:spPr/>
        <p:txBody>
          <a:bodyPr/>
          <a:lstStyle/>
          <a:p>
            <a:pPr algn="just"/>
            <a:r>
              <a:rPr lang="en-IN" dirty="0"/>
              <a:t>A very important consideration in data communications is how fast we can send data, in bits per second, over a channel.</a:t>
            </a:r>
          </a:p>
          <a:p>
            <a:pPr algn="just"/>
            <a:r>
              <a:rPr lang="en-US" altLang="en-US" dirty="0">
                <a:effectLst>
                  <a:outerShdw blurRad="38100" dist="38100" dir="2700000" algn="tl">
                    <a:srgbClr val="C0C0C0"/>
                  </a:outerShdw>
                </a:effectLst>
              </a:rPr>
              <a:t>Data rate depends on three factors:</a:t>
            </a:r>
          </a:p>
          <a:p>
            <a:pPr marL="0" indent="0" algn="just">
              <a:buNone/>
            </a:pPr>
            <a:r>
              <a:rPr lang="en-US" altLang="en-US" dirty="0">
                <a:solidFill>
                  <a:schemeClr val="hlink"/>
                </a:solidFill>
                <a:effectLst>
                  <a:outerShdw blurRad="38100" dist="38100" dir="2700000" algn="tl">
                    <a:srgbClr val="C0C0C0"/>
                  </a:outerShdw>
                </a:effectLst>
              </a:rPr>
              <a:t>   1.</a:t>
            </a:r>
            <a:r>
              <a:rPr lang="en-US" altLang="en-US" dirty="0">
                <a:effectLst>
                  <a:outerShdw blurRad="38100" dist="38100" dir="2700000" algn="tl">
                    <a:srgbClr val="C0C0C0"/>
                  </a:outerShdw>
                </a:effectLst>
              </a:rPr>
              <a:t> The bandwidth available</a:t>
            </a:r>
          </a:p>
          <a:p>
            <a:pPr marL="0" indent="0" algn="just">
              <a:buNone/>
            </a:pPr>
            <a:r>
              <a:rPr lang="en-US" altLang="en-US" dirty="0">
                <a:solidFill>
                  <a:schemeClr val="hlink"/>
                </a:solidFill>
                <a:effectLst>
                  <a:outerShdw blurRad="38100" dist="38100" dir="2700000" algn="tl">
                    <a:srgbClr val="C0C0C0"/>
                  </a:outerShdw>
                </a:effectLst>
              </a:rPr>
              <a:t>   2.</a:t>
            </a:r>
            <a:r>
              <a:rPr lang="en-US" altLang="en-US" dirty="0">
                <a:effectLst>
                  <a:outerShdw blurRad="38100" dist="38100" dir="2700000" algn="tl">
                    <a:srgbClr val="C0C0C0"/>
                  </a:outerShdw>
                </a:effectLst>
              </a:rPr>
              <a:t> The level of the signals we use</a:t>
            </a:r>
          </a:p>
          <a:p>
            <a:pPr marL="0" indent="0" algn="just">
              <a:buNone/>
            </a:pPr>
            <a:r>
              <a:rPr lang="en-US" altLang="en-US" dirty="0">
                <a:solidFill>
                  <a:schemeClr val="hlink"/>
                </a:solidFill>
                <a:effectLst>
                  <a:outerShdw blurRad="38100" dist="38100" dir="2700000" algn="tl">
                    <a:srgbClr val="C0C0C0"/>
                  </a:outerShdw>
                </a:effectLst>
              </a:rPr>
              <a:t>   3</a:t>
            </a:r>
            <a:r>
              <a:rPr lang="en-US" altLang="en-US" dirty="0">
                <a:effectLst>
                  <a:outerShdw blurRad="38100" dist="38100" dir="2700000" algn="tl">
                    <a:srgbClr val="C0C0C0"/>
                  </a:outerShdw>
                </a:effectLst>
              </a:rPr>
              <a:t>. The quality of the channel (the level of noise)</a:t>
            </a:r>
          </a:p>
          <a:p>
            <a:pPr algn="just"/>
            <a:endParaRPr lang="en-IN" dirty="0"/>
          </a:p>
        </p:txBody>
      </p:sp>
    </p:spTree>
    <p:extLst>
      <p:ext uri="{BB962C8B-B14F-4D97-AF65-F5344CB8AC3E}">
        <p14:creationId xmlns:p14="http://schemas.microsoft.com/office/powerpoint/2010/main" val="1296340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0000CC"/>
                </a:solidFill>
              </a:rPr>
              <a:t>Formulas to calculate the data rate</a:t>
            </a:r>
          </a:p>
        </p:txBody>
      </p:sp>
      <p:sp>
        <p:nvSpPr>
          <p:cNvPr id="3" name="Content Placeholder 2"/>
          <p:cNvSpPr>
            <a:spLocks noGrp="1"/>
          </p:cNvSpPr>
          <p:nvPr>
            <p:ph idx="1"/>
          </p:nvPr>
        </p:nvSpPr>
        <p:spPr>
          <a:xfrm>
            <a:off x="457200" y="1196752"/>
            <a:ext cx="8229600" cy="4929411"/>
          </a:xfrm>
        </p:spPr>
        <p:txBody>
          <a:bodyPr>
            <a:normAutofit lnSpcReduction="10000"/>
          </a:bodyPr>
          <a:lstStyle/>
          <a:p>
            <a:pPr algn="just"/>
            <a:r>
              <a:rPr lang="en-IN" b="1" dirty="0"/>
              <a:t>Noiseless Channel: Nyquist Bit Rate</a:t>
            </a:r>
          </a:p>
          <a:p>
            <a:pPr algn="just"/>
            <a:endParaRPr lang="en-IN" b="1" dirty="0"/>
          </a:p>
          <a:p>
            <a:pPr lvl="1" algn="just"/>
            <a:r>
              <a:rPr lang="en-IN" dirty="0" err="1"/>
              <a:t>L</a:t>
            </a:r>
            <a:r>
              <a:rPr lang="en-IN" dirty="0" err="1">
                <a:sym typeface="Wingdings" panose="05000000000000000000" pitchFamily="2" charset="2"/>
              </a:rPr>
              <a:t>No</a:t>
            </a:r>
            <a:r>
              <a:rPr lang="en-IN" dirty="0">
                <a:sym typeface="Wingdings" panose="05000000000000000000" pitchFamily="2" charset="2"/>
              </a:rPr>
              <a:t> of signal Levels</a:t>
            </a:r>
          </a:p>
          <a:p>
            <a:pPr lvl="1" algn="just"/>
            <a:r>
              <a:rPr lang="en-IN" dirty="0"/>
              <a:t>bandwidth </a:t>
            </a:r>
            <a:r>
              <a:rPr lang="en-IN" dirty="0">
                <a:sym typeface="Wingdings" panose="05000000000000000000" pitchFamily="2" charset="2"/>
              </a:rPr>
              <a:t></a:t>
            </a:r>
            <a:r>
              <a:rPr lang="en-IN" dirty="0"/>
              <a:t>the bandwidth of the channel</a:t>
            </a:r>
            <a:endParaRPr lang="en-IN" b="1" dirty="0"/>
          </a:p>
          <a:p>
            <a:pPr algn="just"/>
            <a:r>
              <a:rPr lang="en-IN" b="1" dirty="0"/>
              <a:t>Noisy channel: Shannon Capacity</a:t>
            </a:r>
          </a:p>
          <a:p>
            <a:pPr algn="just"/>
            <a:endParaRPr lang="en-IN" b="1" dirty="0"/>
          </a:p>
          <a:p>
            <a:pPr lvl="1" algn="just"/>
            <a:r>
              <a:rPr lang="en-IN" dirty="0"/>
              <a:t>bandwidth </a:t>
            </a:r>
            <a:r>
              <a:rPr lang="en-IN" dirty="0">
                <a:sym typeface="Wingdings" panose="05000000000000000000" pitchFamily="2" charset="2"/>
              </a:rPr>
              <a:t></a:t>
            </a:r>
            <a:r>
              <a:rPr lang="en-IN" dirty="0"/>
              <a:t> bandwidth of the channel</a:t>
            </a:r>
          </a:p>
          <a:p>
            <a:pPr lvl="1" algn="just"/>
            <a:r>
              <a:rPr lang="en-IN" dirty="0"/>
              <a:t>SNR </a:t>
            </a:r>
            <a:r>
              <a:rPr lang="en-IN" dirty="0">
                <a:sym typeface="Wingdings" panose="05000000000000000000" pitchFamily="2" charset="2"/>
              </a:rPr>
              <a:t> </a:t>
            </a:r>
            <a:r>
              <a:rPr lang="en-IN" dirty="0"/>
              <a:t>signal-to noise ratio, </a:t>
            </a:r>
          </a:p>
          <a:p>
            <a:pPr lvl="1" algn="just"/>
            <a:r>
              <a:rPr lang="en-IN" dirty="0"/>
              <a:t>Capacity</a:t>
            </a:r>
            <a:r>
              <a:rPr lang="en-IN" dirty="0">
                <a:sym typeface="Wingdings" panose="05000000000000000000" pitchFamily="2" charset="2"/>
              </a:rPr>
              <a:t></a:t>
            </a:r>
            <a:r>
              <a:rPr lang="en-IN" dirty="0"/>
              <a:t> capacity of the channel in bits per second.</a:t>
            </a:r>
            <a:endParaRPr lang="en-IN" b="1"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687662"/>
            <a:ext cx="4508305" cy="661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985" y="3618777"/>
            <a:ext cx="4622256" cy="706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57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solidFill>
                  <a:srgbClr val="000099"/>
                </a:solidFill>
              </a:rPr>
              <a:t>Periodic and </a:t>
            </a:r>
            <a:r>
              <a:rPr lang="en-IN" b="1" dirty="0" err="1">
                <a:solidFill>
                  <a:srgbClr val="000099"/>
                </a:solidFill>
              </a:rPr>
              <a:t>Nonperiodic</a:t>
            </a:r>
            <a:endParaRPr lang="en-IN" dirty="0">
              <a:solidFill>
                <a:srgbClr val="000099"/>
              </a:solidFill>
            </a:endParaRPr>
          </a:p>
        </p:txBody>
      </p:sp>
      <p:sp>
        <p:nvSpPr>
          <p:cNvPr id="3" name="Content Placeholder 2"/>
          <p:cNvSpPr>
            <a:spLocks noGrp="1"/>
          </p:cNvSpPr>
          <p:nvPr>
            <p:ph idx="1"/>
          </p:nvPr>
        </p:nvSpPr>
        <p:spPr>
          <a:xfrm>
            <a:off x="457200" y="1196752"/>
            <a:ext cx="8291264" cy="4392487"/>
          </a:xfrm>
        </p:spPr>
        <p:txBody>
          <a:bodyPr>
            <a:normAutofit fontScale="92500" lnSpcReduction="20000"/>
          </a:bodyPr>
          <a:lstStyle/>
          <a:p>
            <a:pPr algn="just"/>
            <a:r>
              <a:rPr lang="en-IN" dirty="0"/>
              <a:t>Both </a:t>
            </a:r>
            <a:r>
              <a:rPr lang="en-IN" dirty="0" err="1"/>
              <a:t>analog</a:t>
            </a:r>
            <a:r>
              <a:rPr lang="en-IN" dirty="0"/>
              <a:t> and digital signals can take one of two forms: </a:t>
            </a:r>
          </a:p>
          <a:p>
            <a:pPr lvl="1" algn="just"/>
            <a:r>
              <a:rPr lang="en-IN" i="1" dirty="0"/>
              <a:t>periodic </a:t>
            </a:r>
            <a:r>
              <a:rPr lang="en-IN" dirty="0"/>
              <a:t>or </a:t>
            </a:r>
            <a:r>
              <a:rPr lang="en-IN" i="1" dirty="0" err="1"/>
              <a:t>nonperiodic</a:t>
            </a:r>
            <a:endParaRPr lang="en-IN" i="1" dirty="0"/>
          </a:p>
          <a:p>
            <a:pPr algn="just"/>
            <a:r>
              <a:rPr lang="en-IN" dirty="0"/>
              <a:t>A </a:t>
            </a:r>
            <a:r>
              <a:rPr lang="en-IN" b="1" dirty="0"/>
              <a:t>periodic signal </a:t>
            </a:r>
            <a:r>
              <a:rPr lang="en-IN" b="1" dirty="0">
                <a:sym typeface="Wingdings" panose="05000000000000000000" pitchFamily="2" charset="2"/>
              </a:rPr>
              <a:t></a:t>
            </a:r>
            <a:r>
              <a:rPr lang="en-IN" dirty="0"/>
              <a:t>completes a pattern within a measurable time frame, called a </a:t>
            </a:r>
            <a:r>
              <a:rPr lang="en-IN" b="1" dirty="0"/>
              <a:t>period, </a:t>
            </a:r>
            <a:r>
              <a:rPr lang="en-IN" dirty="0"/>
              <a:t>and repeats that pattern over subsequent identical periods. </a:t>
            </a:r>
          </a:p>
          <a:p>
            <a:pPr lvl="1" algn="just"/>
            <a:r>
              <a:rPr lang="en-IN" dirty="0"/>
              <a:t>The completion of one full pattern is called a </a:t>
            </a:r>
            <a:r>
              <a:rPr lang="en-IN" b="1" dirty="0"/>
              <a:t>cycle.</a:t>
            </a:r>
          </a:p>
          <a:p>
            <a:pPr algn="just"/>
            <a:r>
              <a:rPr lang="en-IN" b="1" dirty="0"/>
              <a:t> </a:t>
            </a:r>
            <a:r>
              <a:rPr lang="en-IN" dirty="0"/>
              <a:t>A </a:t>
            </a:r>
            <a:r>
              <a:rPr lang="en-IN" b="1" dirty="0" err="1"/>
              <a:t>nonperiodic</a:t>
            </a:r>
            <a:r>
              <a:rPr lang="en-IN" b="1" dirty="0"/>
              <a:t> signal </a:t>
            </a:r>
            <a:r>
              <a:rPr lang="en-IN" dirty="0"/>
              <a:t>changes without exhibiting a pattern or cycle that repeats over time.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517232"/>
            <a:ext cx="7699741" cy="866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704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 Nyquist</a:t>
            </a:r>
          </a:p>
        </p:txBody>
      </p:sp>
      <p:sp>
        <p:nvSpPr>
          <p:cNvPr id="4" name="Rectangle 3"/>
          <p:cNvSpPr>
            <a:spLocks noChangeArrowheads="1"/>
          </p:cNvSpPr>
          <p:nvPr/>
        </p:nvSpPr>
        <p:spPr bwMode="auto">
          <a:xfrm>
            <a:off x="304800" y="1628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Consider a noiseless channel with a bandwidth of 3000 Hz transmitting a signal with two signal levels. The maximum bit rate can be calculated as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3433788"/>
            <a:ext cx="4346575"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4005064"/>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Consider the same noiseless channel transmitting a signal with four signal levels (for each level, we send 2 bits). The maximum bit rate can be calculated as</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5879901"/>
            <a:ext cx="5570537" cy="3683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449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Example-Shannon Capacity</a:t>
            </a:r>
          </a:p>
        </p:txBody>
      </p:sp>
      <p:sp>
        <p:nvSpPr>
          <p:cNvPr id="4" name="Rectangle 3"/>
          <p:cNvSpPr>
            <a:spLocks noChangeArrowheads="1"/>
          </p:cNvSpPr>
          <p:nvPr/>
        </p:nvSpPr>
        <p:spPr bwMode="auto">
          <a:xfrm>
            <a:off x="304800" y="13335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Consider an extremely noisy channel in which the value of the signal-to-noise ratio is almost zero. In other words, the noise is so strong that the signal is faint. For this channel the capacity C is calculated as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3438525"/>
            <a:ext cx="6723063" cy="3333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4151313"/>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This means that the capacity of this channel is zero regardless of the bandwidth. In other words, we cannot receive any data through this channel.</a:t>
            </a:r>
          </a:p>
        </p:txBody>
      </p:sp>
    </p:spTree>
    <p:extLst>
      <p:ext uri="{BB962C8B-B14F-4D97-AF65-F5344CB8AC3E}">
        <p14:creationId xmlns:p14="http://schemas.microsoft.com/office/powerpoint/2010/main" val="631894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0400"/>
          </a:xfrm>
        </p:spPr>
        <p:txBody>
          <a:bodyPr>
            <a:normAutofit fontScale="90000"/>
          </a:bodyPr>
          <a:lstStyle/>
          <a:p>
            <a:r>
              <a:rPr lang="en-IN" b="1" dirty="0">
                <a:solidFill>
                  <a:srgbClr val="FF0000"/>
                </a:solidFill>
              </a:rPr>
              <a:t>Example-Shannon Capacity</a:t>
            </a:r>
            <a:endParaRPr lang="en-IN" dirty="0"/>
          </a:p>
        </p:txBody>
      </p:sp>
      <p:sp>
        <p:nvSpPr>
          <p:cNvPr id="4" name="Rectangle 3"/>
          <p:cNvSpPr>
            <a:spLocks noChangeArrowheads="1"/>
          </p:cNvSpPr>
          <p:nvPr/>
        </p:nvSpPr>
        <p:spPr bwMode="auto">
          <a:xfrm>
            <a:off x="304800" y="935038"/>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We can calculate the theoretical highest bit rate of a regular telephone line. A telephone line normally has a bandwidth of 3000. The signal-to-noise ratio is usually 3162. For this channel the capacity is calculated as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3055938"/>
            <a:ext cx="7046913" cy="6746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4122738"/>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This means that the highest bit rate for a telephone line is 34.860 kbps. If we want to send data faster than this, we can either increase the bandwidth of the line or improve the signal-to-noise ratio.</a:t>
            </a:r>
          </a:p>
        </p:txBody>
      </p:sp>
    </p:spTree>
    <p:extLst>
      <p:ext uri="{BB962C8B-B14F-4D97-AF65-F5344CB8AC3E}">
        <p14:creationId xmlns:p14="http://schemas.microsoft.com/office/powerpoint/2010/main" val="26015336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0000CC"/>
                </a:solidFill>
                <a:latin typeface="Times" pitchFamily="1" charset="0"/>
              </a:rPr>
              <a:t>PERFORMANCE OF THE NETWORK</a:t>
            </a:r>
            <a:endParaRPr lang="en-IN" b="1" dirty="0">
              <a:solidFill>
                <a:srgbClr val="0000CC"/>
              </a:solidFill>
            </a:endParaRPr>
          </a:p>
        </p:txBody>
      </p:sp>
      <p:sp>
        <p:nvSpPr>
          <p:cNvPr id="3" name="Content Placeholder 2"/>
          <p:cNvSpPr>
            <a:spLocks noGrp="1"/>
          </p:cNvSpPr>
          <p:nvPr>
            <p:ph idx="1"/>
          </p:nvPr>
        </p:nvSpPr>
        <p:spPr/>
        <p:txBody>
          <a:bodyPr/>
          <a:lstStyle/>
          <a:p>
            <a:r>
              <a:rPr lang="en-IN" dirty="0"/>
              <a:t>Bandwidth</a:t>
            </a:r>
          </a:p>
          <a:p>
            <a:r>
              <a:rPr lang="en-IN" dirty="0"/>
              <a:t>Throughput</a:t>
            </a:r>
          </a:p>
          <a:p>
            <a:r>
              <a:rPr lang="en-IN" dirty="0"/>
              <a:t>Latency (Delay)</a:t>
            </a:r>
          </a:p>
          <a:p>
            <a:pPr marL="0" indent="0">
              <a:buNone/>
            </a:pPr>
            <a:r>
              <a:rPr lang="en-IN" dirty="0"/>
              <a:t>    Jitter</a:t>
            </a:r>
          </a:p>
        </p:txBody>
      </p:sp>
    </p:spTree>
    <p:extLst>
      <p:ext uri="{BB962C8B-B14F-4D97-AF65-F5344CB8AC3E}">
        <p14:creationId xmlns:p14="http://schemas.microsoft.com/office/powerpoint/2010/main" val="14195188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solidFill>
                  <a:srgbClr val="0000CC"/>
                </a:solidFill>
              </a:rPr>
              <a:t>Bandwidth</a:t>
            </a:r>
          </a:p>
        </p:txBody>
      </p:sp>
      <p:sp>
        <p:nvSpPr>
          <p:cNvPr id="3" name="Content Placeholder 2"/>
          <p:cNvSpPr>
            <a:spLocks noGrp="1"/>
          </p:cNvSpPr>
          <p:nvPr>
            <p:ph idx="1"/>
          </p:nvPr>
        </p:nvSpPr>
        <p:spPr>
          <a:xfrm>
            <a:off x="5935664" y="1927373"/>
            <a:ext cx="2956816" cy="4525963"/>
          </a:xfrm>
        </p:spPr>
        <p:txBody>
          <a:bodyPr>
            <a:normAutofit fontScale="92500" lnSpcReduction="10000"/>
          </a:bodyPr>
          <a:lstStyle/>
          <a:p>
            <a:pPr algn="just">
              <a:buFont typeface="Wingdings"/>
              <a:buChar char="è"/>
            </a:pPr>
            <a:r>
              <a:rPr lang="en-IN" sz="2400" dirty="0"/>
              <a:t>the bandwidth of a subscriber telephone line is 4 kHz.</a:t>
            </a:r>
          </a:p>
          <a:p>
            <a:pPr algn="just">
              <a:buFont typeface="Wingdings"/>
              <a:buChar char="è"/>
            </a:pPr>
            <a:endParaRPr lang="en-IN" sz="2400" dirty="0"/>
          </a:p>
          <a:p>
            <a:pPr algn="just">
              <a:buFont typeface="Wingdings"/>
              <a:buChar char="è"/>
            </a:pPr>
            <a:r>
              <a:rPr lang="en-IN" sz="2400" dirty="0"/>
              <a:t>the bandwidth of a Fast Ethernet network (or the links in this network) is a maximum of 100 Mbps. </a:t>
            </a:r>
          </a:p>
          <a:p>
            <a:pPr algn="just">
              <a:buFont typeface="Wingdings"/>
              <a:buChar char="è"/>
            </a:pPr>
            <a:r>
              <a:rPr lang="en-IN" sz="2400" dirty="0"/>
              <a:t>This means that this network can send 100 Mbps</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980728"/>
            <a:ext cx="5972175" cy="4056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327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Throughput</a:t>
            </a:r>
          </a:p>
        </p:txBody>
      </p:sp>
      <p:sp>
        <p:nvSpPr>
          <p:cNvPr id="3" name="Content Placeholder 2"/>
          <p:cNvSpPr>
            <a:spLocks noGrp="1"/>
          </p:cNvSpPr>
          <p:nvPr>
            <p:ph idx="1"/>
          </p:nvPr>
        </p:nvSpPr>
        <p:spPr/>
        <p:txBody>
          <a:bodyPr/>
          <a:lstStyle/>
          <a:p>
            <a:pPr algn="just"/>
            <a:r>
              <a:rPr lang="en-IN" dirty="0"/>
              <a:t>The </a:t>
            </a:r>
            <a:r>
              <a:rPr lang="en-IN" b="1" dirty="0"/>
              <a:t>throughput </a:t>
            </a:r>
            <a:r>
              <a:rPr lang="en-IN" dirty="0"/>
              <a:t>is a measure of how fast we can actually send data through a network</a:t>
            </a:r>
          </a:p>
          <a:p>
            <a:r>
              <a:rPr lang="en-IN" dirty="0"/>
              <a:t>Eg: we may have a link with a bandwidth of 1 Mbps, but the devices connected to the end of the link may handle only 200 kbps.</a:t>
            </a:r>
          </a:p>
        </p:txBody>
      </p:sp>
      <p:sp>
        <p:nvSpPr>
          <p:cNvPr id="4" name="Rectangle 3"/>
          <p:cNvSpPr/>
          <p:nvPr/>
        </p:nvSpPr>
        <p:spPr>
          <a:xfrm>
            <a:off x="539552" y="5013176"/>
            <a:ext cx="7447610" cy="1200329"/>
          </a:xfrm>
          <a:prstGeom prst="rect">
            <a:avLst/>
          </a:prstGeom>
          <a:solidFill>
            <a:srgbClr val="00CC00"/>
          </a:solidFill>
          <a:ln>
            <a:solidFill>
              <a:srgbClr val="00B050"/>
            </a:solidFill>
          </a:ln>
        </p:spPr>
        <p:txBody>
          <a:bodyPr wrap="square">
            <a:spAutoFit/>
          </a:bodyPr>
          <a:lstStyle/>
          <a:p>
            <a:pPr algn="just"/>
            <a:r>
              <a:rPr lang="en-IN" sz="2400" b="1" dirty="0"/>
              <a:t>The bandwidth (B) is a potential measurement of a link; the throughput (T) is an actual measurement of how fast we can send data. Always T&lt;B</a:t>
            </a:r>
          </a:p>
        </p:txBody>
      </p:sp>
    </p:spTree>
    <p:extLst>
      <p:ext uri="{BB962C8B-B14F-4D97-AF65-F5344CB8AC3E}">
        <p14:creationId xmlns:p14="http://schemas.microsoft.com/office/powerpoint/2010/main" val="12483858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Latency (Delay)</a:t>
            </a:r>
            <a:endParaRPr lang="en-IN" dirty="0">
              <a:solidFill>
                <a:srgbClr val="0000CC"/>
              </a:solidFill>
            </a:endParaRPr>
          </a:p>
        </p:txBody>
      </p:sp>
      <p:sp>
        <p:nvSpPr>
          <p:cNvPr id="3" name="Content Placeholder 2"/>
          <p:cNvSpPr>
            <a:spLocks noGrp="1"/>
          </p:cNvSpPr>
          <p:nvPr>
            <p:ph idx="1"/>
          </p:nvPr>
        </p:nvSpPr>
        <p:spPr/>
        <p:txBody>
          <a:bodyPr>
            <a:normAutofit/>
          </a:bodyPr>
          <a:lstStyle/>
          <a:p>
            <a:pPr algn="just"/>
            <a:r>
              <a:rPr lang="en-IN" dirty="0"/>
              <a:t>The </a:t>
            </a:r>
            <a:r>
              <a:rPr lang="en-IN" b="1" dirty="0"/>
              <a:t>latency </a:t>
            </a:r>
            <a:r>
              <a:rPr lang="en-IN" dirty="0"/>
              <a:t>or delay defines how long it takes for an entire message to completely arrive at the destination from the time the first bit is sent out from the source</a:t>
            </a:r>
          </a:p>
          <a:p>
            <a:pPr algn="just"/>
            <a:endParaRPr lang="en-IN" dirty="0"/>
          </a:p>
          <a:p>
            <a:r>
              <a:rPr lang="en-IN" b="1" i="1" dirty="0"/>
              <a:t>Propagation Time</a:t>
            </a:r>
            <a:r>
              <a:rPr lang="en-IN" b="1" i="1" dirty="0">
                <a:sym typeface="Wingdings" panose="05000000000000000000" pitchFamily="2" charset="2"/>
              </a:rPr>
              <a:t> </a:t>
            </a:r>
            <a:r>
              <a:rPr lang="en-IN" dirty="0"/>
              <a:t>measures the time required for a bit to travel from the source to the destination.</a:t>
            </a:r>
          </a:p>
          <a:p>
            <a:pPr lvl="1"/>
            <a:endParaRPr lang="en-IN"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679426"/>
            <a:ext cx="9580894" cy="4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877272"/>
            <a:ext cx="6408712" cy="359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6725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Latency (Delay)</a:t>
            </a:r>
            <a:endParaRPr lang="en-IN" dirty="0"/>
          </a:p>
        </p:txBody>
      </p:sp>
      <p:sp>
        <p:nvSpPr>
          <p:cNvPr id="3" name="Content Placeholder 2"/>
          <p:cNvSpPr>
            <a:spLocks noGrp="1"/>
          </p:cNvSpPr>
          <p:nvPr>
            <p:ph idx="1"/>
          </p:nvPr>
        </p:nvSpPr>
        <p:spPr/>
        <p:txBody>
          <a:bodyPr/>
          <a:lstStyle/>
          <a:p>
            <a:pPr algn="just"/>
            <a:r>
              <a:rPr lang="en-IN" b="1" i="1" dirty="0"/>
              <a:t>Transmission Time</a:t>
            </a:r>
            <a:r>
              <a:rPr lang="en-IN" b="1" i="1" dirty="0">
                <a:sym typeface="Wingdings" panose="05000000000000000000" pitchFamily="2" charset="2"/>
              </a:rPr>
              <a:t> </a:t>
            </a:r>
            <a:r>
              <a:rPr lang="en-IN" dirty="0"/>
              <a:t> depends on the size of the message and the bandwidth of the channel.</a:t>
            </a:r>
          </a:p>
          <a:p>
            <a:pPr algn="just"/>
            <a:endParaRPr lang="en-IN" dirty="0"/>
          </a:p>
          <a:p>
            <a:pPr algn="just"/>
            <a:r>
              <a:rPr lang="en-IN" b="1" i="1" dirty="0"/>
              <a:t>Queuing Time</a:t>
            </a:r>
            <a:r>
              <a:rPr lang="en-IN" b="1" i="1" dirty="0">
                <a:sym typeface="Wingdings" panose="05000000000000000000" pitchFamily="2" charset="2"/>
              </a:rPr>
              <a:t> </a:t>
            </a:r>
            <a:r>
              <a:rPr lang="en-IN" dirty="0"/>
              <a:t>the time needed for each intermediate or end device to hold the message before it can be processed</a:t>
            </a:r>
          </a:p>
          <a:p>
            <a:pPr algn="just"/>
            <a:endParaRPr lang="en-IN"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275188"/>
            <a:ext cx="4968552" cy="404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4799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Jitter</a:t>
            </a:r>
          </a:p>
        </p:txBody>
      </p:sp>
      <p:sp>
        <p:nvSpPr>
          <p:cNvPr id="3" name="Content Placeholder 2"/>
          <p:cNvSpPr>
            <a:spLocks noGrp="1"/>
          </p:cNvSpPr>
          <p:nvPr>
            <p:ph idx="1"/>
          </p:nvPr>
        </p:nvSpPr>
        <p:spPr/>
        <p:txBody>
          <a:bodyPr/>
          <a:lstStyle/>
          <a:p>
            <a:pPr algn="just"/>
            <a:r>
              <a:rPr lang="en-IN" dirty="0"/>
              <a:t>if different packets of data encounter different delays and the application using the data at the receiver site is time-sensitive </a:t>
            </a:r>
          </a:p>
          <a:p>
            <a:pPr algn="just"/>
            <a:r>
              <a:rPr lang="en-IN" dirty="0"/>
              <a:t>Example: Audio and Video data</a:t>
            </a:r>
          </a:p>
          <a:p>
            <a:pPr lvl="1" algn="just"/>
            <a:r>
              <a:rPr lang="en-IN" dirty="0"/>
              <a:t>If the delay for the first packet is 20 </a:t>
            </a:r>
            <a:r>
              <a:rPr lang="en-IN" dirty="0" err="1"/>
              <a:t>ms</a:t>
            </a:r>
            <a:r>
              <a:rPr lang="en-IN" dirty="0"/>
              <a:t>, for the second is 45 </a:t>
            </a:r>
            <a:r>
              <a:rPr lang="en-IN" dirty="0" err="1"/>
              <a:t>ms</a:t>
            </a:r>
            <a:r>
              <a:rPr lang="en-IN" dirty="0"/>
              <a:t>, and for the third is 40 </a:t>
            </a:r>
            <a:r>
              <a:rPr lang="en-IN" dirty="0" err="1"/>
              <a:t>ms</a:t>
            </a:r>
            <a:r>
              <a:rPr lang="en-IN" dirty="0"/>
              <a:t>, then the real-time application that uses the packets endures jitter.</a:t>
            </a:r>
          </a:p>
        </p:txBody>
      </p:sp>
    </p:spTree>
    <p:extLst>
      <p:ext uri="{BB962C8B-B14F-4D97-AF65-F5344CB8AC3E}">
        <p14:creationId xmlns:p14="http://schemas.microsoft.com/office/powerpoint/2010/main" val="1759933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F83A46-2F37-0A69-BF8A-E1341D4BAE7D}"/>
              </a:ext>
            </a:extLst>
          </p:cNvPr>
          <p:cNvSpPr>
            <a:spLocks noGrp="1"/>
          </p:cNvSpPr>
          <p:nvPr>
            <p:ph type="sldNum" sz="quarter" idx="10"/>
          </p:nvPr>
        </p:nvSpPr>
        <p:spPr/>
        <p:txBody>
          <a:bodyPr/>
          <a:lstStyle/>
          <a:p>
            <a:r>
              <a:rPr lang="en-US" altLang="en-US"/>
              <a:t>3.</a:t>
            </a:r>
            <a:fld id="{57888F3F-3CDE-4867-BCAD-443C2C9E81C4}" type="slidenum">
              <a:rPr lang="en-US" altLang="en-US"/>
              <a:pPr/>
              <a:t>69</a:t>
            </a:fld>
            <a:endParaRPr lang="en-US" altLang="en-US"/>
          </a:p>
        </p:txBody>
      </p:sp>
      <p:sp>
        <p:nvSpPr>
          <p:cNvPr id="847874" name="Rectangle 2">
            <a:extLst>
              <a:ext uri="{FF2B5EF4-FFF2-40B4-BE49-F238E27FC236}">
                <a16:creationId xmlns:a16="http://schemas.microsoft.com/office/drawing/2014/main" id="{DB289854-C0D1-7360-3966-6391B3B89896}"/>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75" name="Rectangle 3">
            <a:extLst>
              <a:ext uri="{FF2B5EF4-FFF2-40B4-BE49-F238E27FC236}">
                <a16:creationId xmlns:a16="http://schemas.microsoft.com/office/drawing/2014/main" id="{DF2C37CD-2997-2727-6256-2F5C952D9B1F}"/>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7876" name="Group 4">
            <a:extLst>
              <a:ext uri="{FF2B5EF4-FFF2-40B4-BE49-F238E27FC236}">
                <a16:creationId xmlns:a16="http://schemas.microsoft.com/office/drawing/2014/main" id="{1873E97A-F746-267F-8E1B-CD18A851F792}"/>
              </a:ext>
            </a:extLst>
          </p:cNvPr>
          <p:cNvGrpSpPr>
            <a:grpSpLocks/>
          </p:cNvGrpSpPr>
          <p:nvPr/>
        </p:nvGrpSpPr>
        <p:grpSpPr bwMode="auto">
          <a:xfrm>
            <a:off x="490538" y="773113"/>
            <a:ext cx="738187" cy="474662"/>
            <a:chOff x="309" y="487"/>
            <a:chExt cx="465" cy="299"/>
          </a:xfrm>
        </p:grpSpPr>
        <p:sp>
          <p:nvSpPr>
            <p:cNvPr id="847877" name="Rectangle 5">
              <a:extLst>
                <a:ext uri="{FF2B5EF4-FFF2-40B4-BE49-F238E27FC236}">
                  <a16:creationId xmlns:a16="http://schemas.microsoft.com/office/drawing/2014/main" id="{EBCF22C8-EC1B-776D-58DF-4764AF21BE3B}"/>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78" name="Rectangle 6">
              <a:extLst>
                <a:ext uri="{FF2B5EF4-FFF2-40B4-BE49-F238E27FC236}">
                  <a16:creationId xmlns:a16="http://schemas.microsoft.com/office/drawing/2014/main" id="{67864779-FB51-0396-E039-1F5EB50D9DC5}"/>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7879" name="Rectangle 7">
            <a:extLst>
              <a:ext uri="{FF2B5EF4-FFF2-40B4-BE49-F238E27FC236}">
                <a16:creationId xmlns:a16="http://schemas.microsoft.com/office/drawing/2014/main" id="{26C675E9-B808-5669-2462-63E63FFD602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80" name="Rectangle 8">
            <a:extLst>
              <a:ext uri="{FF2B5EF4-FFF2-40B4-BE49-F238E27FC236}">
                <a16:creationId xmlns:a16="http://schemas.microsoft.com/office/drawing/2014/main" id="{EB20F2A2-D879-9DF2-ED62-EBAEC365050A}"/>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81" name="Rectangle 9">
            <a:extLst>
              <a:ext uri="{FF2B5EF4-FFF2-40B4-BE49-F238E27FC236}">
                <a16:creationId xmlns:a16="http://schemas.microsoft.com/office/drawing/2014/main" id="{CCA11FDB-95B5-2F5A-CF88-07C180776949}"/>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82" name="Rectangle 10">
            <a:extLst>
              <a:ext uri="{FF2B5EF4-FFF2-40B4-BE49-F238E27FC236}">
                <a16:creationId xmlns:a16="http://schemas.microsoft.com/office/drawing/2014/main" id="{97B37E12-3402-C915-BEE1-9C282B33FF10}"/>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7883" name="Rectangle 11">
            <a:extLst>
              <a:ext uri="{FF2B5EF4-FFF2-40B4-BE49-F238E27FC236}">
                <a16:creationId xmlns:a16="http://schemas.microsoft.com/office/drawing/2014/main" id="{9CB12B76-DACD-7FDF-6623-CA19F6E7C37D}"/>
              </a:ext>
            </a:extLst>
          </p:cNvPr>
          <p:cNvSpPr>
            <a:spLocks noChangeArrowheads="1"/>
          </p:cNvSpPr>
          <p:nvPr/>
        </p:nvSpPr>
        <p:spPr bwMode="auto">
          <a:xfrm>
            <a:off x="228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network with bandwidth of 10 Mbps can pass only an average of 12,000 frames per minute with each frame carrying an average of 10,000 bits. What is the throughput of this network?</a:t>
            </a:r>
          </a:p>
          <a:p>
            <a:pPr algn="just"/>
            <a:endParaRPr lang="en-US" altLang="en-US" baseline="0"/>
          </a:p>
          <a:p>
            <a:pPr algn="just"/>
            <a:r>
              <a:rPr lang="en-US" altLang="en-US" baseline="0">
                <a:solidFill>
                  <a:schemeClr val="hlink"/>
                </a:solidFill>
              </a:rPr>
              <a:t>Solution</a:t>
            </a:r>
          </a:p>
          <a:p>
            <a:pPr algn="just"/>
            <a:r>
              <a:rPr lang="en-US" altLang="en-US" baseline="0"/>
              <a:t>We can calculate the throughput as</a:t>
            </a:r>
          </a:p>
        </p:txBody>
      </p:sp>
      <p:sp>
        <p:nvSpPr>
          <p:cNvPr id="847884" name="Text Box 12">
            <a:extLst>
              <a:ext uri="{FF2B5EF4-FFF2-40B4-BE49-F238E27FC236}">
                <a16:creationId xmlns:a16="http://schemas.microsoft.com/office/drawing/2014/main" id="{E16981BF-3F8E-0FC6-41DD-501E2E3B0DB0}"/>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3.44</a:t>
            </a:r>
          </a:p>
        </p:txBody>
      </p:sp>
      <p:pic>
        <p:nvPicPr>
          <p:cNvPr id="847886" name="Picture 14">
            <a:extLst>
              <a:ext uri="{FF2B5EF4-FFF2-40B4-BE49-F238E27FC236}">
                <a16:creationId xmlns:a16="http://schemas.microsoft.com/office/drawing/2014/main" id="{2842A010-B74A-A539-7BAE-1B776F9EA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4778375" cy="6207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7887" name="Rectangle 15">
            <a:extLst>
              <a:ext uri="{FF2B5EF4-FFF2-40B4-BE49-F238E27FC236}">
                <a16:creationId xmlns:a16="http://schemas.microsoft.com/office/drawing/2014/main" id="{3378F4F5-2E22-4D03-6315-B8C024E2D48A}"/>
              </a:ext>
            </a:extLst>
          </p:cNvPr>
          <p:cNvSpPr>
            <a:spLocks noChangeArrowheads="1"/>
          </p:cNvSpPr>
          <p:nvPr/>
        </p:nvSpPr>
        <p:spPr bwMode="auto">
          <a:xfrm>
            <a:off x="228600" y="53340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throughput is almost one-fifth of the bandwidth in this case.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99"/>
                </a:solidFill>
              </a:rPr>
              <a:t>Periodic and Aperiodic</a:t>
            </a:r>
          </a:p>
        </p:txBody>
      </p:sp>
      <p:sp>
        <p:nvSpPr>
          <p:cNvPr id="3" name="Content Placeholder 2"/>
          <p:cNvSpPr>
            <a:spLocks noGrp="1"/>
          </p:cNvSpPr>
          <p:nvPr>
            <p:ph idx="1"/>
          </p:nvPr>
        </p:nvSpPr>
        <p:spPr/>
        <p:txBody>
          <a:bodyPr/>
          <a:lstStyle/>
          <a:p>
            <a:r>
              <a:rPr lang="en-IN" dirty="0"/>
              <a: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47095"/>
            <a:ext cx="66675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84784"/>
            <a:ext cx="3599656" cy="2448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5101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A608F2-0E29-85C5-6AFD-AFECF853863E}"/>
              </a:ext>
            </a:extLst>
          </p:cNvPr>
          <p:cNvSpPr>
            <a:spLocks noGrp="1"/>
          </p:cNvSpPr>
          <p:nvPr>
            <p:ph type="sldNum" sz="quarter" idx="10"/>
          </p:nvPr>
        </p:nvSpPr>
        <p:spPr/>
        <p:txBody>
          <a:bodyPr/>
          <a:lstStyle/>
          <a:p>
            <a:r>
              <a:rPr lang="en-US" altLang="en-US"/>
              <a:t>3.</a:t>
            </a:r>
            <a:fld id="{4976B383-5FCF-4838-A0CA-AA388E9B8801}" type="slidenum">
              <a:rPr lang="en-US" altLang="en-US"/>
              <a:pPr/>
              <a:t>70</a:t>
            </a:fld>
            <a:endParaRPr lang="en-US" altLang="en-US"/>
          </a:p>
        </p:txBody>
      </p:sp>
      <p:sp>
        <p:nvSpPr>
          <p:cNvPr id="848898" name="Rectangle 2">
            <a:extLst>
              <a:ext uri="{FF2B5EF4-FFF2-40B4-BE49-F238E27FC236}">
                <a16:creationId xmlns:a16="http://schemas.microsoft.com/office/drawing/2014/main" id="{925336F1-6B99-7ED0-154B-AECD5FE8C0DD}"/>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899" name="Rectangle 3">
            <a:extLst>
              <a:ext uri="{FF2B5EF4-FFF2-40B4-BE49-F238E27FC236}">
                <a16:creationId xmlns:a16="http://schemas.microsoft.com/office/drawing/2014/main" id="{86B12DDB-A011-A5F0-3DF7-B5997621FA23}"/>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8900" name="Group 4">
            <a:extLst>
              <a:ext uri="{FF2B5EF4-FFF2-40B4-BE49-F238E27FC236}">
                <a16:creationId xmlns:a16="http://schemas.microsoft.com/office/drawing/2014/main" id="{F66A5CDD-5F10-C002-A806-17DE410CDBA1}"/>
              </a:ext>
            </a:extLst>
          </p:cNvPr>
          <p:cNvGrpSpPr>
            <a:grpSpLocks/>
          </p:cNvGrpSpPr>
          <p:nvPr/>
        </p:nvGrpSpPr>
        <p:grpSpPr bwMode="auto">
          <a:xfrm>
            <a:off x="490538" y="773113"/>
            <a:ext cx="738187" cy="474662"/>
            <a:chOff x="309" y="487"/>
            <a:chExt cx="465" cy="299"/>
          </a:xfrm>
        </p:grpSpPr>
        <p:sp>
          <p:nvSpPr>
            <p:cNvPr id="848901" name="Rectangle 5">
              <a:extLst>
                <a:ext uri="{FF2B5EF4-FFF2-40B4-BE49-F238E27FC236}">
                  <a16:creationId xmlns:a16="http://schemas.microsoft.com/office/drawing/2014/main" id="{7A6D024A-0F76-A854-BB29-7A5D73ECDF5C}"/>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2" name="Rectangle 6">
              <a:extLst>
                <a:ext uri="{FF2B5EF4-FFF2-40B4-BE49-F238E27FC236}">
                  <a16:creationId xmlns:a16="http://schemas.microsoft.com/office/drawing/2014/main" id="{92EE7841-BA5B-4BDF-D858-F924F107871D}"/>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8903" name="Rectangle 7">
            <a:extLst>
              <a:ext uri="{FF2B5EF4-FFF2-40B4-BE49-F238E27FC236}">
                <a16:creationId xmlns:a16="http://schemas.microsoft.com/office/drawing/2014/main" id="{F65A4B1D-F336-6389-E576-7809A226781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4" name="Rectangle 8">
            <a:extLst>
              <a:ext uri="{FF2B5EF4-FFF2-40B4-BE49-F238E27FC236}">
                <a16:creationId xmlns:a16="http://schemas.microsoft.com/office/drawing/2014/main" id="{28192983-CF0E-7588-3D15-C4B96069ADD8}"/>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5" name="Rectangle 9">
            <a:extLst>
              <a:ext uri="{FF2B5EF4-FFF2-40B4-BE49-F238E27FC236}">
                <a16:creationId xmlns:a16="http://schemas.microsoft.com/office/drawing/2014/main" id="{0A3C6906-57BF-3325-9761-08D2D6844FA0}"/>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6" name="Rectangle 10">
            <a:extLst>
              <a:ext uri="{FF2B5EF4-FFF2-40B4-BE49-F238E27FC236}">
                <a16:creationId xmlns:a16="http://schemas.microsoft.com/office/drawing/2014/main" id="{CB4A555B-3805-2306-9714-8F73371C8E19}"/>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8907" name="Rectangle 11">
            <a:extLst>
              <a:ext uri="{FF2B5EF4-FFF2-40B4-BE49-F238E27FC236}">
                <a16:creationId xmlns:a16="http://schemas.microsoft.com/office/drawing/2014/main" id="{9F40C027-9AEA-D4DB-A94A-A2D610A2BF68}"/>
              </a:ext>
            </a:extLst>
          </p:cNvPr>
          <p:cNvSpPr>
            <a:spLocks noChangeArrowheads="1"/>
          </p:cNvSpPr>
          <p:nvPr/>
        </p:nvSpPr>
        <p:spPr bwMode="auto">
          <a:xfrm>
            <a:off x="228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is the propagation time if the distance between the two points is 12,000 km? Assume the propagation speed to be 2.4 × 108 m/s in cable.</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time as</a:t>
            </a:r>
          </a:p>
        </p:txBody>
      </p:sp>
      <p:sp>
        <p:nvSpPr>
          <p:cNvPr id="848908" name="Text Box 12">
            <a:extLst>
              <a:ext uri="{FF2B5EF4-FFF2-40B4-BE49-F238E27FC236}">
                <a16:creationId xmlns:a16="http://schemas.microsoft.com/office/drawing/2014/main" id="{5A92D2B3-85A6-31FB-8164-A2D231A3601F}"/>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3.45</a:t>
            </a:r>
          </a:p>
        </p:txBody>
      </p:sp>
      <p:pic>
        <p:nvPicPr>
          <p:cNvPr id="848910" name="Picture 14">
            <a:extLst>
              <a:ext uri="{FF2B5EF4-FFF2-40B4-BE49-F238E27FC236}">
                <a16:creationId xmlns:a16="http://schemas.microsoft.com/office/drawing/2014/main" id="{070D0494-5666-21F0-A7FF-4AC20B69E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037013"/>
            <a:ext cx="4994275" cy="8191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8911" name="Rectangle 15">
            <a:extLst>
              <a:ext uri="{FF2B5EF4-FFF2-40B4-BE49-F238E27FC236}">
                <a16:creationId xmlns:a16="http://schemas.microsoft.com/office/drawing/2014/main" id="{CC4C468E-C40B-4BC0-C016-B46B0CEE8601}"/>
              </a:ext>
            </a:extLst>
          </p:cNvPr>
          <p:cNvSpPr>
            <a:spLocks noChangeArrowheads="1"/>
          </p:cNvSpPr>
          <p:nvPr/>
        </p:nvSpPr>
        <p:spPr bwMode="auto">
          <a:xfrm>
            <a:off x="152400" y="50292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example shows that a bit can go over the Atlantic Ocean in only 50 ms if there is a direct cable between the source and the destination.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5FC5B1-11CB-B49D-7A3E-12FC6FDED2A9}"/>
              </a:ext>
            </a:extLst>
          </p:cNvPr>
          <p:cNvSpPr>
            <a:spLocks noGrp="1"/>
          </p:cNvSpPr>
          <p:nvPr>
            <p:ph type="sldNum" sz="quarter" idx="10"/>
          </p:nvPr>
        </p:nvSpPr>
        <p:spPr/>
        <p:txBody>
          <a:bodyPr/>
          <a:lstStyle/>
          <a:p>
            <a:r>
              <a:rPr lang="en-US" altLang="en-US"/>
              <a:t>3.</a:t>
            </a:r>
            <a:fld id="{81A61070-D333-4132-B76C-7DE871C23C46}" type="slidenum">
              <a:rPr lang="en-US" altLang="en-US"/>
              <a:pPr/>
              <a:t>71</a:t>
            </a:fld>
            <a:endParaRPr lang="en-US" altLang="en-US"/>
          </a:p>
        </p:txBody>
      </p:sp>
      <p:sp>
        <p:nvSpPr>
          <p:cNvPr id="849922" name="Rectangle 2">
            <a:extLst>
              <a:ext uri="{FF2B5EF4-FFF2-40B4-BE49-F238E27FC236}">
                <a16:creationId xmlns:a16="http://schemas.microsoft.com/office/drawing/2014/main" id="{33514D9F-7BF0-E8F6-627D-A7EE59BB5AED}"/>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3" name="Rectangle 3">
            <a:extLst>
              <a:ext uri="{FF2B5EF4-FFF2-40B4-BE49-F238E27FC236}">
                <a16:creationId xmlns:a16="http://schemas.microsoft.com/office/drawing/2014/main" id="{699443BE-63B8-983E-FB27-CAECD21DE51B}"/>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9924" name="Group 4">
            <a:extLst>
              <a:ext uri="{FF2B5EF4-FFF2-40B4-BE49-F238E27FC236}">
                <a16:creationId xmlns:a16="http://schemas.microsoft.com/office/drawing/2014/main" id="{0AC6BC72-8443-34AB-55AF-EC971D1065CA}"/>
              </a:ext>
            </a:extLst>
          </p:cNvPr>
          <p:cNvGrpSpPr>
            <a:grpSpLocks/>
          </p:cNvGrpSpPr>
          <p:nvPr/>
        </p:nvGrpSpPr>
        <p:grpSpPr bwMode="auto">
          <a:xfrm>
            <a:off x="490538" y="773113"/>
            <a:ext cx="738187" cy="474662"/>
            <a:chOff x="309" y="487"/>
            <a:chExt cx="465" cy="299"/>
          </a:xfrm>
        </p:grpSpPr>
        <p:sp>
          <p:nvSpPr>
            <p:cNvPr id="849925" name="Rectangle 5">
              <a:extLst>
                <a:ext uri="{FF2B5EF4-FFF2-40B4-BE49-F238E27FC236}">
                  <a16:creationId xmlns:a16="http://schemas.microsoft.com/office/drawing/2014/main" id="{810DFE20-412A-3D10-9211-E2B331A07600}"/>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6" name="Rectangle 6">
              <a:extLst>
                <a:ext uri="{FF2B5EF4-FFF2-40B4-BE49-F238E27FC236}">
                  <a16:creationId xmlns:a16="http://schemas.microsoft.com/office/drawing/2014/main" id="{30414499-F3BC-18A8-2673-F9E756C5D691}"/>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9927" name="Rectangle 7">
            <a:extLst>
              <a:ext uri="{FF2B5EF4-FFF2-40B4-BE49-F238E27FC236}">
                <a16:creationId xmlns:a16="http://schemas.microsoft.com/office/drawing/2014/main" id="{046E3588-FC13-E180-B557-9779FB911FF0}"/>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8" name="Rectangle 8">
            <a:extLst>
              <a:ext uri="{FF2B5EF4-FFF2-40B4-BE49-F238E27FC236}">
                <a16:creationId xmlns:a16="http://schemas.microsoft.com/office/drawing/2014/main" id="{F42EFFC7-0F80-A0D0-1A63-7EE3CC66C5AA}"/>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9" name="Rectangle 9">
            <a:extLst>
              <a:ext uri="{FF2B5EF4-FFF2-40B4-BE49-F238E27FC236}">
                <a16:creationId xmlns:a16="http://schemas.microsoft.com/office/drawing/2014/main" id="{5852AD76-FFD7-FF41-A1F4-11229D66BD3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30" name="Rectangle 10">
            <a:extLst>
              <a:ext uri="{FF2B5EF4-FFF2-40B4-BE49-F238E27FC236}">
                <a16:creationId xmlns:a16="http://schemas.microsoft.com/office/drawing/2014/main" id="{051DACA8-1C4F-1C85-2BC2-8135DB6CA021}"/>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9931" name="Rectangle 11">
            <a:extLst>
              <a:ext uri="{FF2B5EF4-FFF2-40B4-BE49-F238E27FC236}">
                <a16:creationId xmlns:a16="http://schemas.microsoft.com/office/drawing/2014/main" id="{4A0CA5B7-5D14-F887-43C4-52C64A8345DF}"/>
              </a:ext>
            </a:extLst>
          </p:cNvPr>
          <p:cNvSpPr>
            <a:spLocks noChangeArrowheads="1"/>
          </p:cNvSpPr>
          <p:nvPr/>
        </p:nvSpPr>
        <p:spPr bwMode="auto">
          <a:xfrm>
            <a:off x="228600" y="12954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are the propagation time and the transmission time for a 2.5-kbyte message (an e-mail) if the bandwidth of the network is 1 Gbps? Assume that the distance between the sender and the receiver is 12,000 km and that light travels at 2.4 × 108 m/s.</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and transmission time as shown on the next slide:</a:t>
            </a:r>
          </a:p>
        </p:txBody>
      </p:sp>
      <p:sp>
        <p:nvSpPr>
          <p:cNvPr id="849932" name="Text Box 12">
            <a:extLst>
              <a:ext uri="{FF2B5EF4-FFF2-40B4-BE49-F238E27FC236}">
                <a16:creationId xmlns:a16="http://schemas.microsoft.com/office/drawing/2014/main" id="{13E89538-3DF8-B170-BF8D-E6523DCA35AB}"/>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3.46</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B61B42-B99C-6379-D139-D782590B40BF}"/>
              </a:ext>
            </a:extLst>
          </p:cNvPr>
          <p:cNvSpPr>
            <a:spLocks noGrp="1"/>
          </p:cNvSpPr>
          <p:nvPr>
            <p:ph type="sldNum" sz="quarter" idx="10"/>
          </p:nvPr>
        </p:nvSpPr>
        <p:spPr/>
        <p:txBody>
          <a:bodyPr/>
          <a:lstStyle/>
          <a:p>
            <a:r>
              <a:rPr lang="en-US" altLang="en-US"/>
              <a:t>3.</a:t>
            </a:r>
            <a:fld id="{45FD4313-A449-4DE8-8EF9-BFEFA858F013}" type="slidenum">
              <a:rPr lang="en-US" altLang="en-US"/>
              <a:pPr/>
              <a:t>72</a:t>
            </a:fld>
            <a:endParaRPr lang="en-US" altLang="en-US"/>
          </a:p>
        </p:txBody>
      </p:sp>
      <p:sp>
        <p:nvSpPr>
          <p:cNvPr id="992258" name="Rectangle 2">
            <a:extLst>
              <a:ext uri="{FF2B5EF4-FFF2-40B4-BE49-F238E27FC236}">
                <a16:creationId xmlns:a16="http://schemas.microsoft.com/office/drawing/2014/main" id="{1FE6BA0F-B826-B45D-E3CC-30C665D146A2}"/>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59" name="Rectangle 3">
            <a:extLst>
              <a:ext uri="{FF2B5EF4-FFF2-40B4-BE49-F238E27FC236}">
                <a16:creationId xmlns:a16="http://schemas.microsoft.com/office/drawing/2014/main" id="{23FBD6E9-DCE5-677A-3A26-CEF181DBA713}"/>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92260" name="Group 4">
            <a:extLst>
              <a:ext uri="{FF2B5EF4-FFF2-40B4-BE49-F238E27FC236}">
                <a16:creationId xmlns:a16="http://schemas.microsoft.com/office/drawing/2014/main" id="{BB79A803-232F-C0DA-9A85-182045E314DB}"/>
              </a:ext>
            </a:extLst>
          </p:cNvPr>
          <p:cNvGrpSpPr>
            <a:grpSpLocks/>
          </p:cNvGrpSpPr>
          <p:nvPr/>
        </p:nvGrpSpPr>
        <p:grpSpPr bwMode="auto">
          <a:xfrm>
            <a:off x="490538" y="773113"/>
            <a:ext cx="738187" cy="474662"/>
            <a:chOff x="309" y="487"/>
            <a:chExt cx="465" cy="299"/>
          </a:xfrm>
        </p:grpSpPr>
        <p:sp>
          <p:nvSpPr>
            <p:cNvPr id="992261" name="Rectangle 5">
              <a:extLst>
                <a:ext uri="{FF2B5EF4-FFF2-40B4-BE49-F238E27FC236}">
                  <a16:creationId xmlns:a16="http://schemas.microsoft.com/office/drawing/2014/main" id="{A8EFB3BC-DBC9-BFEA-2FD8-A4762B8A69B2}"/>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2" name="Rectangle 6">
              <a:extLst>
                <a:ext uri="{FF2B5EF4-FFF2-40B4-BE49-F238E27FC236}">
                  <a16:creationId xmlns:a16="http://schemas.microsoft.com/office/drawing/2014/main" id="{565F39EF-980C-5D9E-1C0B-339888372F54}"/>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92263" name="Rectangle 7">
            <a:extLst>
              <a:ext uri="{FF2B5EF4-FFF2-40B4-BE49-F238E27FC236}">
                <a16:creationId xmlns:a16="http://schemas.microsoft.com/office/drawing/2014/main" id="{F0E4F2EB-3841-22D6-AB8A-2570DCCD837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4" name="Rectangle 8">
            <a:extLst>
              <a:ext uri="{FF2B5EF4-FFF2-40B4-BE49-F238E27FC236}">
                <a16:creationId xmlns:a16="http://schemas.microsoft.com/office/drawing/2014/main" id="{C0B0319D-457B-EF7A-A11D-5EB1FB756DA3}"/>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5" name="Rectangle 9">
            <a:extLst>
              <a:ext uri="{FF2B5EF4-FFF2-40B4-BE49-F238E27FC236}">
                <a16:creationId xmlns:a16="http://schemas.microsoft.com/office/drawing/2014/main" id="{978BF54D-86B6-F378-F97B-117FD8E0B7B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6" name="Rectangle 10">
            <a:extLst>
              <a:ext uri="{FF2B5EF4-FFF2-40B4-BE49-F238E27FC236}">
                <a16:creationId xmlns:a16="http://schemas.microsoft.com/office/drawing/2014/main" id="{00F60532-0698-A1D2-8C1A-FA1F63E35DB4}"/>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2267" name="Rectangle 11">
            <a:extLst>
              <a:ext uri="{FF2B5EF4-FFF2-40B4-BE49-F238E27FC236}">
                <a16:creationId xmlns:a16="http://schemas.microsoft.com/office/drawing/2014/main" id="{1E824E2A-96D7-AC3F-79BD-7949CF7EF75D}"/>
              </a:ext>
            </a:extLst>
          </p:cNvPr>
          <p:cNvSpPr>
            <a:spLocks noChangeArrowheads="1"/>
          </p:cNvSpPr>
          <p:nvPr/>
        </p:nvSpPr>
        <p:spPr bwMode="auto">
          <a:xfrm>
            <a:off x="228600" y="3838575"/>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Note that in this case, because the message is short and the bandwidth is high, the dominant factor is the propagation time, not the transmission time. The transmission time can be ignored.</a:t>
            </a:r>
          </a:p>
        </p:txBody>
      </p:sp>
      <p:sp>
        <p:nvSpPr>
          <p:cNvPr id="992268" name="Text Box 12">
            <a:extLst>
              <a:ext uri="{FF2B5EF4-FFF2-40B4-BE49-F238E27FC236}">
                <a16:creationId xmlns:a16="http://schemas.microsoft.com/office/drawing/2014/main" id="{DF046786-1506-1B08-7469-995D74A42631}"/>
              </a:ext>
            </a:extLst>
          </p:cNvPr>
          <p:cNvSpPr txBox="1">
            <a:spLocks noChangeArrowheads="1"/>
          </p:cNvSpPr>
          <p:nvPr/>
        </p:nvSpPr>
        <p:spPr bwMode="auto">
          <a:xfrm>
            <a:off x="1143000" y="182563"/>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3.46 (continued)</a:t>
            </a:r>
          </a:p>
        </p:txBody>
      </p:sp>
      <p:pic>
        <p:nvPicPr>
          <p:cNvPr id="992269" name="Picture 13">
            <a:extLst>
              <a:ext uri="{FF2B5EF4-FFF2-40B4-BE49-F238E27FC236}">
                <a16:creationId xmlns:a16="http://schemas.microsoft.com/office/drawing/2014/main" id="{0F93BABD-677A-F403-F187-ED00AE054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1249363"/>
            <a:ext cx="5462587" cy="16462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A07181-1990-9300-B16C-AA7232E08E3E}"/>
              </a:ext>
            </a:extLst>
          </p:cNvPr>
          <p:cNvSpPr>
            <a:spLocks noGrp="1"/>
          </p:cNvSpPr>
          <p:nvPr>
            <p:ph type="sldNum" sz="quarter" idx="10"/>
          </p:nvPr>
        </p:nvSpPr>
        <p:spPr/>
        <p:txBody>
          <a:bodyPr/>
          <a:lstStyle/>
          <a:p>
            <a:r>
              <a:rPr lang="en-US" altLang="en-US"/>
              <a:t>3.</a:t>
            </a:r>
            <a:fld id="{E30F0051-307E-4BE9-A970-C0EFAD0D3291}" type="slidenum">
              <a:rPr lang="en-US" altLang="en-US"/>
              <a:pPr/>
              <a:t>73</a:t>
            </a:fld>
            <a:endParaRPr lang="en-US" altLang="en-US"/>
          </a:p>
        </p:txBody>
      </p:sp>
      <p:sp>
        <p:nvSpPr>
          <p:cNvPr id="850946" name="Rectangle 2">
            <a:extLst>
              <a:ext uri="{FF2B5EF4-FFF2-40B4-BE49-F238E27FC236}">
                <a16:creationId xmlns:a16="http://schemas.microsoft.com/office/drawing/2014/main" id="{1FE37118-8FE9-9CEF-B8C0-1B1F2EAA1760}"/>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47" name="Rectangle 3">
            <a:extLst>
              <a:ext uri="{FF2B5EF4-FFF2-40B4-BE49-F238E27FC236}">
                <a16:creationId xmlns:a16="http://schemas.microsoft.com/office/drawing/2014/main" id="{83A405BD-ED40-6097-7113-29D16F0887F8}"/>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50948" name="Group 4">
            <a:extLst>
              <a:ext uri="{FF2B5EF4-FFF2-40B4-BE49-F238E27FC236}">
                <a16:creationId xmlns:a16="http://schemas.microsoft.com/office/drawing/2014/main" id="{3B440B35-13BD-8812-7786-470A73559998}"/>
              </a:ext>
            </a:extLst>
          </p:cNvPr>
          <p:cNvGrpSpPr>
            <a:grpSpLocks/>
          </p:cNvGrpSpPr>
          <p:nvPr/>
        </p:nvGrpSpPr>
        <p:grpSpPr bwMode="auto">
          <a:xfrm>
            <a:off x="490538" y="773113"/>
            <a:ext cx="738187" cy="474662"/>
            <a:chOff x="309" y="487"/>
            <a:chExt cx="465" cy="299"/>
          </a:xfrm>
        </p:grpSpPr>
        <p:sp>
          <p:nvSpPr>
            <p:cNvPr id="850949" name="Rectangle 5">
              <a:extLst>
                <a:ext uri="{FF2B5EF4-FFF2-40B4-BE49-F238E27FC236}">
                  <a16:creationId xmlns:a16="http://schemas.microsoft.com/office/drawing/2014/main" id="{28562FB4-AD0B-B0C9-FC5C-49DCC2F2A328}"/>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0" name="Rectangle 6">
              <a:extLst>
                <a:ext uri="{FF2B5EF4-FFF2-40B4-BE49-F238E27FC236}">
                  <a16:creationId xmlns:a16="http://schemas.microsoft.com/office/drawing/2014/main" id="{95A892CF-3795-0C74-A503-C2D9B99F4F3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50951" name="Rectangle 7">
            <a:extLst>
              <a:ext uri="{FF2B5EF4-FFF2-40B4-BE49-F238E27FC236}">
                <a16:creationId xmlns:a16="http://schemas.microsoft.com/office/drawing/2014/main" id="{E82D46F3-3617-EAD2-9985-2939B0F1BC3B}"/>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2" name="Rectangle 8">
            <a:extLst>
              <a:ext uri="{FF2B5EF4-FFF2-40B4-BE49-F238E27FC236}">
                <a16:creationId xmlns:a16="http://schemas.microsoft.com/office/drawing/2014/main" id="{240AED2D-8B5E-81D8-4D0D-8C9FD19380A7}"/>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3" name="Rectangle 9">
            <a:extLst>
              <a:ext uri="{FF2B5EF4-FFF2-40B4-BE49-F238E27FC236}">
                <a16:creationId xmlns:a16="http://schemas.microsoft.com/office/drawing/2014/main" id="{043CFC00-3B99-8380-FC27-EAD1546A82FD}"/>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4" name="Rectangle 10">
            <a:extLst>
              <a:ext uri="{FF2B5EF4-FFF2-40B4-BE49-F238E27FC236}">
                <a16:creationId xmlns:a16="http://schemas.microsoft.com/office/drawing/2014/main" id="{532E86F7-2914-8D87-952C-544CFBADF0F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955" name="Rectangle 11">
            <a:extLst>
              <a:ext uri="{FF2B5EF4-FFF2-40B4-BE49-F238E27FC236}">
                <a16:creationId xmlns:a16="http://schemas.microsoft.com/office/drawing/2014/main" id="{B17D10B6-A48D-9260-A374-E5D8234D1B6C}"/>
              </a:ext>
            </a:extLst>
          </p:cNvPr>
          <p:cNvSpPr>
            <a:spLocks noChangeArrowheads="1"/>
          </p:cNvSpPr>
          <p:nvPr/>
        </p:nvSpPr>
        <p:spPr bwMode="auto">
          <a:xfrm>
            <a:off x="228600" y="12954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are the propagation time and the transmission time for a 5-Mbyte message (an image) if the bandwidth of the network is 1 Mbps? Assume that the distance between the sender and the receiver is 12,000 km and that light travels at 2.4 × 10</a:t>
            </a:r>
            <a:r>
              <a:rPr lang="en-US" altLang="en-US" baseline="30000"/>
              <a:t>8</a:t>
            </a:r>
            <a:r>
              <a:rPr lang="en-US" altLang="en-US" baseline="0"/>
              <a:t> m/s.</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and transmission times as shown on the next slide.</a:t>
            </a:r>
          </a:p>
        </p:txBody>
      </p:sp>
      <p:sp>
        <p:nvSpPr>
          <p:cNvPr id="850956" name="Text Box 12">
            <a:extLst>
              <a:ext uri="{FF2B5EF4-FFF2-40B4-BE49-F238E27FC236}">
                <a16:creationId xmlns:a16="http://schemas.microsoft.com/office/drawing/2014/main" id="{C8814095-54A0-5240-4983-9450D5E51AB7}"/>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3.47</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2FE386-9D9F-C8A5-D6A3-71D17923C254}"/>
              </a:ext>
            </a:extLst>
          </p:cNvPr>
          <p:cNvSpPr>
            <a:spLocks noGrp="1"/>
          </p:cNvSpPr>
          <p:nvPr>
            <p:ph type="sldNum" sz="quarter" idx="10"/>
          </p:nvPr>
        </p:nvSpPr>
        <p:spPr/>
        <p:txBody>
          <a:bodyPr/>
          <a:lstStyle/>
          <a:p>
            <a:r>
              <a:rPr lang="en-US" altLang="en-US"/>
              <a:t>3.</a:t>
            </a:r>
            <a:fld id="{77B40118-F871-4F94-86C3-8CD481C25810}" type="slidenum">
              <a:rPr lang="en-US" altLang="en-US"/>
              <a:pPr/>
              <a:t>74</a:t>
            </a:fld>
            <a:endParaRPr lang="en-US" altLang="en-US"/>
          </a:p>
        </p:txBody>
      </p:sp>
      <p:sp>
        <p:nvSpPr>
          <p:cNvPr id="994306" name="Rectangle 2">
            <a:extLst>
              <a:ext uri="{FF2B5EF4-FFF2-40B4-BE49-F238E27FC236}">
                <a16:creationId xmlns:a16="http://schemas.microsoft.com/office/drawing/2014/main" id="{B2482C8A-D7AB-B7FA-9CAB-598FA253C038}"/>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07" name="Rectangle 3">
            <a:extLst>
              <a:ext uri="{FF2B5EF4-FFF2-40B4-BE49-F238E27FC236}">
                <a16:creationId xmlns:a16="http://schemas.microsoft.com/office/drawing/2014/main" id="{FF586713-45D9-F0F2-9CED-1A4F05CCD23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94308" name="Group 4">
            <a:extLst>
              <a:ext uri="{FF2B5EF4-FFF2-40B4-BE49-F238E27FC236}">
                <a16:creationId xmlns:a16="http://schemas.microsoft.com/office/drawing/2014/main" id="{F06BB9D4-6F3F-EC92-2FC8-FEE06B25003C}"/>
              </a:ext>
            </a:extLst>
          </p:cNvPr>
          <p:cNvGrpSpPr>
            <a:grpSpLocks/>
          </p:cNvGrpSpPr>
          <p:nvPr/>
        </p:nvGrpSpPr>
        <p:grpSpPr bwMode="auto">
          <a:xfrm>
            <a:off x="490538" y="773113"/>
            <a:ext cx="738187" cy="474662"/>
            <a:chOff x="309" y="487"/>
            <a:chExt cx="465" cy="299"/>
          </a:xfrm>
        </p:grpSpPr>
        <p:sp>
          <p:nvSpPr>
            <p:cNvPr id="994309" name="Rectangle 5">
              <a:extLst>
                <a:ext uri="{FF2B5EF4-FFF2-40B4-BE49-F238E27FC236}">
                  <a16:creationId xmlns:a16="http://schemas.microsoft.com/office/drawing/2014/main" id="{F6C53F1E-1D78-21C2-5A3F-BBF5A79FAE6D}"/>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0" name="Rectangle 6">
              <a:extLst>
                <a:ext uri="{FF2B5EF4-FFF2-40B4-BE49-F238E27FC236}">
                  <a16:creationId xmlns:a16="http://schemas.microsoft.com/office/drawing/2014/main" id="{D9EEFE94-F448-3040-2A0B-892BF0141A9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94311" name="Rectangle 7">
            <a:extLst>
              <a:ext uri="{FF2B5EF4-FFF2-40B4-BE49-F238E27FC236}">
                <a16:creationId xmlns:a16="http://schemas.microsoft.com/office/drawing/2014/main" id="{B422C015-E2F4-77BB-D299-C2A8D988243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2" name="Rectangle 8">
            <a:extLst>
              <a:ext uri="{FF2B5EF4-FFF2-40B4-BE49-F238E27FC236}">
                <a16:creationId xmlns:a16="http://schemas.microsoft.com/office/drawing/2014/main" id="{B03DD577-92FC-1EE0-26D6-C343AF87DC03}"/>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3" name="Rectangle 9">
            <a:extLst>
              <a:ext uri="{FF2B5EF4-FFF2-40B4-BE49-F238E27FC236}">
                <a16:creationId xmlns:a16="http://schemas.microsoft.com/office/drawing/2014/main" id="{ECE6FA25-D13B-DE03-32DC-83F5A060156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4" name="Rectangle 10">
            <a:extLst>
              <a:ext uri="{FF2B5EF4-FFF2-40B4-BE49-F238E27FC236}">
                <a16:creationId xmlns:a16="http://schemas.microsoft.com/office/drawing/2014/main" id="{1F8F87C6-CF44-9686-88A3-D9F59D7303AE}"/>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4315" name="Rectangle 11">
            <a:extLst>
              <a:ext uri="{FF2B5EF4-FFF2-40B4-BE49-F238E27FC236}">
                <a16:creationId xmlns:a16="http://schemas.microsoft.com/office/drawing/2014/main" id="{7AE5284E-1745-9A8C-CAB6-AC14762F9C30}"/>
              </a:ext>
            </a:extLst>
          </p:cNvPr>
          <p:cNvSpPr>
            <a:spLocks noChangeArrowheads="1"/>
          </p:cNvSpPr>
          <p:nvPr/>
        </p:nvSpPr>
        <p:spPr bwMode="auto">
          <a:xfrm>
            <a:off x="228600" y="3810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Note that in this case, because the message is very long and the bandwidth is not very high, the dominant factor is the transmission time, not the propagation time. The propagation time can be ignored.</a:t>
            </a:r>
          </a:p>
        </p:txBody>
      </p:sp>
      <p:sp>
        <p:nvSpPr>
          <p:cNvPr id="994316" name="Text Box 12">
            <a:extLst>
              <a:ext uri="{FF2B5EF4-FFF2-40B4-BE49-F238E27FC236}">
                <a16:creationId xmlns:a16="http://schemas.microsoft.com/office/drawing/2014/main" id="{24421CD5-765E-7194-780C-D26412B90600}"/>
              </a:ext>
            </a:extLst>
          </p:cNvPr>
          <p:cNvSpPr txBox="1">
            <a:spLocks noChangeArrowheads="1"/>
          </p:cNvSpPr>
          <p:nvPr/>
        </p:nvSpPr>
        <p:spPr bwMode="auto">
          <a:xfrm>
            <a:off x="1143000" y="182563"/>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3.47 (continued)</a:t>
            </a:r>
          </a:p>
        </p:txBody>
      </p:sp>
      <p:pic>
        <p:nvPicPr>
          <p:cNvPr id="994317" name="Picture 13">
            <a:extLst>
              <a:ext uri="{FF2B5EF4-FFF2-40B4-BE49-F238E27FC236}">
                <a16:creationId xmlns:a16="http://schemas.microsoft.com/office/drawing/2014/main" id="{D3D2AB65-F947-CCB8-67A4-6571C59A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38" y="1704975"/>
            <a:ext cx="6002337" cy="15748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4318F9-7660-F190-E30C-87D4EE3A1F5B}"/>
              </a:ext>
            </a:extLst>
          </p:cNvPr>
          <p:cNvSpPr>
            <a:spLocks noGrp="1"/>
          </p:cNvSpPr>
          <p:nvPr>
            <p:ph type="sldNum" sz="quarter" idx="10"/>
          </p:nvPr>
        </p:nvSpPr>
        <p:spPr/>
        <p:txBody>
          <a:bodyPr/>
          <a:lstStyle/>
          <a:p>
            <a:r>
              <a:rPr lang="en-US" altLang="en-US"/>
              <a:t>3.</a:t>
            </a:r>
            <a:fld id="{583B06A7-AEAA-474E-B28C-13CA4C424BB2}" type="slidenum">
              <a:rPr lang="en-US" altLang="en-US"/>
              <a:pPr/>
              <a:t>75</a:t>
            </a:fld>
            <a:endParaRPr lang="en-US" altLang="en-US"/>
          </a:p>
        </p:txBody>
      </p:sp>
      <p:sp>
        <p:nvSpPr>
          <p:cNvPr id="711682" name="Line 2">
            <a:extLst>
              <a:ext uri="{FF2B5EF4-FFF2-40B4-BE49-F238E27FC236}">
                <a16:creationId xmlns:a16="http://schemas.microsoft.com/office/drawing/2014/main" id="{A945416F-B538-EBD3-EDFB-D0A8F438E721}"/>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1683" name="Line 3">
            <a:extLst>
              <a:ext uri="{FF2B5EF4-FFF2-40B4-BE49-F238E27FC236}">
                <a16:creationId xmlns:a16="http://schemas.microsoft.com/office/drawing/2014/main" id="{E34CF3A0-7589-0956-E8D4-0DADC6BC430A}"/>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1684" name="Text Box 4">
            <a:extLst>
              <a:ext uri="{FF2B5EF4-FFF2-40B4-BE49-F238E27FC236}">
                <a16:creationId xmlns:a16="http://schemas.microsoft.com/office/drawing/2014/main" id="{4C117634-9662-46B8-B895-BBDE7648ED2B}"/>
              </a:ext>
            </a:extLst>
          </p:cNvPr>
          <p:cNvSpPr txBox="1">
            <a:spLocks noChangeArrowheads="1"/>
          </p:cNvSpPr>
          <p:nvPr/>
        </p:nvSpPr>
        <p:spPr bwMode="auto">
          <a:xfrm>
            <a:off x="304800" y="457200"/>
            <a:ext cx="540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3.31  </a:t>
            </a:r>
            <a:r>
              <a:rPr lang="en-US" altLang="en-US" sz="2000" baseline="0"/>
              <a:t>Filling the link with bits for case 1</a:t>
            </a:r>
          </a:p>
        </p:txBody>
      </p:sp>
      <p:sp>
        <p:nvSpPr>
          <p:cNvPr id="711685" name="Line 5">
            <a:extLst>
              <a:ext uri="{FF2B5EF4-FFF2-40B4-BE49-F238E27FC236}">
                <a16:creationId xmlns:a16="http://schemas.microsoft.com/office/drawing/2014/main" id="{BE96A12B-3BE6-8FE7-0F28-EE230C7084E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11686" name="Picture 6">
            <a:extLst>
              <a:ext uri="{FF2B5EF4-FFF2-40B4-BE49-F238E27FC236}">
                <a16:creationId xmlns:a16="http://schemas.microsoft.com/office/drawing/2014/main" id="{B3787644-88ED-8AC2-075E-25552DE03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070100"/>
            <a:ext cx="74041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EF348D-B1D7-EE24-D078-9C8E525A4409}"/>
              </a:ext>
            </a:extLst>
          </p:cNvPr>
          <p:cNvSpPr>
            <a:spLocks noGrp="1"/>
          </p:cNvSpPr>
          <p:nvPr>
            <p:ph type="sldNum" sz="quarter" idx="10"/>
          </p:nvPr>
        </p:nvSpPr>
        <p:spPr/>
        <p:txBody>
          <a:bodyPr/>
          <a:lstStyle/>
          <a:p>
            <a:r>
              <a:rPr lang="en-US" altLang="en-US"/>
              <a:t>3.</a:t>
            </a:r>
            <a:fld id="{B331DC06-503F-4E3A-B83E-860FDB05BECF}" type="slidenum">
              <a:rPr lang="en-US" altLang="en-US"/>
              <a:pPr/>
              <a:t>76</a:t>
            </a:fld>
            <a:endParaRPr lang="en-US" altLang="en-US"/>
          </a:p>
        </p:txBody>
      </p:sp>
      <p:sp>
        <p:nvSpPr>
          <p:cNvPr id="852994" name="Rectangle 2">
            <a:extLst>
              <a:ext uri="{FF2B5EF4-FFF2-40B4-BE49-F238E27FC236}">
                <a16:creationId xmlns:a16="http://schemas.microsoft.com/office/drawing/2014/main" id="{968253B0-BD1A-167C-B652-B8D7109BB6F6}"/>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2995" name="Rectangle 3">
            <a:extLst>
              <a:ext uri="{FF2B5EF4-FFF2-40B4-BE49-F238E27FC236}">
                <a16:creationId xmlns:a16="http://schemas.microsoft.com/office/drawing/2014/main" id="{B2C88FB6-C5A6-EA04-0BA6-4287B3EE1AD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52996" name="Group 4">
            <a:extLst>
              <a:ext uri="{FF2B5EF4-FFF2-40B4-BE49-F238E27FC236}">
                <a16:creationId xmlns:a16="http://schemas.microsoft.com/office/drawing/2014/main" id="{3F352196-0D77-C129-F07B-21220A5C46D4}"/>
              </a:ext>
            </a:extLst>
          </p:cNvPr>
          <p:cNvGrpSpPr>
            <a:grpSpLocks/>
          </p:cNvGrpSpPr>
          <p:nvPr/>
        </p:nvGrpSpPr>
        <p:grpSpPr bwMode="auto">
          <a:xfrm>
            <a:off x="490538" y="773113"/>
            <a:ext cx="738187" cy="474662"/>
            <a:chOff x="309" y="487"/>
            <a:chExt cx="465" cy="299"/>
          </a:xfrm>
        </p:grpSpPr>
        <p:sp>
          <p:nvSpPr>
            <p:cNvPr id="852997" name="Rectangle 5">
              <a:extLst>
                <a:ext uri="{FF2B5EF4-FFF2-40B4-BE49-F238E27FC236}">
                  <a16:creationId xmlns:a16="http://schemas.microsoft.com/office/drawing/2014/main" id="{92600DF0-E6CA-C5F2-5B7F-6ECF5ABFF3CB}"/>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2998" name="Rectangle 6">
              <a:extLst>
                <a:ext uri="{FF2B5EF4-FFF2-40B4-BE49-F238E27FC236}">
                  <a16:creationId xmlns:a16="http://schemas.microsoft.com/office/drawing/2014/main" id="{2263418D-3E15-8B48-916C-D8CF79C2C30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52999" name="Rectangle 7">
            <a:extLst>
              <a:ext uri="{FF2B5EF4-FFF2-40B4-BE49-F238E27FC236}">
                <a16:creationId xmlns:a16="http://schemas.microsoft.com/office/drawing/2014/main" id="{B4D4A7B6-1F13-AC79-DAB6-7CC1061C0FB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3000" name="Rectangle 8">
            <a:extLst>
              <a:ext uri="{FF2B5EF4-FFF2-40B4-BE49-F238E27FC236}">
                <a16:creationId xmlns:a16="http://schemas.microsoft.com/office/drawing/2014/main" id="{F4F66355-84C8-D2D3-FAC1-95B7F723FCE7}"/>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3001" name="Rectangle 9">
            <a:extLst>
              <a:ext uri="{FF2B5EF4-FFF2-40B4-BE49-F238E27FC236}">
                <a16:creationId xmlns:a16="http://schemas.microsoft.com/office/drawing/2014/main" id="{EA239705-29D0-B5E9-9010-823B8A66E6F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3002" name="Rectangle 10">
            <a:extLst>
              <a:ext uri="{FF2B5EF4-FFF2-40B4-BE49-F238E27FC236}">
                <a16:creationId xmlns:a16="http://schemas.microsoft.com/office/drawing/2014/main" id="{49E4122F-BB42-C07E-B58E-8841BAB73B83}"/>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3003" name="Rectangle 11">
            <a:extLst>
              <a:ext uri="{FF2B5EF4-FFF2-40B4-BE49-F238E27FC236}">
                <a16:creationId xmlns:a16="http://schemas.microsoft.com/office/drawing/2014/main" id="{202E746B-14BD-442C-5173-442F7F17024D}"/>
              </a:ext>
            </a:extLst>
          </p:cNvPr>
          <p:cNvSpPr>
            <a:spLocks noChangeArrowheads="1"/>
          </p:cNvSpPr>
          <p:nvPr/>
        </p:nvSpPr>
        <p:spPr bwMode="auto">
          <a:xfrm>
            <a:off x="228600" y="1447800"/>
            <a:ext cx="853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We can think about the link between two points as a pipe. The cross section of the pipe represents the bandwidth, and the length of the pipe represents the delay. We can say the volume of the pipe defines the bandwidth-delay product, as shown in Figure 3.33.</a:t>
            </a:r>
          </a:p>
        </p:txBody>
      </p:sp>
      <p:sp>
        <p:nvSpPr>
          <p:cNvPr id="853004" name="Text Box 12">
            <a:extLst>
              <a:ext uri="{FF2B5EF4-FFF2-40B4-BE49-F238E27FC236}">
                <a16:creationId xmlns:a16="http://schemas.microsoft.com/office/drawing/2014/main" id="{C4F7F356-DB1C-D26F-D890-5612D3DA0EC0}"/>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3.48</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6AC176-D492-E058-2B6B-3809DD65B83A}"/>
              </a:ext>
            </a:extLst>
          </p:cNvPr>
          <p:cNvSpPr>
            <a:spLocks noGrp="1"/>
          </p:cNvSpPr>
          <p:nvPr>
            <p:ph type="sldNum" sz="quarter" idx="10"/>
          </p:nvPr>
        </p:nvSpPr>
        <p:spPr/>
        <p:txBody>
          <a:bodyPr/>
          <a:lstStyle/>
          <a:p>
            <a:r>
              <a:rPr lang="en-US" altLang="en-US"/>
              <a:t>3.</a:t>
            </a:r>
            <a:fld id="{3AAF494D-48EA-4862-AB29-250C362E9CA6}" type="slidenum">
              <a:rPr lang="en-US" altLang="en-US"/>
              <a:pPr/>
              <a:t>77</a:t>
            </a:fld>
            <a:endParaRPr lang="en-US" altLang="en-US"/>
          </a:p>
        </p:txBody>
      </p:sp>
      <p:sp>
        <p:nvSpPr>
          <p:cNvPr id="712706" name="Line 2">
            <a:extLst>
              <a:ext uri="{FF2B5EF4-FFF2-40B4-BE49-F238E27FC236}">
                <a16:creationId xmlns:a16="http://schemas.microsoft.com/office/drawing/2014/main" id="{F4BFCA26-B25D-203D-FDFA-A375FBF573E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2707" name="Line 3">
            <a:extLst>
              <a:ext uri="{FF2B5EF4-FFF2-40B4-BE49-F238E27FC236}">
                <a16:creationId xmlns:a16="http://schemas.microsoft.com/office/drawing/2014/main" id="{CE5AE04C-E260-FDAF-BEC6-2567C1B1913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2708" name="Text Box 4">
            <a:extLst>
              <a:ext uri="{FF2B5EF4-FFF2-40B4-BE49-F238E27FC236}">
                <a16:creationId xmlns:a16="http://schemas.microsoft.com/office/drawing/2014/main" id="{1A34C9C7-FE74-1178-C3C7-3B5CE2427D69}"/>
              </a:ext>
            </a:extLst>
          </p:cNvPr>
          <p:cNvSpPr txBox="1">
            <a:spLocks noChangeArrowheads="1"/>
          </p:cNvSpPr>
          <p:nvPr/>
        </p:nvSpPr>
        <p:spPr bwMode="auto">
          <a:xfrm>
            <a:off x="304800" y="381000"/>
            <a:ext cx="530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3.32  </a:t>
            </a:r>
            <a:r>
              <a:rPr lang="en-US" altLang="en-US" sz="2000" baseline="0"/>
              <a:t>Filling the link with bits in case 2</a:t>
            </a:r>
          </a:p>
        </p:txBody>
      </p:sp>
      <p:sp>
        <p:nvSpPr>
          <p:cNvPr id="712709" name="Line 5">
            <a:extLst>
              <a:ext uri="{FF2B5EF4-FFF2-40B4-BE49-F238E27FC236}">
                <a16:creationId xmlns:a16="http://schemas.microsoft.com/office/drawing/2014/main" id="{881930D4-F93A-7902-699A-BFADD39E8B3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12710" name="Picture 6">
            <a:extLst>
              <a:ext uri="{FF2B5EF4-FFF2-40B4-BE49-F238E27FC236}">
                <a16:creationId xmlns:a16="http://schemas.microsoft.com/office/drawing/2014/main" id="{60BEEDD1-02CE-2756-7783-9030D1471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1598613"/>
            <a:ext cx="7386637"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6623E4-ABED-27D9-D458-6E2253615310}"/>
              </a:ext>
            </a:extLst>
          </p:cNvPr>
          <p:cNvSpPr>
            <a:spLocks noGrp="1"/>
          </p:cNvSpPr>
          <p:nvPr>
            <p:ph type="sldNum" sz="quarter" idx="10"/>
          </p:nvPr>
        </p:nvSpPr>
        <p:spPr/>
        <p:txBody>
          <a:bodyPr/>
          <a:lstStyle/>
          <a:p>
            <a:r>
              <a:rPr lang="en-US" altLang="en-US"/>
              <a:t>3.</a:t>
            </a:r>
            <a:fld id="{D34019E6-A572-465A-9D88-F06F9A936B88}" type="slidenum">
              <a:rPr lang="en-US" altLang="en-US"/>
              <a:pPr/>
              <a:t>78</a:t>
            </a:fld>
            <a:endParaRPr lang="en-US" altLang="en-US"/>
          </a:p>
        </p:txBody>
      </p:sp>
      <p:sp>
        <p:nvSpPr>
          <p:cNvPr id="973826" name="Rectangle 2">
            <a:extLst>
              <a:ext uri="{FF2B5EF4-FFF2-40B4-BE49-F238E27FC236}">
                <a16:creationId xmlns:a16="http://schemas.microsoft.com/office/drawing/2014/main" id="{B263FC6C-D669-04DA-CB8B-49CE72C799F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27" name="Rectangle 3">
            <a:extLst>
              <a:ext uri="{FF2B5EF4-FFF2-40B4-BE49-F238E27FC236}">
                <a16:creationId xmlns:a16="http://schemas.microsoft.com/office/drawing/2014/main" id="{194A2DE9-BC2E-6691-417B-888C4226F78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28" name="Rectangle 4">
            <a:extLst>
              <a:ext uri="{FF2B5EF4-FFF2-40B4-BE49-F238E27FC236}">
                <a16:creationId xmlns:a16="http://schemas.microsoft.com/office/drawing/2014/main" id="{4B38B9CB-ACBA-DFA8-A2BF-B91B5AFF803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29" name="Rectangle 5">
            <a:extLst>
              <a:ext uri="{FF2B5EF4-FFF2-40B4-BE49-F238E27FC236}">
                <a16:creationId xmlns:a16="http://schemas.microsoft.com/office/drawing/2014/main" id="{98395266-26A6-F11D-7BD1-4901B23724F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0" name="Rectangle 6">
            <a:extLst>
              <a:ext uri="{FF2B5EF4-FFF2-40B4-BE49-F238E27FC236}">
                <a16:creationId xmlns:a16="http://schemas.microsoft.com/office/drawing/2014/main" id="{A73CF64D-FD65-DEB6-E3A0-FCB7843F25A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1" name="Rectangle 7">
            <a:extLst>
              <a:ext uri="{FF2B5EF4-FFF2-40B4-BE49-F238E27FC236}">
                <a16:creationId xmlns:a16="http://schemas.microsoft.com/office/drawing/2014/main" id="{F031BA0B-438A-3EE7-06C5-7E448E94DB1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2" name="Rectangle 8">
            <a:extLst>
              <a:ext uri="{FF2B5EF4-FFF2-40B4-BE49-F238E27FC236}">
                <a16:creationId xmlns:a16="http://schemas.microsoft.com/office/drawing/2014/main" id="{AE3A470A-F5FD-8EC9-8EC2-E8C03F97B83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3" name="Line 9">
            <a:extLst>
              <a:ext uri="{FF2B5EF4-FFF2-40B4-BE49-F238E27FC236}">
                <a16:creationId xmlns:a16="http://schemas.microsoft.com/office/drawing/2014/main" id="{734E7FD4-A68F-128E-138F-ABB3C1EB06C6}"/>
              </a:ext>
            </a:extLst>
          </p:cNvPr>
          <p:cNvSpPr>
            <a:spLocks noChangeShapeType="1"/>
          </p:cNvSpPr>
          <p:nvPr/>
        </p:nvSpPr>
        <p:spPr bwMode="auto">
          <a:xfrm>
            <a:off x="457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3834" name="Line 10">
            <a:extLst>
              <a:ext uri="{FF2B5EF4-FFF2-40B4-BE49-F238E27FC236}">
                <a16:creationId xmlns:a16="http://schemas.microsoft.com/office/drawing/2014/main" id="{E4D756E9-3AD0-A699-17FF-D2F3F48BC603}"/>
              </a:ext>
            </a:extLst>
          </p:cNvPr>
          <p:cNvSpPr>
            <a:spLocks noChangeShapeType="1"/>
          </p:cNvSpPr>
          <p:nvPr/>
        </p:nvSpPr>
        <p:spPr bwMode="auto">
          <a:xfrm>
            <a:off x="458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3835" name="Rectangle 11">
            <a:extLst>
              <a:ext uri="{FF2B5EF4-FFF2-40B4-BE49-F238E27FC236}">
                <a16:creationId xmlns:a16="http://schemas.microsoft.com/office/drawing/2014/main" id="{E916628D-7140-B206-1B4E-ADDD1636A68F}"/>
              </a:ext>
            </a:extLst>
          </p:cNvPr>
          <p:cNvSpPr>
            <a:spLocks noChangeArrowheads="1"/>
          </p:cNvSpPr>
          <p:nvPr/>
        </p:nvSpPr>
        <p:spPr bwMode="auto">
          <a:xfrm>
            <a:off x="495300" y="26066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The bandwidth-delay product defines the number of bits that can fill the link.</a:t>
            </a:r>
          </a:p>
        </p:txBody>
      </p:sp>
      <p:grpSp>
        <p:nvGrpSpPr>
          <p:cNvPr id="973836" name="Group 12">
            <a:extLst>
              <a:ext uri="{FF2B5EF4-FFF2-40B4-BE49-F238E27FC236}">
                <a16:creationId xmlns:a16="http://schemas.microsoft.com/office/drawing/2014/main" id="{92D6F9C9-71D9-B852-1F44-678E357307AB}"/>
              </a:ext>
            </a:extLst>
          </p:cNvPr>
          <p:cNvGrpSpPr>
            <a:grpSpLocks/>
          </p:cNvGrpSpPr>
          <p:nvPr/>
        </p:nvGrpSpPr>
        <p:grpSpPr bwMode="auto">
          <a:xfrm>
            <a:off x="457200" y="1871663"/>
            <a:ext cx="1143000" cy="566737"/>
            <a:chOff x="1200" y="1248"/>
            <a:chExt cx="720" cy="357"/>
          </a:xfrm>
        </p:grpSpPr>
        <p:pic>
          <p:nvPicPr>
            <p:cNvPr id="973837" name="Picture 13">
              <a:extLst>
                <a:ext uri="{FF2B5EF4-FFF2-40B4-BE49-F238E27FC236}">
                  <a16:creationId xmlns:a16="http://schemas.microsoft.com/office/drawing/2014/main" id="{8A4BF266-74AF-41FE-7CDB-8D66985CF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3838" name="Text Box 14">
              <a:extLst>
                <a:ext uri="{FF2B5EF4-FFF2-40B4-BE49-F238E27FC236}">
                  <a16:creationId xmlns:a16="http://schemas.microsoft.com/office/drawing/2014/main" id="{0DDFCE18-D3B2-3D9D-EC6C-07C12524611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FC2A82-6388-0211-115B-EAED07D0CFEE}"/>
              </a:ext>
            </a:extLst>
          </p:cNvPr>
          <p:cNvSpPr>
            <a:spLocks noGrp="1"/>
          </p:cNvSpPr>
          <p:nvPr>
            <p:ph type="sldNum" sz="quarter" idx="10"/>
          </p:nvPr>
        </p:nvSpPr>
        <p:spPr/>
        <p:txBody>
          <a:bodyPr/>
          <a:lstStyle/>
          <a:p>
            <a:r>
              <a:rPr lang="en-US" altLang="en-US"/>
              <a:t>3.</a:t>
            </a:r>
            <a:fld id="{DA9D9036-0F42-46FA-8789-586302B86BBC}" type="slidenum">
              <a:rPr lang="en-US" altLang="en-US"/>
              <a:pPr/>
              <a:t>79</a:t>
            </a:fld>
            <a:endParaRPr lang="en-US" altLang="en-US"/>
          </a:p>
        </p:txBody>
      </p:sp>
      <p:sp>
        <p:nvSpPr>
          <p:cNvPr id="713730" name="Line 2">
            <a:extLst>
              <a:ext uri="{FF2B5EF4-FFF2-40B4-BE49-F238E27FC236}">
                <a16:creationId xmlns:a16="http://schemas.microsoft.com/office/drawing/2014/main" id="{3C4A57AA-0B37-A7E3-86CC-4F8D8FC783D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3731" name="Line 3">
            <a:extLst>
              <a:ext uri="{FF2B5EF4-FFF2-40B4-BE49-F238E27FC236}">
                <a16:creationId xmlns:a16="http://schemas.microsoft.com/office/drawing/2014/main" id="{A5BFDC07-7301-BCFC-65D4-A01103B3144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3732" name="Text Box 4">
            <a:extLst>
              <a:ext uri="{FF2B5EF4-FFF2-40B4-BE49-F238E27FC236}">
                <a16:creationId xmlns:a16="http://schemas.microsoft.com/office/drawing/2014/main" id="{93089B1F-7DBC-48CB-26DE-C11C6BFDC74D}"/>
              </a:ext>
            </a:extLst>
          </p:cNvPr>
          <p:cNvSpPr txBox="1">
            <a:spLocks noChangeArrowheads="1"/>
          </p:cNvSpPr>
          <p:nvPr/>
        </p:nvSpPr>
        <p:spPr bwMode="auto">
          <a:xfrm>
            <a:off x="304800" y="762000"/>
            <a:ext cx="560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3.33  </a:t>
            </a:r>
            <a:r>
              <a:rPr lang="en-US" altLang="en-US" sz="2000" baseline="0"/>
              <a:t>Concept of bandwidth-delay product</a:t>
            </a:r>
          </a:p>
        </p:txBody>
      </p:sp>
      <p:sp>
        <p:nvSpPr>
          <p:cNvPr id="713733" name="Line 5">
            <a:extLst>
              <a:ext uri="{FF2B5EF4-FFF2-40B4-BE49-F238E27FC236}">
                <a16:creationId xmlns:a16="http://schemas.microsoft.com/office/drawing/2014/main" id="{2C90982B-39D7-1356-4003-D122F707866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13734" name="Picture 6">
            <a:extLst>
              <a:ext uri="{FF2B5EF4-FFF2-40B4-BE49-F238E27FC236}">
                <a16:creationId xmlns:a16="http://schemas.microsoft.com/office/drawing/2014/main" id="{3EAFACDF-6E6C-8938-B1DC-2A8C01B9C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3076575"/>
            <a:ext cx="791686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80928"/>
            <a:ext cx="8229600" cy="1143000"/>
          </a:xfrm>
        </p:spPr>
        <p:txBody>
          <a:bodyPr/>
          <a:lstStyle/>
          <a:p>
            <a:r>
              <a:rPr lang="en-IN" b="1" dirty="0">
                <a:solidFill>
                  <a:srgbClr val="00B050"/>
                </a:solidFill>
              </a:rPr>
              <a:t>Analog Signals</a:t>
            </a:r>
          </a:p>
        </p:txBody>
      </p:sp>
      <p:sp>
        <p:nvSpPr>
          <p:cNvPr id="3" name="Content Placeholder 2"/>
          <p:cNvSpPr>
            <a:spLocks noGrp="1"/>
          </p:cNvSpPr>
          <p:nvPr>
            <p:ph idx="1"/>
          </p:nvPr>
        </p:nvSpPr>
        <p:spPr/>
        <p:txBody>
          <a:bodyPr/>
          <a:lstStyle/>
          <a:p>
            <a:r>
              <a:rPr lang="en-IN" dirty="0"/>
              <a:t>.</a:t>
            </a:r>
          </a:p>
        </p:txBody>
      </p:sp>
    </p:spTree>
    <p:extLst>
      <p:ext uri="{BB962C8B-B14F-4D97-AF65-F5344CB8AC3E}">
        <p14:creationId xmlns:p14="http://schemas.microsoft.com/office/powerpoint/2010/main" val="317292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PERIODIC ANALOG SIGNALS</a:t>
            </a:r>
            <a:endParaRPr lang="en-IN" dirty="0">
              <a:solidFill>
                <a:srgbClr val="00B050"/>
              </a:solidFill>
            </a:endParaRPr>
          </a:p>
        </p:txBody>
      </p:sp>
      <p:sp>
        <p:nvSpPr>
          <p:cNvPr id="3" name="Content Placeholder 2"/>
          <p:cNvSpPr>
            <a:spLocks noGrp="1"/>
          </p:cNvSpPr>
          <p:nvPr>
            <p:ph idx="1"/>
          </p:nvPr>
        </p:nvSpPr>
        <p:spPr/>
        <p:txBody>
          <a:bodyPr/>
          <a:lstStyle/>
          <a:p>
            <a:r>
              <a:rPr lang="en-IN" dirty="0"/>
              <a:t>Periodic </a:t>
            </a:r>
            <a:r>
              <a:rPr lang="en-IN" dirty="0" err="1"/>
              <a:t>analog</a:t>
            </a:r>
            <a:r>
              <a:rPr lang="en-IN" dirty="0"/>
              <a:t> signals can be classified as </a:t>
            </a:r>
          </a:p>
          <a:p>
            <a:pPr lvl="1"/>
            <a:r>
              <a:rPr lang="en-IN" dirty="0"/>
              <a:t>Simple</a:t>
            </a:r>
            <a:r>
              <a:rPr lang="en-IN" dirty="0">
                <a:sym typeface="Wingdings" panose="05000000000000000000" pitchFamily="2" charset="2"/>
              </a:rPr>
              <a:t> sine wave, cannot be decomposed into simpler signals</a:t>
            </a:r>
            <a:endParaRPr lang="en-IN" dirty="0"/>
          </a:p>
          <a:p>
            <a:pPr lvl="1"/>
            <a:r>
              <a:rPr lang="en-IN" dirty="0"/>
              <a:t>Composite</a:t>
            </a:r>
            <a:r>
              <a:rPr lang="en-IN" dirty="0">
                <a:sym typeface="Wingdings" panose="05000000000000000000" pitchFamily="2" charset="2"/>
              </a:rPr>
              <a:t> multiple sine wave</a:t>
            </a:r>
            <a:endParaRPr lang="en-IN" dirty="0"/>
          </a:p>
        </p:txBody>
      </p:sp>
    </p:spTree>
    <p:extLst>
      <p:ext uri="{BB962C8B-B14F-4D97-AF65-F5344CB8AC3E}">
        <p14:creationId xmlns:p14="http://schemas.microsoft.com/office/powerpoint/2010/main" val="79641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6440</TotalTime>
  <Words>3340</Words>
  <Application>Microsoft Office PowerPoint</Application>
  <PresentationFormat>On-screen Show (4:3)</PresentationFormat>
  <Paragraphs>331</Paragraphs>
  <Slides>79</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Tahoma</vt:lpstr>
      <vt:lpstr>Times</vt:lpstr>
      <vt:lpstr>Times New Roman</vt:lpstr>
      <vt:lpstr>Wingdings</vt:lpstr>
      <vt:lpstr>Office Theme</vt:lpstr>
      <vt:lpstr>Computer Networks </vt:lpstr>
      <vt:lpstr>Physical Layer</vt:lpstr>
      <vt:lpstr>Analog and Digital Signalling</vt:lpstr>
      <vt:lpstr>Analog and Digital Data</vt:lpstr>
      <vt:lpstr>Analog and Digital Signals</vt:lpstr>
      <vt:lpstr>Periodic and Nonperiodic</vt:lpstr>
      <vt:lpstr>Periodic and Aperiodic</vt:lpstr>
      <vt:lpstr>Analog Signals</vt:lpstr>
      <vt:lpstr>PERIODIC ANALOG SIGNALS</vt:lpstr>
      <vt:lpstr>Sine Wave</vt:lpstr>
      <vt:lpstr>Peak Amplitude</vt:lpstr>
      <vt:lpstr>Period and Frequency</vt:lpstr>
      <vt:lpstr>Example</vt:lpstr>
      <vt:lpstr>Units</vt:lpstr>
      <vt:lpstr>Examples</vt:lpstr>
      <vt:lpstr>Examples</vt:lpstr>
      <vt:lpstr>Examples</vt:lpstr>
      <vt:lpstr>PowerPoint Presentation</vt:lpstr>
      <vt:lpstr>Phase</vt:lpstr>
      <vt:lpstr>PowerPoint Presentation</vt:lpstr>
      <vt:lpstr>Wavelength</vt:lpstr>
      <vt:lpstr>Time and Frequency Domains</vt:lpstr>
      <vt:lpstr>Frequency domain is more compact and useful when we are dealing with more than one sine wave</vt:lpstr>
      <vt:lpstr>Applications of Single sine wave</vt:lpstr>
      <vt:lpstr>Composite Signals</vt:lpstr>
      <vt:lpstr>A composite periodic signal</vt:lpstr>
      <vt:lpstr>Decomposition of a composite periodic signal in the time and frequency domains</vt:lpstr>
      <vt:lpstr>Bandwidth</vt:lpstr>
      <vt:lpstr>The bandwidth of periodic and nonperiodic composite signals</vt:lpstr>
      <vt:lpstr>Examples</vt:lpstr>
      <vt:lpstr>Examples</vt:lpstr>
      <vt:lpstr>PowerPoint Presentation</vt:lpstr>
      <vt:lpstr>Examples</vt:lpstr>
      <vt:lpstr>Digital Signals</vt:lpstr>
      <vt:lpstr>Bit Rate</vt:lpstr>
      <vt:lpstr>Example</vt:lpstr>
      <vt:lpstr>Example</vt:lpstr>
      <vt:lpstr>Example</vt:lpstr>
      <vt:lpstr>Example</vt:lpstr>
      <vt:lpstr>The time and frequency domains of periodic and nonperiodic digital signals</vt:lpstr>
      <vt:lpstr>Bit Length</vt:lpstr>
      <vt:lpstr>Transmission of Digital Signals</vt:lpstr>
      <vt:lpstr>Baseband Transmission</vt:lpstr>
      <vt:lpstr>Requirements for Baseband Transmission</vt:lpstr>
      <vt:lpstr>A low-pass channel with a wide bandwidth and a narrow bandwidth</vt:lpstr>
      <vt:lpstr>Example of a dedicated channel where the entire bandwidth of the medium is used as one single channel</vt:lpstr>
      <vt:lpstr>Broadband Transmission (Using Modulation)</vt:lpstr>
      <vt:lpstr>Modulation of a digital signal for transmission on a bandpass channel</vt:lpstr>
      <vt:lpstr>TRANSMISSION IMPAIRMENT</vt:lpstr>
      <vt:lpstr>Causes of impairment</vt:lpstr>
      <vt:lpstr>Attenuation</vt:lpstr>
      <vt:lpstr>Distortion</vt:lpstr>
      <vt:lpstr>Distortion</vt:lpstr>
      <vt:lpstr>Noise</vt:lpstr>
      <vt:lpstr>Noise</vt:lpstr>
      <vt:lpstr>Signal-to-Noise Ratio</vt:lpstr>
      <vt:lpstr>Two cases of SNR: a high SNR and a low SNR</vt:lpstr>
      <vt:lpstr>DATA RATE LIMITS</vt:lpstr>
      <vt:lpstr>Formulas to calculate the data rate</vt:lpstr>
      <vt:lpstr>Example Nyquist</vt:lpstr>
      <vt:lpstr>Example-Shannon Capacity</vt:lpstr>
      <vt:lpstr>Example-Shannon Capacity</vt:lpstr>
      <vt:lpstr>PERFORMANCE OF THE NETWORK</vt:lpstr>
      <vt:lpstr>Bandwidth</vt:lpstr>
      <vt:lpstr>Throughput</vt:lpstr>
      <vt:lpstr>Latency (Delay)</vt:lpstr>
      <vt:lpstr>Latency (Delay)</vt:lpstr>
      <vt:lpstr>Jitter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santhi navaganesh</cp:lastModifiedBy>
  <cp:revision>74</cp:revision>
  <dcterms:created xsi:type="dcterms:W3CDTF">2017-12-06T09:32:21Z</dcterms:created>
  <dcterms:modified xsi:type="dcterms:W3CDTF">2022-10-11T00:19:22Z</dcterms:modified>
</cp:coreProperties>
</file>