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9" r:id="rId3"/>
    <p:sldId id="257" r:id="rId4"/>
    <p:sldId id="260" r:id="rId5"/>
    <p:sldId id="27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6" r:id="rId20"/>
    <p:sldId id="317" r:id="rId21"/>
    <p:sldId id="318" r:id="rId22"/>
    <p:sldId id="276" r:id="rId23"/>
    <p:sldId id="277" r:id="rId24"/>
    <p:sldId id="258" r:id="rId25"/>
    <p:sldId id="279" r:id="rId26"/>
    <p:sldId id="280" r:id="rId27"/>
    <p:sldId id="281" r:id="rId28"/>
    <p:sldId id="282" r:id="rId29"/>
    <p:sldId id="283" r:id="rId30"/>
    <p:sldId id="284" r:id="rId31"/>
    <p:sldId id="285" r:id="rId32"/>
    <p:sldId id="286" r:id="rId33"/>
    <p:sldId id="287" r:id="rId34"/>
    <p:sldId id="288" r:id="rId35"/>
    <p:sldId id="319" r:id="rId36"/>
    <p:sldId id="320" r:id="rId37"/>
    <p:sldId id="321" r:id="rId38"/>
    <p:sldId id="289" r:id="rId39"/>
    <p:sldId id="290" r:id="rId40"/>
    <p:sldId id="322" r:id="rId41"/>
    <p:sldId id="291" r:id="rId42"/>
    <p:sldId id="292" r:id="rId43"/>
    <p:sldId id="323" r:id="rId44"/>
    <p:sldId id="324" r:id="rId45"/>
    <p:sldId id="325" r:id="rId46"/>
    <p:sldId id="293" r:id="rId47"/>
    <p:sldId id="302" r:id="rId48"/>
    <p:sldId id="303" r:id="rId49"/>
    <p:sldId id="304" r:id="rId50"/>
    <p:sldId id="305" r:id="rId51"/>
    <p:sldId id="294" r:id="rId52"/>
    <p:sldId id="295" r:id="rId53"/>
    <p:sldId id="296" r:id="rId54"/>
    <p:sldId id="297" r:id="rId55"/>
    <p:sldId id="298" r:id="rId56"/>
    <p:sldId id="299" r:id="rId57"/>
    <p:sldId id="301" r:id="rId58"/>
    <p:sldId id="306" r:id="rId59"/>
    <p:sldId id="307" r:id="rId60"/>
    <p:sldId id="308" r:id="rId61"/>
    <p:sldId id="309" r:id="rId62"/>
    <p:sldId id="310" r:id="rId63"/>
    <p:sldId id="311" r:id="rId64"/>
    <p:sldId id="312" r:id="rId65"/>
    <p:sldId id="313" r:id="rId66"/>
    <p:sldId id="314" r:id="rId67"/>
    <p:sldId id="31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E3C47-40DF-490B-BABC-3D26B23C7DA3}" type="datetimeFigureOut">
              <a:rPr lang="en-US" smtClean="0"/>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3A3456-CED4-4B4F-A3D4-1FD6BB783BD4}" type="slidenum">
              <a:rPr lang="en-US" smtClean="0"/>
              <a:t>‹#›</a:t>
            </a:fld>
            <a:endParaRPr lang="en-US"/>
          </a:p>
        </p:txBody>
      </p:sp>
    </p:spTree>
    <p:extLst>
      <p:ext uri="{BB962C8B-B14F-4D97-AF65-F5344CB8AC3E}">
        <p14:creationId xmlns:p14="http://schemas.microsoft.com/office/powerpoint/2010/main" val="339730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3A3456-CED4-4B4F-A3D4-1FD6BB783BD4}" type="slidenum">
              <a:rPr lang="en-US" smtClean="0"/>
              <a:t>57</a:t>
            </a:fld>
            <a:endParaRPr lang="en-US"/>
          </a:p>
        </p:txBody>
      </p:sp>
    </p:spTree>
    <p:extLst>
      <p:ext uri="{BB962C8B-B14F-4D97-AF65-F5344CB8AC3E}">
        <p14:creationId xmlns:p14="http://schemas.microsoft.com/office/powerpoint/2010/main" val="136231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3A3456-CED4-4B4F-A3D4-1FD6BB783BD4}" type="slidenum">
              <a:rPr lang="en-US" smtClean="0"/>
              <a:t>58</a:t>
            </a:fld>
            <a:endParaRPr lang="en-US"/>
          </a:p>
        </p:txBody>
      </p:sp>
    </p:spTree>
    <p:extLst>
      <p:ext uri="{BB962C8B-B14F-4D97-AF65-F5344CB8AC3E}">
        <p14:creationId xmlns:p14="http://schemas.microsoft.com/office/powerpoint/2010/main" val="247140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NORMALIZATION: DATABASE DESIGN THEORY</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34115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40342"/>
            <a:ext cx="9144000" cy="6817659"/>
          </a:xfrm>
          <a:prstGeom prst="rect">
            <a:avLst/>
          </a:prstGeom>
          <a:noFill/>
          <a:ln w="9525">
            <a:noFill/>
            <a:miter lim="800000"/>
            <a:headEnd/>
            <a:tailEnd/>
          </a:ln>
          <a:effectLst/>
        </p:spPr>
      </p:pic>
    </p:spTree>
    <p:extLst>
      <p:ext uri="{BB962C8B-B14F-4D97-AF65-F5344CB8AC3E}">
        <p14:creationId xmlns:p14="http://schemas.microsoft.com/office/powerpoint/2010/main" val="174155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pPr marL="0" indent="0" algn="just">
              <a:buNone/>
            </a:pPr>
            <a:r>
              <a:rPr lang="en-US" sz="2600" b="1" u="sng" dirty="0" smtClean="0">
                <a:latin typeface="Times New Roman" pitchFamily="18" charset="0"/>
                <a:cs typeface="Times New Roman" pitchFamily="18" charset="0"/>
              </a:rPr>
              <a:t>Insertion </a:t>
            </a:r>
            <a:r>
              <a:rPr lang="en-US" sz="2600" b="1" u="sng" dirty="0">
                <a:latin typeface="Times New Roman" pitchFamily="18" charset="0"/>
                <a:cs typeface="Times New Roman" pitchFamily="18" charset="0"/>
              </a:rPr>
              <a:t>Anomalies:</a:t>
            </a:r>
          </a:p>
          <a:p>
            <a:pPr marL="0" indent="0" algn="just">
              <a:buNone/>
            </a:pPr>
            <a:r>
              <a:rPr lang="en-US" sz="2600" dirty="0">
                <a:latin typeface="Times New Roman" pitchFamily="18" charset="0"/>
                <a:cs typeface="Times New Roman" pitchFamily="18" charset="0"/>
              </a:rPr>
              <a:t>An Insert Anomaly occurs when certain attributes cannot be inserted into the database without the presence of other attributes.</a:t>
            </a:r>
          </a:p>
          <a:p>
            <a:pPr marL="0" indent="0" algn="just">
              <a:buNone/>
            </a:pPr>
            <a:r>
              <a:rPr lang="en-US" sz="2600" dirty="0">
                <a:latin typeface="Times New Roman" pitchFamily="18" charset="0"/>
                <a:cs typeface="Times New Roman" pitchFamily="18" charset="0"/>
              </a:rPr>
              <a:t>Insertion anomalies can be differentiated into two types, illustrated by the following examples based on the EMP_DEPT relation.</a:t>
            </a:r>
          </a:p>
          <a:p>
            <a:pPr marL="525780" indent="-457200" algn="just">
              <a:buFont typeface="+mj-lt"/>
              <a:buAutoNum type="arabicPeriod"/>
            </a:pPr>
            <a:r>
              <a:rPr lang="en-US" sz="2600" dirty="0">
                <a:latin typeface="Times New Roman" pitchFamily="18" charset="0"/>
                <a:cs typeface="Times New Roman" pitchFamily="18" charset="0"/>
              </a:rPr>
              <a:t>To insert a new employee tuple into EMP_DEPT, we must include either the attribute values for the department that the employee works for, or nulls.</a:t>
            </a:r>
          </a:p>
          <a:p>
            <a:pPr marL="525780" indent="-457200" algn="just">
              <a:buFont typeface="+mj-lt"/>
              <a:buAutoNum type="arabicPeriod"/>
            </a:pPr>
            <a:r>
              <a:rPr lang="en-US" sz="2600" dirty="0">
                <a:latin typeface="Times New Roman" pitchFamily="18" charset="0"/>
                <a:cs typeface="Times New Roman" pitchFamily="18" charset="0"/>
              </a:rPr>
              <a:t>It is difficult to insert a new department that has no employees as yet in the EMP_DEPT relation.</a:t>
            </a:r>
          </a:p>
          <a:p>
            <a:pPr marL="0" indent="0">
              <a:buNone/>
            </a:pPr>
            <a:endParaRPr lang="en-US" sz="2600" dirty="0"/>
          </a:p>
        </p:txBody>
      </p:sp>
    </p:spTree>
    <p:extLst>
      <p:ext uri="{BB962C8B-B14F-4D97-AF65-F5344CB8AC3E}">
        <p14:creationId xmlns:p14="http://schemas.microsoft.com/office/powerpoint/2010/main" val="54003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 y="1676400"/>
            <a:ext cx="9116291" cy="2650227"/>
          </a:xfrm>
        </p:spPr>
      </p:pic>
      <p:sp>
        <p:nvSpPr>
          <p:cNvPr id="7" name="Rectangle 6"/>
          <p:cNvSpPr/>
          <p:nvPr/>
        </p:nvSpPr>
        <p:spPr>
          <a:xfrm>
            <a:off x="0" y="291085"/>
            <a:ext cx="8991600" cy="830997"/>
          </a:xfrm>
          <a:prstGeom prst="rect">
            <a:avLst/>
          </a:prstGeom>
        </p:spPr>
        <p:txBody>
          <a:bodyPr wrap="square">
            <a:spAutoFit/>
          </a:bodyPr>
          <a:lstStyle/>
          <a:p>
            <a:pPr algn="just"/>
            <a:r>
              <a:rPr lang="en-US" sz="2400" dirty="0">
                <a:latin typeface="Times New Roman" pitchFamily="18" charset="0"/>
                <a:cs typeface="Times New Roman" pitchFamily="18" charset="0"/>
              </a:rPr>
              <a:t>we can't add a new course unless we have at least one student enrolled on the course.</a:t>
            </a:r>
          </a:p>
        </p:txBody>
      </p:sp>
    </p:spTree>
    <p:extLst>
      <p:ext uri="{BB962C8B-B14F-4D97-AF65-F5344CB8AC3E}">
        <p14:creationId xmlns:p14="http://schemas.microsoft.com/office/powerpoint/2010/main" val="238975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marL="0" indent="0" algn="just">
              <a:buNone/>
            </a:pPr>
            <a:r>
              <a:rPr lang="en-US" sz="2600" b="1" u="sng" dirty="0">
                <a:latin typeface="Times New Roman" pitchFamily="18" charset="0"/>
                <a:cs typeface="Times New Roman" pitchFamily="18" charset="0"/>
              </a:rPr>
              <a:t>Deletion Anomalies:</a:t>
            </a:r>
          </a:p>
          <a:p>
            <a:pPr marL="0" indent="0" algn="just">
              <a:buNone/>
            </a:pPr>
            <a:r>
              <a:rPr lang="en-US" sz="2600" dirty="0">
                <a:latin typeface="Times New Roman" pitchFamily="18" charset="0"/>
                <a:cs typeface="Times New Roman" pitchFamily="18" charset="0"/>
              </a:rPr>
              <a:t>A Delete Anomaly exists when certain attributes are lost because of the deletion of other attributes. </a:t>
            </a:r>
          </a:p>
          <a:p>
            <a:pPr algn="just"/>
            <a:r>
              <a:rPr lang="en-US" sz="2600" dirty="0">
                <a:latin typeface="Times New Roman" pitchFamily="18" charset="0"/>
                <a:cs typeface="Times New Roman" pitchFamily="18" charset="0"/>
              </a:rPr>
              <a:t>If we delete from EMP_DEPT an employee tuple that happens to represent the last employee working for a particular department, the information concerning that department is lost from the database</a:t>
            </a:r>
          </a:p>
          <a:p>
            <a:pPr marL="0" indent="0">
              <a:buNone/>
            </a:pPr>
            <a:endParaRPr lang="en-US" sz="2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67200"/>
            <a:ext cx="8839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400" y="3343870"/>
            <a:ext cx="8839200" cy="830997"/>
          </a:xfrm>
          <a:prstGeom prst="rect">
            <a:avLst/>
          </a:prstGeom>
        </p:spPr>
        <p:txBody>
          <a:bodyPr wrap="square">
            <a:spAutoFit/>
          </a:bodyPr>
          <a:lstStyle/>
          <a:p>
            <a:pPr algn="just"/>
            <a:r>
              <a:rPr lang="en-US" sz="2400" dirty="0">
                <a:latin typeface="Times New Roman" pitchFamily="18" charset="0"/>
                <a:cs typeface="Times New Roman" pitchFamily="18" charset="0"/>
              </a:rPr>
              <a:t>Consider what happens if Student S30 is the last student to leave the course - All information about the course is lost.</a:t>
            </a:r>
          </a:p>
        </p:txBody>
      </p:sp>
    </p:spTree>
    <p:extLst>
      <p:ext uri="{BB962C8B-B14F-4D97-AF65-F5344CB8AC3E}">
        <p14:creationId xmlns:p14="http://schemas.microsoft.com/office/powerpoint/2010/main" val="19285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a:bodyPr>
          <a:lstStyle/>
          <a:p>
            <a:pPr marL="0" indent="0" algn="just">
              <a:buNone/>
            </a:pPr>
            <a:r>
              <a:rPr lang="en-US" sz="2600" b="1" u="sng" dirty="0">
                <a:latin typeface="Times New Roman" pitchFamily="18" charset="0"/>
                <a:cs typeface="Times New Roman" pitchFamily="18" charset="0"/>
              </a:rPr>
              <a:t>Modification Anomalies:</a:t>
            </a:r>
          </a:p>
          <a:p>
            <a:pPr marL="0" indent="0" algn="just">
              <a:buNone/>
            </a:pPr>
            <a:r>
              <a:rPr lang="en-US" sz="2600" dirty="0">
                <a:latin typeface="Times New Roman" pitchFamily="18" charset="0"/>
                <a:cs typeface="Times New Roman" pitchFamily="18" charset="0"/>
              </a:rPr>
              <a:t>An </a:t>
            </a:r>
            <a:r>
              <a:rPr lang="en-US" sz="2600" b="1" dirty="0">
                <a:latin typeface="Times New Roman" pitchFamily="18" charset="0"/>
                <a:cs typeface="Times New Roman" pitchFamily="18" charset="0"/>
              </a:rPr>
              <a:t>Update Anomaly</a:t>
            </a:r>
            <a:r>
              <a:rPr lang="en-US" sz="2600" dirty="0">
                <a:latin typeface="Times New Roman" pitchFamily="18" charset="0"/>
                <a:cs typeface="Times New Roman" pitchFamily="18" charset="0"/>
              </a:rPr>
              <a:t> exists when one or more instances of duplicated data is updated, but not all. </a:t>
            </a:r>
            <a:endParaRPr lang="en-US" sz="2600" b="1" u="sng"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 In EMP_DEPT, if we change the value of one of the attributes of a particular department-say, the manager of department 5-we must update the tuples of all employees who work in that department; otherwise, the database will become inconsistent.</a:t>
            </a:r>
          </a:p>
          <a:p>
            <a:pPr marL="0" indent="0">
              <a:buNone/>
            </a:pPr>
            <a:endParaRPr lang="en-US" sz="2600" dirty="0"/>
          </a:p>
        </p:txBody>
      </p:sp>
      <p:sp>
        <p:nvSpPr>
          <p:cNvPr id="2" name="Rectangle 1"/>
          <p:cNvSpPr/>
          <p:nvPr/>
        </p:nvSpPr>
        <p:spPr>
          <a:xfrm>
            <a:off x="228600" y="3592793"/>
            <a:ext cx="8686800" cy="830997"/>
          </a:xfrm>
          <a:prstGeom prst="rect">
            <a:avLst/>
          </a:prstGeom>
        </p:spPr>
        <p:txBody>
          <a:bodyPr wrap="square">
            <a:spAutoFit/>
          </a:bodyPr>
          <a:lstStyle/>
          <a:p>
            <a:pPr algn="just"/>
            <a:r>
              <a:rPr lang="en-US" sz="2400" dirty="0">
                <a:latin typeface="Times New Roman" pitchFamily="18" charset="0"/>
                <a:cs typeface="Times New Roman" pitchFamily="18" charset="0"/>
              </a:rPr>
              <a:t>Consider Jones moving address - you need to update all instances of Jones's address.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4572000"/>
            <a:ext cx="8686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63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lgn="just">
              <a:buNone/>
            </a:pPr>
            <a:r>
              <a:rPr lang="en-US" dirty="0">
                <a:latin typeface="Times New Roman" pitchFamily="18" charset="0"/>
                <a:cs typeface="Times New Roman" pitchFamily="18" charset="0"/>
              </a:rPr>
              <a:t>Based on the preceding three anomalies, we can state the guideline that follows</a:t>
            </a:r>
          </a:p>
          <a:p>
            <a:pPr marL="0" indent="0">
              <a:buNone/>
            </a:pPr>
            <a:r>
              <a:rPr lang="en-US" b="1" u="sng" dirty="0">
                <a:latin typeface="Times New Roman" pitchFamily="18" charset="0"/>
                <a:cs typeface="Times New Roman" pitchFamily="18" charset="0"/>
              </a:rPr>
              <a:t>GUIDELINE 2</a:t>
            </a:r>
          </a:p>
          <a:p>
            <a:pPr algn="just"/>
            <a:r>
              <a:rPr lang="en-US" dirty="0">
                <a:latin typeface="Times New Roman" pitchFamily="18" charset="0"/>
                <a:cs typeface="Times New Roman" pitchFamily="18" charset="0"/>
              </a:rPr>
              <a:t>Design the base relation schemas so that no insertion, deletion, or modification anomalies are present in the relations.</a:t>
            </a:r>
          </a:p>
          <a:p>
            <a:pPr algn="just"/>
            <a:r>
              <a:rPr lang="en-US" dirty="0">
                <a:latin typeface="Times New Roman" pitchFamily="18" charset="0"/>
                <a:cs typeface="Times New Roman" pitchFamily="18" charset="0"/>
              </a:rPr>
              <a:t> If any anomalies are present, note them clearly and make sure that the programs that update the database will operate correctly.</a:t>
            </a:r>
          </a:p>
          <a:p>
            <a:pPr marL="0" indent="0">
              <a:buNone/>
            </a:pPr>
            <a:endParaRPr lang="en-US" dirty="0"/>
          </a:p>
        </p:txBody>
      </p:sp>
    </p:spTree>
    <p:extLst>
      <p:ext uri="{BB962C8B-B14F-4D97-AF65-F5344CB8AC3E}">
        <p14:creationId xmlns:p14="http://schemas.microsoft.com/office/powerpoint/2010/main" val="255599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sz="3200" b="1" dirty="0">
                <a:latin typeface="Times New Roman" pitchFamily="18" charset="0"/>
                <a:cs typeface="Times New Roman" pitchFamily="18" charset="0"/>
              </a:rPr>
              <a:t>Null Values in Tuples</a:t>
            </a: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600" dirty="0">
                <a:latin typeface="Times New Roman" pitchFamily="18" charset="0"/>
                <a:cs typeface="Times New Roman" pitchFamily="18" charset="0"/>
              </a:rPr>
              <a:t>In some schema designs, we may group many attributes together into a "fat" relation.</a:t>
            </a:r>
          </a:p>
          <a:p>
            <a:pPr algn="just"/>
            <a:r>
              <a:rPr lang="en-US" sz="2600" dirty="0">
                <a:latin typeface="Times New Roman" pitchFamily="18" charset="0"/>
                <a:cs typeface="Times New Roman" pitchFamily="18" charset="0"/>
              </a:rPr>
              <a:t>If many of the attributes do not apply to all tuples in the relation, we end up with many nulls in those tuples.</a:t>
            </a:r>
          </a:p>
          <a:p>
            <a:pPr algn="just"/>
            <a:r>
              <a:rPr lang="en-US" sz="2600" dirty="0">
                <a:latin typeface="Times New Roman" pitchFamily="18" charset="0"/>
                <a:cs typeface="Times New Roman" pitchFamily="18" charset="0"/>
              </a:rPr>
              <a:t>Moreover, nulls can have multiple interpretations, such as the following:</a:t>
            </a:r>
          </a:p>
          <a:p>
            <a:pPr marL="582930" indent="-514350" algn="just">
              <a:buFont typeface="+mj-lt"/>
              <a:buAutoNum type="arabicPeriod"/>
            </a:pPr>
            <a:r>
              <a:rPr lang="en-US" sz="2600" dirty="0">
                <a:latin typeface="Times New Roman" pitchFamily="18" charset="0"/>
                <a:cs typeface="Times New Roman" pitchFamily="18" charset="0"/>
              </a:rPr>
              <a:t>The attribute </a:t>
            </a:r>
            <a:r>
              <a:rPr lang="en-US" sz="2600" i="1" dirty="0">
                <a:latin typeface="Times New Roman" pitchFamily="18" charset="0"/>
                <a:cs typeface="Times New Roman" pitchFamily="18" charset="0"/>
              </a:rPr>
              <a:t>does not apply to this tuple.</a:t>
            </a:r>
          </a:p>
          <a:p>
            <a:pPr marL="582930" indent="-514350" algn="just">
              <a:buFont typeface="+mj-lt"/>
              <a:buAutoNum type="arabicPeriod"/>
            </a:pPr>
            <a:r>
              <a:rPr lang="en-US" sz="2600" dirty="0">
                <a:latin typeface="Times New Roman" pitchFamily="18" charset="0"/>
                <a:cs typeface="Times New Roman" pitchFamily="18" charset="0"/>
              </a:rPr>
              <a:t>The attribute value for this tuple is </a:t>
            </a:r>
            <a:r>
              <a:rPr lang="en-US" sz="2600" i="1" dirty="0">
                <a:latin typeface="Times New Roman" pitchFamily="18" charset="0"/>
                <a:cs typeface="Times New Roman" pitchFamily="18" charset="0"/>
              </a:rPr>
              <a:t>unknown.</a:t>
            </a:r>
          </a:p>
          <a:p>
            <a:pPr marL="582930" indent="-514350" algn="just">
              <a:buFont typeface="+mj-lt"/>
              <a:buAutoNum type="arabicPeriod"/>
            </a:pPr>
            <a:r>
              <a:rPr lang="en-US" sz="2600" dirty="0">
                <a:latin typeface="Times New Roman" pitchFamily="18" charset="0"/>
                <a:cs typeface="Times New Roman" pitchFamily="18" charset="0"/>
              </a:rPr>
              <a:t>The value is </a:t>
            </a:r>
            <a:r>
              <a:rPr lang="en-US" sz="2600" i="1" dirty="0">
                <a:latin typeface="Times New Roman" pitchFamily="18" charset="0"/>
                <a:cs typeface="Times New Roman" pitchFamily="18" charset="0"/>
              </a:rPr>
              <a:t>known but absent; that is, it has not been recorded yet.</a:t>
            </a:r>
            <a:endParaRPr lang="en-US" sz="2600" dirty="0">
              <a:latin typeface="Times New Roman" pitchFamily="18" charset="0"/>
              <a:cs typeface="Times New Roman" pitchFamily="18" charset="0"/>
            </a:endParaRPr>
          </a:p>
          <a:p>
            <a:pPr marL="0" indent="0">
              <a:buNone/>
            </a:pPr>
            <a:endParaRPr lang="en-US" sz="2600" dirty="0"/>
          </a:p>
        </p:txBody>
      </p:sp>
    </p:spTree>
    <p:extLst>
      <p:ext uri="{BB962C8B-B14F-4D97-AF65-F5344CB8AC3E}">
        <p14:creationId xmlns:p14="http://schemas.microsoft.com/office/powerpoint/2010/main" val="425413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2600" b="1" u="sng" dirty="0">
                <a:latin typeface="Times New Roman" pitchFamily="18" charset="0"/>
                <a:cs typeface="Times New Roman" pitchFamily="18" charset="0"/>
              </a:rPr>
              <a:t>GUIDELINE 3:</a:t>
            </a:r>
          </a:p>
          <a:p>
            <a:pPr marL="0" indent="0">
              <a:buNone/>
            </a:pPr>
            <a:endParaRPr lang="en-US" sz="2600" b="1" u="sng"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As far as possible, avoid placing attributes in a base relation whose values may frequently be null.</a:t>
            </a:r>
          </a:p>
          <a:p>
            <a:pPr algn="just"/>
            <a:r>
              <a:rPr lang="en-US" sz="2600" dirty="0">
                <a:latin typeface="Times New Roman" pitchFamily="18" charset="0"/>
                <a:cs typeface="Times New Roman" pitchFamily="18" charset="0"/>
              </a:rPr>
              <a:t> If nulls are unavoidable, make sure that they apply in exceptional cases only and do not apply to a majority of tuples in the relation.</a:t>
            </a:r>
          </a:p>
          <a:p>
            <a:pPr marL="0" indent="0">
              <a:buNone/>
            </a:pPr>
            <a:endParaRPr lang="en-US" sz="2600" dirty="0"/>
          </a:p>
        </p:txBody>
      </p:sp>
    </p:spTree>
    <p:extLst>
      <p:ext uri="{BB962C8B-B14F-4D97-AF65-F5344CB8AC3E}">
        <p14:creationId xmlns:p14="http://schemas.microsoft.com/office/powerpoint/2010/main" val="20648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latin typeface="Times New Roman" pitchFamily="18" charset="0"/>
                <a:cs typeface="Times New Roman" pitchFamily="18" charset="0"/>
              </a:rPr>
              <a:t>Generation of Spurious Tuples</a:t>
            </a:r>
            <a:endParaRPr lang="en-US" dirty="0"/>
          </a:p>
        </p:txBody>
      </p:sp>
      <p:sp>
        <p:nvSpPr>
          <p:cNvPr id="3" name="Content Placeholder 2"/>
          <p:cNvSpPr>
            <a:spLocks noGrp="1"/>
          </p:cNvSpPr>
          <p:nvPr>
            <p:ph idx="1"/>
          </p:nvPr>
        </p:nvSpPr>
        <p:spPr>
          <a:xfrm>
            <a:off x="76200" y="990600"/>
            <a:ext cx="8610600" cy="5715000"/>
          </a:xfrm>
        </p:spPr>
        <p:txBody>
          <a:bodyPr>
            <a:normAutofit/>
          </a:bodyPr>
          <a:lstStyle/>
          <a:p>
            <a:pPr marL="0" indent="0" algn="just">
              <a:buNone/>
            </a:pPr>
            <a:r>
              <a:rPr lang="en-US" sz="2600" dirty="0">
                <a:latin typeface="Times New Roman" pitchFamily="18" charset="0"/>
                <a:cs typeface="Times New Roman" pitchFamily="18" charset="0"/>
              </a:rPr>
              <a:t>A spurious tuple is, basically, a record in a database that gets created when two tables are joined badly.</a:t>
            </a:r>
          </a:p>
          <a:p>
            <a:pPr marL="0" indent="0" algn="just">
              <a:buNone/>
            </a:pPr>
            <a:endParaRPr lang="en-US" sz="2600" dirty="0">
              <a:latin typeface="Times New Roman" pitchFamily="18" charset="0"/>
              <a:cs typeface="Times New Roman" pitchFamily="18" charset="0"/>
            </a:endParaRPr>
          </a:p>
          <a:p>
            <a:pPr marL="0" indent="0" algn="just">
              <a:lnSpc>
                <a:spcPct val="80000"/>
              </a:lnSpc>
              <a:buNone/>
            </a:pPr>
            <a:r>
              <a:rPr lang="en-US" sz="2600" dirty="0">
                <a:latin typeface="Times New Roman" pitchFamily="18" charset="0"/>
                <a:cs typeface="Times New Roman" pitchFamily="18" charset="0"/>
              </a:rPr>
              <a:t>Let us consider two relation schema </a:t>
            </a:r>
          </a:p>
          <a:p>
            <a:pPr algn="just">
              <a:lnSpc>
                <a:spcPct val="80000"/>
              </a:lnSpc>
              <a:buNone/>
            </a:pPr>
            <a:r>
              <a:rPr lang="en-US" sz="2600" dirty="0" err="1">
                <a:latin typeface="Times New Roman" pitchFamily="18" charset="0"/>
                <a:cs typeface="Times New Roman" pitchFamily="18" charset="0"/>
              </a:rPr>
              <a:t>Emp_Locs</a:t>
            </a:r>
            <a:r>
              <a:rPr lang="en-US" sz="2600" dirty="0">
                <a:latin typeface="Times New Roman" pitchFamily="18" charset="0"/>
                <a:cs typeface="Times New Roman" pitchFamily="18" charset="0"/>
              </a:rPr>
              <a:t>(</a:t>
            </a:r>
            <a:r>
              <a:rPr lang="en-US" sz="2600" u="sng" dirty="0" err="1">
                <a:latin typeface="Times New Roman" pitchFamily="18" charset="0"/>
                <a:cs typeface="Times New Roman" pitchFamily="18" charset="0"/>
              </a:rPr>
              <a:t>ename</a:t>
            </a:r>
            <a:r>
              <a:rPr lang="en-US" sz="2600" u="sng" dirty="0">
                <a:latin typeface="Times New Roman" pitchFamily="18" charset="0"/>
                <a:cs typeface="Times New Roman" pitchFamily="18" charset="0"/>
              </a:rPr>
              <a:t>, </a:t>
            </a:r>
            <a:r>
              <a:rPr lang="en-US" sz="2600" u="sng" dirty="0" err="1">
                <a:latin typeface="Times New Roman" pitchFamily="18" charset="0"/>
                <a:cs typeface="Times New Roman" pitchFamily="18" charset="0"/>
              </a:rPr>
              <a:t>plocation</a:t>
            </a:r>
            <a:r>
              <a:rPr lang="en-US" sz="2600" u="sng" dirty="0">
                <a:latin typeface="Times New Roman" pitchFamily="18" charset="0"/>
                <a:cs typeface="Times New Roman" pitchFamily="18" charset="0"/>
              </a:rPr>
              <a:t>) </a:t>
            </a:r>
          </a:p>
          <a:p>
            <a:pPr algn="just">
              <a:lnSpc>
                <a:spcPct val="80000"/>
              </a:lnSpc>
              <a:buNone/>
            </a:pPr>
            <a:r>
              <a:rPr lang="en-US" sz="2600" dirty="0">
                <a:latin typeface="Times New Roman" pitchFamily="18" charset="0"/>
                <a:cs typeface="Times New Roman" pitchFamily="18" charset="0"/>
              </a:rPr>
              <a:t>Emp_proj1(</a:t>
            </a:r>
            <a:r>
              <a:rPr lang="en-US" sz="2600" u="sng" dirty="0" err="1">
                <a:latin typeface="Times New Roman" pitchFamily="18" charset="0"/>
                <a:cs typeface="Times New Roman" pitchFamily="18" charset="0"/>
              </a:rPr>
              <a:t>eno</a:t>
            </a:r>
            <a:r>
              <a:rPr lang="en-US" sz="2600" u="sng" dirty="0">
                <a:latin typeface="Times New Roman" pitchFamily="18" charset="0"/>
                <a:cs typeface="Times New Roman" pitchFamily="18" charset="0"/>
              </a:rPr>
              <a:t>, </a:t>
            </a:r>
            <a:r>
              <a:rPr lang="en-US" sz="2600" u="sng" dirty="0" err="1">
                <a:latin typeface="Times New Roman" pitchFamily="18" charset="0"/>
                <a:cs typeface="Times New Roman" pitchFamily="18" charset="0"/>
              </a:rPr>
              <a:t>pnumber</a:t>
            </a:r>
            <a:r>
              <a:rPr lang="en-US" sz="2600" u="sng" dirty="0">
                <a:latin typeface="Times New Roman" pitchFamily="18" charset="0"/>
                <a:cs typeface="Times New Roman" pitchFamily="18" charset="0"/>
              </a:rPr>
              <a:t>,</a:t>
            </a:r>
            <a:r>
              <a:rPr lang="en-US" sz="2600" dirty="0">
                <a:latin typeface="Times New Roman" pitchFamily="18" charset="0"/>
                <a:cs typeface="Times New Roman" pitchFamily="18" charset="0"/>
              </a:rPr>
              <a:t> hours, </a:t>
            </a:r>
            <a:r>
              <a:rPr lang="en-US" sz="2600" dirty="0" err="1">
                <a:latin typeface="Times New Roman" pitchFamily="18" charset="0"/>
                <a:cs typeface="Times New Roman" pitchFamily="18" charset="0"/>
              </a:rPr>
              <a:t>pname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plocation</a:t>
            </a:r>
            <a:r>
              <a:rPr lang="en-US" sz="2600" dirty="0">
                <a:latin typeface="Times New Roman" pitchFamily="18" charset="0"/>
                <a:cs typeface="Times New Roman" pitchFamily="18" charset="0"/>
              </a:rPr>
              <a:t>)</a:t>
            </a:r>
          </a:p>
          <a:p>
            <a:pPr algn="just">
              <a:lnSpc>
                <a:spcPct val="80000"/>
              </a:lnSpc>
              <a:buNone/>
            </a:pPr>
            <a:r>
              <a:rPr lang="en-US" sz="2600" dirty="0">
                <a:latin typeface="Times New Roman" pitchFamily="18" charset="0"/>
                <a:cs typeface="Times New Roman" pitchFamily="18" charset="0"/>
              </a:rPr>
              <a:t>	</a:t>
            </a:r>
          </a:p>
          <a:p>
            <a:pPr algn="just">
              <a:lnSpc>
                <a:spcPct val="80000"/>
              </a:lnSpc>
              <a:buNone/>
            </a:pPr>
            <a:r>
              <a:rPr lang="en-US" sz="2600" dirty="0">
                <a:latin typeface="Times New Roman" pitchFamily="18" charset="0"/>
                <a:cs typeface="Times New Roman" pitchFamily="18" charset="0"/>
              </a:rPr>
              <a:t>	If we attempt a natural join operation on above relation schema, the result produces many more tuples than the original set of tuples. Additional tuples that were not there in </a:t>
            </a:r>
            <a:r>
              <a:rPr lang="en-US" sz="2600" dirty="0" err="1">
                <a:latin typeface="Times New Roman" pitchFamily="18" charset="0"/>
                <a:cs typeface="Times New Roman" pitchFamily="18" charset="0"/>
              </a:rPr>
              <a:t>Emp_proj</a:t>
            </a:r>
            <a:r>
              <a:rPr lang="en-US" sz="2600" dirty="0">
                <a:latin typeface="Times New Roman" pitchFamily="18" charset="0"/>
                <a:cs typeface="Times New Roman" pitchFamily="18" charset="0"/>
              </a:rPr>
              <a:t> are called spurious tuples because they represent wrong information which is not valid</a:t>
            </a:r>
          </a:p>
          <a:p>
            <a:pPr marL="0" indent="0" algn="just">
              <a:buNone/>
            </a:pPr>
            <a:endParaRPr lang="en-US" sz="2600" dirty="0">
              <a:latin typeface="Times New Roman" pitchFamily="18" charset="0"/>
              <a:cs typeface="Times New Roman" pitchFamily="18" charset="0"/>
            </a:endParaRP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93373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620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14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152400" y="762000"/>
            <a:ext cx="8534400" cy="6019800"/>
          </a:xfrm>
        </p:spPr>
        <p:txBody>
          <a:bodyPr>
            <a:normAutofit/>
          </a:bodyPr>
          <a:lstStyle/>
          <a:p>
            <a:r>
              <a:rPr lang="en-US" sz="2400" dirty="0">
                <a:latin typeface="Times New Roman" pitchFamily="18" charset="0"/>
                <a:cs typeface="Times New Roman" pitchFamily="18" charset="0"/>
              </a:rPr>
              <a:t>Informal design guidelines for relation schemas, </a:t>
            </a:r>
          </a:p>
          <a:p>
            <a:r>
              <a:rPr lang="en-US" sz="2400" dirty="0">
                <a:latin typeface="Times New Roman" pitchFamily="18" charset="0"/>
                <a:cs typeface="Times New Roman" pitchFamily="18" charset="0"/>
              </a:rPr>
              <a:t>Functional Dependencies, </a:t>
            </a:r>
          </a:p>
          <a:p>
            <a:r>
              <a:rPr lang="en-US" sz="2400" dirty="0">
                <a:latin typeface="Times New Roman" pitchFamily="18" charset="0"/>
                <a:cs typeface="Times New Roman" pitchFamily="18" charset="0"/>
              </a:rPr>
              <a:t>Normal Forms Based on Primary Keys, </a:t>
            </a:r>
          </a:p>
          <a:p>
            <a:r>
              <a:rPr lang="en-US" sz="2400" dirty="0">
                <a:latin typeface="Times New Roman" pitchFamily="18" charset="0"/>
                <a:cs typeface="Times New Roman" pitchFamily="18" charset="0"/>
              </a:rPr>
              <a:t>Second and Third Normal Forms, </a:t>
            </a:r>
          </a:p>
          <a:p>
            <a:r>
              <a:rPr lang="en-US" sz="2400" dirty="0">
                <a:latin typeface="Times New Roman" pitchFamily="18" charset="0"/>
                <a:cs typeface="Times New Roman" pitchFamily="18" charset="0"/>
              </a:rPr>
              <a:t>Boyce-</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Normal Form, </a:t>
            </a:r>
          </a:p>
          <a:p>
            <a:r>
              <a:rPr lang="en-US" sz="2400" dirty="0">
                <a:latin typeface="Times New Roman" pitchFamily="18" charset="0"/>
                <a:cs typeface="Times New Roman" pitchFamily="18" charset="0"/>
              </a:rPr>
              <a:t>Multivalued Dependencies and Fourth Normal Form, </a:t>
            </a:r>
          </a:p>
          <a:p>
            <a:r>
              <a:rPr lang="en-US" sz="2400" dirty="0">
                <a:latin typeface="Times New Roman" pitchFamily="18" charset="0"/>
                <a:cs typeface="Times New Roman" pitchFamily="18" charset="0"/>
              </a:rPr>
              <a:t>Join Dependencies and Fifth Normal Form.</a:t>
            </a:r>
          </a:p>
          <a:p>
            <a:r>
              <a:rPr lang="en-US" sz="2400" b="1" dirty="0">
                <a:latin typeface="Times New Roman" pitchFamily="18" charset="0"/>
                <a:cs typeface="Times New Roman" pitchFamily="18" charset="0"/>
              </a:rPr>
              <a:t>Normalization Algorithms:</a:t>
            </a:r>
            <a:r>
              <a:rPr lang="en-US" sz="2400" dirty="0">
                <a:latin typeface="Times New Roman" pitchFamily="18" charset="0"/>
                <a:cs typeface="Times New Roman" pitchFamily="18" charset="0"/>
              </a:rPr>
              <a:t> Inference Rules, </a:t>
            </a:r>
          </a:p>
          <a:p>
            <a:r>
              <a:rPr lang="en-US" sz="2400" dirty="0">
                <a:latin typeface="Times New Roman" pitchFamily="18" charset="0"/>
                <a:cs typeface="Times New Roman" pitchFamily="18" charset="0"/>
              </a:rPr>
              <a:t>Equivalence, and Minimal cover, </a:t>
            </a:r>
          </a:p>
          <a:p>
            <a:r>
              <a:rPr lang="en-US" sz="2400" dirty="0">
                <a:latin typeface="Times New Roman" pitchFamily="18" charset="0"/>
                <a:cs typeface="Times New Roman" pitchFamily="18" charset="0"/>
              </a:rPr>
              <a:t>Properties of Relational Decompositions, </a:t>
            </a:r>
          </a:p>
          <a:p>
            <a:r>
              <a:rPr lang="en-US" sz="2400" dirty="0">
                <a:latin typeface="Times New Roman" pitchFamily="18" charset="0"/>
                <a:cs typeface="Times New Roman" pitchFamily="18" charset="0"/>
              </a:rPr>
              <a:t>Algorithms for Relational Database Schema Design.</a:t>
            </a:r>
          </a:p>
        </p:txBody>
      </p:sp>
    </p:spTree>
    <p:extLst>
      <p:ext uri="{BB962C8B-B14F-4D97-AF65-F5344CB8AC3E}">
        <p14:creationId xmlns:p14="http://schemas.microsoft.com/office/powerpoint/2010/main" val="397553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6858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70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54379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201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sz="2600" b="1" u="sng" dirty="0">
                <a:latin typeface="Times New Roman" pitchFamily="18" charset="0"/>
                <a:cs typeface="Times New Roman" pitchFamily="18" charset="0"/>
              </a:rPr>
              <a:t>GUIDELINE 4</a:t>
            </a:r>
          </a:p>
          <a:p>
            <a:pPr algn="just"/>
            <a:r>
              <a:rPr lang="en-US" sz="2600" dirty="0">
                <a:latin typeface="Times New Roman" pitchFamily="18" charset="0"/>
                <a:cs typeface="Times New Roman" pitchFamily="18" charset="0"/>
              </a:rPr>
              <a:t>Design relation schemas so that they can be joined with equality conditions on attributes that are either primary keys or foreign keys in a way that guarantees that no spurious tuples are generated. </a:t>
            </a:r>
          </a:p>
          <a:p>
            <a:pPr algn="just"/>
            <a:r>
              <a:rPr lang="en-US" sz="2600" dirty="0">
                <a:latin typeface="Times New Roman" pitchFamily="18" charset="0"/>
                <a:cs typeface="Times New Roman" pitchFamily="18" charset="0"/>
              </a:rPr>
              <a:t>Avoid relations that contain matching attributes that are not (foreign key, primary key) combinations, because joining on such attributes may produce spurious tuples.</a:t>
            </a:r>
          </a:p>
          <a:p>
            <a:pPr marL="0" indent="0">
              <a:buNone/>
            </a:pPr>
            <a:endParaRPr lang="en-US" sz="2600" dirty="0"/>
          </a:p>
        </p:txBody>
      </p:sp>
    </p:spTree>
    <p:extLst>
      <p:ext uri="{BB962C8B-B14F-4D97-AF65-F5344CB8AC3E}">
        <p14:creationId xmlns:p14="http://schemas.microsoft.com/office/powerpoint/2010/main" val="1048523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sz="3200" b="1" dirty="0">
                <a:latin typeface="Times New Roman" pitchFamily="18" charset="0"/>
                <a:cs typeface="Times New Roman" pitchFamily="18" charset="0"/>
              </a:rPr>
              <a:t>Summary and Discussion of Design Guidelines</a:t>
            </a:r>
            <a:endParaRPr lang="en-US" sz="3200" dirty="0"/>
          </a:p>
        </p:txBody>
      </p:sp>
      <p:sp>
        <p:nvSpPr>
          <p:cNvPr id="3" name="Content Placeholder 2"/>
          <p:cNvSpPr>
            <a:spLocks noGrp="1"/>
          </p:cNvSpPr>
          <p:nvPr>
            <p:ph idx="1"/>
          </p:nvPr>
        </p:nvSpPr>
        <p:spPr>
          <a:xfrm>
            <a:off x="457200" y="914400"/>
            <a:ext cx="8229600" cy="5638800"/>
          </a:xfrm>
        </p:spPr>
        <p:txBody>
          <a:bodyPr>
            <a:normAutofit/>
          </a:bodyPr>
          <a:lstStyle/>
          <a:p>
            <a:pPr marL="0" indent="0" algn="just">
              <a:buNone/>
            </a:pPr>
            <a:r>
              <a:rPr lang="en-US" sz="2600" dirty="0">
                <a:latin typeface="Times New Roman" pitchFamily="18" charset="0"/>
                <a:cs typeface="Times New Roman" pitchFamily="18" charset="0"/>
              </a:rPr>
              <a:t>The problems we pointed out, which can be detected without additional tools of analysis, are as follows:</a:t>
            </a:r>
          </a:p>
          <a:p>
            <a:pPr marL="525780" indent="-457200" algn="just">
              <a:buFont typeface="+mj-lt"/>
              <a:buAutoNum type="arabicPeriod"/>
            </a:pPr>
            <a:r>
              <a:rPr lang="en-US" sz="2600" dirty="0">
                <a:latin typeface="Times New Roman" pitchFamily="18" charset="0"/>
                <a:cs typeface="Times New Roman" pitchFamily="18" charset="0"/>
              </a:rPr>
              <a:t>Anomalies that cause redundant work to be done during insertion into and modification of a relation, and that may cause accidental loss of information during a deletion from a relation</a:t>
            </a:r>
          </a:p>
          <a:p>
            <a:pPr marL="525780" indent="-457200" algn="just">
              <a:buFont typeface="+mj-lt"/>
              <a:buAutoNum type="arabicPeriod"/>
            </a:pPr>
            <a:r>
              <a:rPr lang="en-US" sz="2600" dirty="0">
                <a:latin typeface="Times New Roman" pitchFamily="18" charset="0"/>
                <a:cs typeface="Times New Roman" pitchFamily="18" charset="0"/>
              </a:rPr>
              <a:t>Waste of storage space due to nulls and the difficulty of performing aggregation operations and joins due to null values</a:t>
            </a:r>
          </a:p>
          <a:p>
            <a:pPr marL="525780" indent="-457200" algn="just">
              <a:buFont typeface="+mj-lt"/>
              <a:buAutoNum type="arabicPeriod"/>
            </a:pPr>
            <a:r>
              <a:rPr lang="en-US" sz="2600" dirty="0">
                <a:latin typeface="Times New Roman" pitchFamily="18" charset="0"/>
                <a:cs typeface="Times New Roman" pitchFamily="18" charset="0"/>
              </a:rPr>
              <a:t>Generation of invalid and spurious data during joins on improperly related base relations</a:t>
            </a:r>
          </a:p>
          <a:p>
            <a:endParaRPr lang="en-US" sz="2600" dirty="0"/>
          </a:p>
        </p:txBody>
      </p:sp>
    </p:spTree>
    <p:extLst>
      <p:ext uri="{BB962C8B-B14F-4D97-AF65-F5344CB8AC3E}">
        <p14:creationId xmlns:p14="http://schemas.microsoft.com/office/powerpoint/2010/main" val="1251347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marL="0" indent="0">
              <a:buNone/>
            </a:pPr>
            <a:r>
              <a:rPr lang="en-US" b="1" dirty="0">
                <a:latin typeface="Times New Roman" pitchFamily="18" charset="0"/>
                <a:cs typeface="Times New Roman" pitchFamily="18" charset="0"/>
              </a:rPr>
              <a:t>Functional Dependencies </a:t>
            </a:r>
          </a:p>
          <a:p>
            <a:pPr marL="0" indent="0">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51634"/>
            <a:ext cx="8870646" cy="346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792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8991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 y="2743200"/>
            <a:ext cx="903316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67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79007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161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marL="0" indent="0" algn="just">
              <a:buNone/>
            </a:pPr>
            <a:r>
              <a:rPr lang="en-US" sz="2400" b="1" dirty="0">
                <a:latin typeface="Times New Roman" pitchFamily="18" charset="0"/>
                <a:cs typeface="Times New Roman" pitchFamily="18" charset="0"/>
              </a:rPr>
              <a:t>Normal Forms Based on Primary Keys </a:t>
            </a:r>
          </a:p>
          <a:p>
            <a:pPr marL="0" indent="0" algn="just">
              <a:buNone/>
            </a:pPr>
            <a:r>
              <a:rPr lang="en-US" sz="2400" b="1" u="sng" dirty="0">
                <a:latin typeface="Times New Roman" pitchFamily="18" charset="0"/>
                <a:cs typeface="Times New Roman" pitchFamily="18" charset="0"/>
              </a:rPr>
              <a:t>Normalization of Relations </a:t>
            </a:r>
          </a:p>
          <a:p>
            <a:pPr marL="0" indent="0" algn="just">
              <a:buNone/>
            </a:pPr>
            <a:r>
              <a:rPr lang="en-US" sz="2400" dirty="0">
                <a:latin typeface="Times New Roman" pitchFamily="18" charset="0"/>
                <a:cs typeface="Times New Roman" pitchFamily="18" charset="0"/>
              </a:rPr>
              <a:t>The normalization process, as first proposed by </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(1972). </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proposed three normal forms, which he called first, second, third normal form and Boyce-</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normal form (BCNF). All these normal forms are based on functional dependencies among the attributes of a relation. Later, a fourth normal form (4NF) and a fifth normal form (5NF) were proposed, based on the concepts of multivalued dependencies and join dependencies, respectively; </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03411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lgn="just"/>
            <a:r>
              <a:rPr lang="en-US" sz="2400" b="1" dirty="0">
                <a:latin typeface="Times New Roman" pitchFamily="18" charset="0"/>
                <a:cs typeface="Times New Roman" pitchFamily="18" charset="0"/>
              </a:rPr>
              <a:t>Normalization of data </a:t>
            </a:r>
            <a:r>
              <a:rPr lang="en-US" sz="2400" dirty="0">
                <a:latin typeface="Times New Roman" pitchFamily="18" charset="0"/>
                <a:cs typeface="Times New Roman" pitchFamily="18" charset="0"/>
              </a:rPr>
              <a:t>can be considered a process of analyzing the given relation schemas based on their FDs and primary keys to achieve the desirable properties of (1) minimizing redundancy and (2) minimizing the insertion, deletion, and update anomalies. </a:t>
            </a:r>
          </a:p>
          <a:p>
            <a:pPr algn="just"/>
            <a:r>
              <a:rPr lang="en-US" sz="2400" dirty="0">
                <a:latin typeface="Times New Roman" pitchFamily="18" charset="0"/>
                <a:cs typeface="Times New Roman" pitchFamily="18" charset="0"/>
              </a:rPr>
              <a:t>It can be considered as a “filtering” or “purification” process to make the design have successively better quality. </a:t>
            </a:r>
          </a:p>
          <a:p>
            <a:pPr algn="just"/>
            <a:r>
              <a:rPr lang="en-US" sz="2400" b="1" dirty="0">
                <a:latin typeface="Times New Roman" pitchFamily="18" charset="0"/>
                <a:cs typeface="Times New Roman" pitchFamily="18" charset="0"/>
              </a:rPr>
              <a:t>Definition. </a:t>
            </a: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normal form </a:t>
            </a:r>
            <a:r>
              <a:rPr lang="en-US" sz="2400" dirty="0">
                <a:latin typeface="Times New Roman" pitchFamily="18" charset="0"/>
                <a:cs typeface="Times New Roman" pitchFamily="18" charset="0"/>
              </a:rPr>
              <a:t>of a relation refers to the highest normal form condition that it meets, and hence indicates the degree to which it has been normalized. </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09187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pPr marL="0" indent="0">
              <a:buNone/>
            </a:pPr>
            <a:r>
              <a:rPr lang="en-US" sz="2400" b="1" dirty="0">
                <a:latin typeface="Times New Roman" pitchFamily="18" charset="0"/>
                <a:cs typeface="Times New Roman" pitchFamily="18" charset="0"/>
              </a:rPr>
              <a:t>Definitions of Keys and Attributes Participating in Keys. </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0"/>
            <a:ext cx="893108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837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lgn="just">
              <a:buNone/>
            </a:pPr>
            <a:r>
              <a:rPr lang="en-US" sz="2400" b="1" dirty="0">
                <a:latin typeface="Times New Roman" pitchFamily="18" charset="0"/>
                <a:cs typeface="Times New Roman" pitchFamily="18" charset="0"/>
              </a:rPr>
              <a:t>Informal design guidelines for relation schemas</a:t>
            </a:r>
          </a:p>
          <a:p>
            <a:pPr algn="just"/>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Four informal guidelines that may be used as measures to determine the quality of relation schema design: </a:t>
            </a:r>
          </a:p>
          <a:p>
            <a:pPr algn="just"/>
            <a:r>
              <a:rPr lang="en-US" sz="2400" dirty="0">
                <a:latin typeface="Times New Roman" pitchFamily="18" charset="0"/>
                <a:cs typeface="Times New Roman" pitchFamily="18" charset="0"/>
              </a:rPr>
              <a:t>Making sure that the semantics of the attributes is clear in the schema </a:t>
            </a:r>
          </a:p>
          <a:p>
            <a:pPr algn="just"/>
            <a:r>
              <a:rPr lang="en-US" sz="2400" dirty="0">
                <a:latin typeface="Times New Roman" pitchFamily="18" charset="0"/>
                <a:cs typeface="Times New Roman" pitchFamily="18" charset="0"/>
              </a:rPr>
              <a:t>Reducing the redundant information in tuples </a:t>
            </a:r>
          </a:p>
          <a:p>
            <a:pPr algn="just"/>
            <a:r>
              <a:rPr lang="en-US" sz="2400" dirty="0">
                <a:latin typeface="Times New Roman" pitchFamily="18" charset="0"/>
                <a:cs typeface="Times New Roman" pitchFamily="18" charset="0"/>
              </a:rPr>
              <a:t>Reducing the NULL values in tuples </a:t>
            </a:r>
          </a:p>
          <a:p>
            <a:pPr algn="just"/>
            <a:r>
              <a:rPr lang="en-US" sz="2400" dirty="0">
                <a:latin typeface="Times New Roman" pitchFamily="18" charset="0"/>
                <a:cs typeface="Times New Roman" pitchFamily="18" charset="0"/>
              </a:rPr>
              <a:t>Disallowing the possibility of generating spurious tuples </a:t>
            </a:r>
          </a:p>
          <a:p>
            <a:pPr marL="0" indent="0" algn="just">
              <a:buNone/>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189813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8788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670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a:bodyPr>
          <a:lstStyle/>
          <a:p>
            <a:pPr marL="0" indent="0">
              <a:buNone/>
            </a:pPr>
            <a:r>
              <a:rPr lang="en-US" sz="2400" b="1" dirty="0">
                <a:latin typeface="Times New Roman" pitchFamily="18" charset="0"/>
                <a:cs typeface="Times New Roman" pitchFamily="18" charset="0"/>
              </a:rPr>
              <a:t>First Normal Form (1NF)</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896336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799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1628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1981200"/>
            <a:ext cx="3686175" cy="332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5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4535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4051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8600"/>
            <a:ext cx="893329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644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Remove repeating groups from the table</a:t>
            </a:r>
          </a:p>
          <a:p>
            <a:r>
              <a:rPr lang="en-US" dirty="0" smtClean="0"/>
              <a:t>Create a separate table for each set of related data</a:t>
            </a:r>
          </a:p>
          <a:p>
            <a:r>
              <a:rPr lang="en-US" dirty="0" smtClean="0"/>
              <a:t>Identify each set of related data with a primary key</a:t>
            </a:r>
            <a:endParaRPr lang="en-IN" dirty="0"/>
          </a:p>
        </p:txBody>
      </p:sp>
    </p:spTree>
    <p:extLst>
      <p:ext uri="{BB962C8B-B14F-4D97-AF65-F5344CB8AC3E}">
        <p14:creationId xmlns:p14="http://schemas.microsoft.com/office/powerpoint/2010/main" val="2318224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543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349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620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052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pPr marL="0" indent="0">
              <a:buNone/>
            </a:pPr>
            <a:r>
              <a:rPr lang="en-US" sz="2400" b="1" dirty="0">
                <a:latin typeface="Times New Roman" pitchFamily="18" charset="0"/>
                <a:cs typeface="Times New Roman" pitchFamily="18" charset="0"/>
              </a:rPr>
              <a:t>Second Normal Form (2NF)</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4027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1256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8600"/>
            <a:ext cx="8915401" cy="637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053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rmAutofit fontScale="90000"/>
          </a:bodyPr>
          <a:lstStyle/>
          <a:p>
            <a:r>
              <a:rPr lang="en-US" sz="3600" b="1" dirty="0">
                <a:latin typeface="Times New Roman" pitchFamily="18" charset="0"/>
                <a:cs typeface="Times New Roman" pitchFamily="18" charset="0"/>
              </a:rPr>
              <a:t>Semantics of the Relation Attributes</a:t>
            </a:r>
            <a:endParaRPr lang="en-US" sz="3600" dirty="0"/>
          </a:p>
        </p:txBody>
      </p:sp>
      <p:sp>
        <p:nvSpPr>
          <p:cNvPr id="3" name="Content Placeholder 2"/>
          <p:cNvSpPr>
            <a:spLocks noGrp="1"/>
          </p:cNvSpPr>
          <p:nvPr>
            <p:ph idx="1"/>
          </p:nvPr>
        </p:nvSpPr>
        <p:spPr>
          <a:xfrm>
            <a:off x="152400" y="838200"/>
            <a:ext cx="8839200" cy="5287963"/>
          </a:xfrm>
        </p:spPr>
        <p:txBody>
          <a:bodyPr>
            <a:normAutofit/>
          </a:bodyPr>
          <a:lstStyle/>
          <a:p>
            <a:pPr marL="0" indent="0" algn="just">
              <a:buNone/>
            </a:pPr>
            <a:r>
              <a:rPr lang="en-US" sz="2600" dirty="0">
                <a:latin typeface="Times New Roman" pitchFamily="18" charset="0"/>
                <a:cs typeface="Times New Roman" pitchFamily="18" charset="0"/>
              </a:rPr>
              <a:t>Semantics, specifies how to interpret the attribute values stored in a tuple of the relation-in other words, how the attribute values in a tuple relate to one another.</a:t>
            </a:r>
          </a:p>
          <a:p>
            <a:pPr marL="0" indent="0" algn="just">
              <a:buNone/>
            </a:pPr>
            <a:endParaRPr lang="en-US" sz="2600" dirty="0">
              <a:latin typeface="Times New Roman" pitchFamily="18" charset="0"/>
              <a:cs typeface="Times New Roman" pitchFamily="18" charset="0"/>
            </a:endParaRP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516581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has to be in 1</a:t>
            </a:r>
            <a:r>
              <a:rPr lang="en-US" baseline="30000" dirty="0" smtClean="0"/>
              <a:t>st</a:t>
            </a:r>
            <a:r>
              <a:rPr lang="en-US" dirty="0" smtClean="0"/>
              <a:t> normal from</a:t>
            </a:r>
          </a:p>
          <a:p>
            <a:r>
              <a:rPr lang="en-US" dirty="0" smtClean="0"/>
              <a:t>Table also should not contain partial dependency</a:t>
            </a:r>
            <a:endParaRPr lang="en-IN" dirty="0"/>
          </a:p>
        </p:txBody>
      </p:sp>
    </p:spTree>
    <p:extLst>
      <p:ext uri="{BB962C8B-B14F-4D97-AF65-F5344CB8AC3E}">
        <p14:creationId xmlns:p14="http://schemas.microsoft.com/office/powerpoint/2010/main" val="3540747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buNone/>
            </a:pPr>
            <a:r>
              <a:rPr lang="en-US" sz="2400" b="1" dirty="0">
                <a:latin typeface="Times New Roman" pitchFamily="18" charset="0"/>
                <a:cs typeface="Times New Roman" pitchFamily="18" charset="0"/>
              </a:rPr>
              <a:t>Third Normal Form (3NF) </a:t>
            </a:r>
          </a:p>
          <a:p>
            <a:pPr marL="0" indent="0">
              <a:buNone/>
            </a:pPr>
            <a:endParaRPr lang="en-US" sz="24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899952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145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0054"/>
            <a:ext cx="8962257" cy="592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834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t>It has to be in 2</a:t>
            </a:r>
            <a:r>
              <a:rPr lang="en-US" baseline="30000" dirty="0" smtClean="0"/>
              <a:t>nd</a:t>
            </a:r>
            <a:r>
              <a:rPr lang="en-US" dirty="0" smtClean="0"/>
              <a:t> Normal from</a:t>
            </a:r>
          </a:p>
          <a:p>
            <a:r>
              <a:rPr lang="en-US" dirty="0" smtClean="0"/>
              <a:t>There should be no transitive dependency for non- prime attributes</a:t>
            </a:r>
          </a:p>
          <a:p>
            <a:r>
              <a:rPr lang="en-US" dirty="0" smtClean="0"/>
              <a:t>Non- prime attributes must depends on the prime attributes</a:t>
            </a:r>
            <a:endParaRPr lang="en-US" dirty="0"/>
          </a:p>
          <a:p>
            <a:r>
              <a:rPr lang="en-US" dirty="0" smtClean="0"/>
              <a:t>Need to eliminate undesirable data anomalies and to reduce the need for restructuring over time and finally.</a:t>
            </a:r>
            <a:endParaRPr lang="en-IN" dirty="0"/>
          </a:p>
        </p:txBody>
      </p:sp>
    </p:spTree>
    <p:extLst>
      <p:ext uri="{BB962C8B-B14F-4D97-AF65-F5344CB8AC3E}">
        <p14:creationId xmlns:p14="http://schemas.microsoft.com/office/powerpoint/2010/main" val="412176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2956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57275"/>
            <a:ext cx="65817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612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887696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335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pPr marL="0" indent="0" algn="just">
              <a:buNone/>
            </a:pPr>
            <a:r>
              <a:rPr lang="en-US" sz="2400" b="1" dirty="0">
                <a:latin typeface="Times New Roman" pitchFamily="18" charset="0"/>
                <a:cs typeface="Times New Roman" pitchFamily="18" charset="0"/>
              </a:rPr>
              <a:t>Boyce </a:t>
            </a:r>
            <a:r>
              <a:rPr lang="en-US" sz="2400" b="1" dirty="0" err="1">
                <a:latin typeface="Times New Roman" pitchFamily="18" charset="0"/>
                <a:cs typeface="Times New Roman" pitchFamily="18" charset="0"/>
              </a:rPr>
              <a:t>Codd</a:t>
            </a:r>
            <a:r>
              <a:rPr lang="en-US" sz="2400" b="1" dirty="0">
                <a:latin typeface="Times New Roman" pitchFamily="18" charset="0"/>
                <a:cs typeface="Times New Roman" pitchFamily="18" charset="0"/>
              </a:rPr>
              <a:t> normal form (BCNF)</a:t>
            </a:r>
          </a:p>
          <a:p>
            <a:pPr algn="just"/>
            <a:r>
              <a:rPr lang="en-US" sz="2400" dirty="0">
                <a:latin typeface="Times New Roman" pitchFamily="18" charset="0"/>
                <a:cs typeface="Times New Roman" pitchFamily="18" charset="0"/>
              </a:rPr>
              <a:t>BCNF is the advance version of 3NF. It is stricter than 3NF.</a:t>
            </a:r>
          </a:p>
          <a:p>
            <a:pPr algn="just"/>
            <a:r>
              <a:rPr lang="en-US" sz="2400" dirty="0">
                <a:latin typeface="Times New Roman" pitchFamily="18" charset="0"/>
                <a:cs typeface="Times New Roman" pitchFamily="18" charset="0"/>
              </a:rPr>
              <a:t>A table is in BCNF if every functional dependency X → Y, X is the super key of the table.</a:t>
            </a:r>
          </a:p>
          <a:p>
            <a:pPr algn="just"/>
            <a:r>
              <a:rPr lang="en-US" sz="2400" dirty="0">
                <a:latin typeface="Times New Roman" pitchFamily="18" charset="0"/>
                <a:cs typeface="Times New Roman" pitchFamily="18" charset="0"/>
              </a:rPr>
              <a:t>For BCNF, the table should be in 3NF, and for every FD, LHS is super key.</a:t>
            </a:r>
          </a:p>
          <a:p>
            <a:pPr marL="0" indent="0" algn="just">
              <a:buNone/>
            </a:pP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Let's assume there is a company where employees work in more than one department.</a:t>
            </a:r>
          </a:p>
          <a:p>
            <a:pPr marL="0" indent="0" algn="just">
              <a:buNone/>
            </a:pPr>
            <a:endParaRPr lang="en-US"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3664527"/>
            <a:ext cx="8991600" cy="319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841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92495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000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92021"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602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 y="0"/>
            <a:ext cx="9075541" cy="6629400"/>
          </a:xfrm>
          <a:prstGeom prst="rect">
            <a:avLst/>
          </a:prstGeom>
          <a:noFill/>
          <a:ln w="9525">
            <a:noFill/>
            <a:miter lim="800000"/>
            <a:headEnd/>
            <a:tailEnd/>
          </a:ln>
          <a:effectLst/>
        </p:spPr>
      </p:pic>
    </p:spTree>
    <p:extLst>
      <p:ext uri="{BB962C8B-B14F-4D97-AF65-F5344CB8AC3E}">
        <p14:creationId xmlns:p14="http://schemas.microsoft.com/office/powerpoint/2010/main" val="16210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52400"/>
            <a:ext cx="904164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567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normAutofit/>
          </a:bodyPr>
          <a:lstStyle/>
          <a:p>
            <a:pPr marL="0" indent="0" algn="just">
              <a:buNone/>
            </a:pPr>
            <a:r>
              <a:rPr lang="en-US" sz="2400" b="1" dirty="0">
                <a:latin typeface="Times New Roman" pitchFamily="18" charset="0"/>
                <a:cs typeface="Times New Roman" pitchFamily="18" charset="0"/>
              </a:rPr>
              <a:t>Fourth normal form (4NF)</a:t>
            </a:r>
          </a:p>
          <a:p>
            <a:pPr algn="just"/>
            <a:r>
              <a:rPr lang="en-US" sz="2400" dirty="0">
                <a:latin typeface="Times New Roman" pitchFamily="18" charset="0"/>
                <a:cs typeface="Times New Roman" pitchFamily="18" charset="0"/>
              </a:rPr>
              <a:t>A relation will be in 4NF if it is in Boyce </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normal form and has no multi-valued dependency.</a:t>
            </a:r>
          </a:p>
          <a:p>
            <a:pPr algn="just"/>
            <a:r>
              <a:rPr lang="en-US" sz="2400" dirty="0">
                <a:latin typeface="Times New Roman" pitchFamily="18" charset="0"/>
                <a:cs typeface="Times New Roman" pitchFamily="18" charset="0"/>
              </a:rPr>
              <a:t>For a dependency A → B, if for a single value of A, multiple values of B exists, then the relation will be a multi-valued dependency.</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9792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9" y="152400"/>
            <a:ext cx="899982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611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66294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4992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pPr marL="0" indent="0" algn="just">
              <a:buNone/>
            </a:pPr>
            <a:r>
              <a:rPr lang="en-US" sz="2400" b="1" dirty="0">
                <a:latin typeface="Times New Roman" pitchFamily="18" charset="0"/>
                <a:cs typeface="Times New Roman" pitchFamily="18" charset="0"/>
              </a:rPr>
              <a:t>Fifth normal form (5NF)</a:t>
            </a:r>
          </a:p>
          <a:p>
            <a:pPr algn="just"/>
            <a:r>
              <a:rPr lang="en-US" sz="2400" dirty="0">
                <a:latin typeface="Times New Roman" pitchFamily="18" charset="0"/>
                <a:cs typeface="Times New Roman" pitchFamily="18" charset="0"/>
              </a:rPr>
              <a:t>A relation is in 5NF if it is in 4NF and not contains any join dependency and joining should be lossless.</a:t>
            </a:r>
          </a:p>
          <a:p>
            <a:pPr algn="just"/>
            <a:r>
              <a:rPr lang="en-US" sz="2400" dirty="0">
                <a:latin typeface="Times New Roman" pitchFamily="18" charset="0"/>
                <a:cs typeface="Times New Roman" pitchFamily="18" charset="0"/>
              </a:rPr>
              <a:t>5NF is satisfied when all the tables are broken into as many tables as possible in order to avoid redundancy.</a:t>
            </a:r>
          </a:p>
          <a:p>
            <a:pPr algn="just"/>
            <a:r>
              <a:rPr lang="en-US" sz="2400" dirty="0">
                <a:latin typeface="Times New Roman" pitchFamily="18" charset="0"/>
                <a:cs typeface="Times New Roman" pitchFamily="18" charset="0"/>
              </a:rPr>
              <a:t>5NF is also known as Project-join normal form (PJ/NF).</a:t>
            </a:r>
          </a:p>
          <a:p>
            <a:pPr marL="0" indent="0" algn="just">
              <a:buNone/>
            </a:pPr>
            <a:endParaRPr lang="en-US"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90051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2657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lgn="just"/>
            <a:r>
              <a:rPr lang="en-US" sz="2400" dirty="0">
                <a:latin typeface="Times New Roman" pitchFamily="18" charset="0"/>
                <a:cs typeface="Times New Roman" pitchFamily="18" charset="0"/>
              </a:rPr>
              <a:t>In the above table, John takes both Computer and Math class for Semester 1 but he doesn't take Math class for Semester 2. In this case, combination of all these fields required to identify a valid data.</a:t>
            </a:r>
          </a:p>
          <a:p>
            <a:pPr algn="just"/>
            <a:r>
              <a:rPr lang="en-US" sz="2400" dirty="0">
                <a:latin typeface="Times New Roman" pitchFamily="18" charset="0"/>
                <a:cs typeface="Times New Roman" pitchFamily="18" charset="0"/>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sz="2400" dirty="0">
                <a:latin typeface="Times New Roman" pitchFamily="18" charset="0"/>
                <a:cs typeface="Times New Roman" pitchFamily="18" charset="0"/>
              </a:rPr>
              <a:t>So to make the above table into 5NF, we can decompose it into three relations P1, P2 &amp; P3:</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254888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7010400" cy="670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8538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52400"/>
            <a:ext cx="728851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395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a:bodyPr>
          <a:lstStyle/>
          <a:p>
            <a:pPr marL="0" indent="0" algn="just">
              <a:buNone/>
            </a:pPr>
            <a:r>
              <a:rPr lang="en-US" sz="2400" b="1" dirty="0">
                <a:latin typeface="Times New Roman" pitchFamily="18" charset="0"/>
                <a:cs typeface="Times New Roman" pitchFamily="18" charset="0"/>
              </a:rPr>
              <a:t>Inference Rules for Functional Dependencies </a:t>
            </a:r>
          </a:p>
          <a:p>
            <a:pPr algn="just"/>
            <a:r>
              <a:rPr lang="en-US" sz="2400" dirty="0">
                <a:latin typeface="Times New Roman" pitchFamily="18" charset="0"/>
                <a:cs typeface="Times New Roman" pitchFamily="18" charset="0"/>
              </a:rPr>
              <a:t>Armstrong's axioms are used to conclude functional dependencies on a relational database.</a:t>
            </a:r>
          </a:p>
          <a:p>
            <a:pPr algn="just"/>
            <a:r>
              <a:rPr lang="en-US" sz="2400" dirty="0">
                <a:latin typeface="Times New Roman" pitchFamily="18" charset="0"/>
                <a:cs typeface="Times New Roman" pitchFamily="18" charset="0"/>
              </a:rPr>
              <a:t>The inference rule is a type of assertion. It can apply to a set of FD(functional dependency) to derive other FD.</a:t>
            </a:r>
          </a:p>
          <a:p>
            <a:pPr algn="just"/>
            <a:r>
              <a:rPr lang="en-US" sz="2400" dirty="0">
                <a:latin typeface="Times New Roman" pitchFamily="18" charset="0"/>
                <a:cs typeface="Times New Roman" pitchFamily="18" charset="0"/>
              </a:rPr>
              <a:t>Using the inference rule, we can derive additional functional dependency from the initial set.</a:t>
            </a:r>
          </a:p>
          <a:p>
            <a:pPr algn="just"/>
            <a:endParaRPr lang="en-US" sz="2400" dirty="0">
              <a:latin typeface="Times New Roman" pitchFamily="18" charset="0"/>
              <a:cs typeface="Times New Roman" pitchFamily="18" charset="0"/>
            </a:endParaRPr>
          </a:p>
          <a:p>
            <a:pPr marL="0" indent="0" algn="just">
              <a:buNone/>
            </a:pPr>
            <a:r>
              <a:rPr lang="en-US" sz="2400" b="1" u="sng" dirty="0">
                <a:latin typeface="Times New Roman" pitchFamily="18" charset="0"/>
                <a:cs typeface="Times New Roman" pitchFamily="18" charset="0"/>
              </a:rPr>
              <a:t>The Functional dependency has 6 types of inference rule:</a:t>
            </a:r>
          </a:p>
          <a:p>
            <a:pPr marL="0" indent="0" algn="just">
              <a:buNone/>
            </a:pPr>
            <a:r>
              <a:rPr lang="en-US" sz="2400" dirty="0">
                <a:latin typeface="Times New Roman" pitchFamily="18" charset="0"/>
                <a:cs typeface="Times New Roman" pitchFamily="18" charset="0"/>
              </a:rPr>
              <a:t>1. Reflexive Rule (IR</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2. Augmentation Rule (IR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3. Transitive Rule (IR</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4. Union Rule (IR</a:t>
            </a:r>
            <a:r>
              <a:rPr lang="en-US" sz="2400" baseline="-25000" dirty="0">
                <a:latin typeface="Times New Roman" pitchFamily="18" charset="0"/>
                <a:cs typeface="Times New Roman" pitchFamily="18" charset="0"/>
              </a:rPr>
              <a:t>4</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5. Decomposition Rule (IR</a:t>
            </a:r>
            <a:r>
              <a:rPr lang="en-US" sz="2400" baseline="-25000" dirty="0">
                <a:latin typeface="Times New Roman" pitchFamily="18" charset="0"/>
                <a:cs typeface="Times New Roman" pitchFamily="18" charset="0"/>
              </a:rPr>
              <a:t>5</a:t>
            </a:r>
            <a:r>
              <a:rPr lang="en-US" sz="2400" dirty="0">
                <a:latin typeface="Times New Roman" pitchFamily="18" charset="0"/>
                <a:cs typeface="Times New Roman" pitchFamily="18" charset="0"/>
              </a:rPr>
              <a:t>)</a:t>
            </a:r>
          </a:p>
          <a:p>
            <a:pPr marL="0" indent="0" algn="just">
              <a:buNone/>
            </a:pPr>
            <a:r>
              <a:rPr lang="pt-BR" sz="2400" dirty="0">
                <a:latin typeface="Times New Roman" pitchFamily="18" charset="0"/>
                <a:cs typeface="Times New Roman" pitchFamily="18" charset="0"/>
              </a:rPr>
              <a:t>6. Pseudo transitive Rule (IR</a:t>
            </a:r>
            <a:r>
              <a:rPr lang="pt-BR" sz="2400" baseline="-25000" dirty="0">
                <a:latin typeface="Times New Roman" pitchFamily="18" charset="0"/>
                <a:cs typeface="Times New Roman" pitchFamily="18" charset="0"/>
              </a:rPr>
              <a:t>6</a:t>
            </a:r>
            <a:r>
              <a:rPr lang="pt-BR" sz="2400" dirty="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0715978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lnSpcReduction="10000"/>
          </a:bodyPr>
          <a:lstStyle/>
          <a:p>
            <a:pPr marL="0" indent="0" algn="just">
              <a:buNone/>
            </a:pPr>
            <a:r>
              <a:rPr lang="en-US" sz="2400" b="1" dirty="0">
                <a:latin typeface="Times New Roman" pitchFamily="18" charset="0"/>
                <a:cs typeface="Times New Roman" pitchFamily="18" charset="0"/>
              </a:rPr>
              <a:t>1. Reflexive Rule (IR</a:t>
            </a:r>
            <a:r>
              <a:rPr lang="en-US" sz="2400" b="1" baseline="-25000" dirty="0">
                <a:latin typeface="Times New Roman" pitchFamily="18" charset="0"/>
                <a:cs typeface="Times New Roman" pitchFamily="18" charset="0"/>
              </a:rPr>
              <a:t>1</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In the reflexive rule, if Y is a subset of X, then X determines Y. If X ⊇ Y then X  →    Y </a:t>
            </a:r>
          </a:p>
          <a:p>
            <a:pPr marL="0" indent="0" algn="just">
              <a:buNone/>
            </a:pPr>
            <a:r>
              <a:rPr lang="en-US" sz="2400" dirty="0">
                <a:latin typeface="Times New Roman" pitchFamily="18" charset="0"/>
                <a:cs typeface="Times New Roman" pitchFamily="18" charset="0"/>
              </a:rPr>
              <a:t>Ex: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lname</a:t>
            </a:r>
            <a:r>
              <a:rPr lang="en-US" sz="2400" b="1" dirty="0">
                <a:latin typeface="Times New Roman" pitchFamily="18" charset="0"/>
                <a:cs typeface="Times New Roman" pitchFamily="18" charset="0"/>
              </a:rPr>
              <a:t>} → {</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 </a:t>
            </a:r>
          </a:p>
          <a:p>
            <a:pPr marL="0" indent="0" algn="just">
              <a:buNone/>
            </a:pP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2. Augmentation Rule (IR</a:t>
            </a:r>
            <a:r>
              <a:rPr lang="en-US" sz="2400" b="1" baseline="-25000" dirty="0">
                <a:latin typeface="Times New Roman" pitchFamily="18" charset="0"/>
                <a:cs typeface="Times New Roman" pitchFamily="18" charset="0"/>
              </a:rPr>
              <a:t>2</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The augmentation is also called as a partial dependency. In augmentation, if X determines Y, then XZ determines YZ for any Z. If X    →  Y then XZ   →   YZ  </a:t>
            </a:r>
          </a:p>
          <a:p>
            <a:pPr marL="0" indent="0" algn="just">
              <a:buNone/>
            </a:pPr>
            <a:r>
              <a:rPr lang="en-US" sz="2400" dirty="0">
                <a:latin typeface="Times New Roman" pitchFamily="18" charset="0"/>
                <a:cs typeface="Times New Roman" pitchFamily="18" charset="0"/>
              </a:rPr>
              <a:t>Ex: </a:t>
            </a:r>
            <a:r>
              <a:rPr lang="en-US" sz="2400" b="1" dirty="0">
                <a:latin typeface="Times New Roman" pitchFamily="18" charset="0"/>
                <a:cs typeface="Times New Roman" pitchFamily="18" charset="0"/>
              </a:rPr>
              <a:t>If {SSN} → {</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 then: {SSN, </a:t>
            </a:r>
            <a:r>
              <a:rPr lang="en-US" sz="2400" b="1" dirty="0" err="1">
                <a:latin typeface="Times New Roman" pitchFamily="18" charset="0"/>
                <a:cs typeface="Times New Roman" pitchFamily="18" charset="0"/>
              </a:rPr>
              <a:t>DName</a:t>
            </a:r>
            <a:r>
              <a:rPr lang="en-US" sz="2400" b="1" dirty="0">
                <a:latin typeface="Times New Roman" pitchFamily="18" charset="0"/>
                <a:cs typeface="Times New Roman" pitchFamily="18" charset="0"/>
              </a:rPr>
              <a:t>} → {</a:t>
            </a:r>
            <a:r>
              <a:rPr lang="en-US" sz="2400" b="1" dirty="0" err="1">
                <a:latin typeface="Times New Roman" pitchFamily="18" charset="0"/>
                <a:cs typeface="Times New Roman" pitchFamily="18" charset="0"/>
              </a:rPr>
              <a:t>fname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DName</a:t>
            </a:r>
            <a:r>
              <a:rPr lang="en-US" sz="2400" b="1" dirty="0">
                <a:latin typeface="Times New Roman" pitchFamily="18" charset="0"/>
                <a:cs typeface="Times New Roman" pitchFamily="18" charset="0"/>
              </a:rPr>
              <a:t>}</a:t>
            </a:r>
          </a:p>
          <a:p>
            <a:pPr marL="0" indent="0" algn="just">
              <a:buNone/>
            </a:pPr>
            <a:endParaRPr lang="en-US" sz="2400" b="1"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3. Transitive Rule (IR</a:t>
            </a:r>
            <a:r>
              <a:rPr lang="en-US" sz="2400" b="1" baseline="-25000" dirty="0">
                <a:latin typeface="Times New Roman" pitchFamily="18" charset="0"/>
                <a:cs typeface="Times New Roman" pitchFamily="18" charset="0"/>
              </a:rPr>
              <a:t>3</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In the transitive rule, if X determines Y and Y determine Z, then X must also determine Z.</a:t>
            </a:r>
          </a:p>
          <a:p>
            <a:pPr marL="0" indent="0" algn="just">
              <a:buNone/>
            </a:pPr>
            <a:r>
              <a:rPr lang="en-US" sz="2400" dirty="0">
                <a:latin typeface="Times New Roman" pitchFamily="18" charset="0"/>
                <a:cs typeface="Times New Roman" pitchFamily="18" charset="0"/>
              </a:rPr>
              <a:t>If X   →   Y and Y  →  Z then X  →   Z</a:t>
            </a:r>
          </a:p>
          <a:p>
            <a:pPr marL="0" indent="0" algn="just">
              <a:buNone/>
            </a:pPr>
            <a:r>
              <a:rPr lang="en-US" sz="2400" dirty="0">
                <a:latin typeface="Times New Roman" pitchFamily="18" charset="0"/>
                <a:cs typeface="Times New Roman" pitchFamily="18" charset="0"/>
              </a:rPr>
              <a:t>Ex: </a:t>
            </a:r>
            <a:r>
              <a:rPr lang="en-US" sz="2400" b="1" dirty="0">
                <a:latin typeface="Times New Roman" pitchFamily="18" charset="0"/>
                <a:cs typeface="Times New Roman" pitchFamily="18" charset="0"/>
              </a:rPr>
              <a:t>If: {SSN} → {DNO}; {DNO} → {</a:t>
            </a:r>
            <a:r>
              <a:rPr lang="en-US" sz="2400" b="1" dirty="0" err="1">
                <a:latin typeface="Times New Roman" pitchFamily="18" charset="0"/>
                <a:cs typeface="Times New Roman" pitchFamily="18" charset="0"/>
              </a:rPr>
              <a:t>DName</a:t>
            </a:r>
            <a:r>
              <a:rPr lang="en-US" sz="2400" b="1" dirty="0">
                <a:latin typeface="Times New Roman" pitchFamily="18" charset="0"/>
                <a:cs typeface="Times New Roman" pitchFamily="18" charset="0"/>
              </a:rPr>
              <a:t>} </a:t>
            </a:r>
          </a:p>
          <a:p>
            <a:pPr marL="0" indent="0" algn="just">
              <a:buNone/>
            </a:pPr>
            <a:r>
              <a:rPr lang="en-US" sz="2400" b="1" dirty="0">
                <a:latin typeface="Times New Roman" pitchFamily="18" charset="0"/>
                <a:cs typeface="Times New Roman" pitchFamily="18" charset="0"/>
              </a:rPr>
              <a:t>Then: {SSN} → {</a:t>
            </a:r>
            <a:r>
              <a:rPr lang="en-US" sz="2400" b="1" dirty="0" err="1">
                <a:latin typeface="Times New Roman" pitchFamily="18" charset="0"/>
                <a:cs typeface="Times New Roman" pitchFamily="18" charset="0"/>
              </a:rPr>
              <a:t>DName</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86831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762000" y="73342"/>
            <a:ext cx="7772400" cy="4031933"/>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762000" y="3982212"/>
            <a:ext cx="7772400" cy="2875788"/>
          </a:xfrm>
          <a:prstGeom prst="rect">
            <a:avLst/>
          </a:prstGeom>
          <a:noFill/>
          <a:ln w="9525">
            <a:noFill/>
            <a:miter lim="800000"/>
            <a:headEnd/>
            <a:tailEnd/>
          </a:ln>
          <a:effectLst/>
        </p:spPr>
      </p:pic>
    </p:spTree>
    <p:extLst>
      <p:ext uri="{BB962C8B-B14F-4D97-AF65-F5344CB8AC3E}">
        <p14:creationId xmlns:p14="http://schemas.microsoft.com/office/powerpoint/2010/main" val="182219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lnSpcReduction="10000"/>
          </a:bodyPr>
          <a:lstStyle/>
          <a:p>
            <a:pPr marL="0" indent="0">
              <a:buNone/>
            </a:pPr>
            <a:r>
              <a:rPr lang="en-US" sz="2400" b="1" dirty="0">
                <a:latin typeface="Times New Roman" pitchFamily="18" charset="0"/>
                <a:cs typeface="Times New Roman" pitchFamily="18" charset="0"/>
              </a:rPr>
              <a:t>4. Union Rule (IR</a:t>
            </a:r>
            <a:r>
              <a:rPr lang="en-US" sz="2400" b="1" baseline="-25000" dirty="0">
                <a:latin typeface="Times New Roman" pitchFamily="18" charset="0"/>
                <a:cs typeface="Times New Roman" pitchFamily="18" charset="0"/>
              </a:rPr>
              <a:t>4</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Union rule says, if X determines Y and X determines Z, then X must also determine Y and Z.</a:t>
            </a:r>
          </a:p>
          <a:p>
            <a:pPr marL="0" indent="0">
              <a:buNone/>
            </a:pPr>
            <a:r>
              <a:rPr lang="en-US" sz="2400" dirty="0">
                <a:latin typeface="Times New Roman" pitchFamily="18" charset="0"/>
                <a:cs typeface="Times New Roman" pitchFamily="18" charset="0"/>
              </a:rPr>
              <a:t>If X    →  Y and X   →  Z then X  →    YZ</a:t>
            </a:r>
          </a:p>
          <a:p>
            <a:pPr marL="0" indent="0">
              <a:buNone/>
            </a:pPr>
            <a:r>
              <a:rPr lang="en-US" sz="2400" dirty="0">
                <a:latin typeface="Times New Roman" pitchFamily="18" charset="0"/>
                <a:cs typeface="Times New Roman" pitchFamily="18" charset="0"/>
              </a:rPr>
              <a:t>Proof:</a:t>
            </a:r>
          </a:p>
          <a:p>
            <a:pPr marL="0" indent="0">
              <a:buNone/>
            </a:pPr>
            <a:r>
              <a:rPr lang="en-US" sz="2400" dirty="0">
                <a:latin typeface="Times New Roman" pitchFamily="18" charset="0"/>
                <a:cs typeface="Times New Roman" pitchFamily="18" charset="0"/>
              </a:rPr>
              <a:t>1. X → Y (given)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2. X → Z (given)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3. X → XY (using IR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on 1 by augmentation with X. Where XX = 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4. XY → YZ (using IR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on 2 by augmentation with 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5. X → YZ (using IR</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on 3 and 4)</a:t>
            </a:r>
          </a:p>
          <a:p>
            <a:pPr marL="0" indent="0">
              <a:buNone/>
            </a:pP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5. Decomposition Rule (IR</a:t>
            </a:r>
            <a:r>
              <a:rPr lang="en-US" sz="2400" b="1" baseline="-25000" dirty="0">
                <a:latin typeface="Times New Roman" pitchFamily="18" charset="0"/>
                <a:cs typeface="Times New Roman" pitchFamily="18" charset="0"/>
              </a:rPr>
              <a:t>5</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Decomposition rule is also known as project rule. It is the reverse of union rule.</a:t>
            </a:r>
          </a:p>
          <a:p>
            <a:pPr marL="0" indent="0" algn="just">
              <a:buNone/>
            </a:pPr>
            <a:r>
              <a:rPr lang="en-US" sz="2400" dirty="0">
                <a:latin typeface="Times New Roman" pitchFamily="18" charset="0"/>
                <a:cs typeface="Times New Roman" pitchFamily="18" charset="0"/>
              </a:rPr>
              <a:t>This Rule says, if X determines Y and Z, then X determines Y and X determines Z separately.</a:t>
            </a:r>
          </a:p>
          <a:p>
            <a:pPr marL="0" indent="0">
              <a:buNone/>
            </a:pPr>
            <a:r>
              <a:rPr lang="en-US" sz="2400" dirty="0">
                <a:latin typeface="Times New Roman" pitchFamily="18" charset="0"/>
                <a:cs typeface="Times New Roman" pitchFamily="18" charset="0"/>
              </a:rPr>
              <a:t>If X   →   YZ then X   →   Y and X  →    Z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153183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lnSpcReduction="10000"/>
          </a:bodyPr>
          <a:lstStyle/>
          <a:p>
            <a:pPr marL="0" indent="0">
              <a:buNone/>
            </a:pPr>
            <a:r>
              <a:rPr lang="en-US" sz="2400" dirty="0">
                <a:latin typeface="Times New Roman" pitchFamily="18" charset="0"/>
                <a:cs typeface="Times New Roman" pitchFamily="18" charset="0"/>
              </a:rPr>
              <a:t>Ex: If {SSN} → {</a:t>
            </a:r>
            <a:r>
              <a:rPr lang="en-US" sz="2400" dirty="0" err="1">
                <a:latin typeface="Times New Roman" pitchFamily="18" charset="0"/>
                <a:cs typeface="Times New Roman" pitchFamily="18" charset="0"/>
              </a:rPr>
              <a:t>fname</a:t>
            </a:r>
            <a:r>
              <a:rPr lang="en-US" sz="2400" dirty="0">
                <a:latin typeface="Times New Roman" pitchFamily="18" charset="0"/>
                <a:cs typeface="Times New Roman" pitchFamily="18" charset="0"/>
              </a:rPr>
              <a:t>, DNO} </a:t>
            </a:r>
          </a:p>
          <a:p>
            <a:pPr marL="0" indent="0">
              <a:buNone/>
            </a:pPr>
            <a:r>
              <a:rPr lang="en-US" sz="2400" dirty="0">
                <a:latin typeface="Times New Roman" pitchFamily="18" charset="0"/>
                <a:cs typeface="Times New Roman" pitchFamily="18" charset="0"/>
              </a:rPr>
              <a:t>Then {SSN} → {</a:t>
            </a:r>
            <a:r>
              <a:rPr lang="en-US" sz="2400" dirty="0" err="1">
                <a:latin typeface="Times New Roman" pitchFamily="18" charset="0"/>
                <a:cs typeface="Times New Roman" pitchFamily="18" charset="0"/>
              </a:rPr>
              <a:t>fname</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{SSN} → { DNO} </a:t>
            </a:r>
          </a:p>
          <a:p>
            <a:pPr marL="0" indent="0">
              <a:buNone/>
            </a:pPr>
            <a:r>
              <a:rPr lang="en-US" sz="2400" dirty="0">
                <a:latin typeface="Times New Roman" pitchFamily="18" charset="0"/>
                <a:cs typeface="Times New Roman" pitchFamily="18" charset="0"/>
              </a:rPr>
              <a:t>Proof:</a:t>
            </a:r>
          </a:p>
          <a:p>
            <a:pPr marL="0" indent="0">
              <a:buNone/>
            </a:pPr>
            <a:r>
              <a:rPr lang="en-US" sz="2400" dirty="0">
                <a:latin typeface="Times New Roman" pitchFamily="18" charset="0"/>
                <a:cs typeface="Times New Roman" pitchFamily="18" charset="0"/>
              </a:rPr>
              <a:t>1. X → YZ (given)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2. YZ → Y (using IR</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Rule)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3. X → Y (using IR</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on 1 and 2)</a:t>
            </a:r>
          </a:p>
          <a:p>
            <a:pPr marL="0" indent="0">
              <a:buNone/>
            </a:pPr>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6. Pseudo transitive Rule (IR</a:t>
            </a:r>
            <a:r>
              <a:rPr lang="en-US" sz="2400" b="1" baseline="-25000" dirty="0">
                <a:latin typeface="Times New Roman" pitchFamily="18" charset="0"/>
                <a:cs typeface="Times New Roman" pitchFamily="18" charset="0"/>
              </a:rPr>
              <a:t>6</a:t>
            </a:r>
            <a:r>
              <a:rPr lang="en-US" sz="2400" b="1"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In Pseudo transitive Rule, if X determines Y and YZ determines W, then XZ determines W.</a:t>
            </a:r>
          </a:p>
          <a:p>
            <a:pPr marL="0" indent="0">
              <a:buNone/>
            </a:pPr>
            <a:r>
              <a:rPr lang="en-US" sz="2400" dirty="0">
                <a:latin typeface="Times New Roman" pitchFamily="18" charset="0"/>
                <a:cs typeface="Times New Roman" pitchFamily="18" charset="0"/>
              </a:rPr>
              <a:t>If X   →   Y and YZ   →   W then XZ   →   W   </a:t>
            </a:r>
          </a:p>
          <a:p>
            <a:pPr marL="0" indent="0">
              <a:buNone/>
            </a:pPr>
            <a:r>
              <a:rPr lang="en-US" sz="2400" b="1" dirty="0">
                <a:latin typeface="Times New Roman" pitchFamily="18" charset="0"/>
                <a:cs typeface="Times New Roman" pitchFamily="18" charset="0"/>
              </a:rPr>
              <a:t>Proof:</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1. X → Y (given)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2. WY → Z (given)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3. WX → WY (using IR</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on 1 by augmenting with 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4. WX → Z (using IR</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on 3 and 2)</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461939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marL="0" indent="0" algn="just">
              <a:buNone/>
            </a:pPr>
            <a:r>
              <a:rPr lang="en-US" sz="2400" dirty="0">
                <a:latin typeface="Times New Roman" pitchFamily="18" charset="0"/>
                <a:cs typeface="Times New Roman" pitchFamily="18" charset="0"/>
              </a:rPr>
              <a:t>A systematic way to determine these additional functional dependencies is first to determine each set of attributes </a:t>
            </a:r>
            <a:r>
              <a:rPr lang="en-US" sz="2400" i="1" dirty="0">
                <a:latin typeface="Times New Roman" pitchFamily="18" charset="0"/>
                <a:cs typeface="Times New Roman" pitchFamily="18" charset="0"/>
              </a:rPr>
              <a:t>X </a:t>
            </a:r>
            <a:r>
              <a:rPr lang="en-US" sz="2400" dirty="0">
                <a:latin typeface="Times New Roman" pitchFamily="18" charset="0"/>
                <a:cs typeface="Times New Roman" pitchFamily="18" charset="0"/>
              </a:rPr>
              <a:t>that appears as a left-hand side of some functional dependency in </a:t>
            </a:r>
            <a:r>
              <a:rPr lang="en-US" sz="2400" i="1" dirty="0">
                <a:latin typeface="Times New Roman" pitchFamily="18" charset="0"/>
                <a:cs typeface="Times New Roman" pitchFamily="18" charset="0"/>
              </a:rPr>
              <a:t>F </a:t>
            </a:r>
            <a:r>
              <a:rPr lang="en-US" sz="2400" dirty="0">
                <a:latin typeface="Times New Roman" pitchFamily="18" charset="0"/>
                <a:cs typeface="Times New Roman" pitchFamily="18" charset="0"/>
              </a:rPr>
              <a:t>and then to determine the set of </a:t>
            </a:r>
            <a:r>
              <a:rPr lang="en-US" sz="2400" i="1" dirty="0">
                <a:latin typeface="Times New Roman" pitchFamily="18" charset="0"/>
                <a:cs typeface="Times New Roman" pitchFamily="18" charset="0"/>
              </a:rPr>
              <a:t>all attributes </a:t>
            </a:r>
            <a:r>
              <a:rPr lang="en-US" sz="2400" dirty="0">
                <a:latin typeface="Times New Roman" pitchFamily="18" charset="0"/>
                <a:cs typeface="Times New Roman" pitchFamily="18" charset="0"/>
              </a:rPr>
              <a:t>that are dependent on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p>
          <a:p>
            <a:pPr marL="0" indent="0" algn="just">
              <a:buNone/>
            </a:pPr>
            <a:r>
              <a:rPr lang="en-US" sz="2400" b="1" dirty="0">
                <a:latin typeface="Times New Roman" pitchFamily="18" charset="0"/>
                <a:cs typeface="Times New Roman" pitchFamily="18" charset="0"/>
              </a:rPr>
              <a:t>Definition. </a:t>
            </a:r>
            <a:r>
              <a:rPr lang="en-US" sz="2400" dirty="0">
                <a:latin typeface="Times New Roman" pitchFamily="18" charset="0"/>
                <a:cs typeface="Times New Roman" pitchFamily="18" charset="0"/>
              </a:rPr>
              <a:t>For each such set of attributes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we determine the set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of attributes that are functionally determined by </a:t>
            </a:r>
            <a:r>
              <a:rPr lang="en-US" sz="2400" i="1" dirty="0">
                <a:latin typeface="Times New Roman" pitchFamily="18" charset="0"/>
                <a:cs typeface="Times New Roman" pitchFamily="18" charset="0"/>
              </a:rPr>
              <a:t>X </a:t>
            </a:r>
            <a:r>
              <a:rPr lang="en-US" sz="2400" dirty="0">
                <a:latin typeface="Times New Roman" pitchFamily="18" charset="0"/>
                <a:cs typeface="Times New Roman" pitchFamily="18" charset="0"/>
              </a:rPr>
              <a:t>based on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called the </a:t>
            </a:r>
            <a:r>
              <a:rPr lang="en-US" sz="2400" b="1" dirty="0">
                <a:latin typeface="Times New Roman" pitchFamily="18" charset="0"/>
                <a:cs typeface="Times New Roman" pitchFamily="18" charset="0"/>
              </a:rPr>
              <a:t>closure of X under F. </a:t>
            </a:r>
          </a:p>
          <a:p>
            <a:pPr marL="0" indent="0" algn="just">
              <a:buNone/>
            </a:pPr>
            <a:endParaRPr lang="en-US" sz="2400" b="1"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262224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133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228600"/>
            <a:ext cx="7467600" cy="461665"/>
          </a:xfrm>
          <a:prstGeom prst="rect">
            <a:avLst/>
          </a:prstGeom>
        </p:spPr>
        <p:txBody>
          <a:bodyPr wrap="square">
            <a:spAutoFit/>
          </a:bodyPr>
          <a:lstStyle/>
          <a:p>
            <a:r>
              <a:rPr lang="en-US" sz="2400" b="1" dirty="0">
                <a:latin typeface="Times New Roman" pitchFamily="18" charset="0"/>
                <a:cs typeface="Times New Roman" pitchFamily="18" charset="0"/>
              </a:rPr>
              <a:t>Algorithm. </a:t>
            </a:r>
            <a:r>
              <a:rPr lang="en-US" sz="2400" dirty="0">
                <a:latin typeface="Times New Roman" pitchFamily="18" charset="0"/>
                <a:cs typeface="Times New Roman" pitchFamily="18" charset="0"/>
              </a:rPr>
              <a:t>Determining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the Closure of </a:t>
            </a:r>
            <a:r>
              <a:rPr lang="en-US" sz="2400" i="1" dirty="0">
                <a:latin typeface="Times New Roman" pitchFamily="18" charset="0"/>
                <a:cs typeface="Times New Roman" pitchFamily="18" charset="0"/>
              </a:rPr>
              <a:t>X </a:t>
            </a:r>
            <a:r>
              <a:rPr lang="en-US" sz="2400" dirty="0">
                <a:latin typeface="Times New Roman" pitchFamily="18" charset="0"/>
                <a:cs typeface="Times New Roman" pitchFamily="18" charset="0"/>
              </a:rPr>
              <a:t>under </a:t>
            </a:r>
            <a:r>
              <a:rPr lang="en-US" sz="2400" i="1" dirty="0">
                <a:latin typeface="Times New Roman" pitchFamily="18" charset="0"/>
                <a:cs typeface="Times New Roman" pitchFamily="18" charset="0"/>
              </a:rPr>
              <a:t>F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0774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a:bodyPr>
          <a:lstStyle/>
          <a:p>
            <a:pPr marL="0" indent="0" algn="just">
              <a:buNone/>
            </a:pPr>
            <a:r>
              <a:rPr lang="en-US" sz="2400" dirty="0">
                <a:latin typeface="Times New Roman" pitchFamily="18" charset="0"/>
                <a:cs typeface="Times New Roman" pitchFamily="18" charset="0"/>
              </a:rPr>
              <a:t>Example 1, consider the relation schema EMP_PROJ from the semantics of the attributes, the following set </a:t>
            </a:r>
            <a:r>
              <a:rPr lang="en-US" sz="2400" i="1" dirty="0">
                <a:latin typeface="Times New Roman" pitchFamily="18" charset="0"/>
                <a:cs typeface="Times New Roman" pitchFamily="18" charset="0"/>
              </a:rPr>
              <a:t>F </a:t>
            </a:r>
            <a:r>
              <a:rPr lang="en-US" sz="2400" dirty="0">
                <a:latin typeface="Times New Roman" pitchFamily="18" charset="0"/>
                <a:cs typeface="Times New Roman" pitchFamily="18" charset="0"/>
              </a:rPr>
              <a:t>of functional dependencies are identified. </a:t>
            </a:r>
          </a:p>
          <a:p>
            <a:pPr marL="0" indent="0" algn="just">
              <a:buNone/>
            </a:pPr>
            <a:r>
              <a:rPr lang="en-US" sz="2400" i="1" dirty="0">
                <a:latin typeface="Times New Roman" pitchFamily="18" charset="0"/>
                <a:cs typeface="Times New Roman" pitchFamily="18" charset="0"/>
              </a:rPr>
              <a:t>F = </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Ename</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Pname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Plocation</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 Hours</a:t>
            </a:r>
          </a:p>
          <a:p>
            <a:pPr marL="0" indent="0" algn="just">
              <a:buNone/>
            </a:pPr>
            <a:r>
              <a:rPr lang="en-US" sz="2400" dirty="0">
                <a:latin typeface="Times New Roman" pitchFamily="18" charset="0"/>
                <a:cs typeface="Times New Roman" pitchFamily="18" charset="0"/>
              </a:rPr>
              <a:t>} </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Using above algorithm, we calculate the following closure sets with respect to </a:t>
            </a:r>
          </a:p>
          <a:p>
            <a:pPr marL="0" indent="0" algn="just">
              <a:buNone/>
            </a:pP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 = {</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Ename</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Plocation</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Ssn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Pnumber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Plocation</a:t>
            </a:r>
            <a:r>
              <a:rPr lang="en-US" sz="2400" dirty="0">
                <a:latin typeface="Times New Roman" pitchFamily="18" charset="0"/>
                <a:cs typeface="Times New Roman" pitchFamily="18" charset="0"/>
              </a:rPr>
              <a:t>, Hours} </a:t>
            </a:r>
          </a:p>
        </p:txBody>
      </p:sp>
    </p:spTree>
    <p:extLst>
      <p:ext uri="{BB962C8B-B14F-4D97-AF65-F5344CB8AC3E}">
        <p14:creationId xmlns:p14="http://schemas.microsoft.com/office/powerpoint/2010/main" val="9521047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9721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67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normAutofit/>
          </a:bodyPr>
          <a:lstStyle/>
          <a:p>
            <a:pPr marL="0" indent="0" algn="just">
              <a:buNone/>
            </a:pPr>
            <a:r>
              <a:rPr lang="en-US" sz="2400" b="1" dirty="0">
                <a:latin typeface="Times New Roman" pitchFamily="18" charset="0"/>
                <a:cs typeface="Times New Roman" pitchFamily="18" charset="0"/>
              </a:rPr>
              <a:t>Equivalence of Sets of Functional Dependencies: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set of functional dependencies F is said to cover another set of functional dependencies E if every FD in E is also in F+; that is, if every dependency in E can be inferred from F; alternatively, we can say that E is covered by F. </a:t>
            </a:r>
          </a:p>
          <a:p>
            <a:pPr algn="just"/>
            <a:r>
              <a:rPr lang="en-US" sz="2400" dirty="0">
                <a:latin typeface="Times New Roman" pitchFamily="18" charset="0"/>
                <a:cs typeface="Times New Roman" pitchFamily="18" charset="0"/>
              </a:rPr>
              <a:t>Two sets of functional dependencies E and F are equivalent if E+ = F+. Therefore, equivalence means that every FD in E can be inferred from F, and every FD in F can be inferred from E; that is, E is equivalent to F if both the conditions E covers F and F covers E hold. </a:t>
            </a:r>
          </a:p>
          <a:p>
            <a:pPr algn="just"/>
            <a:r>
              <a:rPr lang="en-US" sz="2400" dirty="0">
                <a:latin typeface="Times New Roman" pitchFamily="18" charset="0"/>
                <a:cs typeface="Times New Roman" pitchFamily="18" charset="0"/>
              </a:rPr>
              <a:t>We can determine whether F covers E by calculating X+ with respect to F for each FD X → Y in E, and then checking whether this X+ includes the attributes in Y. If this is the case for every FD in E, then F covers E. </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65299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lgn="just">
              <a:buNone/>
            </a:pPr>
            <a:r>
              <a:rPr lang="en-US" sz="2400" dirty="0">
                <a:latin typeface="Times New Roman" pitchFamily="18" charset="0"/>
                <a:cs typeface="Times New Roman" pitchFamily="18" charset="0"/>
              </a:rPr>
              <a:t>Consider two sets of FDs, F and G, </a:t>
            </a:r>
            <a:r>
              <a:rPr lang="en-US" sz="2400" b="1" dirty="0">
                <a:latin typeface="Times New Roman" pitchFamily="18" charset="0"/>
                <a:cs typeface="Times New Roman" pitchFamily="18" charset="0"/>
              </a:rPr>
              <a:t>F = {A → B, B → C, AC→D}</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G = {A→B, B→C, A→D} </a:t>
            </a:r>
            <a:r>
              <a:rPr lang="en-US" sz="2400" dirty="0">
                <a:latin typeface="Times New Roman" pitchFamily="18" charset="0"/>
                <a:cs typeface="Times New Roman" pitchFamily="18" charset="0"/>
              </a:rPr>
              <a:t>Are F and G equivalent? Take the attributes from the LHS of FDs in F and compute attribute closure for each using FDs in G: </a:t>
            </a:r>
          </a:p>
          <a:p>
            <a:pPr marL="0" indent="0" algn="just">
              <a:buNone/>
            </a:pP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83883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r>
              <a:rPr lang="en-US" sz="2600" dirty="0">
                <a:latin typeface="Times New Roman" pitchFamily="18" charset="0"/>
                <a:cs typeface="Times New Roman" pitchFamily="18" charset="0"/>
              </a:rPr>
              <a:t>The DNUMBER attribute is a foreign key that represents an </a:t>
            </a:r>
            <a:r>
              <a:rPr lang="en-US" sz="2600" i="1" dirty="0">
                <a:latin typeface="Times New Roman" pitchFamily="18" charset="0"/>
                <a:cs typeface="Times New Roman" pitchFamily="18" charset="0"/>
              </a:rPr>
              <a:t>implicit relationship between EMPLOYEE and </a:t>
            </a:r>
            <a:r>
              <a:rPr lang="en-US" sz="2600" dirty="0">
                <a:latin typeface="Times New Roman" pitchFamily="18" charset="0"/>
                <a:cs typeface="Times New Roman" pitchFamily="18" charset="0"/>
              </a:rPr>
              <a:t>DEPARTMENT.</a:t>
            </a:r>
          </a:p>
          <a:p>
            <a:pPr algn="just"/>
            <a:r>
              <a:rPr lang="en-US" sz="2600" dirty="0">
                <a:latin typeface="Times New Roman" pitchFamily="18" charset="0"/>
                <a:cs typeface="Times New Roman" pitchFamily="18" charset="0"/>
              </a:rPr>
              <a:t>The ease with which the meaning of a relation's attributes can be explained is an </a:t>
            </a:r>
            <a:r>
              <a:rPr lang="en-US" sz="2600" i="1" dirty="0">
                <a:latin typeface="Times New Roman" pitchFamily="18" charset="0"/>
                <a:cs typeface="Times New Roman" pitchFamily="18" charset="0"/>
              </a:rPr>
              <a:t>informal measure of how well the relation is designed.</a:t>
            </a:r>
          </a:p>
          <a:p>
            <a:pPr algn="just"/>
            <a:r>
              <a:rPr lang="en-US" sz="2600" dirty="0">
                <a:latin typeface="Times New Roman" pitchFamily="18" charset="0"/>
                <a:cs typeface="Times New Roman" pitchFamily="18" charset="0"/>
              </a:rPr>
              <a:t>In DEPT_LOCATIONS and  WORKS_ON, the schema DEPT_LOCATIONS represents a multi-valued attribute of DEPARTMENT, where as WORKS_ON represents an M:N relationship between EMPLOYEE and PROJ ECT</a:t>
            </a:r>
          </a:p>
          <a:p>
            <a:pPr algn="just"/>
            <a:r>
              <a:rPr lang="en-US" sz="2600" dirty="0">
                <a:latin typeface="Times New Roman" pitchFamily="18" charset="0"/>
                <a:cs typeface="Times New Roman" pitchFamily="18" charset="0"/>
              </a:rPr>
              <a:t>Hence, all the relation schemas may be considered as easy to explain and hence good from the standpoint of having clear semantics. We can thus formulate the following informal design guideline.</a:t>
            </a:r>
          </a:p>
          <a:p>
            <a:pPr marL="0" indent="0">
              <a:buNone/>
            </a:pPr>
            <a:endParaRPr lang="en-US" sz="2600" dirty="0"/>
          </a:p>
        </p:txBody>
      </p:sp>
    </p:spTree>
    <p:extLst>
      <p:ext uri="{BB962C8B-B14F-4D97-AF65-F5344CB8AC3E}">
        <p14:creationId xmlns:p14="http://schemas.microsoft.com/office/powerpoint/2010/main" val="222412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300" b="1" u="sng" dirty="0">
                <a:latin typeface="Times New Roman" pitchFamily="18" charset="0"/>
                <a:cs typeface="Times New Roman" pitchFamily="18" charset="0"/>
              </a:rPr>
              <a:t>GUIDELINE 1</a:t>
            </a:r>
          </a:p>
          <a:p>
            <a:pPr algn="just"/>
            <a:r>
              <a:rPr lang="en-US" sz="2300" dirty="0">
                <a:latin typeface="Times New Roman" pitchFamily="18" charset="0"/>
                <a:cs typeface="Times New Roman" pitchFamily="18" charset="0"/>
              </a:rPr>
              <a:t>Design a relation schema so that it is easy to explain its meaning. </a:t>
            </a:r>
          </a:p>
          <a:p>
            <a:pPr algn="just"/>
            <a:r>
              <a:rPr lang="en-US" sz="2300" dirty="0">
                <a:latin typeface="Times New Roman" pitchFamily="18" charset="0"/>
                <a:cs typeface="Times New Roman" pitchFamily="18" charset="0"/>
              </a:rPr>
              <a:t>Do not combine attributes from multiple entity types and relationship types into a single relation.</a:t>
            </a:r>
          </a:p>
          <a:p>
            <a:pPr marL="0" indent="0" algn="just">
              <a:buNone/>
            </a:pPr>
            <a:r>
              <a:rPr lang="en-US" sz="2300" dirty="0">
                <a:latin typeface="Times New Roman" pitchFamily="18" charset="0"/>
                <a:cs typeface="Times New Roman" pitchFamily="18" charset="0"/>
              </a:rPr>
              <a:t>There is nothing wrong logically with these two relations, they are considered poor designs because they violate Guideline 1 by mixing attributes from distinct real-world entities</a:t>
            </a:r>
          </a:p>
          <a:p>
            <a:pPr marL="0" indent="0">
              <a:buNone/>
            </a:pPr>
            <a:endParaRPr lang="en-US" sz="2300" dirty="0"/>
          </a:p>
        </p:txBody>
      </p:sp>
      <p:pic>
        <p:nvPicPr>
          <p:cNvPr id="4" name="Picture 2"/>
          <p:cNvPicPr>
            <a:picLocks noChangeAspect="1" noChangeArrowheads="1"/>
          </p:cNvPicPr>
          <p:nvPr/>
        </p:nvPicPr>
        <p:blipFill>
          <a:blip r:embed="rId2"/>
          <a:srcRect/>
          <a:stretch>
            <a:fillRect/>
          </a:stretch>
        </p:blipFill>
        <p:spPr bwMode="auto">
          <a:xfrm>
            <a:off x="762000" y="2971800"/>
            <a:ext cx="7772400" cy="3810000"/>
          </a:xfrm>
          <a:prstGeom prst="rect">
            <a:avLst/>
          </a:prstGeom>
          <a:noFill/>
          <a:ln w="9525">
            <a:noFill/>
            <a:miter lim="800000"/>
            <a:headEnd/>
            <a:tailEnd/>
          </a:ln>
          <a:effectLst/>
        </p:spPr>
      </p:pic>
    </p:spTree>
    <p:extLst>
      <p:ext uri="{BB962C8B-B14F-4D97-AF65-F5344CB8AC3E}">
        <p14:creationId xmlns:p14="http://schemas.microsoft.com/office/powerpoint/2010/main" val="14501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15400" cy="715962"/>
          </a:xfrm>
        </p:spPr>
        <p:txBody>
          <a:bodyPr>
            <a:normAutofit/>
          </a:bodyPr>
          <a:lstStyle/>
          <a:p>
            <a:r>
              <a:rPr lang="en-US" sz="2800" b="1" dirty="0">
                <a:latin typeface="Times New Roman" pitchFamily="18" charset="0"/>
                <a:cs typeface="Times New Roman" pitchFamily="18" charset="0"/>
              </a:rPr>
              <a:t>Redundant Information in Tuples and Update Anomalies</a:t>
            </a:r>
            <a:endParaRPr lang="en-US" sz="2800" dirty="0"/>
          </a:p>
        </p:txBody>
      </p:sp>
      <p:sp>
        <p:nvSpPr>
          <p:cNvPr id="3" name="Content Placeholder 2"/>
          <p:cNvSpPr>
            <a:spLocks noGrp="1"/>
          </p:cNvSpPr>
          <p:nvPr>
            <p:ph idx="1"/>
          </p:nvPr>
        </p:nvSpPr>
        <p:spPr>
          <a:xfrm>
            <a:off x="228600" y="914400"/>
            <a:ext cx="8610600" cy="5211763"/>
          </a:xfrm>
        </p:spPr>
        <p:txBody>
          <a:bodyPr>
            <a:normAutofit/>
          </a:bodyPr>
          <a:lstStyle/>
          <a:p>
            <a:pPr marL="0" indent="0" algn="just">
              <a:buNone/>
            </a:pPr>
            <a:r>
              <a:rPr lang="en-US" sz="2600" dirty="0">
                <a:latin typeface="Times New Roman" pitchFamily="18" charset="0"/>
                <a:cs typeface="Times New Roman" pitchFamily="18" charset="0"/>
              </a:rPr>
              <a:t>One goal of schema design is to minimize the storage space used by the base relations.</a:t>
            </a:r>
          </a:p>
          <a:p>
            <a:pPr marL="0" indent="0" algn="just">
              <a:buNone/>
            </a:pPr>
            <a:r>
              <a:rPr lang="en-US" sz="2600" dirty="0" smtClean="0"/>
              <a:t>These can be classified into </a:t>
            </a:r>
          </a:p>
          <a:p>
            <a:pPr marL="514350" indent="-514350" algn="just">
              <a:buAutoNum type="arabicPeriod"/>
            </a:pPr>
            <a:r>
              <a:rPr lang="en-US" sz="2600" dirty="0" smtClean="0"/>
              <a:t>insertion anomalies, </a:t>
            </a:r>
          </a:p>
          <a:p>
            <a:pPr marL="514350" indent="-514350" algn="just">
              <a:buAutoNum type="arabicPeriod"/>
            </a:pPr>
            <a:r>
              <a:rPr lang="en-US" sz="2600" dirty="0" smtClean="0"/>
              <a:t>deletion anomalies and,</a:t>
            </a:r>
          </a:p>
          <a:p>
            <a:pPr marL="514350" indent="-514350" algn="just">
              <a:buAutoNum type="arabicPeriod"/>
            </a:pPr>
            <a:r>
              <a:rPr lang="en-US" sz="2600" dirty="0" smtClean="0"/>
              <a:t> modification anomalies.</a:t>
            </a:r>
            <a:endParaRPr lang="en-US" sz="2600" dirty="0"/>
          </a:p>
        </p:txBody>
      </p:sp>
    </p:spTree>
    <p:extLst>
      <p:ext uri="{BB962C8B-B14F-4D97-AF65-F5344CB8AC3E}">
        <p14:creationId xmlns:p14="http://schemas.microsoft.com/office/powerpoint/2010/main" val="354989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2144</Words>
  <Application>Microsoft Office PowerPoint</Application>
  <PresentationFormat>On-screen Show (4:3)</PresentationFormat>
  <Paragraphs>185</Paragraphs>
  <Slides>67</Slides>
  <Notes>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  NORMALIZATION: DATABASE DESIGN THEORY </vt:lpstr>
      <vt:lpstr>Contents</vt:lpstr>
      <vt:lpstr>PowerPoint Presentation</vt:lpstr>
      <vt:lpstr>Semantics of the Relation Attributes</vt:lpstr>
      <vt:lpstr>PowerPoint Presentation</vt:lpstr>
      <vt:lpstr>PowerPoint Presentation</vt:lpstr>
      <vt:lpstr>PowerPoint Presentation</vt:lpstr>
      <vt:lpstr>PowerPoint Presentation</vt:lpstr>
      <vt:lpstr>Redundant Information in Tuples and Update Anomalies</vt:lpstr>
      <vt:lpstr>PowerPoint Presentation</vt:lpstr>
      <vt:lpstr>PowerPoint Presentation</vt:lpstr>
      <vt:lpstr>PowerPoint Presentation</vt:lpstr>
      <vt:lpstr>PowerPoint Presentation</vt:lpstr>
      <vt:lpstr>PowerPoint Presentation</vt:lpstr>
      <vt:lpstr>PowerPoint Presentation</vt:lpstr>
      <vt:lpstr>Null Values in Tuples</vt:lpstr>
      <vt:lpstr>PowerPoint Presentation</vt:lpstr>
      <vt:lpstr>Generation of Spurious Tuples</vt:lpstr>
      <vt:lpstr>PowerPoint Presentation</vt:lpstr>
      <vt:lpstr>PowerPoint Presentation</vt:lpstr>
      <vt:lpstr>PowerPoint Presentation</vt:lpstr>
      <vt:lpstr>PowerPoint Presentation</vt:lpstr>
      <vt:lpstr>Summary and Discussion of Design Guidelines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DATABASE DESIGN THEORY </dc:title>
  <dc:creator>abhishek</dc:creator>
  <cp:lastModifiedBy>Vinay Maddiralla</cp:lastModifiedBy>
  <cp:revision>46</cp:revision>
  <dcterms:created xsi:type="dcterms:W3CDTF">2006-08-16T00:00:00Z</dcterms:created>
  <dcterms:modified xsi:type="dcterms:W3CDTF">2022-10-11T09:17:47Z</dcterms:modified>
</cp:coreProperties>
</file>