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8" r:id="rId38"/>
    <p:sldId id="291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11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67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70" r:id="rId80"/>
    <p:sldId id="334" r:id="rId81"/>
    <p:sldId id="369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71" r:id="rId90"/>
    <p:sldId id="372" r:id="rId91"/>
    <p:sldId id="342" r:id="rId92"/>
    <p:sldId id="343" r:id="rId93"/>
    <p:sldId id="344" r:id="rId94"/>
    <p:sldId id="347" r:id="rId95"/>
    <p:sldId id="373" r:id="rId96"/>
    <p:sldId id="374" r:id="rId97"/>
    <p:sldId id="345" r:id="rId98"/>
    <p:sldId id="346" r:id="rId99"/>
    <p:sldId id="348" r:id="rId100"/>
    <p:sldId id="349" r:id="rId101"/>
    <p:sldId id="360" r:id="rId102"/>
    <p:sldId id="350" r:id="rId103"/>
    <p:sldId id="375" r:id="rId104"/>
    <p:sldId id="352" r:id="rId105"/>
    <p:sldId id="377" r:id="rId106"/>
    <p:sldId id="378" r:id="rId107"/>
    <p:sldId id="351" r:id="rId108"/>
    <p:sldId id="354" r:id="rId109"/>
    <p:sldId id="376" r:id="rId110"/>
    <p:sldId id="355" r:id="rId111"/>
    <p:sldId id="356" r:id="rId112"/>
    <p:sldId id="353" r:id="rId113"/>
    <p:sldId id="357" r:id="rId114"/>
    <p:sldId id="358" r:id="rId115"/>
    <p:sldId id="359" r:id="rId116"/>
    <p:sldId id="361" r:id="rId117"/>
    <p:sldId id="362" r:id="rId118"/>
    <p:sldId id="363" r:id="rId119"/>
    <p:sldId id="364" r:id="rId120"/>
    <p:sldId id="365" r:id="rId121"/>
    <p:sldId id="366" r:id="rId122"/>
    <p:sldId id="368" r:id="rId1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19C-8A62-4361-B452-6CA7391D771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E4E1-9D59-43D2-A567-83E02C96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E4E1-9D59-43D2-A567-83E02C9666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8AC-C91D-42BF-A1B5-46E1CB57B968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85A4-0122-4B2E-95D8-2C186932567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B36-A4A5-4962-8011-3BE28F8236EA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095-2ABC-4847-A6D8-E62540EF981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8413-E3DB-4E6C-A557-62F748743CF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5E55-E962-4D41-A1E9-436CD59CB7FB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A9AB-C709-4184-9CFD-8ECE85FDF2BB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A985-F3ED-4A2A-B645-19E91ECB3CCE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1B61-8DB4-49BA-920E-28E928015407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0DBF-B210-4493-94D3-8D0CC2971264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7AC-3D03-4EF5-9696-518E01B412A2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5836-EC64-43A0-8790-4D5ABF6D9AB4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sql/joins/perform-a-right-join.php" TargetMode="External"/><Relationship Id="rId2" Type="http://schemas.openxmlformats.org/officeDocument/2006/relationships/hyperlink" Target="https://www.w3resource.com/sql/joins/perform-a-left-join.php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</a:t>
            </a:r>
            <a:r>
              <a:rPr lang="en-US" dirty="0"/>
              <a:t>Q</a:t>
            </a:r>
            <a:r>
              <a:rPr lang="en-US" dirty="0" smtClean="0"/>
              <a:t>uery Language (SQL)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reate table dependent (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essn</a:t>
            </a:r>
            <a:r>
              <a:rPr lang="en-US" sz="2400" dirty="0" smtClean="0"/>
              <a:t> references employee,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dependent_name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(20), gender char(1),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bdate</a:t>
            </a:r>
            <a:r>
              <a:rPr lang="en-US" sz="2400" dirty="0" smtClean="0"/>
              <a:t> date, relationship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(12), </a:t>
            </a:r>
          </a:p>
          <a:p>
            <a:pPr marL="137160" indent="0">
              <a:buNone/>
            </a:pPr>
            <a:r>
              <a:rPr lang="en-US" sz="2400" dirty="0" smtClean="0"/>
              <a:t>	primary key(</a:t>
            </a:r>
            <a:r>
              <a:rPr lang="en-US" sz="2400" dirty="0" err="1" smtClean="0"/>
              <a:t>essn</a:t>
            </a:r>
            <a:r>
              <a:rPr lang="en-US" sz="2400" dirty="0" smtClean="0"/>
              <a:t>, </a:t>
            </a:r>
            <a:r>
              <a:rPr lang="en-US" sz="2400" dirty="0" err="1" smtClean="0"/>
              <a:t>dependent_name</a:t>
            </a:r>
            <a:r>
              <a:rPr lang="en-US" sz="2400" dirty="0" smtClean="0"/>
              <a:t>) </a:t>
            </a:r>
          </a:p>
          <a:p>
            <a:pPr marL="137160" indent="0">
              <a:buNone/>
            </a:pPr>
            <a:r>
              <a:rPr lang="en-US" sz="2400" dirty="0" smtClean="0"/>
              <a:t>);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Correlated nested query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Find out name of employees who have at least two dependents.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from employee where </a:t>
            </a:r>
          </a:p>
          <a:p>
            <a:pPr marL="137160" indent="0">
              <a:buNone/>
            </a:pPr>
            <a:r>
              <a:rPr lang="en-US" sz="2400" dirty="0" smtClean="0"/>
              <a:t>(select count(*) from dependent where </a:t>
            </a:r>
            <a:r>
              <a:rPr lang="en-US" sz="2400" dirty="0" err="1" smtClean="0"/>
              <a:t>essn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) &gt;= 2;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Correlated nested query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000" i="1" dirty="0" smtClean="0"/>
              <a:t>Find out first name and last of employees who work on all the projects on which Smith works.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2000" dirty="0" smtClean="0"/>
              <a:t>select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 from employee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where </a:t>
            </a:r>
            <a:r>
              <a:rPr lang="en-US" sz="2000" dirty="0"/>
              <a:t>not exists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(select </a:t>
            </a:r>
            <a:r>
              <a:rPr lang="en-US" sz="2000" dirty="0" err="1"/>
              <a:t>pno</a:t>
            </a:r>
            <a:r>
              <a:rPr lang="en-US" sz="2000" dirty="0"/>
              <a:t> from </a:t>
            </a:r>
            <a:r>
              <a:rPr lang="en-US" sz="2000" dirty="0" err="1" smtClean="0"/>
              <a:t>works_on</a:t>
            </a:r>
            <a:r>
              <a:rPr lang="en-US" sz="2000" dirty="0" smtClean="0"/>
              <a:t>, employee </a:t>
            </a:r>
            <a:r>
              <a:rPr lang="en-US" sz="2000" dirty="0"/>
              <a:t>where </a:t>
            </a:r>
            <a:r>
              <a:rPr lang="en-US" sz="2000" dirty="0" err="1"/>
              <a:t>essn</a:t>
            </a:r>
            <a:r>
              <a:rPr lang="en-US" sz="2000" dirty="0"/>
              <a:t> = </a:t>
            </a:r>
            <a:r>
              <a:rPr lang="en-US" sz="2000" dirty="0" err="1"/>
              <a:t>ssn</a:t>
            </a:r>
            <a:r>
              <a:rPr lang="en-US" sz="2000" dirty="0"/>
              <a:t> and </a:t>
            </a:r>
            <a:r>
              <a:rPr lang="en-US" sz="2000" dirty="0" err="1"/>
              <a:t>lname</a:t>
            </a:r>
            <a:r>
              <a:rPr lang="en-US" sz="2000" dirty="0"/>
              <a:t> = 'Smith' </a:t>
            </a:r>
            <a:r>
              <a:rPr lang="en-US" sz="2000" dirty="0" smtClean="0"/>
              <a:t>minus </a:t>
            </a:r>
          </a:p>
          <a:p>
            <a:pPr marL="137160" indent="0">
              <a:buNone/>
            </a:pPr>
            <a:r>
              <a:rPr lang="en-US" sz="2000" dirty="0" smtClean="0"/>
              <a:t>select </a:t>
            </a:r>
            <a:r>
              <a:rPr lang="en-US" sz="2000" dirty="0" err="1"/>
              <a:t>pno</a:t>
            </a:r>
            <a:r>
              <a:rPr lang="en-US" sz="2000" dirty="0"/>
              <a:t> from </a:t>
            </a:r>
            <a:r>
              <a:rPr lang="en-US" sz="2000" dirty="0" err="1" smtClean="0"/>
              <a:t>works_on</a:t>
            </a:r>
            <a:r>
              <a:rPr lang="en-US" sz="2000" dirty="0" smtClean="0"/>
              <a:t> where </a:t>
            </a:r>
            <a:r>
              <a:rPr lang="en-US" sz="2000" dirty="0" err="1" smtClean="0"/>
              <a:t>essn</a:t>
            </a:r>
            <a:r>
              <a:rPr lang="en-US" sz="2000" dirty="0" smtClean="0"/>
              <a:t> = </a:t>
            </a:r>
            <a:r>
              <a:rPr lang="en-US" sz="2000" dirty="0" err="1" smtClean="0"/>
              <a:t>ssn</a:t>
            </a:r>
            <a:r>
              <a:rPr lang="en-US" sz="2000" dirty="0"/>
              <a:t>)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and </a:t>
            </a:r>
            <a:r>
              <a:rPr lang="en-US" sz="2000" dirty="0" err="1"/>
              <a:t>lname</a:t>
            </a:r>
            <a:r>
              <a:rPr lang="en-US" sz="2000" dirty="0"/>
              <a:t> &lt;&gt; 'Smith';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operations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union, intersect &amp; minus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tables must be union compatible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List name of employees who have no dependent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</a:t>
            </a:r>
            <a:r>
              <a:rPr lang="en-US" sz="2400" dirty="0" smtClean="0"/>
              <a:t> minus 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from employee, dependent where </a:t>
            </a:r>
            <a:r>
              <a:rPr lang="en-US" sz="2400" dirty="0" err="1" smtClean="0"/>
              <a:t>essn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/>
              <a:t>;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85775"/>
            <a:ext cx="4953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1585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Find out name of employees who are either department manager or work on at least four projects.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from employee, department where </a:t>
            </a:r>
            <a:r>
              <a:rPr lang="en-US" sz="2400" dirty="0" err="1" smtClean="0"/>
              <a:t>mgr_ssn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smtClean="0"/>
              <a:t>union </a:t>
            </a:r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from employee where </a:t>
            </a:r>
            <a:r>
              <a:rPr lang="en-US" sz="2400" dirty="0" err="1" smtClean="0"/>
              <a:t>ssn</a:t>
            </a:r>
            <a:r>
              <a:rPr lang="en-US" sz="2400" dirty="0" smtClean="0"/>
              <a:t> in (select </a:t>
            </a:r>
            <a:r>
              <a:rPr lang="en-US" sz="2400" dirty="0" err="1" smtClean="0"/>
              <a:t>essn</a:t>
            </a:r>
            <a:r>
              <a:rPr lang="en-US" sz="2400" dirty="0" smtClean="0"/>
              <a:t> from </a:t>
            </a:r>
            <a:r>
              <a:rPr lang="en-US" sz="2400" dirty="0" err="1" smtClean="0"/>
              <a:t>works_on</a:t>
            </a:r>
            <a:r>
              <a:rPr lang="en-US" sz="2400" dirty="0"/>
              <a:t> </a:t>
            </a:r>
            <a:r>
              <a:rPr lang="en-US" sz="2400" dirty="0" smtClean="0"/>
              <a:t>group by </a:t>
            </a:r>
            <a:r>
              <a:rPr lang="en-US" sz="2400" dirty="0" err="1" smtClean="0"/>
              <a:t>essn</a:t>
            </a:r>
            <a:r>
              <a:rPr lang="en-US" sz="2400" dirty="0" smtClean="0"/>
              <a:t> having count(</a:t>
            </a:r>
            <a:r>
              <a:rPr lang="en-US" sz="2400" dirty="0" err="1" smtClean="0"/>
              <a:t>pno</a:t>
            </a:r>
            <a:r>
              <a:rPr lang="en-US" sz="2400" dirty="0" smtClean="0"/>
              <a:t>) &gt;= 4);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105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82" y="438150"/>
            <a:ext cx="4545636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348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106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1950"/>
            <a:ext cx="586740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0138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Find out name of projects that are worked on by Franklin and John.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elect </a:t>
            </a:r>
            <a:r>
              <a:rPr lang="en-US" sz="2400" dirty="0" err="1" smtClean="0"/>
              <a:t>pname</a:t>
            </a:r>
            <a:r>
              <a:rPr lang="en-US" sz="2400" dirty="0" smtClean="0"/>
              <a:t> from project, employee, </a:t>
            </a:r>
            <a:r>
              <a:rPr lang="en-US" sz="2400" dirty="0" err="1" smtClean="0"/>
              <a:t>works_on</a:t>
            </a:r>
            <a:r>
              <a:rPr lang="en-US" sz="2400" dirty="0" smtClean="0"/>
              <a:t> where </a:t>
            </a:r>
            <a:r>
              <a:rPr lang="en-US" sz="2400" dirty="0" err="1" smtClean="0"/>
              <a:t>essn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 and </a:t>
            </a:r>
            <a:r>
              <a:rPr lang="en-US" sz="2400" dirty="0" err="1" smtClean="0"/>
              <a:t>pno</a:t>
            </a:r>
            <a:r>
              <a:rPr lang="en-US" sz="2400" dirty="0" smtClean="0"/>
              <a:t> = </a:t>
            </a:r>
            <a:r>
              <a:rPr lang="en-US" sz="2400" dirty="0" err="1" smtClean="0"/>
              <a:t>pnumber</a:t>
            </a:r>
            <a:r>
              <a:rPr lang="en-US" sz="2400" dirty="0" smtClean="0"/>
              <a:t> and </a:t>
            </a:r>
            <a:r>
              <a:rPr lang="en-US" sz="2400" dirty="0" err="1"/>
              <a:t>f</a:t>
            </a:r>
            <a:r>
              <a:rPr lang="en-US" sz="2400" dirty="0" err="1" smtClean="0"/>
              <a:t>name</a:t>
            </a:r>
            <a:r>
              <a:rPr lang="en-US" sz="2400" dirty="0" smtClean="0"/>
              <a:t> </a:t>
            </a:r>
            <a:r>
              <a:rPr lang="en-US" sz="2400" dirty="0"/>
              <a:t>= 'Franklin'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ntersect </a:t>
            </a:r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/>
              <a:t>pname</a:t>
            </a:r>
            <a:r>
              <a:rPr lang="en-US" sz="2400" dirty="0"/>
              <a:t> from project, employee, </a:t>
            </a:r>
            <a:r>
              <a:rPr lang="en-US" sz="2400" dirty="0" err="1"/>
              <a:t>works_on</a:t>
            </a:r>
            <a:r>
              <a:rPr lang="en-US" sz="2400" dirty="0"/>
              <a:t> where </a:t>
            </a:r>
            <a:r>
              <a:rPr lang="en-US" sz="2400" dirty="0" err="1"/>
              <a:t>essn</a:t>
            </a:r>
            <a:r>
              <a:rPr lang="en-US" sz="2400" dirty="0"/>
              <a:t> = </a:t>
            </a:r>
            <a:r>
              <a:rPr lang="en-US" sz="2400" dirty="0" err="1"/>
              <a:t>ssn</a:t>
            </a:r>
            <a:r>
              <a:rPr lang="en-US" sz="2400" dirty="0"/>
              <a:t> and </a:t>
            </a:r>
            <a:r>
              <a:rPr lang="en-US" sz="2400" dirty="0" err="1"/>
              <a:t>pno</a:t>
            </a:r>
            <a:r>
              <a:rPr lang="en-US" sz="2400" dirty="0"/>
              <a:t> = </a:t>
            </a:r>
            <a:r>
              <a:rPr lang="en-US" sz="2400" dirty="0" err="1"/>
              <a:t>pnumber</a:t>
            </a:r>
            <a:r>
              <a:rPr lang="en-US" sz="2400" dirty="0"/>
              <a:t> and </a:t>
            </a:r>
            <a:r>
              <a:rPr lang="en-US" sz="2400" dirty="0" err="1"/>
              <a:t>fname</a:t>
            </a:r>
            <a:r>
              <a:rPr lang="en-US" sz="2400" dirty="0"/>
              <a:t> = 'John';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Duplicates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union all, intersect all, minus all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&lt;query 1&gt; union all &lt;query 2&gt;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&lt;query 1&gt; </a:t>
            </a:r>
            <a:r>
              <a:rPr lang="en-US" sz="2400" dirty="0" smtClean="0"/>
              <a:t>intersect </a:t>
            </a:r>
            <a:r>
              <a:rPr lang="en-US" sz="2400" dirty="0"/>
              <a:t>all &lt;query 2</a:t>
            </a:r>
            <a:r>
              <a:rPr lang="en-US" sz="2400" dirty="0" smtClean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&lt;query 1&gt; </a:t>
            </a:r>
            <a:r>
              <a:rPr lang="en-US" sz="2400" dirty="0" smtClean="0"/>
              <a:t>minus </a:t>
            </a:r>
            <a:r>
              <a:rPr lang="en-US" sz="2400" dirty="0"/>
              <a:t>all &lt;query 2&gt;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109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32" y="438150"/>
            <a:ext cx="4193568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24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Defining foreign key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alter table employee add foreign key(</a:t>
            </a:r>
            <a:r>
              <a:rPr lang="en-US" sz="2400" dirty="0" err="1" smtClean="0"/>
              <a:t>super_ssn</a:t>
            </a:r>
            <a:r>
              <a:rPr lang="en-US" sz="2400" dirty="0" smtClean="0"/>
              <a:t>) references employee(</a:t>
            </a:r>
            <a:r>
              <a:rPr lang="en-US" sz="2400" dirty="0" err="1" smtClean="0"/>
              <a:t>ssn</a:t>
            </a:r>
            <a:r>
              <a:rPr lang="en-US" sz="2400" dirty="0" smtClean="0"/>
              <a:t>);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alter table employee </a:t>
            </a:r>
            <a:r>
              <a:rPr lang="en-US" sz="2400" dirty="0" smtClean="0"/>
              <a:t>add </a:t>
            </a:r>
            <a:r>
              <a:rPr lang="en-US" sz="2400" dirty="0"/>
              <a:t>foreign </a:t>
            </a:r>
            <a:r>
              <a:rPr lang="en-US" sz="2400" dirty="0" smtClean="0"/>
              <a:t>key(</a:t>
            </a:r>
            <a:r>
              <a:rPr lang="en-US" sz="2400" dirty="0" err="1" smtClean="0"/>
              <a:t>dno</a:t>
            </a:r>
            <a:r>
              <a:rPr lang="en-US" sz="2400" dirty="0" smtClean="0"/>
              <a:t>) </a:t>
            </a:r>
          </a:p>
          <a:p>
            <a:pPr marL="137160" indent="0">
              <a:buNone/>
            </a:pPr>
            <a:r>
              <a:rPr lang="en-US" sz="2400" dirty="0" smtClean="0"/>
              <a:t>references department(</a:t>
            </a:r>
            <a:r>
              <a:rPr lang="en-US" sz="2400" dirty="0" err="1" smtClean="0"/>
              <a:t>dnumber</a:t>
            </a:r>
            <a:r>
              <a:rPr lang="en-US" sz="2400" dirty="0" smtClean="0"/>
              <a:t>);</a:t>
            </a:r>
            <a:endParaRPr lang="en-US" sz="2400" dirty="0"/>
          </a:p>
          <a:p>
            <a:pPr marL="13716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table … select…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create table &lt;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&gt; as &lt;query&gt;;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emp_dependent</a:t>
            </a:r>
            <a:r>
              <a:rPr lang="en-US" sz="2400" dirty="0" smtClean="0"/>
              <a:t> as select </a:t>
            </a:r>
            <a:r>
              <a:rPr lang="en-US" sz="2400" dirty="0" err="1" smtClean="0"/>
              <a:t>ssn</a:t>
            </a:r>
            <a:r>
              <a:rPr lang="en-US" sz="2400" dirty="0" smtClean="0"/>
              <a:t>,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, </a:t>
            </a:r>
            <a:r>
              <a:rPr lang="en-US" sz="2400" dirty="0" err="1" smtClean="0"/>
              <a:t>dependent_name</a:t>
            </a:r>
            <a:r>
              <a:rPr lang="en-US" sz="2400" dirty="0" smtClean="0"/>
              <a:t> from employee left join dependent on </a:t>
            </a:r>
            <a:r>
              <a:rPr lang="en-US" sz="2400" dirty="0" err="1" smtClean="0"/>
              <a:t>essn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;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emp_duplicate</a:t>
            </a:r>
            <a:r>
              <a:rPr lang="en-US" sz="2400" dirty="0" smtClean="0"/>
              <a:t> as select * from employee;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create table </a:t>
            </a:r>
            <a:r>
              <a:rPr lang="en-US" sz="2400" dirty="0" smtClean="0"/>
              <a:t>emp_duplicate_1 </a:t>
            </a:r>
            <a:r>
              <a:rPr lang="en-US" sz="2400" dirty="0"/>
              <a:t>as select * from </a:t>
            </a:r>
            <a:r>
              <a:rPr lang="en-US" sz="2400" dirty="0" smtClean="0"/>
              <a:t>employee where 2 &gt; 3;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insert into …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insert into &lt;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&gt; &lt;query&gt;;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nsert into emp_duplicate1 select * from employee;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Views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/>
              <a:t>A view is a perspective of a database.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Views are virtual tables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create or replace view </a:t>
            </a:r>
            <a:r>
              <a:rPr lang="en-US" sz="2000" dirty="0" err="1" smtClean="0"/>
              <a:t>view_name</a:t>
            </a:r>
            <a:r>
              <a:rPr lang="en-US" sz="2000" dirty="0" smtClean="0"/>
              <a:t> as &lt;query&gt;;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Create a view that contains employee name and department name.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create or replace view </a:t>
            </a:r>
            <a:r>
              <a:rPr lang="en-US" sz="2000" dirty="0" err="1" smtClean="0"/>
              <a:t>emp_dept</a:t>
            </a:r>
            <a:r>
              <a:rPr lang="en-US" sz="2000" dirty="0" smtClean="0"/>
              <a:t> as </a:t>
            </a:r>
          </a:p>
          <a:p>
            <a:pPr marL="137160" indent="0"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fname</a:t>
            </a:r>
            <a:r>
              <a:rPr lang="en-US" sz="2000" dirty="0" smtClean="0"/>
              <a:t>, </a:t>
            </a:r>
            <a:r>
              <a:rPr lang="en-US" sz="2000" dirty="0" err="1" smtClean="0"/>
              <a:t>lname</a:t>
            </a:r>
            <a:r>
              <a:rPr lang="en-US" sz="2000" dirty="0" smtClean="0"/>
              <a:t>, </a:t>
            </a:r>
            <a:r>
              <a:rPr lang="en-US" sz="2000" dirty="0" err="1" smtClean="0"/>
              <a:t>dname</a:t>
            </a:r>
            <a:r>
              <a:rPr lang="en-US" sz="2000" dirty="0" smtClean="0"/>
              <a:t> from employee, department where </a:t>
            </a:r>
            <a:r>
              <a:rPr lang="en-US" sz="2000" dirty="0" err="1" smtClean="0"/>
              <a:t>dno</a:t>
            </a:r>
            <a:r>
              <a:rPr lang="en-US" sz="2000" dirty="0" smtClean="0"/>
              <a:t> = </a:t>
            </a:r>
            <a:r>
              <a:rPr lang="en-US" sz="2000" dirty="0" err="1" smtClean="0"/>
              <a:t>dnumber</a:t>
            </a:r>
            <a:r>
              <a:rPr lang="en-US" sz="20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select * from </a:t>
            </a:r>
            <a:r>
              <a:rPr lang="en-US" sz="2000" dirty="0" err="1" smtClean="0"/>
              <a:t>emp_dept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Exercise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PERSON (</a:t>
            </a:r>
            <a:r>
              <a:rPr lang="en-US" sz="2000" u="sng" dirty="0" err="1" smtClean="0"/>
              <a:t>Driver_id</a:t>
            </a:r>
            <a:r>
              <a:rPr lang="en-US" sz="2000" dirty="0" smtClean="0"/>
              <a:t>, </a:t>
            </a:r>
            <a:r>
              <a:rPr lang="en-US" sz="2000" dirty="0"/>
              <a:t>N</a:t>
            </a:r>
            <a:r>
              <a:rPr lang="en-US" sz="2000" dirty="0" smtClean="0"/>
              <a:t>ame</a:t>
            </a:r>
            <a:r>
              <a:rPr lang="en-US" sz="2000" dirty="0"/>
              <a:t>, </a:t>
            </a:r>
            <a:r>
              <a:rPr lang="en-US" sz="2000" dirty="0" smtClean="0"/>
              <a:t>Address</a:t>
            </a:r>
            <a:r>
              <a:rPr lang="en-US" sz="20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CAR (</a:t>
            </a:r>
            <a:r>
              <a:rPr lang="en-US" sz="2000" u="sng" dirty="0" smtClean="0"/>
              <a:t>License</a:t>
            </a:r>
            <a:r>
              <a:rPr lang="en-US" sz="2000" dirty="0"/>
              <a:t>, </a:t>
            </a:r>
            <a:r>
              <a:rPr lang="en-US" sz="2000" dirty="0" smtClean="0"/>
              <a:t>Model</a:t>
            </a:r>
            <a:r>
              <a:rPr lang="en-US" sz="2000" dirty="0"/>
              <a:t>, </a:t>
            </a:r>
            <a:r>
              <a:rPr lang="en-US" sz="2000" dirty="0" smtClean="0"/>
              <a:t>Year</a:t>
            </a:r>
            <a:r>
              <a:rPr lang="en-US" sz="20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ACCIDENT (</a:t>
            </a:r>
            <a:r>
              <a:rPr lang="en-US" sz="2000" u="sng" dirty="0" err="1" smtClean="0"/>
              <a:t>Report_no</a:t>
            </a:r>
            <a:r>
              <a:rPr lang="en-US" sz="2000" dirty="0" smtClean="0"/>
              <a:t>, </a:t>
            </a:r>
            <a:r>
              <a:rPr lang="en-US" sz="2000" dirty="0" err="1" smtClean="0"/>
              <a:t>A_date</a:t>
            </a:r>
            <a:r>
              <a:rPr lang="en-US" sz="2000" dirty="0"/>
              <a:t>, </a:t>
            </a:r>
            <a:r>
              <a:rPr lang="en-US" sz="2000" dirty="0" smtClean="0"/>
              <a:t>Location</a:t>
            </a:r>
            <a:r>
              <a:rPr lang="en-US" sz="20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OWNS (</a:t>
            </a:r>
            <a:r>
              <a:rPr lang="en-US" sz="2000" u="sng" dirty="0" err="1"/>
              <a:t>Driver_id</a:t>
            </a:r>
            <a:r>
              <a:rPr lang="en-US" sz="2000" dirty="0" smtClean="0"/>
              <a:t>, </a:t>
            </a:r>
            <a:r>
              <a:rPr lang="en-US" sz="2000" u="sng" dirty="0"/>
              <a:t>L</a:t>
            </a:r>
            <a:r>
              <a:rPr lang="en-US" sz="2000" u="sng" dirty="0" smtClean="0"/>
              <a:t>icense</a:t>
            </a:r>
            <a:r>
              <a:rPr lang="en-US" sz="20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PARTICIPATED (</a:t>
            </a:r>
            <a:r>
              <a:rPr lang="en-US" sz="2000" u="sng" dirty="0" err="1"/>
              <a:t>Driver_id</a:t>
            </a:r>
            <a:r>
              <a:rPr lang="en-US" sz="2000" dirty="0" smtClean="0"/>
              <a:t>, </a:t>
            </a:r>
            <a:r>
              <a:rPr lang="en-US" sz="2000" u="sng" dirty="0" smtClean="0"/>
              <a:t>License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Report_no</a:t>
            </a:r>
            <a:r>
              <a:rPr lang="en-US" sz="2000" dirty="0" smtClean="0"/>
              <a:t>, </a:t>
            </a:r>
            <a:r>
              <a:rPr lang="en-US" sz="2000" dirty="0" err="1" smtClean="0"/>
              <a:t>Damage_amount</a:t>
            </a:r>
            <a:r>
              <a:rPr lang="en-US" sz="20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tables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create table person (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  char(6) primary key, name 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(26), address 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(40));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create table car </a:t>
            </a:r>
            <a:r>
              <a:rPr lang="en-US" sz="2400" dirty="0" smtClean="0"/>
              <a:t>(license  </a:t>
            </a:r>
            <a:r>
              <a:rPr lang="en-US" sz="2400" dirty="0"/>
              <a:t>char(8) primary key, </a:t>
            </a:r>
            <a:r>
              <a:rPr lang="en-US" sz="2400" dirty="0" smtClean="0"/>
              <a:t>model  </a:t>
            </a:r>
            <a:r>
              <a:rPr lang="en-US" sz="2400" dirty="0" err="1"/>
              <a:t>varchar</a:t>
            </a:r>
            <a:r>
              <a:rPr lang="en-US" sz="2400" dirty="0"/>
              <a:t>(12), </a:t>
            </a:r>
            <a:r>
              <a:rPr lang="en-US" sz="2400" dirty="0" smtClean="0"/>
              <a:t> year  char(4));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create table accident (</a:t>
            </a:r>
            <a:r>
              <a:rPr lang="en-US" sz="2400" dirty="0" err="1" smtClean="0"/>
              <a:t>report_no</a:t>
            </a:r>
            <a:r>
              <a:rPr lang="en-US" sz="2400" dirty="0" smtClean="0"/>
              <a:t>  char(6) primary key, </a:t>
            </a:r>
            <a:r>
              <a:rPr lang="en-US" sz="2400" dirty="0" err="1" smtClean="0"/>
              <a:t>a_date</a:t>
            </a:r>
            <a:r>
              <a:rPr lang="en-US" sz="2400" dirty="0" smtClean="0"/>
              <a:t>  date, location 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(16));</a:t>
            </a:r>
            <a:endParaRPr lang="en-US" sz="2400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create table owns (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  references person, license  references car, primary key(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, license));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create table participated (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  references person, license  references car, </a:t>
            </a:r>
            <a:r>
              <a:rPr lang="en-US" sz="2400" dirty="0" err="1" smtClean="0"/>
              <a:t>report_no</a:t>
            </a:r>
            <a:r>
              <a:rPr lang="en-US" sz="2400" dirty="0" smtClean="0"/>
              <a:t> references accident, </a:t>
            </a:r>
            <a:r>
              <a:rPr lang="en-US" sz="2400" dirty="0" err="1" smtClean="0"/>
              <a:t>damage_amount</a:t>
            </a:r>
            <a:r>
              <a:rPr lang="en-US" sz="2400" dirty="0" smtClean="0"/>
              <a:t>  number(6), foreign key(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, license) references owns, primary key(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, license, </a:t>
            </a:r>
            <a:r>
              <a:rPr lang="en-US" sz="2400" dirty="0" err="1" smtClean="0"/>
              <a:t>report_no</a:t>
            </a:r>
            <a:r>
              <a:rPr lang="en-US" sz="2400" dirty="0" smtClean="0"/>
              <a:t>));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/>
              <a:t>Find the total number of people who owned cars that were involved in </a:t>
            </a:r>
            <a:r>
              <a:rPr lang="en-US" dirty="0" smtClean="0"/>
              <a:t>accidents in </a:t>
            </a:r>
            <a:r>
              <a:rPr lang="en-US" dirty="0"/>
              <a:t>1989.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smtClean="0"/>
              <a:t>Find </a:t>
            </a:r>
            <a:r>
              <a:rPr lang="en-US" dirty="0"/>
              <a:t>the number of accidents in which the cars belonging to </a:t>
            </a:r>
            <a:r>
              <a:rPr lang="en-US" dirty="0" smtClean="0"/>
              <a:t>John Smith were </a:t>
            </a:r>
            <a:r>
              <a:rPr lang="en-US" dirty="0"/>
              <a:t>involved.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smtClean="0"/>
              <a:t>Add </a:t>
            </a:r>
            <a:r>
              <a:rPr lang="en-US" dirty="0"/>
              <a:t>a new accident to the database; assume any values for required attributes.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smtClean="0"/>
              <a:t>Delete </a:t>
            </a:r>
            <a:r>
              <a:rPr lang="en-US" dirty="0"/>
              <a:t>the Mazda belonging to </a:t>
            </a:r>
            <a:r>
              <a:rPr lang="en-US" dirty="0" smtClean="0"/>
              <a:t>John Smith.</a:t>
            </a:r>
            <a:endParaRPr lang="en-US" dirty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smtClean="0"/>
              <a:t>Update </a:t>
            </a:r>
            <a:r>
              <a:rPr lang="en-US" dirty="0"/>
              <a:t>the damage amount for the car with license number </a:t>
            </a:r>
            <a:r>
              <a:rPr lang="en-US" dirty="0" smtClean="0"/>
              <a:t>AABB2000 in the </a:t>
            </a:r>
            <a:r>
              <a:rPr lang="en-US" dirty="0"/>
              <a:t>accident with report number </a:t>
            </a:r>
            <a:r>
              <a:rPr lang="en-US" dirty="0" smtClean="0"/>
              <a:t>AR2197 </a:t>
            </a:r>
            <a:r>
              <a:rPr lang="en-US" dirty="0"/>
              <a:t>to $3000.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dirty="0"/>
              <a:t>Find the total number of people who owned cars that were involved in accidents in 1989</a:t>
            </a:r>
            <a:r>
              <a:rPr lang="en-US" sz="2400" dirty="0" smtClean="0"/>
              <a:t>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count(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) from participated natural join owns natural join accident where extract(year from </a:t>
            </a:r>
            <a:r>
              <a:rPr lang="en-US" sz="2400" dirty="0" err="1" smtClean="0"/>
              <a:t>a_date</a:t>
            </a:r>
            <a:r>
              <a:rPr lang="en-US" sz="2400" dirty="0"/>
              <a:t>) = </a:t>
            </a:r>
            <a:r>
              <a:rPr lang="en-US" sz="2400" dirty="0" smtClean="0"/>
              <a:t>'1989</a:t>
            </a:r>
            <a:r>
              <a:rPr lang="en-US" sz="2400" dirty="0"/>
              <a:t>'</a:t>
            </a:r>
            <a:r>
              <a:rPr lang="en-US" sz="2400" dirty="0" smtClean="0"/>
              <a:t>;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dirty="0"/>
              <a:t>Find the number of accidents in which the cars belonging to John Smith were involved</a:t>
            </a:r>
            <a:r>
              <a:rPr lang="en-US" sz="2400" dirty="0" smtClean="0"/>
              <a:t>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select count(</a:t>
            </a:r>
            <a:r>
              <a:rPr lang="en-US" sz="2400" dirty="0" err="1"/>
              <a:t>driver_id</a:t>
            </a:r>
            <a:r>
              <a:rPr lang="en-US" sz="2400" dirty="0"/>
              <a:t>) from </a:t>
            </a:r>
            <a:r>
              <a:rPr lang="en-US" sz="2400" dirty="0" smtClean="0"/>
              <a:t>person natural join owns natural join participated </a:t>
            </a:r>
            <a:r>
              <a:rPr lang="en-US" sz="2400" dirty="0"/>
              <a:t>natural join </a:t>
            </a:r>
            <a:r>
              <a:rPr lang="en-US" sz="2400" dirty="0" smtClean="0"/>
              <a:t>accident where name </a:t>
            </a:r>
            <a:r>
              <a:rPr lang="en-US" sz="2400" dirty="0"/>
              <a:t>= </a:t>
            </a:r>
            <a:r>
              <a:rPr lang="en-US" sz="2400" dirty="0" smtClean="0"/>
              <a:t>'John </a:t>
            </a:r>
            <a:r>
              <a:rPr lang="en-US" sz="2400" dirty="0"/>
              <a:t>Smith';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Add a new accident to the database; assume any values for required attributes.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insert into accident </a:t>
            </a:r>
            <a:r>
              <a:rPr lang="en-US" sz="2400" dirty="0"/>
              <a:t>values (</a:t>
            </a:r>
            <a:r>
              <a:rPr lang="en-US" sz="2400" dirty="0" smtClean="0"/>
              <a:t>'AD3425', </a:t>
            </a:r>
            <a:r>
              <a:rPr lang="en-US" sz="2400" dirty="0"/>
              <a:t>'22-Jan-91', 'Texas');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commit;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may assign name to a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alter table employee add constraint </a:t>
            </a:r>
            <a:r>
              <a:rPr lang="en-US" sz="2400" dirty="0" smtClean="0"/>
              <a:t>emp_fk1  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foreign </a:t>
            </a:r>
            <a:r>
              <a:rPr lang="en-US" sz="2400" dirty="0"/>
              <a:t>key(</a:t>
            </a:r>
            <a:r>
              <a:rPr lang="en-US" sz="2400" dirty="0" err="1"/>
              <a:t>super_ssn</a:t>
            </a:r>
            <a:r>
              <a:rPr lang="en-US" sz="2400" dirty="0"/>
              <a:t>) references </a:t>
            </a:r>
            <a:r>
              <a:rPr lang="en-US" sz="2400" dirty="0" smtClean="0"/>
              <a:t>employee;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alter table employee add constraint </a:t>
            </a:r>
            <a:r>
              <a:rPr lang="en-US" sz="2400" dirty="0" smtClean="0"/>
              <a:t>emp_fk2  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foreign </a:t>
            </a:r>
            <a:r>
              <a:rPr lang="en-US" sz="2400" dirty="0"/>
              <a:t>key(</a:t>
            </a:r>
            <a:r>
              <a:rPr lang="en-US" sz="2400" dirty="0" err="1"/>
              <a:t>dno</a:t>
            </a:r>
            <a:r>
              <a:rPr lang="en-US" sz="2400" dirty="0"/>
              <a:t>) </a:t>
            </a:r>
            <a:r>
              <a:rPr lang="en-US" sz="2400" dirty="0" smtClean="0"/>
              <a:t>references department;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Delete the Mazda belonging to John Smith.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delete from car where model </a:t>
            </a:r>
            <a:r>
              <a:rPr lang="en-US" sz="2400" dirty="0"/>
              <a:t>= </a:t>
            </a:r>
            <a:r>
              <a:rPr lang="en-US" sz="2400" dirty="0" smtClean="0"/>
              <a:t>'Mazda</a:t>
            </a:r>
            <a:r>
              <a:rPr lang="en-US" sz="2400" dirty="0"/>
              <a:t>'</a:t>
            </a:r>
            <a:r>
              <a:rPr lang="en-US" sz="2400" dirty="0" smtClean="0"/>
              <a:t> and license in (select license from owns where 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 = (select </a:t>
            </a:r>
            <a:r>
              <a:rPr lang="en-US" sz="2400" dirty="0" err="1" smtClean="0"/>
              <a:t>driver_id</a:t>
            </a:r>
            <a:r>
              <a:rPr lang="en-US" sz="2400" dirty="0" smtClean="0"/>
              <a:t> from person where name = 'John Smith‘));</a:t>
            </a:r>
          </a:p>
          <a:p>
            <a:pPr marL="137160" indent="0">
              <a:buNone/>
            </a:pPr>
            <a:r>
              <a:rPr lang="en-US" sz="2400" dirty="0"/>
              <a:t>commit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Update the damage amount for the car with license number AABB2000 in the accident with report number AR2197 to $3000.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update participated set </a:t>
            </a:r>
            <a:r>
              <a:rPr lang="en-US" sz="2400" dirty="0" err="1" smtClean="0"/>
              <a:t>damage_amount</a:t>
            </a:r>
            <a:r>
              <a:rPr lang="en-US" sz="2400" dirty="0" smtClean="0"/>
              <a:t> = 3000 </a:t>
            </a:r>
            <a:r>
              <a:rPr lang="en-US" sz="2400" dirty="0"/>
              <a:t>where license = </a:t>
            </a:r>
            <a:r>
              <a:rPr lang="en-US" sz="2400" dirty="0" smtClean="0"/>
              <a:t>'AABB2000</a:t>
            </a:r>
            <a:r>
              <a:rPr lang="en-US" sz="2400" dirty="0"/>
              <a:t>'</a:t>
            </a:r>
            <a:r>
              <a:rPr lang="en-US" sz="2400" dirty="0" smtClean="0"/>
              <a:t> and </a:t>
            </a:r>
            <a:r>
              <a:rPr lang="en-US" sz="2400" dirty="0" err="1" smtClean="0"/>
              <a:t>report_no</a:t>
            </a:r>
            <a:r>
              <a:rPr lang="en-US" sz="2400" dirty="0" smtClean="0"/>
              <a:t> = </a:t>
            </a:r>
            <a:r>
              <a:rPr lang="en-US" sz="2400" dirty="0"/>
              <a:t>'</a:t>
            </a:r>
            <a:r>
              <a:rPr lang="en-US" sz="2400" dirty="0" smtClean="0"/>
              <a:t>AR2197</a:t>
            </a:r>
            <a:r>
              <a:rPr lang="en-US" sz="2400" dirty="0"/>
              <a:t>'</a:t>
            </a:r>
            <a:r>
              <a:rPr lang="en-US" sz="2400" dirty="0" smtClean="0"/>
              <a:t> ;</a:t>
            </a:r>
          </a:p>
          <a:p>
            <a:pPr marL="137160" indent="0">
              <a:buNone/>
            </a:pPr>
            <a:r>
              <a:rPr lang="en-US" sz="2400" dirty="0" smtClean="0"/>
              <a:t>commit;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Table creation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Constraint definition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Data entry, deletion &amp; update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Data retrieval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Single table query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Join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Nested query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Set operation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Defining constraint after table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alter table employee add primary key(</a:t>
            </a:r>
            <a:r>
              <a:rPr lang="en-US" sz="2400" dirty="0" err="1"/>
              <a:t>ssn</a:t>
            </a:r>
            <a:r>
              <a:rPr lang="en-US" sz="2400" dirty="0" smtClean="0"/>
              <a:t>);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alter </a:t>
            </a:r>
            <a:r>
              <a:rPr lang="en-US" sz="2400" dirty="0"/>
              <a:t>table department </a:t>
            </a:r>
            <a:r>
              <a:rPr lang="en-US" sz="2400" dirty="0" smtClean="0"/>
              <a:t>add primary key(</a:t>
            </a:r>
            <a:r>
              <a:rPr lang="en-US" sz="2400" dirty="0" err="1" smtClean="0"/>
              <a:t>dnumber</a:t>
            </a:r>
            <a:r>
              <a:rPr lang="en-US" sz="2400" dirty="0" smtClean="0"/>
              <a:t>);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alter </a:t>
            </a:r>
            <a:r>
              <a:rPr lang="en-US" sz="2400" dirty="0"/>
              <a:t>table department add unique(</a:t>
            </a:r>
            <a:r>
              <a:rPr lang="en-US" sz="2400" dirty="0" err="1"/>
              <a:t>dname</a:t>
            </a:r>
            <a:r>
              <a:rPr lang="en-US" sz="2400" dirty="0" smtClean="0"/>
              <a:t>);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alter </a:t>
            </a:r>
            <a:r>
              <a:rPr lang="en-US" sz="2400" dirty="0"/>
              <a:t>table </a:t>
            </a:r>
            <a:r>
              <a:rPr lang="en-US" sz="2400" dirty="0" err="1"/>
              <a:t>works_on</a:t>
            </a:r>
            <a:r>
              <a:rPr lang="en-US" sz="2400" dirty="0"/>
              <a:t> add primary key(</a:t>
            </a:r>
            <a:r>
              <a:rPr lang="en-US" sz="2400" dirty="0" err="1"/>
              <a:t>essn</a:t>
            </a:r>
            <a:r>
              <a:rPr lang="en-US" sz="2400" dirty="0"/>
              <a:t>, </a:t>
            </a:r>
            <a:r>
              <a:rPr lang="en-US" sz="2400" dirty="0" err="1"/>
              <a:t>pno</a:t>
            </a:r>
            <a:r>
              <a:rPr lang="en-US" sz="2400" dirty="0"/>
              <a:t>);</a:t>
            </a:r>
          </a:p>
          <a:p>
            <a:pPr marL="13716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Assigning name to a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3100" dirty="0"/>
              <a:t>alter table employee </a:t>
            </a:r>
            <a:endParaRPr lang="en-US" sz="3100" dirty="0" smtClean="0"/>
          </a:p>
          <a:p>
            <a:pPr>
              <a:lnSpc>
                <a:spcPct val="80000"/>
              </a:lnSpc>
              <a:buNone/>
            </a:pPr>
            <a:r>
              <a:rPr lang="en-US" sz="3100" dirty="0" smtClean="0"/>
              <a:t>add </a:t>
            </a:r>
            <a:r>
              <a:rPr lang="en-US" sz="3100" dirty="0"/>
              <a:t>constraint </a:t>
            </a:r>
            <a:r>
              <a:rPr lang="en-US" sz="3100" dirty="0" err="1"/>
              <a:t>emp_pk</a:t>
            </a:r>
            <a:r>
              <a:rPr lang="en-US" sz="3100" dirty="0"/>
              <a:t> </a:t>
            </a:r>
            <a:r>
              <a:rPr lang="en-US" sz="3100" dirty="0" smtClean="0"/>
              <a:t>primary </a:t>
            </a:r>
            <a:r>
              <a:rPr lang="en-US" sz="3100" dirty="0"/>
              <a:t>key(</a:t>
            </a:r>
            <a:r>
              <a:rPr lang="en-US" sz="3100" dirty="0" err="1"/>
              <a:t>ssn</a:t>
            </a:r>
            <a:r>
              <a:rPr lang="en-US" sz="3100" dirty="0"/>
              <a:t>);</a:t>
            </a:r>
          </a:p>
          <a:p>
            <a:pPr>
              <a:lnSpc>
                <a:spcPct val="80000"/>
              </a:lnSpc>
              <a:buNone/>
            </a:pPr>
            <a:endParaRPr lang="en-US" sz="3100" dirty="0"/>
          </a:p>
          <a:p>
            <a:pPr>
              <a:lnSpc>
                <a:spcPct val="80000"/>
              </a:lnSpc>
              <a:buNone/>
            </a:pPr>
            <a:r>
              <a:rPr lang="en-US" sz="3100" dirty="0"/>
              <a:t>alter table department </a:t>
            </a:r>
            <a:endParaRPr lang="en-US" sz="3100" dirty="0" smtClean="0"/>
          </a:p>
          <a:p>
            <a:pPr>
              <a:lnSpc>
                <a:spcPct val="80000"/>
              </a:lnSpc>
              <a:buNone/>
            </a:pPr>
            <a:r>
              <a:rPr lang="en-US" sz="3100" dirty="0" smtClean="0"/>
              <a:t>add </a:t>
            </a:r>
            <a:r>
              <a:rPr lang="en-US" sz="3100" dirty="0"/>
              <a:t>constraint </a:t>
            </a:r>
            <a:r>
              <a:rPr lang="en-US" sz="3100" dirty="0" err="1" smtClean="0"/>
              <a:t>dept_pk</a:t>
            </a:r>
            <a:r>
              <a:rPr lang="en-US" sz="3100" dirty="0" smtClean="0"/>
              <a:t> primary </a:t>
            </a:r>
            <a:r>
              <a:rPr lang="en-US" sz="3100" dirty="0"/>
              <a:t>key(</a:t>
            </a:r>
            <a:r>
              <a:rPr lang="en-US" sz="3100" dirty="0" err="1"/>
              <a:t>dnumber</a:t>
            </a:r>
            <a:r>
              <a:rPr lang="en-US" sz="3100" dirty="0"/>
              <a:t>);</a:t>
            </a:r>
          </a:p>
          <a:p>
            <a:pPr>
              <a:lnSpc>
                <a:spcPct val="80000"/>
              </a:lnSpc>
              <a:buNone/>
            </a:pPr>
            <a:endParaRPr lang="en-US" sz="3100" dirty="0"/>
          </a:p>
          <a:p>
            <a:pPr>
              <a:lnSpc>
                <a:spcPct val="80000"/>
              </a:lnSpc>
              <a:buNone/>
            </a:pPr>
            <a:r>
              <a:rPr lang="en-US" sz="3100" dirty="0"/>
              <a:t>alter table </a:t>
            </a:r>
            <a:r>
              <a:rPr lang="en-US" sz="3100" dirty="0" err="1"/>
              <a:t>works_on</a:t>
            </a:r>
            <a:r>
              <a:rPr lang="en-US" sz="3100" dirty="0"/>
              <a:t> </a:t>
            </a:r>
            <a:endParaRPr lang="en-US" sz="3100" dirty="0" smtClean="0"/>
          </a:p>
          <a:p>
            <a:pPr>
              <a:lnSpc>
                <a:spcPct val="80000"/>
              </a:lnSpc>
              <a:buNone/>
            </a:pPr>
            <a:r>
              <a:rPr lang="en-US" sz="3100" dirty="0" smtClean="0"/>
              <a:t>add </a:t>
            </a:r>
            <a:r>
              <a:rPr lang="en-US" sz="3100" dirty="0"/>
              <a:t>constraint </a:t>
            </a:r>
            <a:r>
              <a:rPr lang="en-US" sz="3100" dirty="0" err="1" smtClean="0"/>
              <a:t>works_on_pk</a:t>
            </a:r>
            <a:r>
              <a:rPr lang="en-US" sz="3100" dirty="0" smtClean="0"/>
              <a:t> primary </a:t>
            </a:r>
            <a:r>
              <a:rPr lang="en-US" sz="3100" dirty="0"/>
              <a:t>key(</a:t>
            </a:r>
            <a:r>
              <a:rPr lang="en-US" sz="3100" dirty="0" err="1"/>
              <a:t>essn</a:t>
            </a:r>
            <a:r>
              <a:rPr lang="en-US" sz="3100" dirty="0"/>
              <a:t>, </a:t>
            </a:r>
            <a:r>
              <a:rPr lang="en-US" sz="3100" dirty="0" err="1"/>
              <a:t>pno</a:t>
            </a:r>
            <a:r>
              <a:rPr lang="en-US" sz="3100" dirty="0"/>
              <a:t>);</a:t>
            </a:r>
          </a:p>
          <a:p>
            <a:pPr>
              <a:lnSpc>
                <a:spcPct val="80000"/>
              </a:lnSpc>
              <a:buNone/>
            </a:pPr>
            <a:endParaRPr lang="en-US" sz="3100" dirty="0"/>
          </a:p>
          <a:p>
            <a:pPr>
              <a:lnSpc>
                <a:spcPct val="80000"/>
              </a:lnSpc>
              <a:buNone/>
            </a:pPr>
            <a:r>
              <a:rPr lang="en-US" sz="3100" dirty="0"/>
              <a:t>alter table department </a:t>
            </a:r>
            <a:endParaRPr lang="en-US" sz="3100" dirty="0" smtClean="0"/>
          </a:p>
          <a:p>
            <a:pPr>
              <a:lnSpc>
                <a:spcPct val="80000"/>
              </a:lnSpc>
              <a:buNone/>
            </a:pPr>
            <a:r>
              <a:rPr lang="en-US" sz="3100" dirty="0" smtClean="0"/>
              <a:t>add </a:t>
            </a:r>
            <a:r>
              <a:rPr lang="en-US" sz="3100" dirty="0"/>
              <a:t>constraint </a:t>
            </a:r>
            <a:r>
              <a:rPr lang="en-US" sz="3100" dirty="0" err="1" smtClean="0"/>
              <a:t>dept_un</a:t>
            </a:r>
            <a:r>
              <a:rPr lang="en-US" sz="3100" dirty="0" smtClean="0"/>
              <a:t> unique(</a:t>
            </a:r>
            <a:r>
              <a:rPr lang="en-US" sz="3100" dirty="0" err="1" smtClean="0"/>
              <a:t>dname</a:t>
            </a:r>
            <a:r>
              <a:rPr lang="en-US" sz="3100" dirty="0"/>
              <a:t>);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Removing </a:t>
            </a:r>
            <a:r>
              <a:rPr lang="en-US" sz="2800" dirty="0"/>
              <a:t>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600" dirty="0"/>
              <a:t>alter table employee drop constraint </a:t>
            </a:r>
            <a:r>
              <a:rPr lang="en-US" sz="2600" dirty="0" smtClean="0"/>
              <a:t>emp_fk1;</a:t>
            </a:r>
          </a:p>
          <a:p>
            <a:pPr marL="137160" indent="0">
              <a:buNone/>
            </a:pPr>
            <a:endParaRPr lang="en-US" sz="2600" dirty="0" smtClean="0"/>
          </a:p>
          <a:p>
            <a:pPr marL="137160" indent="0">
              <a:buNone/>
            </a:pPr>
            <a:r>
              <a:rPr lang="en-US" sz="2600" dirty="0"/>
              <a:t>alter table employee drop constraint </a:t>
            </a:r>
            <a:r>
              <a:rPr lang="en-US" sz="2600" dirty="0" smtClean="0"/>
              <a:t>emp_fk2;</a:t>
            </a:r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r>
              <a:rPr lang="en-US" sz="2600" dirty="0" smtClean="0"/>
              <a:t>alter table department drop constraint </a:t>
            </a:r>
            <a:r>
              <a:rPr lang="en-US" sz="2600" dirty="0" err="1" smtClean="0"/>
              <a:t>dept_un</a:t>
            </a:r>
            <a:r>
              <a:rPr lang="en-US" sz="2600" dirty="0" smtClean="0"/>
              <a:t>;</a:t>
            </a:r>
          </a:p>
          <a:p>
            <a:pPr marL="137160" indent="0">
              <a:buNone/>
            </a:pPr>
            <a:endParaRPr lang="en-US" sz="2600" dirty="0" smtClean="0"/>
          </a:p>
          <a:p>
            <a:pPr marL="137160" indent="0">
              <a:buNone/>
            </a:pPr>
            <a:r>
              <a:rPr lang="en-US" sz="2600" dirty="0" smtClean="0"/>
              <a:t>alter table </a:t>
            </a:r>
            <a:r>
              <a:rPr lang="en-US" sz="2600" dirty="0" err="1" smtClean="0"/>
              <a:t>works_on</a:t>
            </a:r>
            <a:r>
              <a:rPr lang="en-US" sz="2600" dirty="0" smtClean="0"/>
              <a:t> drop constraint </a:t>
            </a:r>
            <a:r>
              <a:rPr lang="en-US" sz="2600" dirty="0" err="1" smtClean="0"/>
              <a:t>works_on_pk</a:t>
            </a:r>
            <a:endParaRPr lang="en-US" sz="2600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Disabling &amp; </a:t>
            </a:r>
            <a:r>
              <a:rPr lang="en-US" sz="2800" dirty="0" smtClean="0"/>
              <a:t>Enabling </a:t>
            </a:r>
            <a:r>
              <a:rPr lang="en-US" sz="2800" dirty="0"/>
              <a:t>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alter table employee disable </a:t>
            </a:r>
            <a:r>
              <a:rPr lang="en-US" sz="2400" dirty="0" smtClean="0"/>
              <a:t>constraint emp_fk2</a:t>
            </a:r>
            <a:r>
              <a:rPr lang="en-US" sz="2400" dirty="0"/>
              <a:t>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alter table employee enable constraint </a:t>
            </a:r>
            <a:r>
              <a:rPr lang="en-US" sz="2400" dirty="0" smtClean="0"/>
              <a:t>emp_fk2;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new column 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/>
              <a:t>alter table employee </a:t>
            </a:r>
            <a:r>
              <a:rPr lang="en-US" sz="2400" dirty="0" smtClean="0"/>
              <a:t>add </a:t>
            </a:r>
            <a:r>
              <a:rPr lang="en-US" sz="2400" dirty="0"/>
              <a:t>email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(20</a:t>
            </a:r>
            <a:r>
              <a:rPr lang="en-US" sz="2400" dirty="0"/>
              <a:t>);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alter table employee </a:t>
            </a:r>
            <a:r>
              <a:rPr lang="en-US" sz="2400" dirty="0" smtClean="0"/>
              <a:t>add mobile char(10); 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alter table employee add (email </a:t>
            </a:r>
            <a:r>
              <a:rPr lang="en-US" sz="2400" dirty="0" err="1"/>
              <a:t>varchar</a:t>
            </a:r>
            <a:r>
              <a:rPr lang="en-US" sz="2400" dirty="0"/>
              <a:t>(20</a:t>
            </a:r>
            <a:r>
              <a:rPr lang="en-US" sz="2400" dirty="0" smtClean="0"/>
              <a:t>), mobile char(10));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Removing columns from a table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dirty="0"/>
              <a:t>alter table employee drop column </a:t>
            </a:r>
            <a:r>
              <a:rPr lang="en-US" sz="2400" dirty="0" err="1"/>
              <a:t>minit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alter table employee drop (mobile,  email</a:t>
            </a:r>
            <a:r>
              <a:rPr lang="en-US" sz="2400" dirty="0" smtClean="0"/>
              <a:t>);</a:t>
            </a:r>
            <a:endParaRPr lang="en-US" sz="2400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Modifying column definition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/>
              <a:t>alter table employee </a:t>
            </a:r>
            <a:r>
              <a:rPr lang="en-US" sz="2200" dirty="0" smtClean="0"/>
              <a:t>modify </a:t>
            </a:r>
            <a:r>
              <a:rPr lang="en-US" sz="2200" dirty="0"/>
              <a:t>address </a:t>
            </a:r>
            <a:r>
              <a:rPr lang="en-US" sz="2200" dirty="0" err="1" smtClean="0"/>
              <a:t>varchar</a:t>
            </a:r>
            <a:r>
              <a:rPr lang="en-US" sz="2200" dirty="0" smtClean="0"/>
              <a:t>(30);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alter </a:t>
            </a:r>
            <a:r>
              <a:rPr lang="en-US" sz="2200" dirty="0"/>
              <a:t>table employee modify </a:t>
            </a:r>
            <a:r>
              <a:rPr lang="en-US" sz="2200" dirty="0" smtClean="0"/>
              <a:t>address not null;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alter </a:t>
            </a:r>
            <a:r>
              <a:rPr lang="en-US" sz="2400" dirty="0"/>
              <a:t>table employee modify 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(30) not null;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alter </a:t>
            </a:r>
            <a:r>
              <a:rPr lang="en-US" sz="2400" dirty="0"/>
              <a:t>table employee </a:t>
            </a:r>
          </a:p>
          <a:p>
            <a:pPr>
              <a:buNone/>
            </a:pPr>
            <a:r>
              <a:rPr lang="en-US" sz="2400" dirty="0"/>
              <a:t>	modify (email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(24</a:t>
            </a:r>
            <a:r>
              <a:rPr lang="en-US" sz="2400" dirty="0"/>
              <a:t>) not null, mobile </a:t>
            </a:r>
            <a:r>
              <a:rPr lang="en-US" sz="2400" dirty="0" smtClean="0"/>
              <a:t>char(13));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a comprehensive database language that facilitates </a:t>
            </a:r>
            <a:endParaRPr lang="en-US" sz="2800" dirty="0" smtClean="0"/>
          </a:p>
          <a:p>
            <a:pPr lvl="1"/>
            <a:r>
              <a:rPr lang="en-US" sz="2400" dirty="0" smtClean="0"/>
              <a:t>data definition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manipulation &amp; </a:t>
            </a:r>
            <a:endParaRPr lang="en-US" sz="2400" dirty="0" smtClean="0"/>
          </a:p>
          <a:p>
            <a:pPr lvl="1"/>
            <a:r>
              <a:rPr lang="en-US" sz="2400" dirty="0" smtClean="0"/>
              <a:t>view </a:t>
            </a:r>
            <a:r>
              <a:rPr lang="en-US" sz="2400" dirty="0"/>
              <a:t>definition. </a:t>
            </a:r>
            <a:endParaRPr lang="en-US" sz="2400" dirty="0" smtClean="0"/>
          </a:p>
          <a:p>
            <a:r>
              <a:rPr lang="en-US" sz="2800" dirty="0" smtClean="0"/>
              <a:t>SQL </a:t>
            </a:r>
            <a:r>
              <a:rPr lang="en-US" sz="2800" dirty="0"/>
              <a:t>follows ANSI &amp; ISO standard.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constraint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sz="2800" dirty="0" smtClean="0"/>
              <a:t>Make sure that the </a:t>
            </a:r>
            <a:r>
              <a:rPr lang="en-US" sz="2800" i="1" dirty="0" smtClean="0"/>
              <a:t>relationship</a:t>
            </a:r>
            <a:r>
              <a:rPr lang="en-US" sz="2800" dirty="0" smtClean="0"/>
              <a:t> column of dependent table can assume only one of the three values {spouse, son, daughter}</a:t>
            </a:r>
          </a:p>
          <a:p>
            <a:pPr marL="137160" indent="0">
              <a:buNone/>
            </a:pPr>
            <a:endParaRPr lang="en-US" sz="2800" dirty="0"/>
          </a:p>
          <a:p>
            <a:pPr marL="137160" indent="0">
              <a:buNone/>
            </a:pPr>
            <a:r>
              <a:rPr lang="en-US" sz="2800" dirty="0" smtClean="0"/>
              <a:t>alter table dependent add constraint </a:t>
            </a:r>
            <a:r>
              <a:rPr lang="en-US" sz="2800" dirty="0" err="1" smtClean="0"/>
              <a:t>depd_chk</a:t>
            </a:r>
            <a:r>
              <a:rPr lang="en-US" sz="2800" dirty="0" smtClean="0"/>
              <a:t> check(relationship </a:t>
            </a:r>
            <a:r>
              <a:rPr lang="en-US" sz="2800" dirty="0"/>
              <a:t>in ('spouse', 'son', 'daughter'));</a:t>
            </a:r>
            <a:endParaRPr lang="en-US" sz="2800" dirty="0" smtClean="0"/>
          </a:p>
          <a:p>
            <a:pPr marL="137160" indent="0">
              <a:buNone/>
            </a:pPr>
            <a:endParaRPr lang="en-US" sz="2800" dirty="0" smtClean="0"/>
          </a:p>
          <a:p>
            <a:pPr marL="137160" indent="0">
              <a:buNone/>
            </a:pPr>
            <a:r>
              <a:rPr lang="en-US" sz="2800" dirty="0"/>
              <a:t>alter table dependent add </a:t>
            </a:r>
            <a:endParaRPr lang="en-US" sz="2800" dirty="0" smtClean="0"/>
          </a:p>
          <a:p>
            <a:pPr marL="137160" indent="0">
              <a:buNone/>
            </a:pPr>
            <a:r>
              <a:rPr lang="en-US" sz="2800" dirty="0" smtClean="0"/>
              <a:t>check(relationship </a:t>
            </a:r>
            <a:r>
              <a:rPr lang="en-US" sz="2800" dirty="0"/>
              <a:t>in ('spouse', 'son', 'daughter'));</a:t>
            </a:r>
          </a:p>
          <a:p>
            <a:pPr marL="13716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constraint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Make sure that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value of any employee must be at least $10000 but it cannot exceed $80000.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alter table employee </a:t>
            </a:r>
          </a:p>
          <a:p>
            <a:pPr marL="137160" indent="0">
              <a:buNone/>
            </a:pPr>
            <a:r>
              <a:rPr lang="en-US" sz="2400" dirty="0" smtClean="0"/>
              <a:t>	add check(salary between 10000 and 80000);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constraint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Make sure that department number can be only one of the three values namely, 1, 5 &amp; 4.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alter table department add check (</a:t>
            </a:r>
            <a:r>
              <a:rPr lang="en-US" sz="2400" dirty="0" err="1" smtClean="0"/>
              <a:t>dnumber</a:t>
            </a:r>
            <a:r>
              <a:rPr lang="en-US" sz="2400" dirty="0" smtClean="0"/>
              <a:t> in (1, 5, 4));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constraint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Make sure that email address has @ as one of the characters</a:t>
            </a:r>
          </a:p>
          <a:p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alter table employee add check (email </a:t>
            </a:r>
            <a:r>
              <a:rPr lang="en-US" sz="2400" dirty="0"/>
              <a:t>like '%@%');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constraint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Make sure that mobile number must start with +91.</a:t>
            </a:r>
          </a:p>
          <a:p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alter table employee add check (mobile </a:t>
            </a:r>
            <a:r>
              <a:rPr lang="en-US" sz="2400" dirty="0"/>
              <a:t>like '+91%');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Remove a table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drop table &lt;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&gt;;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drop table &lt;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&gt; cascade constraint;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drop table employee;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drop </a:t>
            </a:r>
            <a:r>
              <a:rPr lang="en-US" sz="2400" dirty="0"/>
              <a:t>table </a:t>
            </a:r>
            <a:r>
              <a:rPr lang="en-US" sz="2400" dirty="0" smtClean="0"/>
              <a:t>employee cascade constraint;</a:t>
            </a:r>
            <a:endParaRPr lang="en-US" sz="2400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entry (Insert statement)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insert into employee values ('Richard', 'K', </a:t>
            </a:r>
            <a:r>
              <a:rPr lang="en-US" sz="2400" dirty="0" smtClean="0"/>
              <a:t>'Marini</a:t>
            </a:r>
            <a:r>
              <a:rPr lang="en-US" sz="2400" dirty="0"/>
              <a:t>',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'653653653</a:t>
            </a:r>
            <a:r>
              <a:rPr lang="en-US" sz="2400" dirty="0"/>
              <a:t>', '30-dec-82', '98 Oak </a:t>
            </a:r>
            <a:r>
              <a:rPr lang="en-US" sz="2400" dirty="0" smtClean="0"/>
              <a:t>Forest</a:t>
            </a:r>
            <a:r>
              <a:rPr lang="en-US" sz="2400" dirty="0"/>
              <a:t>, Katy, TX', 'M',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37000</a:t>
            </a:r>
            <a:r>
              <a:rPr lang="en-US" sz="2400" dirty="0"/>
              <a:t>, '888665555', 4 </a:t>
            </a:r>
            <a:r>
              <a:rPr lang="en-US" sz="2400" dirty="0" smtClean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0070C0"/>
                </a:solidFill>
              </a:rPr>
              <a:t>Entering data into selective </a:t>
            </a:r>
            <a:r>
              <a:rPr lang="en-US" sz="2400" i="1" dirty="0" smtClean="0">
                <a:solidFill>
                  <a:srgbClr val="0070C0"/>
                </a:solidFill>
              </a:rPr>
              <a:t>column:</a:t>
            </a:r>
            <a:endParaRPr lang="en-US" sz="2400" i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insert into </a:t>
            </a:r>
            <a:r>
              <a:rPr lang="en-US" sz="2400" dirty="0" smtClean="0"/>
              <a:t>employee (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ssn</a:t>
            </a:r>
            <a:r>
              <a:rPr lang="en-US" sz="2400" dirty="0"/>
              <a:t>, </a:t>
            </a:r>
            <a:r>
              <a:rPr lang="en-US" sz="2400" dirty="0" smtClean="0"/>
              <a:t>salary, </a:t>
            </a:r>
            <a:r>
              <a:rPr lang="en-US" sz="2400" dirty="0" err="1" smtClean="0"/>
              <a:t>dno</a:t>
            </a:r>
            <a:r>
              <a:rPr lang="en-US" sz="2400" dirty="0" smtClean="0"/>
              <a:t>)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values ('Richard', 'Marini', '888665555', </a:t>
            </a:r>
            <a:r>
              <a:rPr lang="en-US" sz="2400" dirty="0" smtClean="0"/>
              <a:t>40000, 4);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Failure of Insert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Insert statement fails if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Primary </a:t>
            </a:r>
            <a:r>
              <a:rPr lang="en-US" sz="2000" dirty="0"/>
              <a:t>key constraint is </a:t>
            </a:r>
            <a:r>
              <a:rPr lang="en-US" sz="2000" dirty="0" smtClean="0"/>
              <a:t>violated,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Unique </a:t>
            </a:r>
            <a:r>
              <a:rPr lang="en-US" sz="2000" dirty="0"/>
              <a:t>key constraint is </a:t>
            </a:r>
            <a:r>
              <a:rPr lang="en-US" sz="2000" dirty="0" smtClean="0"/>
              <a:t>violated,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Entity </a:t>
            </a:r>
            <a:r>
              <a:rPr lang="en-US" sz="2000" dirty="0"/>
              <a:t>integrity constraint is </a:t>
            </a:r>
            <a:r>
              <a:rPr lang="en-US" sz="2000" dirty="0" smtClean="0"/>
              <a:t>violated,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Not </a:t>
            </a:r>
            <a:r>
              <a:rPr lang="en-US" sz="2000" dirty="0"/>
              <a:t>null constraint is violated, 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Domain </a:t>
            </a:r>
            <a:r>
              <a:rPr lang="en-US" sz="2000" dirty="0"/>
              <a:t>constraint is </a:t>
            </a:r>
            <a:r>
              <a:rPr lang="en-US" sz="2000" dirty="0" smtClean="0"/>
              <a:t>violated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Referential integrity constraint is violated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Changing existing data </a:t>
            </a:r>
            <a:br>
              <a:rPr lang="en-US" sz="2800" dirty="0"/>
            </a:br>
            <a:r>
              <a:rPr lang="en-US" sz="2800" dirty="0" smtClean="0"/>
              <a:t>(Update </a:t>
            </a:r>
            <a:r>
              <a:rPr lang="en-US" sz="2800" dirty="0"/>
              <a:t>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/>
              <a:t>update employee </a:t>
            </a:r>
            <a:r>
              <a:rPr lang="en-US" sz="2400" dirty="0" smtClean="0"/>
              <a:t>set </a:t>
            </a:r>
            <a:r>
              <a:rPr lang="en-US" sz="2400" dirty="0"/>
              <a:t>salary = 65000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ssn</a:t>
            </a:r>
            <a:r>
              <a:rPr lang="en-US" sz="2400" dirty="0"/>
              <a:t> = '888665555';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update </a:t>
            </a:r>
            <a:r>
              <a:rPr lang="en-US" sz="2400" dirty="0"/>
              <a:t>employee </a:t>
            </a:r>
            <a:r>
              <a:rPr lang="en-US" sz="2400" dirty="0" smtClean="0"/>
              <a:t>set </a:t>
            </a:r>
            <a:r>
              <a:rPr lang="en-US" sz="2400" dirty="0"/>
              <a:t>salary = salary + 5000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dno</a:t>
            </a:r>
            <a:r>
              <a:rPr lang="en-US" sz="2400" dirty="0" smtClean="0"/>
              <a:t> </a:t>
            </a:r>
            <a:r>
              <a:rPr lang="en-US" sz="2400" dirty="0"/>
              <a:t>= 5;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update employee </a:t>
            </a:r>
            <a:r>
              <a:rPr lang="en-US" sz="2400" dirty="0" smtClean="0"/>
              <a:t>set </a:t>
            </a:r>
            <a:r>
              <a:rPr lang="en-US" sz="2400" dirty="0" err="1"/>
              <a:t>dno</a:t>
            </a:r>
            <a:r>
              <a:rPr lang="en-US" sz="2400" dirty="0"/>
              <a:t> = 5, salary = salary*1.2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dno</a:t>
            </a:r>
            <a:r>
              <a:rPr lang="en-US" sz="2400" dirty="0"/>
              <a:t> = 4;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Update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update employee </a:t>
            </a:r>
            <a:r>
              <a:rPr lang="en-US" sz="2400" dirty="0" smtClean="0"/>
              <a:t>set </a:t>
            </a:r>
            <a:r>
              <a:rPr lang="en-US" sz="2400" dirty="0"/>
              <a:t>salary = null </a:t>
            </a:r>
            <a:r>
              <a:rPr lang="en-US" sz="2400" dirty="0" smtClean="0"/>
              <a:t>where </a:t>
            </a:r>
            <a:r>
              <a:rPr lang="en-US" sz="2400" dirty="0" err="1"/>
              <a:t>ssn</a:t>
            </a:r>
            <a:r>
              <a:rPr lang="en-US" sz="2400" dirty="0"/>
              <a:t> = '123456789';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update employee set salary = salary + salary*0.1;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" y="57150"/>
            <a:ext cx="9038582" cy="496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Failure of update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dirty="0" smtClean="0"/>
              <a:t>Update statement fails if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Primary </a:t>
            </a:r>
            <a:r>
              <a:rPr lang="en-US" sz="2000" dirty="0"/>
              <a:t>key constraint is </a:t>
            </a:r>
            <a:r>
              <a:rPr lang="en-US" sz="2000" dirty="0" smtClean="0"/>
              <a:t>violated,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Unique </a:t>
            </a:r>
            <a:r>
              <a:rPr lang="en-US" sz="2000" dirty="0"/>
              <a:t>key constraint is </a:t>
            </a:r>
            <a:r>
              <a:rPr lang="en-US" sz="2000" dirty="0" smtClean="0"/>
              <a:t>violated,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Entity </a:t>
            </a:r>
            <a:r>
              <a:rPr lang="en-US" sz="2000" dirty="0"/>
              <a:t>integrity constraint is </a:t>
            </a:r>
            <a:r>
              <a:rPr lang="en-US" sz="2000" dirty="0" smtClean="0"/>
              <a:t>violated,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Not </a:t>
            </a:r>
            <a:r>
              <a:rPr lang="en-US" sz="2000" dirty="0"/>
              <a:t>null constraint is </a:t>
            </a:r>
            <a:r>
              <a:rPr lang="en-US" sz="2000" dirty="0" smtClean="0"/>
              <a:t>violated,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Referential </a:t>
            </a:r>
            <a:r>
              <a:rPr lang="en-US" sz="2000" dirty="0"/>
              <a:t>integrity constraint is violated</a:t>
            </a:r>
          </a:p>
          <a:p>
            <a:pPr marL="13716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Removing rows from table </a:t>
            </a:r>
            <a:r>
              <a:rPr lang="en-US" sz="2800" dirty="0" smtClean="0"/>
              <a:t>(Delete </a:t>
            </a:r>
            <a:r>
              <a:rPr lang="en-US" sz="2800" dirty="0"/>
              <a:t>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delete </a:t>
            </a:r>
            <a:r>
              <a:rPr lang="en-US" sz="2400" dirty="0"/>
              <a:t>from employee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endParaRPr lang="en-US" sz="2400" b="1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delete </a:t>
            </a:r>
            <a:r>
              <a:rPr lang="en-US" sz="2400" dirty="0"/>
              <a:t>from employee where </a:t>
            </a:r>
            <a:r>
              <a:rPr lang="en-US" sz="2400" dirty="0" err="1"/>
              <a:t>ssn</a:t>
            </a:r>
            <a:r>
              <a:rPr lang="en-US" sz="2400" dirty="0"/>
              <a:t> = '888665555';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delete from employee where salary &gt; 30000;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delete from employee where salary &gt; 30000 and </a:t>
            </a:r>
            <a:r>
              <a:rPr lang="en-US" sz="2400" dirty="0" err="1"/>
              <a:t>dno</a:t>
            </a:r>
            <a:r>
              <a:rPr lang="en-US" sz="2400" dirty="0"/>
              <a:t> = 4;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Failure of delete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dirty="0" smtClean="0"/>
              <a:t>Delete statement fails if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Referential integrity constraint is violated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Commit &amp; Rollback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Use commit so that changes made are not lost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SQL&gt; commit;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Use rollback so as to undo the changes made, perhaps inadvertently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SQL&gt; rollback;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Select statement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Retrieving data from database)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Select statement 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Retrieves </a:t>
            </a:r>
            <a:r>
              <a:rPr lang="en-US" sz="2000" dirty="0"/>
              <a:t>data from </a:t>
            </a:r>
            <a:r>
              <a:rPr lang="en-US" sz="2000" dirty="0" smtClean="0"/>
              <a:t>a database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It can </a:t>
            </a:r>
            <a:r>
              <a:rPr lang="en-US" sz="2000" dirty="0"/>
              <a:t>only read </a:t>
            </a:r>
            <a:r>
              <a:rPr lang="en-US" sz="2000" dirty="0" smtClean="0"/>
              <a:t>data from a database</a:t>
            </a:r>
            <a:r>
              <a:rPr lang="en-US" sz="2000" dirty="0"/>
              <a:t> </a:t>
            </a:r>
            <a:r>
              <a:rPr lang="en-US" sz="2000" dirty="0" smtClean="0"/>
              <a:t>but </a:t>
            </a:r>
            <a:r>
              <a:rPr lang="en-US" sz="2000" dirty="0"/>
              <a:t>cannot modify </a:t>
            </a:r>
            <a:r>
              <a:rPr lang="en-US" sz="2000" dirty="0" smtClean="0"/>
              <a:t>a database.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Examples of data </a:t>
            </a:r>
            <a:r>
              <a:rPr lang="en-US" sz="2800" dirty="0" smtClean="0"/>
              <a:t>retrieval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100" dirty="0" smtClean="0"/>
              <a:t>Reading </a:t>
            </a:r>
            <a:r>
              <a:rPr lang="en-US" sz="3100" dirty="0"/>
              <a:t>balance in bank </a:t>
            </a:r>
            <a:r>
              <a:rPr lang="en-US" sz="3100" dirty="0" smtClean="0"/>
              <a:t>account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100" dirty="0" smtClean="0"/>
              <a:t>Viewing </a:t>
            </a:r>
            <a:r>
              <a:rPr lang="en-US" sz="3100" dirty="0"/>
              <a:t>term end </a:t>
            </a:r>
            <a:r>
              <a:rPr lang="en-US" sz="3100" dirty="0" smtClean="0"/>
              <a:t>results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100" dirty="0" smtClean="0"/>
              <a:t>Viewing </a:t>
            </a:r>
            <a:r>
              <a:rPr lang="en-US" sz="3100" dirty="0"/>
              <a:t>attendance </a:t>
            </a:r>
            <a:r>
              <a:rPr lang="en-US" sz="3100" dirty="0" smtClean="0"/>
              <a:t>status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100" dirty="0" smtClean="0"/>
              <a:t>Looking </a:t>
            </a:r>
            <a:r>
              <a:rPr lang="en-US" sz="3100" dirty="0"/>
              <a:t>for availability of rail/flight </a:t>
            </a:r>
            <a:r>
              <a:rPr lang="en-US" sz="3100" dirty="0" smtClean="0"/>
              <a:t>ticket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100" dirty="0" smtClean="0"/>
              <a:t>Browsing </a:t>
            </a:r>
            <a:r>
              <a:rPr lang="en-US" sz="3100" dirty="0"/>
              <a:t>through </a:t>
            </a:r>
            <a:r>
              <a:rPr lang="en-US" sz="3100" dirty="0" smtClean="0"/>
              <a:t>an Ecommerce site </a:t>
            </a:r>
            <a:r>
              <a:rPr lang="en-US" sz="3100" dirty="0"/>
              <a:t>to find out the </a:t>
            </a:r>
            <a:r>
              <a:rPr lang="en-US" sz="3100" dirty="0" err="1" smtClean="0"/>
              <a:t>availbility</a:t>
            </a:r>
            <a:r>
              <a:rPr lang="en-US" sz="3100" dirty="0" smtClean="0"/>
              <a:t> of desired items  </a:t>
            </a:r>
            <a:endParaRPr lang="en-US" sz="31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75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0013"/>
            <a:ext cx="8763000" cy="46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2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 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i="1" dirty="0"/>
              <a:t>Retrieve all information of all </a:t>
            </a:r>
            <a:r>
              <a:rPr lang="en-US" sz="2400" i="1" dirty="0" smtClean="0"/>
              <a:t>projects. (English query)</a:t>
            </a:r>
          </a:p>
          <a:p>
            <a:pPr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* from </a:t>
            </a:r>
            <a:r>
              <a:rPr lang="en-US" sz="2400" dirty="0" smtClean="0"/>
              <a:t>project;</a:t>
            </a:r>
          </a:p>
          <a:p>
            <a:pPr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Retrieve </a:t>
            </a:r>
            <a:r>
              <a:rPr lang="en-US" sz="2400" i="1" dirty="0"/>
              <a:t>name of all projects and its location. </a:t>
            </a:r>
            <a:endParaRPr lang="en-US" sz="2400" i="1" dirty="0" smtClean="0"/>
          </a:p>
          <a:p>
            <a:pPr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select </a:t>
            </a:r>
            <a:r>
              <a:rPr lang="en-US" sz="2400" dirty="0" err="1"/>
              <a:t>pname</a:t>
            </a:r>
            <a:r>
              <a:rPr lang="en-US" sz="2400" dirty="0"/>
              <a:t>, </a:t>
            </a:r>
            <a:r>
              <a:rPr lang="en-US" sz="2400" dirty="0" err="1"/>
              <a:t>plocation</a:t>
            </a:r>
            <a:r>
              <a:rPr lang="en-US" sz="2400" dirty="0"/>
              <a:t> from project;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/>
              <a:t>Find out the name of the employees, their </a:t>
            </a:r>
            <a:r>
              <a:rPr lang="en-US" sz="2400" i="1" dirty="0" smtClean="0"/>
              <a:t>address </a:t>
            </a:r>
            <a:r>
              <a:rPr lang="en-US" sz="2400" i="1" dirty="0"/>
              <a:t>and </a:t>
            </a:r>
            <a:r>
              <a:rPr lang="en-US" sz="2400" i="1" dirty="0" smtClean="0"/>
              <a:t>salary</a:t>
            </a:r>
            <a:r>
              <a:rPr lang="en-US" sz="2400" i="1" dirty="0"/>
              <a:t>.</a:t>
            </a:r>
          </a:p>
          <a:p>
            <a:pPr>
              <a:buNone/>
            </a:pPr>
            <a:endParaRPr lang="en-US" sz="2400" i="1" dirty="0"/>
          </a:p>
          <a:p>
            <a:pPr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minit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address, salary </a:t>
            </a:r>
            <a:r>
              <a:rPr lang="en-US" sz="2400" dirty="0" smtClean="0"/>
              <a:t>from employee</a:t>
            </a:r>
            <a:r>
              <a:rPr lang="en-US" sz="2400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" y="57150"/>
            <a:ext cx="8901430" cy="499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 statement with WHERE 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/>
              <a:t>Find out the last name </a:t>
            </a:r>
            <a:r>
              <a:rPr lang="en-US" sz="2400" i="1" dirty="0" smtClean="0"/>
              <a:t>&amp; </a:t>
            </a:r>
            <a:r>
              <a:rPr lang="en-US" sz="2400" i="1" dirty="0"/>
              <a:t>first name of the </a:t>
            </a:r>
            <a:r>
              <a:rPr lang="en-US" sz="2400" i="1" dirty="0" smtClean="0"/>
              <a:t>employees whose 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salary </a:t>
            </a:r>
            <a:r>
              <a:rPr lang="en-US" sz="2400" i="1" dirty="0"/>
              <a:t>is more than </a:t>
            </a:r>
            <a:r>
              <a:rPr lang="en-US" sz="2400" i="1" dirty="0" smtClean="0"/>
              <a:t>$40000. (English query)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fname</a:t>
            </a:r>
            <a:r>
              <a:rPr lang="en-US" sz="2400" dirty="0"/>
              <a:t> </a:t>
            </a:r>
            <a:r>
              <a:rPr lang="en-US" sz="2400" dirty="0" smtClean="0"/>
              <a:t>from </a:t>
            </a:r>
            <a:r>
              <a:rPr lang="en-US" sz="2400" dirty="0"/>
              <a:t>employee </a:t>
            </a:r>
            <a:r>
              <a:rPr lang="en-US" sz="2400" dirty="0" smtClean="0"/>
              <a:t>where </a:t>
            </a:r>
            <a:r>
              <a:rPr lang="en-US" sz="2400" dirty="0"/>
              <a:t>salary &gt; 40000;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statement with </a:t>
            </a:r>
            <a:r>
              <a:rPr lang="en-US" sz="2800" dirty="0" smtClean="0"/>
              <a:t>WHERE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fname</a:t>
            </a:r>
            <a:r>
              <a:rPr lang="en-US" sz="2400" dirty="0"/>
              <a:t> from employee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where salary &gt; 30000  and salary &lt; 55000;</a:t>
            </a:r>
          </a:p>
          <a:p>
            <a:pPr>
              <a:lnSpc>
                <a:spcPct val="90000"/>
              </a:lnSpc>
              <a:buNone/>
            </a:pPr>
            <a:endParaRPr lang="en-US" sz="2400" b="1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fname</a:t>
            </a:r>
            <a:r>
              <a:rPr lang="en-US" sz="2400" dirty="0"/>
              <a:t> from employee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where </a:t>
            </a:r>
            <a:r>
              <a:rPr lang="en-US" sz="2400" dirty="0"/>
              <a:t>salary </a:t>
            </a:r>
            <a:r>
              <a:rPr lang="en-US" sz="2400" dirty="0" smtClean="0"/>
              <a:t>between </a:t>
            </a:r>
            <a:r>
              <a:rPr lang="en-US" sz="2400" dirty="0"/>
              <a:t>30000 and 40000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statement with </a:t>
            </a:r>
            <a:r>
              <a:rPr lang="en-US" sz="2800" dirty="0" smtClean="0"/>
              <a:t>WHERE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/>
              <a:t>Retrieve name of employees whose last name </a:t>
            </a:r>
            <a:r>
              <a:rPr lang="en-US" sz="2400" i="1" dirty="0" smtClean="0"/>
              <a:t>starts with </a:t>
            </a:r>
            <a:r>
              <a:rPr lang="en-US" sz="2400" i="1" dirty="0"/>
              <a:t>an </a:t>
            </a:r>
            <a:r>
              <a:rPr lang="en-US" sz="2400" i="1" dirty="0" smtClean="0"/>
              <a:t>S.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minit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lname</a:t>
            </a:r>
            <a:r>
              <a:rPr lang="en-US" sz="2400" dirty="0"/>
              <a:t> </a:t>
            </a:r>
            <a:r>
              <a:rPr lang="en-US" sz="2400" dirty="0" smtClean="0"/>
              <a:t>like 'S</a:t>
            </a:r>
            <a:r>
              <a:rPr lang="en-US" sz="2400" dirty="0"/>
              <a:t>%';         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(% </a:t>
            </a:r>
            <a:r>
              <a:rPr lang="en-US" sz="2400" dirty="0">
                <a:sym typeface="Wingdings" pitchFamily="2" charset="2"/>
              </a:rPr>
              <a:t> zero or more characters)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90000"/>
              </a:lnSpc>
              <a:buNone/>
            </a:pPr>
            <a:endParaRPr lang="en-US" i="1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statement with </a:t>
            </a:r>
            <a:r>
              <a:rPr lang="en-US" sz="2800" dirty="0" smtClean="0"/>
              <a:t>WHERE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i="1" dirty="0"/>
              <a:t>Retrieve </a:t>
            </a:r>
            <a:r>
              <a:rPr lang="en-US" sz="2400" i="1" dirty="0" smtClean="0"/>
              <a:t>first name </a:t>
            </a:r>
            <a:r>
              <a:rPr lang="en-US" sz="2400" i="1" dirty="0"/>
              <a:t>&amp; </a:t>
            </a:r>
            <a:r>
              <a:rPr lang="en-US" sz="2400" i="1" dirty="0" smtClean="0"/>
              <a:t>last name of </a:t>
            </a:r>
            <a:r>
              <a:rPr lang="en-US" sz="2400" i="1" dirty="0"/>
              <a:t>employees </a:t>
            </a:r>
            <a:r>
              <a:rPr lang="en-US" sz="2400" i="1" dirty="0" smtClean="0"/>
              <a:t>who </a:t>
            </a:r>
            <a:r>
              <a:rPr lang="en-US" sz="2400" i="1" dirty="0"/>
              <a:t>live </a:t>
            </a:r>
            <a:r>
              <a:rPr lang="en-US" sz="2400" i="1" dirty="0" smtClean="0"/>
              <a:t>in Texas</a:t>
            </a:r>
            <a:r>
              <a:rPr lang="en-US" sz="2400" i="1" dirty="0"/>
              <a:t>. 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 smtClean="0"/>
              <a:t>fname</a:t>
            </a:r>
            <a:r>
              <a:rPr lang="en-US" sz="2400" dirty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</a:t>
            </a:r>
            <a:r>
              <a:rPr lang="en-US" sz="2400" dirty="0"/>
              <a:t>from employee </a:t>
            </a:r>
            <a:r>
              <a:rPr lang="en-US" sz="2400" dirty="0" smtClean="0"/>
              <a:t>where </a:t>
            </a:r>
            <a:r>
              <a:rPr lang="en-US" sz="2400" dirty="0"/>
              <a:t>address like '%TX%';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statement with </a:t>
            </a:r>
            <a:r>
              <a:rPr lang="en-US" sz="2800" dirty="0" smtClean="0"/>
              <a:t>WHERE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/>
              <a:t>Retrieve first name and last name of employees whose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first name </a:t>
            </a:r>
            <a:r>
              <a:rPr lang="en-US" sz="2400" i="1" dirty="0"/>
              <a:t>has an </a:t>
            </a:r>
            <a:r>
              <a:rPr lang="en-US" sz="2400" b="1" i="1" dirty="0"/>
              <a:t>o</a:t>
            </a:r>
            <a:r>
              <a:rPr lang="en-US" sz="2400" i="1" dirty="0"/>
              <a:t> as the second character.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fname</a:t>
            </a:r>
            <a:r>
              <a:rPr lang="en-US" sz="2400" dirty="0"/>
              <a:t> like '_o%'; </a:t>
            </a:r>
          </a:p>
          <a:p>
            <a:pPr>
              <a:buNone/>
            </a:pPr>
            <a:r>
              <a:rPr lang="en-US" sz="2400" dirty="0"/>
              <a:t>			              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( </a:t>
            </a:r>
            <a:r>
              <a:rPr lang="en-US" sz="2400" b="1" dirty="0"/>
              <a:t>_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exactly one character)</a:t>
            </a:r>
            <a:endParaRPr lang="en-US" sz="2400" dirty="0"/>
          </a:p>
          <a:p>
            <a:pPr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statement with </a:t>
            </a:r>
            <a:r>
              <a:rPr lang="en-US" sz="2800" dirty="0" smtClean="0"/>
              <a:t>WHERE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/>
              <a:t>Retrieve the first name and last name of </a:t>
            </a:r>
            <a:r>
              <a:rPr lang="en-US" sz="2400" i="1" dirty="0" smtClean="0"/>
              <a:t>employees </a:t>
            </a:r>
          </a:p>
          <a:p>
            <a:pPr>
              <a:buNone/>
            </a:pPr>
            <a:r>
              <a:rPr lang="en-US" sz="2400" i="1" dirty="0" smtClean="0"/>
              <a:t>whose last </a:t>
            </a:r>
            <a:r>
              <a:rPr lang="en-US" sz="2400" i="1" dirty="0"/>
              <a:t>name has an </a:t>
            </a:r>
            <a:r>
              <a:rPr lang="en-US" sz="2400" b="1" i="1" dirty="0"/>
              <a:t>a</a:t>
            </a:r>
            <a:r>
              <a:rPr lang="en-US" sz="2400" i="1" dirty="0"/>
              <a:t> as the fourth </a:t>
            </a:r>
            <a:r>
              <a:rPr lang="en-US" sz="2400" i="1" dirty="0" smtClean="0"/>
              <a:t>character</a:t>
            </a:r>
            <a:r>
              <a:rPr lang="en-US" sz="2400" i="1" dirty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lname</a:t>
            </a:r>
            <a:r>
              <a:rPr lang="en-US" sz="2400" dirty="0"/>
              <a:t> like '___</a:t>
            </a:r>
            <a:r>
              <a:rPr lang="en-US" sz="2400" dirty="0" smtClean="0"/>
              <a:t>a</a:t>
            </a:r>
            <a:r>
              <a:rPr lang="en-US" sz="2400" dirty="0"/>
              <a:t>%';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statement with </a:t>
            </a:r>
            <a:r>
              <a:rPr lang="en-US" sz="2800" dirty="0" smtClean="0"/>
              <a:t>WHERE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/>
              <a:t>Find out first name and last name of employees </a:t>
            </a:r>
            <a:endParaRPr lang="en-US" sz="2400" i="1" dirty="0" smtClean="0"/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with </a:t>
            </a:r>
            <a:r>
              <a:rPr lang="en-US" sz="2400" i="1" dirty="0"/>
              <a:t>_ as </a:t>
            </a:r>
            <a:r>
              <a:rPr lang="en-US" sz="2400" i="1" dirty="0" smtClean="0"/>
              <a:t>one </a:t>
            </a:r>
            <a:r>
              <a:rPr lang="en-US" sz="2400" i="1" dirty="0"/>
              <a:t>of the characters in </a:t>
            </a:r>
            <a:r>
              <a:rPr lang="en-US" sz="2400" i="1" dirty="0" smtClean="0"/>
              <a:t>their address</a:t>
            </a:r>
            <a:r>
              <a:rPr lang="en-US" sz="2400" i="1" dirty="0"/>
              <a:t>.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from employee </a:t>
            </a:r>
          </a:p>
          <a:p>
            <a:pPr marL="137160" indent="0">
              <a:buNone/>
            </a:pPr>
            <a:r>
              <a:rPr lang="en-US" sz="2400" dirty="0" smtClean="0"/>
              <a:t>where address </a:t>
            </a:r>
            <a:r>
              <a:rPr lang="en-US" sz="2400" dirty="0"/>
              <a:t>like '%\_%' escape '\';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Select statement with </a:t>
            </a:r>
            <a:r>
              <a:rPr lang="en-US" sz="2800" dirty="0" smtClean="0"/>
              <a:t>WHERE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/>
              <a:t>Find out first name and last name of employees 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/>
              <a:t>with </a:t>
            </a:r>
            <a:r>
              <a:rPr lang="en-US" sz="2400" i="1" dirty="0" smtClean="0"/>
              <a:t>% </a:t>
            </a:r>
            <a:r>
              <a:rPr lang="en-US" sz="2400" i="1" dirty="0"/>
              <a:t>as one of the characters in their address.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</a:t>
            </a:r>
          </a:p>
          <a:p>
            <a:pPr marL="137160" indent="0">
              <a:buNone/>
            </a:pPr>
            <a:r>
              <a:rPr lang="en-US" sz="2400" dirty="0"/>
              <a:t>where address like </a:t>
            </a:r>
            <a:r>
              <a:rPr lang="en-US" sz="2400" dirty="0" smtClean="0"/>
              <a:t>'%\%%' </a:t>
            </a:r>
            <a:r>
              <a:rPr lang="en-US" sz="2400" dirty="0"/>
              <a:t>escape '\';</a:t>
            </a:r>
          </a:p>
          <a:p>
            <a:pPr marL="13716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Testing absence/presence of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i="1" dirty="0"/>
              <a:t>Tell me the name of the employee who do not </a:t>
            </a:r>
            <a:r>
              <a:rPr lang="en-US" sz="2400" i="1" dirty="0" smtClean="0"/>
              <a:t>work under a 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supervisor</a:t>
            </a:r>
            <a:r>
              <a:rPr lang="en-US" sz="2400" i="1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minit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super_ssn</a:t>
            </a:r>
            <a:r>
              <a:rPr lang="en-US" sz="2400" dirty="0" smtClean="0"/>
              <a:t> is </a:t>
            </a:r>
            <a:r>
              <a:rPr lang="en-US" sz="2400" dirty="0"/>
              <a:t>null;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Testing absence/presence </a:t>
            </a:r>
            <a:r>
              <a:rPr lang="en-US" sz="2800" dirty="0" smtClean="0"/>
              <a:t>of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/>
              <a:t>Retrieve first name and last name employees </a:t>
            </a:r>
            <a:r>
              <a:rPr lang="en-US" sz="2400" i="1" dirty="0" smtClean="0"/>
              <a:t>who </a:t>
            </a:r>
            <a:r>
              <a:rPr lang="en-US" sz="2400" i="1" dirty="0"/>
              <a:t>work </a:t>
            </a:r>
            <a:r>
              <a:rPr lang="en-US" sz="2400" i="1" dirty="0" smtClean="0"/>
              <a:t>under </a:t>
            </a:r>
            <a:r>
              <a:rPr lang="en-US" sz="2400" i="1" dirty="0"/>
              <a:t>a </a:t>
            </a:r>
            <a:endParaRPr lang="en-US" sz="2400" i="1" dirty="0" smtClean="0"/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supervisor</a:t>
            </a:r>
            <a:r>
              <a:rPr lang="en-US" sz="2400" i="1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where </a:t>
            </a:r>
            <a:r>
              <a:rPr lang="en-US" sz="2400" dirty="0" err="1"/>
              <a:t>super_ssn</a:t>
            </a:r>
            <a:r>
              <a:rPr lang="en-US" sz="2400" dirty="0"/>
              <a:t> is not null;</a:t>
            </a:r>
          </a:p>
          <a:p>
            <a:pPr marL="13716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Autofit/>
          </a:bodyPr>
          <a:lstStyle/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c</a:t>
            </a:r>
            <a:r>
              <a:rPr lang="en-US" sz="2400" dirty="0" smtClean="0"/>
              <a:t>reate table employee (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(12) not null,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minit</a:t>
            </a:r>
            <a:r>
              <a:rPr lang="en-US" sz="2400" dirty="0" smtClean="0"/>
              <a:t> char(1),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(12) not null,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ssn</a:t>
            </a:r>
            <a:r>
              <a:rPr lang="en-US" sz="2400" dirty="0" smtClean="0"/>
              <a:t> char(9) primary key, </a:t>
            </a:r>
            <a:r>
              <a:rPr lang="en-US" sz="2400" dirty="0" err="1"/>
              <a:t>b</a:t>
            </a:r>
            <a:r>
              <a:rPr lang="en-US" sz="2400" dirty="0" err="1" smtClean="0"/>
              <a:t>date</a:t>
            </a:r>
            <a:r>
              <a:rPr lang="en-US" sz="2400" dirty="0" smtClean="0"/>
              <a:t> date,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	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(40), gender char(1),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	salary number(8) not null, </a:t>
            </a:r>
            <a:r>
              <a:rPr lang="en-US" sz="2400" dirty="0" err="1" smtClean="0"/>
              <a:t>super_ssn</a:t>
            </a:r>
            <a:r>
              <a:rPr lang="en-US" sz="2400" dirty="0" smtClean="0"/>
              <a:t>  char(9),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dno</a:t>
            </a:r>
            <a:r>
              <a:rPr lang="en-US" sz="2400" dirty="0" smtClean="0"/>
              <a:t> number(1)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);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Eliminating duplicates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To eliminate duplicate rows from the output of select statement use </a:t>
            </a:r>
            <a:r>
              <a:rPr lang="en-US" sz="2400" dirty="0" smtClean="0">
                <a:solidFill>
                  <a:srgbClr val="FFC000"/>
                </a:solidFill>
              </a:rPr>
              <a:t>distinct</a:t>
            </a:r>
            <a:r>
              <a:rPr lang="en-US" sz="2400" dirty="0" smtClean="0"/>
              <a:t> clause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select distinct </a:t>
            </a:r>
            <a:r>
              <a:rPr lang="en-US" sz="2400" dirty="0" err="1" smtClean="0"/>
              <a:t>dno</a:t>
            </a:r>
            <a:r>
              <a:rPr lang="en-US" sz="2400" dirty="0" smtClean="0"/>
              <a:t> from employee;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select distinct salary from employee;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elect distinct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from employee;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Select distinct </a:t>
            </a:r>
            <a:r>
              <a:rPr lang="en-US" sz="2400" dirty="0" err="1" smtClean="0"/>
              <a:t>super_ssn</a:t>
            </a:r>
            <a:r>
              <a:rPr lang="en-US" sz="2400" dirty="0" smtClean="0"/>
              <a:t> from employee;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null is treated as different from any other value.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Arithmetic operator in selection 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/>
              <a:t>What would be the salary of the employees i</a:t>
            </a:r>
            <a:r>
              <a:rPr lang="en-US" sz="2400" i="1" dirty="0" smtClean="0"/>
              <a:t>f </a:t>
            </a:r>
          </a:p>
          <a:p>
            <a:pPr>
              <a:buNone/>
            </a:pPr>
            <a:r>
              <a:rPr lang="en-US" sz="2400" i="1" dirty="0" smtClean="0"/>
              <a:t>they get a hike of 10%?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ssn</a:t>
            </a:r>
            <a:r>
              <a:rPr lang="en-US" sz="2400" dirty="0" smtClean="0"/>
              <a:t>,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, salary*1.1 </a:t>
            </a:r>
          </a:p>
          <a:p>
            <a:pPr marL="137160" indent="0">
              <a:buNone/>
            </a:pPr>
            <a:r>
              <a:rPr lang="en-US" sz="2400" dirty="0" smtClean="0"/>
              <a:t>from employee;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ORDER BY</a:t>
            </a:r>
            <a:r>
              <a:rPr lang="en-US" sz="2800" dirty="0" smtClean="0"/>
              <a:t> 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Retrieve first name, last name and salary of employees in ascending order of salary.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, salary from employee </a:t>
            </a:r>
          </a:p>
          <a:p>
            <a:pPr marL="137160" indent="0">
              <a:buNone/>
            </a:pPr>
            <a:r>
              <a:rPr lang="en-US" sz="2400" dirty="0" smtClean="0"/>
              <a:t>order by salary;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ORDER BY</a:t>
            </a:r>
            <a:r>
              <a:rPr lang="en-US" sz="2800" dirty="0" smtClean="0"/>
              <a:t>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i="1" dirty="0" smtClean="0"/>
              <a:t>Retrieve </a:t>
            </a:r>
            <a:r>
              <a:rPr lang="en-US" sz="2400" i="1" dirty="0"/>
              <a:t>first name, last name and salary of employees in </a:t>
            </a:r>
            <a:r>
              <a:rPr lang="en-US" sz="2400" i="1" dirty="0" smtClean="0"/>
              <a:t>descending </a:t>
            </a:r>
            <a:r>
              <a:rPr lang="en-US" sz="2400" i="1" dirty="0"/>
              <a:t>order of salary.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salary from employee </a:t>
            </a:r>
          </a:p>
          <a:p>
            <a:pPr marL="137160" indent="0">
              <a:buNone/>
            </a:pPr>
            <a:r>
              <a:rPr lang="en-US" sz="2400" dirty="0"/>
              <a:t>order by </a:t>
            </a:r>
            <a:r>
              <a:rPr lang="en-US" sz="2400" dirty="0" smtClean="0"/>
              <a:t>salary </a:t>
            </a:r>
            <a:r>
              <a:rPr lang="en-US" sz="2400" dirty="0" err="1" smtClean="0"/>
              <a:t>desc</a:t>
            </a:r>
            <a:r>
              <a:rPr lang="en-US" sz="2400" dirty="0" smtClean="0"/>
              <a:t>;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ORDER BY </a:t>
            </a:r>
            <a:r>
              <a:rPr lang="en-US" sz="28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i="1" dirty="0"/>
              <a:t>Retrieve first name, last name and salary of employees in descending order of </a:t>
            </a:r>
            <a:r>
              <a:rPr lang="en-US" sz="2400" i="1" dirty="0" smtClean="0"/>
              <a:t>salary and ascending order of department number.</a:t>
            </a:r>
            <a:endParaRPr lang="en-US" sz="2400" i="1" dirty="0"/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salary from employee </a:t>
            </a:r>
          </a:p>
          <a:p>
            <a:pPr marL="137160" indent="0">
              <a:buNone/>
            </a:pPr>
            <a:r>
              <a:rPr lang="en-US" sz="2400" dirty="0"/>
              <a:t>order by salary </a:t>
            </a:r>
            <a:r>
              <a:rPr lang="en-US" sz="2400" dirty="0" err="1" smtClean="0"/>
              <a:t>desc</a:t>
            </a:r>
            <a:r>
              <a:rPr lang="en-US" sz="2400" dirty="0" smtClean="0"/>
              <a:t>, </a:t>
            </a:r>
            <a:r>
              <a:rPr lang="en-US" sz="2400" dirty="0" err="1" smtClean="0"/>
              <a:t>dno</a:t>
            </a:r>
            <a:r>
              <a:rPr lang="en-US" sz="2400" dirty="0" smtClean="0"/>
              <a:t>;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ORDER BY with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salary </a:t>
            </a:r>
          </a:p>
          <a:p>
            <a:pPr>
              <a:buNone/>
            </a:pPr>
            <a:r>
              <a:rPr lang="en-US" sz="2400" dirty="0"/>
              <a:t>from employee </a:t>
            </a:r>
          </a:p>
          <a:p>
            <a:pPr>
              <a:buNone/>
            </a:pPr>
            <a:r>
              <a:rPr lang="en-US" sz="2400" dirty="0"/>
              <a:t>where salary &lt; 60000 </a:t>
            </a:r>
          </a:p>
          <a:p>
            <a:pPr>
              <a:buNone/>
            </a:pPr>
            <a:r>
              <a:rPr lang="en-US" sz="2400" dirty="0"/>
              <a:t>order by salary </a:t>
            </a:r>
            <a:r>
              <a:rPr lang="en-US" sz="2400" dirty="0" err="1"/>
              <a:t>desc</a:t>
            </a:r>
            <a:r>
              <a:rPr lang="en-US" sz="2400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Aggregate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i="1" dirty="0"/>
              <a:t>Aggregate functions compute summary of </a:t>
            </a:r>
            <a:r>
              <a:rPr lang="en-US" sz="2400" i="1" dirty="0" smtClean="0"/>
              <a:t>data.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count, max</a:t>
            </a:r>
            <a:r>
              <a:rPr lang="en-US" sz="2400" dirty="0"/>
              <a:t>, min, </a:t>
            </a:r>
            <a:r>
              <a:rPr lang="en-US" sz="2400" dirty="0" smtClean="0"/>
              <a:t>sum, </a:t>
            </a:r>
            <a:r>
              <a:rPr lang="en-US" sz="2400" dirty="0" err="1" smtClean="0"/>
              <a:t>avg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count </a:t>
            </a:r>
            <a:r>
              <a:rPr lang="en-US" sz="2400" dirty="0"/>
              <a:t>returns number of rows specified in a </a:t>
            </a:r>
            <a:r>
              <a:rPr lang="en-US" sz="2400" dirty="0" smtClean="0"/>
              <a:t>query.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sum</a:t>
            </a:r>
            <a:r>
              <a:rPr lang="en-US" sz="2400" dirty="0"/>
              <a:t>, </a:t>
            </a:r>
            <a:r>
              <a:rPr lang="en-US" sz="2400" dirty="0" err="1"/>
              <a:t>avg</a:t>
            </a:r>
            <a:r>
              <a:rPr lang="en-US" sz="2400" dirty="0"/>
              <a:t>, max, min applicable on numeric </a:t>
            </a:r>
            <a:r>
              <a:rPr lang="en-US" sz="2400" dirty="0" smtClean="0"/>
              <a:t>columns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max </a:t>
            </a:r>
            <a:r>
              <a:rPr lang="en-US" sz="2400" dirty="0"/>
              <a:t>&amp; min may also be applicable on date, </a:t>
            </a:r>
            <a:r>
              <a:rPr lang="en-US" sz="2400" dirty="0" smtClean="0"/>
              <a:t>strings </a:t>
            </a:r>
            <a:r>
              <a:rPr lang="en-US" sz="2400" dirty="0"/>
              <a:t>as well. 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Query using aggregate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select sum(salary) from employee</a:t>
            </a:r>
            <a:r>
              <a:rPr lang="en-US" sz="2400" dirty="0" smtClean="0"/>
              <a:t>;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avg</a:t>
            </a:r>
            <a:r>
              <a:rPr lang="en-US" sz="2400" dirty="0"/>
              <a:t>(salary) from employee</a:t>
            </a:r>
            <a:r>
              <a:rPr lang="en-US" sz="2400" dirty="0" smtClean="0"/>
              <a:t>;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sum(salary), </a:t>
            </a:r>
            <a:r>
              <a:rPr lang="en-US" sz="2400" dirty="0" err="1"/>
              <a:t>avg</a:t>
            </a:r>
            <a:r>
              <a:rPr lang="en-US" sz="2400" dirty="0"/>
              <a:t>(salary), max(salary), </a:t>
            </a:r>
            <a:r>
              <a:rPr lang="en-US" sz="2400" dirty="0" smtClean="0"/>
              <a:t>min(salary</a:t>
            </a:r>
            <a:r>
              <a:rPr lang="en-US" sz="2400" dirty="0"/>
              <a:t>), </a:t>
            </a:r>
            <a:r>
              <a:rPr lang="en-US" sz="2400" dirty="0" smtClean="0"/>
              <a:t>count</a:t>
            </a:r>
            <a:r>
              <a:rPr lang="en-US" sz="2400" dirty="0"/>
              <a:t>(*)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from </a:t>
            </a:r>
            <a:r>
              <a:rPr lang="en-US" sz="2400" dirty="0"/>
              <a:t>employee; 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 BY 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GROUP BY clause is used to compute summary data for groups of rows.</a:t>
            </a:r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13716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Grouping of rows is done based on one or more columns and these columns are called grouping columns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 BY 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elect &lt;selection list&gt; from &lt;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&gt; group by &lt;list of grouping columns&gt;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selection list can contain grouping columns and summary data only.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 column which is not a grouping column cannot appear in the selection list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If </a:t>
            </a:r>
            <a:r>
              <a:rPr lang="en-US" sz="2400" dirty="0" smtClean="0"/>
              <a:t>grouping column(s) contain(s) </a:t>
            </a:r>
            <a:r>
              <a:rPr lang="en-US" sz="2400" dirty="0"/>
              <a:t>null value then a separate </a:t>
            </a:r>
            <a:r>
              <a:rPr lang="en-US" sz="2400" dirty="0" smtClean="0"/>
              <a:t>group </a:t>
            </a:r>
            <a:r>
              <a:rPr lang="en-US" sz="2400" dirty="0"/>
              <a:t>is created for null value;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spcBef>
                <a:spcPts val="600"/>
              </a:spcBef>
              <a:buNone/>
            </a:pPr>
            <a:r>
              <a:rPr lang="en-US" sz="2400" dirty="0" smtClean="0"/>
              <a:t>create table department (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dnumber</a:t>
            </a:r>
            <a:r>
              <a:rPr lang="en-US" sz="2400" dirty="0" smtClean="0"/>
              <a:t> number(1) primary key, 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(10) unique, 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mgr_ssn</a:t>
            </a:r>
            <a:r>
              <a:rPr lang="en-US" sz="2400" dirty="0" smtClean="0"/>
              <a:t> references employee, 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mgr_start_date</a:t>
            </a:r>
            <a:r>
              <a:rPr lang="en-US" sz="2400" dirty="0" smtClean="0"/>
              <a:t> date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i="1" dirty="0" smtClean="0"/>
              <a:t>Find out average salary of employees for each department.</a:t>
            </a:r>
          </a:p>
          <a:p>
            <a:pPr marL="137160" indent="0">
              <a:buNone/>
            </a:pPr>
            <a:endParaRPr lang="en-US" sz="2400" i="1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avg</a:t>
            </a:r>
            <a:r>
              <a:rPr lang="en-US" sz="2400" dirty="0" smtClean="0"/>
              <a:t>(salary) from employee group by </a:t>
            </a:r>
            <a:r>
              <a:rPr lang="en-US" sz="2400" dirty="0" err="1" smtClean="0"/>
              <a:t>dno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i="1" dirty="0"/>
              <a:t>Find out department number </a:t>
            </a:r>
            <a:r>
              <a:rPr lang="en-US" sz="2400" i="1" dirty="0" smtClean="0"/>
              <a:t>and average </a:t>
            </a:r>
            <a:r>
              <a:rPr lang="en-US" sz="2400" i="1" dirty="0"/>
              <a:t>salary of employee for each department.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dno</a:t>
            </a:r>
            <a:r>
              <a:rPr lang="en-US" sz="2400" dirty="0" smtClean="0"/>
              <a:t>, </a:t>
            </a:r>
            <a:r>
              <a:rPr lang="en-US" sz="2400" dirty="0" err="1" smtClean="0"/>
              <a:t>avg</a:t>
            </a:r>
            <a:r>
              <a:rPr lang="en-US" sz="2400" dirty="0" smtClean="0"/>
              <a:t>(salary) from employee group by </a:t>
            </a:r>
            <a:r>
              <a:rPr lang="en-US" sz="2400" dirty="0" err="1" smtClean="0"/>
              <a:t>dno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Retrieve project number and the number of employees working on each project.</a:t>
            </a:r>
          </a:p>
          <a:p>
            <a:pPr marL="137160" indent="0">
              <a:buNone/>
            </a:pPr>
            <a:endParaRPr lang="en-US" sz="2400" i="1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pno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essn</a:t>
            </a:r>
            <a:r>
              <a:rPr lang="en-US" sz="2400" dirty="0" smtClean="0"/>
              <a:t>) from </a:t>
            </a:r>
            <a:r>
              <a:rPr lang="en-US" sz="2400" dirty="0" err="1" smtClean="0"/>
              <a:t>works_on</a:t>
            </a:r>
            <a:r>
              <a:rPr lang="en-US" sz="2400" dirty="0" smtClean="0"/>
              <a:t> group by </a:t>
            </a:r>
            <a:r>
              <a:rPr lang="en-US" sz="2400" dirty="0" err="1" smtClean="0"/>
              <a:t>pno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Retrieve social security number of employees and the number of projects each employee works on.</a:t>
            </a:r>
          </a:p>
          <a:p>
            <a:pPr marL="137160" indent="0">
              <a:buNone/>
            </a:pPr>
            <a:endParaRPr lang="en-US" sz="2400" i="1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essn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pno</a:t>
            </a:r>
            <a:r>
              <a:rPr lang="en-US" sz="2400" dirty="0" smtClean="0"/>
              <a:t>) from employee group by </a:t>
            </a:r>
            <a:r>
              <a:rPr lang="en-US" sz="2400" dirty="0" err="1" smtClean="0"/>
              <a:t>essn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 BY with WHERE &amp; ORDER BY 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elect </a:t>
            </a:r>
            <a:r>
              <a:rPr lang="en-US" sz="2400" dirty="0" err="1" smtClean="0"/>
              <a:t>dno</a:t>
            </a:r>
            <a:r>
              <a:rPr lang="en-US" sz="2400" dirty="0" smtClean="0"/>
              <a:t>, </a:t>
            </a:r>
            <a:r>
              <a:rPr lang="en-US" sz="2400" dirty="0" err="1" smtClean="0"/>
              <a:t>avg</a:t>
            </a:r>
            <a:r>
              <a:rPr lang="en-US" sz="2400" dirty="0" smtClean="0"/>
              <a:t>(salary) from employee </a:t>
            </a:r>
          </a:p>
          <a:p>
            <a:pPr marL="137160" indent="0">
              <a:buNone/>
            </a:pPr>
            <a:r>
              <a:rPr lang="en-US" sz="2400" dirty="0" smtClean="0"/>
              <a:t>where salary &gt; 40000 </a:t>
            </a:r>
          </a:p>
          <a:p>
            <a:pPr marL="137160" indent="0"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dno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smtClean="0"/>
              <a:t>order by </a:t>
            </a:r>
            <a:r>
              <a:rPr lang="en-US" sz="2400" dirty="0" err="1" smtClean="0"/>
              <a:t>avg</a:t>
            </a:r>
            <a:r>
              <a:rPr lang="en-US" sz="2400" dirty="0" smtClean="0"/>
              <a:t>(salary)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HAVING 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HAVING &lt;</a:t>
            </a:r>
            <a:r>
              <a:rPr lang="en-US" sz="2400" i="1" dirty="0" smtClean="0"/>
              <a:t>condition</a:t>
            </a:r>
            <a:r>
              <a:rPr lang="en-US" sz="2400" dirty="0" smtClean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/>
              <a:t>condition</a:t>
            </a:r>
            <a:r>
              <a:rPr lang="en-US" sz="2400" dirty="0" smtClean="0"/>
              <a:t> </a:t>
            </a:r>
            <a:r>
              <a:rPr lang="en-US" sz="2400" dirty="0"/>
              <a:t>may involve aggregate function and </a:t>
            </a:r>
            <a:r>
              <a:rPr lang="en-US" sz="2400" dirty="0" smtClean="0"/>
              <a:t>grouping column(s).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having </a:t>
            </a:r>
            <a:r>
              <a:rPr lang="en-US" sz="2400" dirty="0" err="1"/>
              <a:t>avg</a:t>
            </a:r>
            <a:r>
              <a:rPr lang="en-US" sz="2400" dirty="0"/>
              <a:t>(salary) &gt; </a:t>
            </a:r>
            <a:r>
              <a:rPr lang="en-US" sz="2400" dirty="0" smtClean="0"/>
              <a:t>30000;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having </a:t>
            </a:r>
            <a:r>
              <a:rPr lang="en-US" sz="2400" dirty="0" err="1"/>
              <a:t>dno</a:t>
            </a:r>
            <a:r>
              <a:rPr lang="en-US" sz="2400" dirty="0"/>
              <a:t> &gt; 1 (if </a:t>
            </a:r>
            <a:r>
              <a:rPr lang="en-US" sz="2400" dirty="0" err="1"/>
              <a:t>dno</a:t>
            </a:r>
            <a:r>
              <a:rPr lang="en-US" sz="2400" dirty="0"/>
              <a:t> is grouping </a:t>
            </a:r>
            <a:r>
              <a:rPr lang="en-US" sz="2400" dirty="0" smtClean="0"/>
              <a:t>column)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having </a:t>
            </a:r>
            <a:r>
              <a:rPr lang="en-US" sz="2400" dirty="0" err="1"/>
              <a:t>avg</a:t>
            </a:r>
            <a:r>
              <a:rPr lang="en-US" sz="2400" dirty="0"/>
              <a:t>(salary) &gt; 30000 and </a:t>
            </a:r>
            <a:r>
              <a:rPr lang="en-US" sz="2400" dirty="0" err="1"/>
              <a:t>dno</a:t>
            </a:r>
            <a:r>
              <a:rPr lang="en-US" sz="2400" dirty="0"/>
              <a:t> &gt; 1</a:t>
            </a:r>
            <a:r>
              <a:rPr lang="en-US" sz="2400" dirty="0">
                <a:solidFill>
                  <a:srgbClr val="87D3DD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C000"/>
                </a:solidFill>
              </a:rPr>
              <a:t>having </a:t>
            </a:r>
            <a:r>
              <a:rPr lang="en-US" sz="2400" dirty="0">
                <a:solidFill>
                  <a:srgbClr val="FFC000"/>
                </a:solidFill>
              </a:rPr>
              <a:t>salary &gt; </a:t>
            </a:r>
            <a:r>
              <a:rPr lang="en-US" sz="2400" dirty="0" smtClean="0">
                <a:solidFill>
                  <a:srgbClr val="FFC000"/>
                </a:solidFill>
              </a:rPr>
              <a:t>30000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incorrect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>
              <a:solidFill>
                <a:srgbClr val="87D3DD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Query involving HAVING 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Retrieve </a:t>
            </a:r>
            <a:r>
              <a:rPr lang="en-US" sz="2400" i="1" dirty="0"/>
              <a:t>those </a:t>
            </a:r>
            <a:r>
              <a:rPr lang="en-US" sz="2400" i="1" dirty="0" smtClean="0"/>
              <a:t>department numbers </a:t>
            </a:r>
            <a:r>
              <a:rPr lang="en-US" sz="2400" i="1" dirty="0"/>
              <a:t>that have </a:t>
            </a:r>
            <a:r>
              <a:rPr lang="en-US" sz="2400" i="1" dirty="0" smtClean="0"/>
              <a:t>average 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salary greater </a:t>
            </a:r>
            <a:r>
              <a:rPr lang="en-US" sz="2400" i="1" dirty="0"/>
              <a:t>than </a:t>
            </a:r>
            <a:r>
              <a:rPr lang="en-US" sz="2400" i="1" dirty="0" smtClean="0"/>
              <a:t>$40000;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</a:t>
            </a:r>
            <a:r>
              <a:rPr lang="en-US" sz="2400" dirty="0" smtClean="0"/>
              <a:t>elect </a:t>
            </a:r>
            <a:r>
              <a:rPr lang="en-US" sz="2400" dirty="0" err="1" smtClean="0"/>
              <a:t>dno</a:t>
            </a:r>
            <a:r>
              <a:rPr lang="en-US" sz="2400" dirty="0" smtClean="0"/>
              <a:t> from employee group by </a:t>
            </a:r>
            <a:r>
              <a:rPr lang="en-US" sz="2400" dirty="0" err="1" smtClean="0"/>
              <a:t>dno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having </a:t>
            </a:r>
            <a:r>
              <a:rPr lang="en-US" sz="2400" dirty="0" err="1" smtClean="0"/>
              <a:t>avg</a:t>
            </a:r>
            <a:r>
              <a:rPr lang="en-US" sz="2400" dirty="0" smtClean="0"/>
              <a:t>(salary) &gt; 40000;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involving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Retrieve social security number of </a:t>
            </a:r>
            <a:r>
              <a:rPr lang="en-US" sz="2400" i="1" dirty="0"/>
              <a:t>employees </a:t>
            </a:r>
            <a:r>
              <a:rPr lang="en-US" sz="2400" i="1" dirty="0" smtClean="0"/>
              <a:t>who 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spend </a:t>
            </a:r>
            <a:r>
              <a:rPr lang="en-US" sz="2400" i="1" dirty="0"/>
              <a:t>on an </a:t>
            </a:r>
            <a:r>
              <a:rPr lang="en-US" sz="2400" i="1" dirty="0" smtClean="0"/>
              <a:t>average </a:t>
            </a:r>
            <a:r>
              <a:rPr lang="en-US" sz="2400" i="1" dirty="0"/>
              <a:t>more </a:t>
            </a:r>
            <a:r>
              <a:rPr lang="en-US" sz="2400" i="1" dirty="0" smtClean="0"/>
              <a:t>than 20 </a:t>
            </a:r>
            <a:r>
              <a:rPr lang="en-US" sz="2400" i="1" dirty="0"/>
              <a:t>hours on </a:t>
            </a:r>
            <a:r>
              <a:rPr lang="en-US" sz="2400" i="1" dirty="0" smtClean="0"/>
              <a:t>project.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essn</a:t>
            </a:r>
            <a:r>
              <a:rPr lang="en-US" sz="2400" dirty="0" smtClean="0"/>
              <a:t> from </a:t>
            </a:r>
            <a:r>
              <a:rPr lang="en-US" sz="2400" dirty="0" err="1" smtClean="0"/>
              <a:t>works_on</a:t>
            </a:r>
            <a:r>
              <a:rPr lang="en-US" sz="2400" dirty="0" smtClean="0"/>
              <a:t> group by </a:t>
            </a:r>
            <a:r>
              <a:rPr lang="en-US" sz="2400" dirty="0" err="1" smtClean="0"/>
              <a:t>essn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having </a:t>
            </a:r>
            <a:r>
              <a:rPr lang="en-US" sz="2400" dirty="0" err="1" smtClean="0"/>
              <a:t>avg</a:t>
            </a:r>
            <a:r>
              <a:rPr lang="en-US" sz="2400" dirty="0" smtClean="0"/>
              <a:t>(hours) &gt; 20;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involving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Find out </a:t>
            </a:r>
            <a:r>
              <a:rPr lang="en-US" sz="2400" i="1" dirty="0"/>
              <a:t>those project numbers that involve at </a:t>
            </a:r>
            <a:r>
              <a:rPr lang="en-US" sz="2400" i="1" dirty="0" smtClean="0"/>
              <a:t>least </a:t>
            </a:r>
          </a:p>
          <a:p>
            <a:pPr>
              <a:lnSpc>
                <a:spcPct val="90000"/>
              </a:lnSpc>
              <a:buNone/>
            </a:pPr>
            <a:r>
              <a:rPr lang="en-US" sz="2400" i="1" dirty="0" smtClean="0"/>
              <a:t>three employees.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pno</a:t>
            </a:r>
            <a:r>
              <a:rPr lang="en-US" sz="2400" dirty="0" smtClean="0"/>
              <a:t> from </a:t>
            </a:r>
            <a:r>
              <a:rPr lang="en-US" sz="2400" dirty="0" err="1" smtClean="0"/>
              <a:t>works_on</a:t>
            </a:r>
            <a:r>
              <a:rPr lang="en-US" sz="2400" dirty="0" smtClean="0"/>
              <a:t> group by </a:t>
            </a:r>
            <a:r>
              <a:rPr lang="en-US" sz="2400" dirty="0" err="1" smtClean="0"/>
              <a:t>pno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having count(</a:t>
            </a:r>
            <a:r>
              <a:rPr lang="en-US" sz="2400" dirty="0" err="1" smtClean="0"/>
              <a:t>essn</a:t>
            </a:r>
            <a:r>
              <a:rPr lang="en-US" sz="2400" dirty="0" smtClean="0"/>
              <a:t>) &gt;= 3;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Format of 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dirty="0" smtClean="0"/>
              <a:t>&lt;selection list&gt;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FROM</a:t>
            </a:r>
            <a:r>
              <a:rPr lang="en-US" sz="2400" dirty="0"/>
              <a:t> &lt;list of tables&gt;</a:t>
            </a:r>
          </a:p>
          <a:p>
            <a:pPr>
              <a:buNone/>
            </a:pPr>
            <a:r>
              <a:rPr lang="en-US" sz="2400" b="1" dirty="0"/>
              <a:t>WHERE</a:t>
            </a:r>
            <a:r>
              <a:rPr lang="en-US" sz="2400" dirty="0"/>
              <a:t> &lt;selection condition&gt;</a:t>
            </a:r>
          </a:p>
          <a:p>
            <a:pPr>
              <a:buNone/>
            </a:pPr>
            <a:r>
              <a:rPr lang="en-US" sz="2400" b="1" dirty="0"/>
              <a:t>GROUP BY</a:t>
            </a:r>
            <a:r>
              <a:rPr lang="en-US" sz="2400" dirty="0"/>
              <a:t> &lt;list of grouping columns&gt;</a:t>
            </a:r>
          </a:p>
          <a:p>
            <a:pPr>
              <a:buNone/>
            </a:pPr>
            <a:r>
              <a:rPr lang="en-US" sz="2400" b="1" dirty="0"/>
              <a:t>HAVING</a:t>
            </a:r>
            <a:r>
              <a:rPr lang="en-US" sz="2400" dirty="0"/>
              <a:t> &lt;condition on summary data, grouping column&gt; </a:t>
            </a:r>
          </a:p>
          <a:p>
            <a:pPr>
              <a:buNone/>
            </a:pPr>
            <a:r>
              <a:rPr lang="en-US" sz="2400" b="1" dirty="0"/>
              <a:t>ORDER BY</a:t>
            </a:r>
            <a:r>
              <a:rPr lang="en-US" sz="2400" dirty="0"/>
              <a:t> </a:t>
            </a:r>
            <a:r>
              <a:rPr lang="en-US" sz="2400" dirty="0" smtClean="0"/>
              <a:t>&lt;grouping column(s), aggregate functions&gt;</a:t>
            </a:r>
            <a:endParaRPr lang="en-US" sz="2400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dept_locations</a:t>
            </a:r>
            <a:r>
              <a:rPr lang="en-US" sz="2400" dirty="0" smtClean="0"/>
              <a:t> (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dnumber</a:t>
            </a:r>
            <a:r>
              <a:rPr lang="en-US" sz="2400" dirty="0" smtClean="0"/>
              <a:t> references department, 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dlocation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(20),</a:t>
            </a:r>
          </a:p>
          <a:p>
            <a:pPr marL="137160" indent="0">
              <a:buNone/>
            </a:pPr>
            <a:r>
              <a:rPr lang="en-US" sz="2400" dirty="0" smtClean="0"/>
              <a:t>	primary key(</a:t>
            </a:r>
            <a:r>
              <a:rPr lang="en-US" sz="2400" dirty="0" err="1" smtClean="0"/>
              <a:t>dnumber</a:t>
            </a:r>
            <a:r>
              <a:rPr lang="en-US" sz="2400" dirty="0" smtClean="0"/>
              <a:t>, </a:t>
            </a:r>
            <a:r>
              <a:rPr lang="en-US" sz="2400" dirty="0" err="1" smtClean="0"/>
              <a:t>dlocation</a:t>
            </a:r>
            <a:r>
              <a:rPr lang="en-US" sz="2400" dirty="0" smtClean="0"/>
              <a:t>) </a:t>
            </a:r>
          </a:p>
          <a:p>
            <a:pPr marL="137160" indent="0">
              <a:buNone/>
            </a:pP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Multiple tables in select statement </a:t>
            </a:r>
            <a:r>
              <a:rPr lang="en-US" sz="2800" dirty="0" smtClean="0"/>
              <a:t>- Joining tables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i="1" dirty="0" smtClean="0"/>
              <a:t>List </a:t>
            </a:r>
            <a:r>
              <a:rPr lang="en-US" sz="2400" i="1" dirty="0"/>
              <a:t>the name of project </a:t>
            </a:r>
            <a:r>
              <a:rPr lang="en-US" sz="2400" i="1" dirty="0" smtClean="0"/>
              <a:t>and </a:t>
            </a:r>
            <a:r>
              <a:rPr lang="en-US" sz="2400" i="1" dirty="0"/>
              <a:t>the name of </a:t>
            </a:r>
            <a:r>
              <a:rPr lang="en-US" sz="2400" i="1" dirty="0" smtClean="0"/>
              <a:t>controlling department</a:t>
            </a:r>
            <a:r>
              <a:rPr lang="en-US" sz="2400" i="1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" y="57150"/>
            <a:ext cx="9038582" cy="496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8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72</a:t>
            </a:fld>
            <a:endParaRPr lang="en-US"/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0" y="57150"/>
            <a:ext cx="8901430" cy="499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9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400" y="247650"/>
            <a:ext cx="444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93987"/>
            <a:ext cx="44958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29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74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750"/>
            <a:ext cx="79597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10600" y="7546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0600" y="93854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0" y="14404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16690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0600" y="232328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209468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600" y="253874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9436" y="301959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0600" y="3257550"/>
            <a:ext cx="274434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0600" y="3480155"/>
            <a:ext cx="274434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600" y="3924742"/>
            <a:ext cx="274434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0600" y="4390560"/>
            <a:ext cx="274434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Query involving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/>
              <a:t>List the name of project and the name of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controlling department.</a:t>
            </a:r>
          </a:p>
          <a:p>
            <a:pPr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pname</a:t>
            </a:r>
            <a:r>
              <a:rPr lang="en-US" sz="2400" dirty="0" smtClean="0"/>
              <a:t>, </a:t>
            </a:r>
            <a:r>
              <a:rPr lang="en-US" sz="2400" dirty="0" err="1" smtClean="0"/>
              <a:t>dname</a:t>
            </a:r>
            <a:r>
              <a:rPr lang="en-US" sz="2400" dirty="0" smtClean="0"/>
              <a:t> from project, department </a:t>
            </a:r>
          </a:p>
          <a:p>
            <a:pPr marL="137160" indent="0"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dnum</a:t>
            </a:r>
            <a:r>
              <a:rPr lang="en-US" sz="2400" dirty="0" smtClean="0"/>
              <a:t> = </a:t>
            </a:r>
            <a:r>
              <a:rPr lang="en-US" sz="2400" dirty="0" err="1" smtClean="0"/>
              <a:t>dnumber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involving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i="1" dirty="0"/>
              <a:t>Retrieve the name of employee and name of </a:t>
            </a:r>
            <a:r>
              <a:rPr lang="en-US" sz="2400" i="1" dirty="0" smtClean="0"/>
              <a:t>the department </a:t>
            </a:r>
          </a:p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she/he belongs to.</a:t>
            </a:r>
            <a:endParaRPr lang="en-US" sz="2400" i="1" dirty="0"/>
          </a:p>
          <a:p>
            <a:pPr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minit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dname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from employee</a:t>
            </a:r>
            <a:r>
              <a:rPr lang="en-US" sz="2400" dirty="0"/>
              <a:t>, </a:t>
            </a:r>
            <a:r>
              <a:rPr lang="en-US" sz="2400" dirty="0" smtClean="0"/>
              <a:t>department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dno</a:t>
            </a:r>
            <a:r>
              <a:rPr lang="en-US" sz="2400" dirty="0"/>
              <a:t> = </a:t>
            </a:r>
            <a:r>
              <a:rPr lang="en-US" sz="2400" dirty="0" err="1"/>
              <a:t>dnumber</a:t>
            </a:r>
            <a:r>
              <a:rPr lang="en-US" sz="2400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involving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minit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dname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from employee, department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where </a:t>
            </a:r>
            <a:r>
              <a:rPr lang="en-US" sz="2400" dirty="0" err="1"/>
              <a:t>dno</a:t>
            </a:r>
            <a:r>
              <a:rPr lang="en-US" sz="2400" dirty="0"/>
              <a:t> = </a:t>
            </a:r>
            <a:r>
              <a:rPr lang="en-US" sz="2400" dirty="0" err="1"/>
              <a:t>dnumber</a:t>
            </a:r>
            <a:r>
              <a:rPr lang="en-US" sz="2400" dirty="0"/>
              <a:t>;</a:t>
            </a:r>
          </a:p>
          <a:p>
            <a:pPr marL="137160" indent="0"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minit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dname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from </a:t>
            </a:r>
            <a:r>
              <a:rPr lang="en-US" sz="2400" dirty="0" smtClean="0"/>
              <a:t>employee inner join </a:t>
            </a:r>
            <a:r>
              <a:rPr lang="en-US" sz="2400" dirty="0"/>
              <a:t>department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on </a:t>
            </a:r>
            <a:r>
              <a:rPr lang="en-US" sz="2400" dirty="0" err="1"/>
              <a:t>dno</a:t>
            </a:r>
            <a:r>
              <a:rPr lang="en-US" sz="2400" dirty="0"/>
              <a:t> = </a:t>
            </a:r>
            <a:r>
              <a:rPr lang="en-US" sz="2400" dirty="0" err="1"/>
              <a:t>dnumber</a:t>
            </a:r>
            <a:r>
              <a:rPr lang="en-US" sz="2400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involving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Find out first name, last name and address of all </a:t>
            </a:r>
            <a:r>
              <a:rPr lang="en-US" i="1" dirty="0" smtClean="0"/>
              <a:t>employees </a:t>
            </a:r>
            <a:r>
              <a:rPr lang="en-US" i="1" dirty="0"/>
              <a:t>who </a:t>
            </a:r>
            <a:endParaRPr lang="en-US" i="1" dirty="0" smtClean="0"/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work </a:t>
            </a:r>
            <a:r>
              <a:rPr lang="en-US" i="1" dirty="0"/>
              <a:t>in </a:t>
            </a:r>
            <a:r>
              <a:rPr lang="en-US" i="1" dirty="0" smtClean="0"/>
              <a:t>Administration </a:t>
            </a:r>
            <a:r>
              <a:rPr lang="en-US" i="1" dirty="0"/>
              <a:t>department.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from </a:t>
            </a:r>
            <a:r>
              <a:rPr lang="en-US" dirty="0"/>
              <a:t>employee, department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 = </a:t>
            </a:r>
            <a:r>
              <a:rPr lang="en-US" dirty="0" err="1"/>
              <a:t>dnumber</a:t>
            </a:r>
            <a:r>
              <a:rPr lang="en-US" dirty="0"/>
              <a:t> and </a:t>
            </a:r>
            <a:r>
              <a:rPr lang="en-US" dirty="0" err="1"/>
              <a:t>dname</a:t>
            </a:r>
            <a:r>
              <a:rPr lang="en-US" dirty="0"/>
              <a:t> = 'Administration';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from </a:t>
            </a:r>
            <a:r>
              <a:rPr lang="en-US" dirty="0"/>
              <a:t>employee </a:t>
            </a:r>
            <a:r>
              <a:rPr lang="en-US" dirty="0" smtClean="0"/>
              <a:t>inner join department </a:t>
            </a:r>
            <a:r>
              <a:rPr lang="en-US" dirty="0"/>
              <a:t>on </a:t>
            </a:r>
            <a:r>
              <a:rPr lang="en-US" dirty="0" err="1"/>
              <a:t>dno</a:t>
            </a:r>
            <a:r>
              <a:rPr lang="en-US" dirty="0"/>
              <a:t> = </a:t>
            </a:r>
            <a:r>
              <a:rPr lang="en-US" dirty="0" err="1"/>
              <a:t>dnumber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r>
              <a:rPr lang="en-US" dirty="0" err="1"/>
              <a:t>dname</a:t>
            </a:r>
            <a:r>
              <a:rPr lang="en-US" dirty="0"/>
              <a:t> =  'Administration';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5750"/>
            <a:ext cx="46482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9550"/>
            <a:ext cx="41910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62150"/>
            <a:ext cx="35433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298602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COMPANY_ID COMPANY_NAME    COMPANY_CITY    ITEM_ID    </a:t>
            </a:r>
            <a:r>
              <a:rPr lang="en-IN" dirty="0" err="1"/>
              <a:t>iTEM_NAME</a:t>
            </a:r>
            <a:r>
              <a:rPr lang="en-IN" dirty="0"/>
              <a:t>       ITEM_UNIT  COMPANY_ID</a:t>
            </a:r>
          </a:p>
          <a:p>
            <a:r>
              <a:rPr lang="en-IN" dirty="0"/>
              <a:t>---------- --------------- --------------- ---------- --------------- ---------- ----------</a:t>
            </a:r>
          </a:p>
          <a:p>
            <a:r>
              <a:rPr lang="en-IN" dirty="0"/>
              <a:t>16         Akas Foods      Delhi           1          </a:t>
            </a:r>
            <a:r>
              <a:rPr lang="en-IN" dirty="0" err="1"/>
              <a:t>Chex</a:t>
            </a:r>
            <a:r>
              <a:rPr lang="en-IN" dirty="0"/>
              <a:t> Mix        Pcs        16</a:t>
            </a:r>
          </a:p>
          <a:p>
            <a:r>
              <a:rPr lang="en-IN" dirty="0"/>
              <a:t>15         Jack Hill Ltd   London          6          </a:t>
            </a:r>
            <a:r>
              <a:rPr lang="en-IN" dirty="0" err="1"/>
              <a:t>Cheez</a:t>
            </a:r>
            <a:r>
              <a:rPr lang="en-IN" dirty="0"/>
              <a:t>-It        Pcs        15</a:t>
            </a:r>
          </a:p>
          <a:p>
            <a:r>
              <a:rPr lang="en-IN" dirty="0"/>
              <a:t>15         Jack Hill Ltd   London          2          BN Biscuit      Pcs        15</a:t>
            </a:r>
          </a:p>
          <a:p>
            <a:r>
              <a:rPr lang="en-IN" dirty="0"/>
              <a:t>17         Foodies.        London          3          Mighty Munch    Pcs        17</a:t>
            </a:r>
          </a:p>
          <a:p>
            <a:r>
              <a:rPr lang="en-IN" dirty="0"/>
              <a:t>15         Jack Hill Ltd   London          4          Pot Rice        Pcs        15</a:t>
            </a:r>
          </a:p>
          <a:p>
            <a:r>
              <a:rPr lang="en-IN" dirty="0"/>
              <a:t>18         Order All       Boston          5          Jaffa Cakes     Pcs        18</a:t>
            </a:r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79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create table project (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pnumber</a:t>
            </a:r>
            <a:r>
              <a:rPr lang="en-US" sz="2400" dirty="0" smtClean="0"/>
              <a:t> number(2) primary key, 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(12) unique, 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plocation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(20), 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dnum</a:t>
            </a:r>
            <a:r>
              <a:rPr lang="en-US" sz="2400" dirty="0" smtClean="0"/>
              <a:t> references department</a:t>
            </a:r>
          </a:p>
          <a:p>
            <a:pPr marL="137160" indent="0">
              <a:buNone/>
            </a:pP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Natural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If the name of foreign key column is the same as that of primary key column then we can use natural join.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dname</a:t>
            </a:r>
            <a:r>
              <a:rPr lang="en-US" sz="2400" dirty="0" smtClean="0"/>
              <a:t>, </a:t>
            </a:r>
            <a:r>
              <a:rPr lang="en-US" sz="2400" dirty="0" err="1" smtClean="0"/>
              <a:t>dlocation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smtClean="0"/>
              <a:t>from department natural join </a:t>
            </a:r>
            <a:r>
              <a:rPr lang="en-US" sz="2400" dirty="0" err="1" smtClean="0"/>
              <a:t>dept_locations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8150"/>
            <a:ext cx="511700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1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Self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/>
              <a:t>For each employee, retrieve the employee’s first name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and the </a:t>
            </a:r>
            <a:r>
              <a:rPr lang="en-US" sz="2400" i="1" dirty="0"/>
              <a:t>first name of his or her immediate supervisor.</a:t>
            </a:r>
          </a:p>
          <a:p>
            <a:pPr>
              <a:buNone/>
            </a:pPr>
            <a:endParaRPr lang="en-US" sz="2400" i="1" dirty="0"/>
          </a:p>
          <a:p>
            <a:pPr>
              <a:buNone/>
            </a:pPr>
            <a:r>
              <a:rPr lang="en-US" sz="2400" dirty="0"/>
              <a:t>select </a:t>
            </a:r>
            <a:r>
              <a:rPr lang="en-US" sz="2400" dirty="0" err="1"/>
              <a:t>e.fname</a:t>
            </a:r>
            <a:r>
              <a:rPr lang="en-US" sz="2400" dirty="0"/>
              <a:t>, </a:t>
            </a:r>
            <a:r>
              <a:rPr lang="en-US" sz="2400" dirty="0" err="1"/>
              <a:t>s.fname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from employee e, employee s</a:t>
            </a:r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dirty="0" err="1"/>
              <a:t>s.super_ssn</a:t>
            </a:r>
            <a:r>
              <a:rPr lang="en-US" sz="2400" dirty="0"/>
              <a:t> = </a:t>
            </a:r>
            <a:r>
              <a:rPr lang="en-US" sz="2400" dirty="0" err="1"/>
              <a:t>e.ssn</a:t>
            </a:r>
            <a:r>
              <a:rPr lang="en-US" sz="2400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Self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Find out first name of pair of employees who have the same date of birth.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e.fname</a:t>
            </a:r>
            <a:r>
              <a:rPr lang="en-US" sz="2400" dirty="0" smtClean="0"/>
              <a:t>, e1.fname </a:t>
            </a:r>
          </a:p>
          <a:p>
            <a:pPr marL="137160" indent="0">
              <a:buNone/>
            </a:pPr>
            <a:r>
              <a:rPr lang="en-US" sz="2400" dirty="0" smtClean="0"/>
              <a:t>from employee e, employee e1 </a:t>
            </a:r>
          </a:p>
          <a:p>
            <a:pPr marL="137160" indent="0"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e.ssn</a:t>
            </a:r>
            <a:r>
              <a:rPr lang="en-US" sz="2400" dirty="0" smtClean="0"/>
              <a:t> &lt;&gt; e1.ssn and </a:t>
            </a:r>
            <a:r>
              <a:rPr lang="en-US" sz="2400" dirty="0" err="1" smtClean="0"/>
              <a:t>e.bdate</a:t>
            </a:r>
            <a:r>
              <a:rPr lang="en-US" sz="2400" dirty="0" smtClean="0"/>
              <a:t> = e1.bdate;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Self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Find out the first name of pair of employees who work on the same project.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distinct </a:t>
            </a:r>
            <a:r>
              <a:rPr lang="en-US" sz="2400" dirty="0" err="1"/>
              <a:t>ew.pno</a:t>
            </a:r>
            <a:r>
              <a:rPr lang="en-US" sz="2400" dirty="0"/>
              <a:t>, </a:t>
            </a:r>
            <a:r>
              <a:rPr lang="en-US" sz="2400" dirty="0" err="1"/>
              <a:t>ew.fname</a:t>
            </a:r>
            <a:r>
              <a:rPr lang="en-US" sz="2400" dirty="0"/>
              <a:t>, ew1.fname from (</a:t>
            </a:r>
            <a:r>
              <a:rPr lang="en-US" sz="2400" dirty="0" smtClean="0"/>
              <a:t>select </a:t>
            </a:r>
            <a:r>
              <a:rPr lang="en-US" sz="2400" dirty="0" err="1" smtClean="0"/>
              <a:t>pno</a:t>
            </a:r>
            <a:r>
              <a:rPr lang="en-US" sz="2400" dirty="0" smtClean="0"/>
              <a:t>, </a:t>
            </a:r>
            <a:r>
              <a:rPr lang="en-US" sz="2400" dirty="0" err="1" smtClean="0"/>
              <a:t>ssn</a:t>
            </a:r>
            <a:r>
              <a:rPr lang="en-US" sz="2400" dirty="0" smtClean="0"/>
              <a:t>, </a:t>
            </a:r>
            <a:r>
              <a:rPr lang="en-US" sz="2400" dirty="0" err="1" smtClean="0"/>
              <a:t>fname</a:t>
            </a:r>
            <a:r>
              <a:rPr lang="en-US" sz="2400" dirty="0" smtClean="0"/>
              <a:t> from </a:t>
            </a:r>
            <a:r>
              <a:rPr lang="en-US" sz="2400" dirty="0"/>
              <a:t>employee, </a:t>
            </a:r>
            <a:r>
              <a:rPr lang="en-US" sz="2400" dirty="0" err="1"/>
              <a:t>works_on</a:t>
            </a:r>
            <a:r>
              <a:rPr lang="en-US" sz="2400" dirty="0"/>
              <a:t> where </a:t>
            </a:r>
            <a:r>
              <a:rPr lang="en-US" sz="2400" dirty="0" err="1"/>
              <a:t>essn</a:t>
            </a:r>
            <a:r>
              <a:rPr lang="en-US" sz="2400" dirty="0"/>
              <a:t> = </a:t>
            </a:r>
            <a:r>
              <a:rPr lang="en-US" sz="2400" dirty="0" err="1"/>
              <a:t>ssn</a:t>
            </a:r>
            <a:r>
              <a:rPr lang="en-US" sz="2400" dirty="0"/>
              <a:t>) </a:t>
            </a:r>
            <a:r>
              <a:rPr lang="en-US" sz="2400" dirty="0" err="1"/>
              <a:t>ew</a:t>
            </a:r>
            <a:r>
              <a:rPr lang="en-US" sz="2400" dirty="0"/>
              <a:t>,</a:t>
            </a:r>
          </a:p>
          <a:p>
            <a:pPr marL="137160" indent="0">
              <a:buNone/>
            </a:pPr>
            <a:r>
              <a:rPr lang="en-US" sz="2400" dirty="0" smtClean="0"/>
              <a:t>(select </a:t>
            </a:r>
            <a:r>
              <a:rPr lang="en-US" sz="2400" dirty="0" err="1"/>
              <a:t>pno</a:t>
            </a:r>
            <a:r>
              <a:rPr lang="en-US" sz="2400" dirty="0"/>
              <a:t>, </a:t>
            </a:r>
            <a:r>
              <a:rPr lang="en-US" sz="2400" dirty="0" err="1"/>
              <a:t>ssn</a:t>
            </a:r>
            <a:r>
              <a:rPr lang="en-US" sz="2400" dirty="0"/>
              <a:t>, </a:t>
            </a:r>
            <a:r>
              <a:rPr lang="en-US" sz="2400" dirty="0" err="1"/>
              <a:t>fname</a:t>
            </a:r>
            <a:r>
              <a:rPr lang="en-US" sz="2400" dirty="0"/>
              <a:t> from employee, </a:t>
            </a:r>
            <a:r>
              <a:rPr lang="en-US" sz="2400" dirty="0" err="1"/>
              <a:t>works_on</a:t>
            </a:r>
            <a:r>
              <a:rPr lang="en-US" sz="2400" dirty="0"/>
              <a:t> where </a:t>
            </a:r>
            <a:r>
              <a:rPr lang="en-US" sz="2400" dirty="0" err="1" smtClean="0"/>
              <a:t>essn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) ew1</a:t>
            </a: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ew.ssn</a:t>
            </a:r>
            <a:r>
              <a:rPr lang="en-US" sz="2400" dirty="0"/>
              <a:t> &lt;&gt; ew1.ssn and </a:t>
            </a:r>
            <a:r>
              <a:rPr lang="en-US" sz="2400" dirty="0" err="1"/>
              <a:t>ew.pno</a:t>
            </a:r>
            <a:r>
              <a:rPr lang="en-US" sz="2400" dirty="0"/>
              <a:t> = ew1.pno;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Left outer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Find out first name and last name of department managers listing out also employees who are not managers.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smtClean="0"/>
              <a:t>from employee left outer join department </a:t>
            </a:r>
          </a:p>
          <a:p>
            <a:pPr marL="137160" indent="0">
              <a:buNone/>
            </a:pPr>
            <a:r>
              <a:rPr lang="en-US" sz="2400" dirty="0" smtClean="0"/>
              <a:t>on </a:t>
            </a:r>
            <a:r>
              <a:rPr lang="en-US" sz="2400" dirty="0" err="1" smtClean="0"/>
              <a:t>mrg_ssn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Right outer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List the first name and last name of employees and name of their dependent listing first name and last name of all employees.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, </a:t>
            </a:r>
            <a:r>
              <a:rPr lang="en-US" sz="2400" dirty="0" err="1" smtClean="0"/>
              <a:t>dependent_name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smtClean="0"/>
              <a:t>from dependent right outer join employee</a:t>
            </a:r>
          </a:p>
          <a:p>
            <a:pPr marL="137160" indent="0">
              <a:buNone/>
            </a:pPr>
            <a:r>
              <a:rPr lang="en-US" sz="2400" dirty="0" smtClean="0"/>
              <a:t>on </a:t>
            </a:r>
            <a:r>
              <a:rPr lang="en-US" sz="2400" dirty="0" err="1" smtClean="0"/>
              <a:t>essn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Full outer join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US" sz="2400" dirty="0"/>
              <a:t>the FULL OUTER JOIN combines the results of both </a:t>
            </a:r>
            <a:r>
              <a:rPr lang="en-US" sz="2400" dirty="0">
                <a:hlinkClick r:id="rId2"/>
              </a:rPr>
              <a:t>left </a:t>
            </a:r>
            <a:r>
              <a:rPr lang="en-US" sz="2400" dirty="0"/>
              <a:t>and </a:t>
            </a:r>
            <a:r>
              <a:rPr lang="en-US" sz="2400" dirty="0">
                <a:hlinkClick r:id="rId3"/>
              </a:rPr>
              <a:t>right</a:t>
            </a:r>
            <a:r>
              <a:rPr lang="en-US" sz="2400" dirty="0"/>
              <a:t> outer joins and returns all (matched or unmatched) rows from the tables on both sides of the join clause.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dependent_name</a:t>
            </a:r>
            <a:r>
              <a:rPr lang="en-US" sz="2400" dirty="0"/>
              <a:t> </a:t>
            </a:r>
          </a:p>
          <a:p>
            <a:pPr marL="137160" indent="0">
              <a:buNone/>
            </a:pPr>
            <a:r>
              <a:rPr lang="en-US" sz="2400" dirty="0"/>
              <a:t>from dependent </a:t>
            </a:r>
            <a:r>
              <a:rPr lang="en-US" sz="2400" dirty="0" smtClean="0"/>
              <a:t>full </a:t>
            </a:r>
            <a:r>
              <a:rPr lang="en-US" sz="2400" dirty="0"/>
              <a:t>outer join employee</a:t>
            </a:r>
          </a:p>
          <a:p>
            <a:pPr marL="137160" indent="0">
              <a:buNone/>
            </a:pPr>
            <a:r>
              <a:rPr lang="en-US" sz="2400" dirty="0"/>
              <a:t>on </a:t>
            </a:r>
            <a:r>
              <a:rPr lang="en-US" sz="2400" dirty="0" err="1"/>
              <a:t>essn</a:t>
            </a:r>
            <a:r>
              <a:rPr lang="en-US" sz="2400" dirty="0"/>
              <a:t> = </a:t>
            </a:r>
            <a:r>
              <a:rPr lang="en-US" sz="2400" dirty="0" err="1"/>
              <a:t>ssn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Nested query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Query 1 (Query 2)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Correlated nested query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Uncorrelated nested query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=, all, any, some, in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exists &amp; not exists function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where exists(Query 2)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where not exists(Query 2)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7750"/>
            <a:ext cx="73151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0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works_on</a:t>
            </a:r>
            <a:r>
              <a:rPr lang="en-US" sz="2400" dirty="0" smtClean="0"/>
              <a:t> (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essn</a:t>
            </a:r>
            <a:r>
              <a:rPr lang="en-US" sz="2400" dirty="0" smtClean="0"/>
              <a:t> references employee,</a:t>
            </a:r>
          </a:p>
          <a:p>
            <a:pPr marL="13716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pno</a:t>
            </a:r>
            <a:r>
              <a:rPr lang="en-US" sz="2400" dirty="0" smtClean="0"/>
              <a:t> references project, hours number(2),</a:t>
            </a:r>
          </a:p>
          <a:p>
            <a:pPr marL="137160" indent="0">
              <a:buNone/>
            </a:pPr>
            <a:r>
              <a:rPr lang="en-US" sz="2400" dirty="0" smtClean="0"/>
              <a:t>	primary key(</a:t>
            </a:r>
            <a:r>
              <a:rPr lang="en-US" sz="2400" dirty="0" err="1" smtClean="0"/>
              <a:t>essn</a:t>
            </a:r>
            <a:r>
              <a:rPr lang="en-US" sz="2400" dirty="0" smtClean="0"/>
              <a:t>, </a:t>
            </a:r>
            <a:r>
              <a:rPr lang="en-US" sz="2400" dirty="0" err="1" smtClean="0"/>
              <a:t>pno</a:t>
            </a:r>
            <a:r>
              <a:rPr lang="en-US" sz="2400" dirty="0" smtClean="0"/>
              <a:t>) </a:t>
            </a:r>
          </a:p>
          <a:p>
            <a:pPr marL="137160" indent="0">
              <a:buNone/>
            </a:pP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90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62484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3800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Uncorrelated nested query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Find out first name and last name of employee(s) who draw the highest salary.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from employee where salary = (select max(salary) from employee)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600" i="1" dirty="0"/>
              <a:t>Find out first name and last name of employee(s) who draw </a:t>
            </a:r>
            <a:r>
              <a:rPr lang="en-US" sz="2600" i="1" dirty="0" smtClean="0"/>
              <a:t>salary higher than the salary of any employee of department number 4.</a:t>
            </a:r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r>
              <a:rPr lang="en-US" sz="2600" dirty="0" smtClean="0"/>
              <a:t>select </a:t>
            </a:r>
            <a:r>
              <a:rPr lang="en-US" sz="2600" dirty="0" err="1" smtClean="0"/>
              <a:t>fname</a:t>
            </a:r>
            <a:r>
              <a:rPr lang="en-US" sz="2600" dirty="0" smtClean="0"/>
              <a:t>, </a:t>
            </a:r>
            <a:r>
              <a:rPr lang="en-US" sz="2600" dirty="0" err="1" smtClean="0"/>
              <a:t>lname</a:t>
            </a:r>
            <a:r>
              <a:rPr lang="en-US" sz="2600" dirty="0" smtClean="0"/>
              <a:t> from employee where salary &gt; all(select salary from employee where </a:t>
            </a:r>
            <a:r>
              <a:rPr lang="en-US" sz="2600" dirty="0" err="1" smtClean="0"/>
              <a:t>dno</a:t>
            </a:r>
            <a:r>
              <a:rPr lang="en-US" sz="2600" dirty="0" smtClean="0"/>
              <a:t> = 4);</a:t>
            </a:r>
            <a:endParaRPr lang="en-US" sz="2600" dirty="0"/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r>
              <a:rPr lang="en-US" sz="2600" dirty="0" smtClean="0"/>
              <a:t>select </a:t>
            </a:r>
            <a:r>
              <a:rPr lang="en-US" sz="2600" dirty="0" err="1"/>
              <a:t>fname</a:t>
            </a:r>
            <a:r>
              <a:rPr lang="en-US" sz="2600" dirty="0"/>
              <a:t>, </a:t>
            </a:r>
            <a:r>
              <a:rPr lang="en-US" sz="2600" dirty="0" err="1"/>
              <a:t>lname</a:t>
            </a:r>
            <a:r>
              <a:rPr lang="en-US" sz="2600" dirty="0"/>
              <a:t> from employee where salary &gt; </a:t>
            </a:r>
            <a:r>
              <a:rPr lang="en-US" sz="2600" dirty="0" smtClean="0"/>
              <a:t>any(select </a:t>
            </a:r>
            <a:r>
              <a:rPr lang="en-US" sz="2600" dirty="0"/>
              <a:t>salary from employee where </a:t>
            </a:r>
            <a:r>
              <a:rPr lang="en-US" sz="2600" dirty="0" err="1"/>
              <a:t>dno</a:t>
            </a:r>
            <a:r>
              <a:rPr lang="en-US" sz="2600" dirty="0"/>
              <a:t> = 4);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/>
              <a:t>Find out first name and last name of employee(s) who draw salary higher than the salary of </a:t>
            </a:r>
            <a:r>
              <a:rPr lang="en-US" sz="2400" i="1" dirty="0" smtClean="0"/>
              <a:t>at least one </a:t>
            </a:r>
            <a:r>
              <a:rPr lang="en-US" sz="2400" i="1" dirty="0"/>
              <a:t>employee of department number 4</a:t>
            </a:r>
            <a:r>
              <a:rPr lang="en-US" sz="2400" i="1" dirty="0" smtClean="0"/>
              <a:t>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where salary &gt; </a:t>
            </a:r>
            <a:r>
              <a:rPr lang="en-US" sz="2400" dirty="0" smtClean="0"/>
              <a:t>some(select </a:t>
            </a:r>
            <a:r>
              <a:rPr lang="en-US" sz="2400" dirty="0"/>
              <a:t>salary from employee where </a:t>
            </a:r>
            <a:r>
              <a:rPr lang="en-US" sz="2400" dirty="0" err="1"/>
              <a:t>dno</a:t>
            </a:r>
            <a:r>
              <a:rPr lang="en-US" sz="2400" dirty="0"/>
              <a:t> = 4);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i="1" dirty="0" smtClean="0"/>
              <a:t>Find out first name of employees who work in the same</a:t>
            </a:r>
          </a:p>
          <a:p>
            <a:pPr marL="137160" indent="0">
              <a:buNone/>
            </a:pPr>
            <a:r>
              <a:rPr lang="en-US" i="1" dirty="0" smtClean="0"/>
              <a:t>department as Franklin does.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from employee where </a:t>
            </a:r>
            <a:r>
              <a:rPr lang="en-US" dirty="0" err="1"/>
              <a:t>dno</a:t>
            </a:r>
            <a:r>
              <a:rPr lang="en-US" dirty="0"/>
              <a:t> =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(</a:t>
            </a:r>
            <a:r>
              <a:rPr lang="en-US" dirty="0"/>
              <a:t>select </a:t>
            </a:r>
            <a:r>
              <a:rPr lang="en-US" dirty="0" err="1"/>
              <a:t>dno</a:t>
            </a:r>
            <a:r>
              <a:rPr lang="en-US" dirty="0"/>
              <a:t> from employee where </a:t>
            </a:r>
            <a:r>
              <a:rPr lang="en-US" dirty="0" err="1"/>
              <a:t>fname</a:t>
            </a:r>
            <a:r>
              <a:rPr lang="en-US" dirty="0"/>
              <a:t> = 'Franklin') </a:t>
            </a:r>
            <a:r>
              <a:rPr lang="en-US" dirty="0" smtClean="0"/>
              <a:t>and </a:t>
            </a:r>
          </a:p>
          <a:p>
            <a:pPr marL="137160" indent="0"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 </a:t>
            </a:r>
            <a:r>
              <a:rPr lang="en-US" dirty="0"/>
              <a:t>&lt;&gt; 'Franklin';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 from employee where </a:t>
            </a:r>
            <a:r>
              <a:rPr lang="en-US" dirty="0" err="1" smtClean="0"/>
              <a:t>dno</a:t>
            </a:r>
            <a:r>
              <a:rPr lang="en-US" dirty="0" smtClean="0"/>
              <a:t> in </a:t>
            </a:r>
          </a:p>
          <a:p>
            <a:pPr marL="137160" indent="0">
              <a:buNone/>
            </a:pPr>
            <a:r>
              <a:rPr lang="en-US" dirty="0" smtClean="0"/>
              <a:t>(select </a:t>
            </a:r>
            <a:r>
              <a:rPr lang="en-US" dirty="0" err="1" smtClean="0"/>
              <a:t>dno</a:t>
            </a:r>
            <a:r>
              <a:rPr lang="en-US" dirty="0" smtClean="0"/>
              <a:t> from employee where </a:t>
            </a:r>
            <a:r>
              <a:rPr lang="en-US" dirty="0" err="1" smtClean="0"/>
              <a:t>fname</a:t>
            </a:r>
            <a:r>
              <a:rPr lang="en-US" dirty="0" smtClean="0"/>
              <a:t> = 'Franklin') and </a:t>
            </a:r>
          </a:p>
          <a:p>
            <a:pPr marL="137160" indent="0"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 &lt;&gt; </a:t>
            </a:r>
            <a:r>
              <a:rPr lang="en-US" dirty="0"/>
              <a:t>'Franklin</a:t>
            </a:r>
            <a:r>
              <a:rPr lang="en-US" dirty="0" smtClean="0"/>
              <a:t>';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76300"/>
            <a:ext cx="79057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9375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4350"/>
            <a:ext cx="67056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409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Correlated nested query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 smtClean="0"/>
              <a:t>Find out first name of employees who have at least one dependent.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 from employee where exists (select * from dependent where </a:t>
            </a:r>
            <a:r>
              <a:rPr lang="en-US" sz="2400" dirty="0" err="1" smtClean="0"/>
              <a:t>essn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400" i="1" dirty="0"/>
              <a:t>Find out first name of employees who have </a:t>
            </a:r>
            <a:r>
              <a:rPr lang="en-US" sz="2400" i="1" dirty="0" smtClean="0"/>
              <a:t>no dependent</a:t>
            </a:r>
            <a:r>
              <a:rPr lang="en-US" sz="2400" i="1" dirty="0"/>
              <a:t>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 from employee where </a:t>
            </a:r>
            <a:r>
              <a:rPr lang="en-US" sz="2400" dirty="0" smtClean="0"/>
              <a:t>not exists 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select * from dependent where </a:t>
            </a:r>
            <a:r>
              <a:rPr lang="en-US" sz="2400" dirty="0" err="1"/>
              <a:t>essn</a:t>
            </a:r>
            <a:r>
              <a:rPr lang="en-US" sz="2400" dirty="0"/>
              <a:t> = </a:t>
            </a:r>
            <a:r>
              <a:rPr lang="en-US" sz="2400" dirty="0" err="1"/>
              <a:t>ssn</a:t>
            </a:r>
            <a:r>
              <a:rPr lang="en-US" sz="2400" dirty="0" smtClean="0"/>
              <a:t>);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i="1" dirty="0"/>
              <a:t>Retrieve the name of each employee who has </a:t>
            </a:r>
            <a:r>
              <a:rPr lang="en-US" sz="2400" i="1" dirty="0" smtClean="0"/>
              <a:t>a dependent </a:t>
            </a:r>
            <a:r>
              <a:rPr lang="en-US" sz="2400" i="1" dirty="0"/>
              <a:t>with </a:t>
            </a:r>
            <a:r>
              <a:rPr lang="en-US" sz="2400" i="1" dirty="0" smtClean="0"/>
              <a:t>the same name as the first name of the employee.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fname</a:t>
            </a:r>
            <a:r>
              <a:rPr lang="en-US" sz="2400" dirty="0" smtClean="0"/>
              <a:t>, </a:t>
            </a:r>
            <a:r>
              <a:rPr lang="en-US" sz="2400" dirty="0" err="1" smtClean="0"/>
              <a:t>lname</a:t>
            </a:r>
            <a:r>
              <a:rPr lang="en-US" sz="2400" dirty="0" smtClean="0"/>
              <a:t> from employee where </a:t>
            </a:r>
            <a:r>
              <a:rPr lang="en-US" sz="2400" dirty="0" err="1" smtClean="0"/>
              <a:t>ssn</a:t>
            </a:r>
            <a:r>
              <a:rPr lang="en-US" sz="2400" dirty="0" smtClean="0"/>
              <a:t> in 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(select </a:t>
            </a:r>
            <a:r>
              <a:rPr lang="en-US" sz="2400" dirty="0" err="1" smtClean="0"/>
              <a:t>essn</a:t>
            </a:r>
            <a:r>
              <a:rPr lang="en-US" sz="2400" dirty="0" smtClean="0"/>
              <a:t> from dependent where </a:t>
            </a:r>
            <a:r>
              <a:rPr lang="en-US" sz="2400" dirty="0" err="1" smtClean="0"/>
              <a:t>essn</a:t>
            </a:r>
            <a:r>
              <a:rPr lang="en-US" sz="2400" dirty="0" smtClean="0"/>
              <a:t> = </a:t>
            </a:r>
            <a:r>
              <a:rPr lang="en-US" sz="2400" dirty="0" err="1" smtClean="0"/>
              <a:t>ssn</a:t>
            </a:r>
            <a:r>
              <a:rPr lang="en-US" sz="2400" dirty="0" smtClean="0"/>
              <a:t> and </a:t>
            </a:r>
          </a:p>
          <a:p>
            <a:pPr marL="137160" indent="0">
              <a:buNone/>
            </a:pPr>
            <a:r>
              <a:rPr lang="en-US" sz="2400" dirty="0" smtClean="0"/>
              <a:t>				</a:t>
            </a:r>
            <a:r>
              <a:rPr lang="en-US" sz="2400" dirty="0" err="1" smtClean="0"/>
              <a:t>fname</a:t>
            </a:r>
            <a:r>
              <a:rPr lang="en-US" sz="2400" dirty="0" smtClean="0"/>
              <a:t> 	= </a:t>
            </a:r>
            <a:r>
              <a:rPr lang="en-US" sz="2400" dirty="0" err="1" smtClean="0"/>
              <a:t>dependent_name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3828</Words>
  <Application>Microsoft Office PowerPoint</Application>
  <PresentationFormat>On-screen Show (16:9)</PresentationFormat>
  <Paragraphs>777</Paragraphs>
  <Slides>122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3" baseType="lpstr">
      <vt:lpstr>Office Theme</vt:lpstr>
      <vt:lpstr>Structured Query Language (SQL)</vt:lpstr>
      <vt:lpstr>SQL</vt:lpstr>
      <vt:lpstr>PowerPoint Presentation</vt:lpstr>
      <vt:lpstr>PowerPoint Presentation</vt:lpstr>
      <vt:lpstr>Table creation</vt:lpstr>
      <vt:lpstr>Table creation</vt:lpstr>
      <vt:lpstr>Table creation</vt:lpstr>
      <vt:lpstr>Table creation</vt:lpstr>
      <vt:lpstr>Table creation</vt:lpstr>
      <vt:lpstr>Table creation</vt:lpstr>
      <vt:lpstr>Defining foreign key</vt:lpstr>
      <vt:lpstr>You may assign name to a constraint</vt:lpstr>
      <vt:lpstr>Defining constraint after table creation</vt:lpstr>
      <vt:lpstr>Assigning name to a constraint</vt:lpstr>
      <vt:lpstr>Removing constraint</vt:lpstr>
      <vt:lpstr>Disabling &amp; Enabling constraint</vt:lpstr>
      <vt:lpstr>Adding new column to a table</vt:lpstr>
      <vt:lpstr>Removing columns from a table</vt:lpstr>
      <vt:lpstr>Modifying column definition</vt:lpstr>
      <vt:lpstr>Check constraint</vt:lpstr>
      <vt:lpstr>Check constraint</vt:lpstr>
      <vt:lpstr>Check constraint</vt:lpstr>
      <vt:lpstr>Check constraint</vt:lpstr>
      <vt:lpstr>Check constraint</vt:lpstr>
      <vt:lpstr>Remove a table</vt:lpstr>
      <vt:lpstr>Data entry (Insert statement)</vt:lpstr>
      <vt:lpstr>Failure of Insert statement</vt:lpstr>
      <vt:lpstr>Changing existing data  (Update statement)</vt:lpstr>
      <vt:lpstr>Update statement</vt:lpstr>
      <vt:lpstr>Failure of update statement</vt:lpstr>
      <vt:lpstr>Removing rows from table (Delete statement)</vt:lpstr>
      <vt:lpstr>Failure of delete statement</vt:lpstr>
      <vt:lpstr>Commit &amp; Rollback</vt:lpstr>
      <vt:lpstr>Select statement  (Retrieving data from database)</vt:lpstr>
      <vt:lpstr>Examples of data retrieval</vt:lpstr>
      <vt:lpstr>PowerPoint Presentation</vt:lpstr>
      <vt:lpstr>PowerPoint Presentation</vt:lpstr>
      <vt:lpstr>Select statement</vt:lpstr>
      <vt:lpstr>Select statement</vt:lpstr>
      <vt:lpstr>Select statement with WHERE clause</vt:lpstr>
      <vt:lpstr>Select statement with WHERE clause</vt:lpstr>
      <vt:lpstr>Select statement with WHERE clause</vt:lpstr>
      <vt:lpstr>Select statement with WHERE clause</vt:lpstr>
      <vt:lpstr>Select statement with WHERE clause</vt:lpstr>
      <vt:lpstr>Select statement with WHERE clause</vt:lpstr>
      <vt:lpstr>Select statement with WHERE clause</vt:lpstr>
      <vt:lpstr>Select statement with WHERE clause</vt:lpstr>
      <vt:lpstr>Testing absence/presence of data</vt:lpstr>
      <vt:lpstr>Testing absence/presence of data</vt:lpstr>
      <vt:lpstr>Eliminating duplicates</vt:lpstr>
      <vt:lpstr>Arithmetic operator in selection list</vt:lpstr>
      <vt:lpstr>ORDER BY clause</vt:lpstr>
      <vt:lpstr>ORDER BY clause</vt:lpstr>
      <vt:lpstr>ORDER BY clause</vt:lpstr>
      <vt:lpstr>ORDER BY with WHERE clause</vt:lpstr>
      <vt:lpstr>Aggregate functions</vt:lpstr>
      <vt:lpstr>Query using aggregate function</vt:lpstr>
      <vt:lpstr>GROUP BY clause</vt:lpstr>
      <vt:lpstr>GROUP BY clause</vt:lpstr>
      <vt:lpstr>GROUP BY clause</vt:lpstr>
      <vt:lpstr>GROUP BY clause</vt:lpstr>
      <vt:lpstr>GROUP BY clause</vt:lpstr>
      <vt:lpstr>GROUP BY clause</vt:lpstr>
      <vt:lpstr>GROUP BY with WHERE &amp; ORDER BY clause</vt:lpstr>
      <vt:lpstr>HAVING clause</vt:lpstr>
      <vt:lpstr>Query involving HAVING clause</vt:lpstr>
      <vt:lpstr>Query involving HAVING clause</vt:lpstr>
      <vt:lpstr>Query involving HAVING clause</vt:lpstr>
      <vt:lpstr>Format of select statement</vt:lpstr>
      <vt:lpstr>Multiple tables in select statement - Joining tables</vt:lpstr>
      <vt:lpstr>PowerPoint Presentation</vt:lpstr>
      <vt:lpstr>PowerPoint Presentation</vt:lpstr>
      <vt:lpstr>PowerPoint Presentation</vt:lpstr>
      <vt:lpstr>PowerPoint Presentation</vt:lpstr>
      <vt:lpstr>Query involving join</vt:lpstr>
      <vt:lpstr>Query involving join</vt:lpstr>
      <vt:lpstr>Query involving join</vt:lpstr>
      <vt:lpstr>Query involving join</vt:lpstr>
      <vt:lpstr>PowerPoint Presentation</vt:lpstr>
      <vt:lpstr>Natural join</vt:lpstr>
      <vt:lpstr>PowerPoint Presentation</vt:lpstr>
      <vt:lpstr>Self join</vt:lpstr>
      <vt:lpstr>Self join</vt:lpstr>
      <vt:lpstr>Self join</vt:lpstr>
      <vt:lpstr>Left outer join</vt:lpstr>
      <vt:lpstr>Right outer join</vt:lpstr>
      <vt:lpstr>Full outer join</vt:lpstr>
      <vt:lpstr>Nested query</vt:lpstr>
      <vt:lpstr>PowerPoint Presentation</vt:lpstr>
      <vt:lpstr>PowerPoint Presentation</vt:lpstr>
      <vt:lpstr>Uncorrelated nested query</vt:lpstr>
      <vt:lpstr>Uncorrelated nested query</vt:lpstr>
      <vt:lpstr>Uncorrelated nested query</vt:lpstr>
      <vt:lpstr>Uncorrelated nested query</vt:lpstr>
      <vt:lpstr>PowerPoint Presentation</vt:lpstr>
      <vt:lpstr>PowerPoint Presentation</vt:lpstr>
      <vt:lpstr>Correlated nested query</vt:lpstr>
      <vt:lpstr>Correlated nested query</vt:lpstr>
      <vt:lpstr>Correlated nested query</vt:lpstr>
      <vt:lpstr>Correlated nested query</vt:lpstr>
      <vt:lpstr>Correlated nested query</vt:lpstr>
      <vt:lpstr>Set operations</vt:lpstr>
      <vt:lpstr>PowerPoint Presentation</vt:lpstr>
      <vt:lpstr>Set operations</vt:lpstr>
      <vt:lpstr>PowerPoint Presentation</vt:lpstr>
      <vt:lpstr>PowerPoint Presentation</vt:lpstr>
      <vt:lpstr>Set operations</vt:lpstr>
      <vt:lpstr>Duplicates</vt:lpstr>
      <vt:lpstr>PowerPoint Presentation</vt:lpstr>
      <vt:lpstr>create table … select…</vt:lpstr>
      <vt:lpstr>insert into … select</vt:lpstr>
      <vt:lpstr>Views</vt:lpstr>
      <vt:lpstr>Exercise</vt:lpstr>
      <vt:lpstr>Creating tables</vt:lpstr>
      <vt:lpstr>Creating tables</vt:lpstr>
      <vt:lpstr>Transactions</vt:lpstr>
      <vt:lpstr>SQL statement</vt:lpstr>
      <vt:lpstr>SQL statement</vt:lpstr>
      <vt:lpstr>SQL statement</vt:lpstr>
      <vt:lpstr>SQL statement</vt:lpstr>
      <vt:lpstr>SQL statement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Admin</dc:creator>
  <cp:lastModifiedBy>Vinay Maddiralla</cp:lastModifiedBy>
  <cp:revision>371</cp:revision>
  <dcterms:created xsi:type="dcterms:W3CDTF">2020-01-20T06:15:38Z</dcterms:created>
  <dcterms:modified xsi:type="dcterms:W3CDTF">2022-10-17T12:18:13Z</dcterms:modified>
</cp:coreProperties>
</file>