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758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89608"/>
            <a:ext cx="3849370" cy="456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55396"/>
            <a:ext cx="64611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303" y="1441703"/>
            <a:ext cx="8250555" cy="541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202" y="1740344"/>
            <a:ext cx="324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6520" algn="l"/>
              </a:tabLst>
            </a:pPr>
            <a:r>
              <a:rPr sz="6000" spc="-10" dirty="0"/>
              <a:t>SQ</a:t>
            </a:r>
            <a:r>
              <a:rPr sz="6000" dirty="0"/>
              <a:t>L	</a:t>
            </a:r>
            <a:r>
              <a:rPr sz="6000" spc="-10" dirty="0"/>
              <a:t>Basics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6641465" y="4778929"/>
            <a:ext cx="3416935" cy="182742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US" sz="3200" spc="-110" dirty="0" err="1" smtClean="0">
                <a:solidFill>
                  <a:srgbClr val="0070BF"/>
                </a:solidFill>
                <a:latin typeface="Calibri"/>
                <a:cs typeface="Calibri"/>
              </a:rPr>
              <a:t>Vinay</a:t>
            </a:r>
            <a:r>
              <a:rPr lang="en-US" sz="3200" spc="-110" dirty="0" smtClean="0">
                <a:solidFill>
                  <a:srgbClr val="0070BF"/>
                </a:solidFill>
                <a:latin typeface="Calibri"/>
                <a:cs typeface="Calibri"/>
              </a:rPr>
              <a:t> M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US" sz="3200" spc="-110" dirty="0" smtClean="0">
                <a:solidFill>
                  <a:srgbClr val="0070BF"/>
                </a:solidFill>
                <a:latin typeface="Calibri"/>
                <a:cs typeface="Calibri"/>
              </a:rPr>
              <a:t>Asst. Professor</a:t>
            </a: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US" sz="3200" spc="-110" dirty="0" smtClean="0">
                <a:solidFill>
                  <a:srgbClr val="0070BF"/>
                </a:solidFill>
                <a:latin typeface="Calibri"/>
                <a:cs typeface="Calibri"/>
              </a:rPr>
              <a:t>SITE.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20" dirty="0"/>
              <a:t> </a:t>
            </a:r>
            <a:r>
              <a:rPr spc="-10" dirty="0"/>
              <a:t>Language</a:t>
            </a:r>
            <a:r>
              <a:rPr spc="-30" dirty="0"/>
              <a:t> </a:t>
            </a:r>
            <a:r>
              <a:rPr spc="-10" dirty="0"/>
              <a:t>(DDL)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1760"/>
            <a:ext cx="8112125" cy="499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DDL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deleting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altering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table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476884" marR="476884" indent="-464820">
              <a:lnSpc>
                <a:spcPct val="100000"/>
              </a:lnSpc>
              <a:spcBef>
                <a:spcPts val="218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DDL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auto-committed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permanently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save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DDL: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45" dirty="0">
                <a:latin typeface="Calibri"/>
                <a:cs typeface="Calibri"/>
              </a:rPr>
              <a:t>CREATE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50" dirty="0">
                <a:latin typeface="Calibri"/>
                <a:cs typeface="Calibri"/>
              </a:rPr>
              <a:t>ALTER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DROP</a:t>
            </a:r>
            <a:endParaRPr sz="28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35" dirty="0">
                <a:latin typeface="Calibri"/>
                <a:cs typeface="Calibri"/>
              </a:rPr>
              <a:t>TRUNCATE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275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5" dirty="0"/>
              <a:t> </a:t>
            </a:r>
            <a:r>
              <a:rPr spc="-65" dirty="0">
                <a:solidFill>
                  <a:srgbClr val="000000"/>
                </a:solidFill>
              </a:rPr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276590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lang="en-US" sz="2400" spc="-45" dirty="0" smtClean="0">
                <a:latin typeface="Calibri"/>
                <a:cs typeface="Calibri"/>
              </a:rPr>
              <a:t>C</a:t>
            </a:r>
            <a:r>
              <a:rPr sz="2400" spc="-45" dirty="0" smtClean="0">
                <a:latin typeface="Calibri"/>
                <a:cs typeface="Calibri"/>
              </a:rPr>
              <a:t>REATE</a:t>
            </a:r>
            <a:r>
              <a:rPr sz="2400" spc="-5" dirty="0" smtClean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TABLE_NAME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(COLUMN_NAME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DATATYPES[,....]);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75"/>
              </a:spcBef>
            </a:pP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EMPLOYEE(Name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VARCHAR2(20), </a:t>
            </a: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VARCHA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R2(100</a:t>
            </a:r>
            <a:r>
              <a:rPr sz="2400" spc="-5" dirty="0">
                <a:latin typeface="Calibri"/>
                <a:cs typeface="Calibri"/>
              </a:rPr>
              <a:t>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DATE);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75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10" dirty="0"/>
              <a:t> </a:t>
            </a:r>
            <a:r>
              <a:rPr spc="-20" dirty="0">
                <a:solidFill>
                  <a:srgbClr val="000000"/>
                </a:solidFill>
              </a:rPr>
              <a:t>Drop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686560"/>
            <a:ext cx="7935595" cy="358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Drop: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record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DROP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DROP</a:t>
            </a:r>
            <a:r>
              <a:rPr sz="2400" spc="-45" dirty="0">
                <a:latin typeface="Calibri"/>
                <a:cs typeface="Calibri"/>
              </a:rPr>
              <a:t> 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0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Definition</a:t>
            </a:r>
            <a:r>
              <a:rPr spc="-15" dirty="0"/>
              <a:t> </a:t>
            </a:r>
            <a:r>
              <a:rPr spc="-10" dirty="0"/>
              <a:t>Language</a:t>
            </a:r>
            <a:r>
              <a:rPr spc="-20" dirty="0"/>
              <a:t> </a:t>
            </a:r>
            <a:r>
              <a:rPr dirty="0"/>
              <a:t>(DDL)-</a:t>
            </a:r>
            <a:r>
              <a:rPr spc="-5" dirty="0"/>
              <a:t> </a:t>
            </a:r>
            <a:r>
              <a:rPr b="1" spc="-65" dirty="0">
                <a:solidFill>
                  <a:srgbClr val="000000"/>
                </a:solidFill>
                <a:latin typeface="Calibri"/>
                <a:cs typeface="Calibri"/>
              </a:rPr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72145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ALTER: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alter the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10" dirty="0">
                <a:latin typeface="Calibri"/>
                <a:cs typeface="Calibri"/>
              </a:rPr>
              <a:t>database.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could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existing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attribute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probably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476884" marR="991869">
              <a:lnSpc>
                <a:spcPts val="3460"/>
              </a:lnSpc>
              <a:spcBef>
                <a:spcPts val="210"/>
              </a:spcBef>
            </a:pPr>
            <a:r>
              <a:rPr sz="2000" spc="-30" dirty="0">
                <a:latin typeface="Calibri"/>
                <a:cs typeface="Calibri"/>
              </a:rPr>
              <a:t>ALTER </a:t>
            </a: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COLUMN-definition;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ALTER </a:t>
            </a: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MODIFY(COLUMN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DEFINITION....);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605155" marR="307340" indent="-22860">
              <a:lnSpc>
                <a:spcPct val="120000"/>
              </a:lnSpc>
            </a:pP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STU_DETAILS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ADD(ADDRESS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VARCHAR2(20));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STU_DETAILS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MODIFY (NAME </a:t>
            </a:r>
            <a:r>
              <a:rPr sz="2400" spc="-15" dirty="0">
                <a:latin typeface="Calibri"/>
                <a:cs typeface="Calibri"/>
              </a:rPr>
              <a:t>VARCHAR2(20));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8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Definition Language</a:t>
            </a:r>
            <a:r>
              <a:rPr spc="-15" dirty="0"/>
              <a:t> </a:t>
            </a:r>
            <a:r>
              <a:rPr dirty="0"/>
              <a:t>(DDL)- </a:t>
            </a:r>
            <a:r>
              <a:rPr sz="2400" b="1" spc="-30" dirty="0">
                <a:solidFill>
                  <a:srgbClr val="000000"/>
                </a:solidFill>
                <a:latin typeface="Calibri"/>
                <a:cs typeface="Calibri"/>
              </a:rPr>
              <a:t>TRUNCATE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3912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TRUNCATE: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rows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table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980"/>
              </a:spcBef>
            </a:pPr>
            <a:r>
              <a:rPr sz="2000" spc="-20" dirty="0">
                <a:latin typeface="Calibri"/>
                <a:cs typeface="Calibri"/>
              </a:rPr>
              <a:t>TRUNCATE</a:t>
            </a:r>
            <a:r>
              <a:rPr sz="2000" spc="-35" dirty="0">
                <a:latin typeface="Calibri"/>
                <a:cs typeface="Calibri"/>
              </a:rPr>
              <a:t> TABLE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649605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alibri"/>
                <a:cs typeface="Calibri"/>
              </a:rPr>
              <a:t>TRUNCATE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EMPLOYEE;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93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5" dirty="0"/>
              <a:t> </a:t>
            </a:r>
            <a:r>
              <a:rPr spc="-10" dirty="0"/>
              <a:t>Manipulation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286115" cy="473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699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  <a:tab pos="5835650" algn="l"/>
              </a:tabLst>
            </a:pPr>
            <a:r>
              <a:rPr sz="2800" spc="-10" dirty="0">
                <a:latin typeface="Calibri"/>
                <a:cs typeface="Calibri"/>
              </a:rPr>
              <a:t>DML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responsible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CHANGES	</a:t>
            </a:r>
            <a:r>
              <a:rPr sz="2800" spc="-10" dirty="0">
                <a:latin typeface="Calibri"/>
                <a:cs typeface="Calibri"/>
              </a:rPr>
              <a:t>in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5" dirty="0">
                <a:solidFill>
                  <a:srgbClr val="0070BF"/>
                </a:solidFill>
                <a:latin typeface="Calibri"/>
                <a:cs typeface="Calibri"/>
              </a:rPr>
              <a:t>DML</a:t>
            </a:r>
            <a:r>
              <a:rPr sz="2800" b="1" spc="10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70BF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0070BF"/>
                </a:solidFill>
                <a:latin typeface="Calibri"/>
                <a:cs typeface="Calibri"/>
              </a:rPr>
              <a:t>not auto-committed</a:t>
            </a:r>
            <a:r>
              <a:rPr sz="2800" b="1" spc="25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 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can't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permanently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save</a:t>
            </a:r>
            <a:r>
              <a:rPr sz="2800" spc="-5" dirty="0">
                <a:latin typeface="Calibri"/>
                <a:cs typeface="Calibri"/>
              </a:rPr>
              <a:t>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rollback.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Here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DML: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0" dirty="0">
                <a:solidFill>
                  <a:srgbClr val="00AF4F"/>
                </a:solidFill>
                <a:latin typeface="Calibri"/>
                <a:cs typeface="Calibri"/>
              </a:rPr>
              <a:t>UPDATE</a:t>
            </a:r>
            <a:endParaRPr sz="2400">
              <a:latin typeface="Calibri"/>
              <a:cs typeface="Calibri"/>
            </a:endParaRPr>
          </a:p>
          <a:p>
            <a:pPr marL="927100" lvl="1" indent="-45021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809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5" dirty="0"/>
              <a:t> </a:t>
            </a:r>
            <a:r>
              <a:rPr spc="-10" dirty="0"/>
              <a:t>Manipulation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10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b="1" spc="-20" dirty="0">
                <a:solidFill>
                  <a:srgbClr val="000000"/>
                </a:solidFill>
                <a:latin typeface="Calibri"/>
                <a:cs typeface="Calibri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223884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77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INSERT: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INSERT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spc="-30" dirty="0">
                <a:latin typeface="Calibri"/>
                <a:cs typeface="Calibri"/>
              </a:rPr>
              <a:t>query.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insert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 dirty="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580"/>
              </a:spcBef>
              <a:tabLst>
                <a:tab pos="3363595" algn="l"/>
              </a:tabLst>
            </a:pPr>
            <a:r>
              <a:rPr sz="2000" spc="-5" dirty="0" smtClean="0">
                <a:latin typeface="Calibri"/>
                <a:cs typeface="Calibri"/>
              </a:rPr>
              <a:t>INSERT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 smtClean="0">
                <a:latin typeface="Calibri"/>
                <a:cs typeface="Calibri"/>
              </a:rPr>
              <a:t>TABLE_NAME</a:t>
            </a:r>
            <a:r>
              <a:rPr lang="en-US" sz="2000" spc="-20" dirty="0" smtClean="0">
                <a:latin typeface="Calibri"/>
                <a:cs typeface="Calibri"/>
              </a:rPr>
              <a:t> </a:t>
            </a:r>
            <a:r>
              <a:rPr sz="2000" spc="-30" dirty="0" smtClean="0">
                <a:latin typeface="Calibri"/>
                <a:cs typeface="Calibri"/>
              </a:rPr>
              <a:t>VALUES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(value1, value2,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value3,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valueN);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INSERT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XYZ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spc="-35" dirty="0" smtClean="0">
                <a:latin typeface="Calibri"/>
                <a:cs typeface="Calibri"/>
              </a:rPr>
              <a:t>VALUES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("Sonoo",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"DBMS");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99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10" dirty="0"/>
              <a:t>Manipulation</a:t>
            </a:r>
            <a:r>
              <a:rPr spc="-5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-20" dirty="0"/>
              <a:t> </a:t>
            </a:r>
            <a:r>
              <a:rPr b="1" spc="-75" dirty="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193405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Update: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modify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the table.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 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[column_name1=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value1,...column_n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valueN]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[WHERE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932815">
              <a:lnSpc>
                <a:spcPct val="100000"/>
              </a:lnSpc>
              <a:spcBef>
                <a:spcPts val="575"/>
              </a:spcBef>
            </a:pP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students</a:t>
            </a:r>
            <a:endParaRPr sz="2400">
              <a:latin typeface="Calibri"/>
              <a:cs typeface="Calibri"/>
            </a:endParaRPr>
          </a:p>
          <a:p>
            <a:pPr marL="865505" marR="4147185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SET User_Name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'Sonoo'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Student_Id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-5" dirty="0">
                <a:latin typeface="Calibri"/>
                <a:cs typeface="Calibri"/>
              </a:rPr>
              <a:t> '3'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692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0" dirty="0"/>
              <a:t> </a:t>
            </a:r>
            <a:r>
              <a:rPr spc="-20" dirty="0"/>
              <a:t>Control</a:t>
            </a:r>
            <a:r>
              <a:rPr spc="-3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732091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DCL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TAKE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BACK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user.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DCL:</a:t>
            </a:r>
            <a:endParaRPr sz="2800">
              <a:latin typeface="Calibri"/>
              <a:cs typeface="Calibri"/>
            </a:endParaRPr>
          </a:p>
          <a:p>
            <a:pPr marL="760730" indent="-28448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761365" algn="l"/>
              </a:tabLst>
            </a:pPr>
            <a:r>
              <a:rPr sz="2800" spc="-25" dirty="0">
                <a:latin typeface="Calibri"/>
                <a:cs typeface="Calibri"/>
              </a:rPr>
              <a:t>Grant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850">
              <a:latin typeface="Calibri"/>
              <a:cs typeface="Calibri"/>
            </a:endParaRPr>
          </a:p>
          <a:p>
            <a:pPr marL="760730" indent="-284480">
              <a:lnSpc>
                <a:spcPct val="100000"/>
              </a:lnSpc>
              <a:buSzPct val="96428"/>
              <a:buFont typeface="Wingdings"/>
              <a:buChar char=""/>
              <a:tabLst>
                <a:tab pos="761365" algn="l"/>
              </a:tabLst>
            </a:pPr>
            <a:r>
              <a:rPr sz="2800" spc="-35" dirty="0">
                <a:latin typeface="Calibri"/>
                <a:cs typeface="Calibri"/>
              </a:rPr>
              <a:t>Revoke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6266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50" dirty="0"/>
              <a:t> </a:t>
            </a:r>
            <a:r>
              <a:rPr spc="-20" dirty="0"/>
              <a:t>Control</a:t>
            </a:r>
            <a:r>
              <a:rPr spc="-10" dirty="0"/>
              <a:t> Language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b="1" spc="-30" dirty="0">
                <a:solidFill>
                  <a:srgbClr val="000000"/>
                </a:solidFill>
                <a:latin typeface="Calibri"/>
                <a:cs typeface="Calibri"/>
              </a:rPr>
              <a:t>Grant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144509" cy="5460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GRANT: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database.</a:t>
            </a:r>
          </a:p>
          <a:p>
            <a:pPr>
              <a:lnSpc>
                <a:spcPct val="100000"/>
              </a:lnSpc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 dirty="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GRANT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SELECT,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30" dirty="0">
                <a:latin typeface="Calibri"/>
                <a:cs typeface="Calibri"/>
              </a:rPr>
              <a:t>MY_TABLE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SOME_USER,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HER_USER</a:t>
            </a:r>
            <a:r>
              <a:rPr sz="2400" spc="-5" dirty="0" smtClean="0">
                <a:latin typeface="Calibri"/>
                <a:cs typeface="Calibri"/>
              </a:rPr>
              <a:t>;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80"/>
              </a:spcBef>
            </a:pPr>
            <a:endParaRPr lang="en-US" sz="2400" spc="-5" dirty="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580"/>
              </a:spcBef>
            </a:pPr>
            <a:r>
              <a:rPr lang="en-US" sz="2400" dirty="0" smtClean="0">
                <a:latin typeface="Calibri"/>
                <a:cs typeface="Calibri"/>
              </a:rPr>
              <a:t>Grant select, update on student to </a:t>
            </a:r>
            <a:r>
              <a:rPr lang="en-US" sz="2400" dirty="0" err="1" smtClean="0">
                <a:latin typeface="Calibri"/>
                <a:cs typeface="Calibri"/>
              </a:rPr>
              <a:t>rahul</a:t>
            </a:r>
            <a:r>
              <a:rPr lang="en-US" sz="2400" dirty="0" smtClean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REVOKE: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take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user.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Example</a:t>
            </a:r>
            <a:r>
              <a:rPr sz="2400" b="1" spc="-10" dirty="0" smtClean="0"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REVOKE </a:t>
            </a:r>
            <a:r>
              <a:rPr sz="2400" spc="-40" dirty="0">
                <a:latin typeface="Calibri"/>
                <a:cs typeface="Calibri"/>
              </a:rPr>
              <a:t>SELECT,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UPDATE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30" dirty="0">
                <a:latin typeface="Calibri"/>
                <a:cs typeface="Calibri"/>
              </a:rPr>
              <a:t>MY_TABLE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USER1,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USER2</a:t>
            </a:r>
            <a:r>
              <a:rPr sz="2400" spc="-5" dirty="0" smtClean="0">
                <a:latin typeface="Calibri"/>
                <a:cs typeface="Calibri"/>
              </a:rPr>
              <a:t>;</a:t>
            </a:r>
            <a:endParaRPr lang="en-US" sz="2400" spc="-5" dirty="0" smtClean="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</a:pPr>
            <a:r>
              <a:rPr lang="en-US" sz="2400" spc="-5" dirty="0" smtClean="0">
                <a:latin typeface="Calibri"/>
                <a:cs typeface="Calibri"/>
              </a:rPr>
              <a:t>Revoke delete on student from </a:t>
            </a:r>
            <a:r>
              <a:rPr lang="en-US" sz="2400" spc="-5" dirty="0" err="1" smtClean="0">
                <a:latin typeface="Calibri"/>
                <a:cs typeface="Calibri"/>
              </a:rPr>
              <a:t>rahul</a:t>
            </a:r>
            <a:r>
              <a:rPr lang="en-US" sz="2400" spc="-5" dirty="0" smtClean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755396"/>
            <a:ext cx="2716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036" y="1486915"/>
            <a:ext cx="7981315" cy="48717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71170" marR="40640" indent="-45910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471170" algn="l"/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5" dirty="0">
                <a:latin typeface="Calibri"/>
                <a:cs typeface="Calibri"/>
              </a:rPr>
              <a:t>stands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Structured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Query Language</a:t>
            </a:r>
            <a:r>
              <a:rPr sz="3000" spc="-5" dirty="0">
                <a:latin typeface="Calibri"/>
                <a:cs typeface="Calibri"/>
              </a:rPr>
              <a:t>. It is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storing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managing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Relational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Management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(RDBMS).</a:t>
            </a:r>
            <a:endParaRPr sz="3000">
              <a:latin typeface="Calibri"/>
              <a:cs typeface="Calibri"/>
            </a:endParaRPr>
          </a:p>
          <a:p>
            <a:pPr marL="471170" marR="9525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It 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5" dirty="0">
                <a:latin typeface="Calibri"/>
                <a:cs typeface="Calibri"/>
              </a:rPr>
              <a:t>language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Relational Database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System. </a:t>
            </a:r>
            <a:r>
              <a:rPr sz="3000" spc="-5" dirty="0">
                <a:latin typeface="Calibri"/>
                <a:cs typeface="Calibri"/>
              </a:rPr>
              <a:t>It enables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user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b="1" spc="-20" dirty="0">
                <a:solidFill>
                  <a:srgbClr val="00AFEF"/>
                </a:solidFill>
                <a:latin typeface="Calibri"/>
                <a:cs typeface="Calibri"/>
              </a:rPr>
              <a:t>create, </a:t>
            </a:r>
            <a:r>
              <a:rPr sz="3000" b="1" spc="-10" dirty="0">
                <a:solidFill>
                  <a:srgbClr val="00AFEF"/>
                </a:solidFill>
                <a:latin typeface="Calibri"/>
                <a:cs typeface="Calibri"/>
              </a:rPr>
              <a:t>read, </a:t>
            </a:r>
            <a:r>
              <a:rPr sz="3000" b="1" spc="-15" dirty="0">
                <a:solidFill>
                  <a:srgbClr val="00AFEF"/>
                </a:solidFill>
                <a:latin typeface="Calibri"/>
                <a:cs typeface="Calibri"/>
              </a:rPr>
              <a:t>update </a:t>
            </a:r>
            <a:r>
              <a:rPr sz="3000" b="1" spc="-6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3000" b="1" spc="-15" dirty="0">
                <a:solidFill>
                  <a:srgbClr val="00AFEF"/>
                </a:solidFill>
                <a:latin typeface="Calibri"/>
                <a:cs typeface="Calibri"/>
              </a:rPr>
              <a:t> delete</a:t>
            </a:r>
            <a:r>
              <a:rPr sz="30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relational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tables.</a:t>
            </a:r>
            <a:endParaRPr sz="3000">
              <a:latin typeface="Calibri"/>
              <a:cs typeface="Calibri"/>
            </a:endParaRPr>
          </a:p>
          <a:p>
            <a:pPr marL="471170" marR="5080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All the RDBMS </a:t>
            </a:r>
            <a:r>
              <a:rPr sz="3000" spc="-30" dirty="0">
                <a:latin typeface="Calibri"/>
                <a:cs typeface="Calibri"/>
              </a:rPr>
              <a:t>like </a:t>
            </a:r>
            <a:r>
              <a:rPr sz="3000" b="1" spc="5" dirty="0">
                <a:solidFill>
                  <a:srgbClr val="BF0000"/>
                </a:solidFill>
                <a:latin typeface="Calibri"/>
                <a:cs typeface="Calibri"/>
              </a:rPr>
              <a:t>MySQL, </a:t>
            </a:r>
            <a:r>
              <a:rPr sz="3000" b="1" spc="-10" dirty="0">
                <a:solidFill>
                  <a:srgbClr val="BF0000"/>
                </a:solidFill>
                <a:latin typeface="Calibri"/>
                <a:cs typeface="Calibri"/>
              </a:rPr>
              <a:t>Informix, </a:t>
            </a:r>
            <a:r>
              <a:rPr sz="3000" b="1" spc="-15" dirty="0">
                <a:solidFill>
                  <a:srgbClr val="BF0000"/>
                </a:solidFill>
                <a:latin typeface="Calibri"/>
                <a:cs typeface="Calibri"/>
              </a:rPr>
              <a:t>Oracle, </a:t>
            </a:r>
            <a:r>
              <a:rPr sz="3000" b="1" dirty="0">
                <a:solidFill>
                  <a:srgbClr val="BF0000"/>
                </a:solidFill>
                <a:latin typeface="Calibri"/>
                <a:cs typeface="Calibri"/>
              </a:rPr>
              <a:t>MS </a:t>
            </a:r>
            <a:r>
              <a:rPr sz="3000" b="1" spc="-6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BF0000"/>
                </a:solidFill>
                <a:latin typeface="Calibri"/>
                <a:cs typeface="Calibri"/>
              </a:rPr>
              <a:t>Access and SQL Server </a:t>
            </a:r>
            <a:r>
              <a:rPr sz="3000" spc="-5" dirty="0">
                <a:latin typeface="Calibri"/>
                <a:cs typeface="Calibri"/>
              </a:rPr>
              <a:t>use SQL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their </a:t>
            </a:r>
            <a:r>
              <a:rPr sz="3000" spc="-15" dirty="0">
                <a:latin typeface="Calibri"/>
                <a:cs typeface="Calibri"/>
              </a:rPr>
              <a:t>standard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database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language.</a:t>
            </a:r>
            <a:endParaRPr sz="3000">
              <a:latin typeface="Calibri"/>
              <a:cs typeface="Calibri"/>
            </a:endParaRPr>
          </a:p>
          <a:p>
            <a:pPr marL="471170" marR="302895" indent="-45910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471805" algn="l"/>
              </a:tabLst>
            </a:pPr>
            <a:r>
              <a:rPr sz="3000" spc="-5" dirty="0">
                <a:latin typeface="Calibri"/>
                <a:cs typeface="Calibri"/>
              </a:rPr>
              <a:t>SQL </a:t>
            </a:r>
            <a:r>
              <a:rPr sz="3000" spc="-10" dirty="0">
                <a:latin typeface="Calibri"/>
                <a:cs typeface="Calibri"/>
              </a:rPr>
              <a:t>allows </a:t>
            </a:r>
            <a:r>
              <a:rPr sz="3000" spc="-15" dirty="0">
                <a:latin typeface="Calibri"/>
                <a:cs typeface="Calibri"/>
              </a:rPr>
              <a:t>users to </a:t>
            </a:r>
            <a:r>
              <a:rPr sz="3000" spc="-5" dirty="0">
                <a:latin typeface="Calibri"/>
                <a:cs typeface="Calibri"/>
              </a:rPr>
              <a:t>query the </a:t>
            </a:r>
            <a:r>
              <a:rPr sz="3000" spc="-10" dirty="0">
                <a:latin typeface="Calibri"/>
                <a:cs typeface="Calibri"/>
              </a:rPr>
              <a:t>database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30" dirty="0">
                <a:latin typeface="Calibri"/>
                <a:cs typeface="Calibri"/>
              </a:rPr>
              <a:t>ways,</a:t>
            </a:r>
            <a:r>
              <a:rPr sz="3000" spc="-5" dirty="0">
                <a:latin typeface="Calibri"/>
                <a:cs typeface="Calibri"/>
              </a:rPr>
              <a:t> using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English-like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statements.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6102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30" dirty="0"/>
              <a:t> </a:t>
            </a:r>
            <a:r>
              <a:rPr spc="-20" dirty="0"/>
              <a:t>Control</a:t>
            </a:r>
            <a:r>
              <a:rPr spc="-1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686560"/>
            <a:ext cx="802259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825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TCL</a:t>
            </a:r>
            <a:r>
              <a:rPr sz="2800" spc="-10" dirty="0">
                <a:latin typeface="Calibri"/>
                <a:cs typeface="Calibri"/>
              </a:rPr>
              <a:t> 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DML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commands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like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INSERT,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DELETE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only.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committed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that's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dropping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Here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come under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TCL:</a:t>
            </a:r>
            <a:endParaRPr sz="2800" dirty="0">
              <a:latin typeface="Calibri"/>
              <a:cs typeface="Calibri"/>
            </a:endParaRPr>
          </a:p>
          <a:p>
            <a:pPr marL="866140" indent="-38925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866140" algn="l"/>
              </a:tabLst>
            </a:pPr>
            <a:r>
              <a:rPr sz="2800" spc="-10" dirty="0">
                <a:latin typeface="Calibri"/>
                <a:cs typeface="Calibri"/>
              </a:rPr>
              <a:t>COMMIT</a:t>
            </a:r>
            <a:endParaRPr sz="2800" dirty="0">
              <a:latin typeface="Calibri"/>
              <a:cs typeface="Calibri"/>
            </a:endParaRPr>
          </a:p>
          <a:p>
            <a:pPr marL="927100" indent="-450215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15" dirty="0">
                <a:latin typeface="Calibri"/>
                <a:cs typeface="Calibri"/>
              </a:rPr>
              <a:t>ROLLBACK</a:t>
            </a:r>
            <a:endParaRPr sz="2800" dirty="0">
              <a:latin typeface="Calibri"/>
              <a:cs typeface="Calibri"/>
            </a:endParaRPr>
          </a:p>
          <a:p>
            <a:pPr marL="927100" indent="-450215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926465" algn="l"/>
                <a:tab pos="927100" algn="l"/>
              </a:tabLst>
            </a:pPr>
            <a:r>
              <a:rPr sz="2800" spc="-25" dirty="0">
                <a:latin typeface="Calibri"/>
                <a:cs typeface="Calibri"/>
              </a:rPr>
              <a:t>SAVEPOINT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7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20" dirty="0"/>
              <a:t> Control</a:t>
            </a:r>
            <a:r>
              <a:rPr spc="-10" dirty="0"/>
              <a:t> Language</a:t>
            </a:r>
            <a:r>
              <a:rPr spc="4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z="3200" spc="-10" dirty="0">
                <a:solidFill>
                  <a:srgbClr val="000000"/>
                </a:solidFill>
              </a:rPr>
              <a:t>COMMIT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689608"/>
            <a:ext cx="806450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Commit: </a:t>
            </a:r>
            <a:r>
              <a:rPr sz="2400" spc="-5" dirty="0">
                <a:latin typeface="Calibri"/>
                <a:cs typeface="Calibri"/>
              </a:rPr>
              <a:t>Commit command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transactions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Syntex: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z="2400" spc="-30" dirty="0">
                <a:latin typeface="Calibri"/>
                <a:cs typeface="Calibri"/>
              </a:rPr>
              <a:t>COMMIT;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582295" marR="4114165">
              <a:lnSpc>
                <a:spcPct val="120000"/>
              </a:lnSpc>
            </a:pPr>
            <a:r>
              <a:rPr sz="2400" spc="-5" dirty="0">
                <a:latin typeface="Calibri"/>
                <a:cs typeface="Calibri"/>
              </a:rPr>
              <a:t>DELETE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CUSTOMERS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AGE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25;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COMMIT;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91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Transaction</a:t>
            </a:r>
            <a:r>
              <a:rPr spc="-20" dirty="0"/>
              <a:t> Control</a:t>
            </a:r>
            <a:r>
              <a:rPr spc="-10" dirty="0"/>
              <a:t> Language</a:t>
            </a:r>
            <a:r>
              <a:rPr spc="4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Rollback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Rollback:</a:t>
            </a:r>
            <a:r>
              <a:rPr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/>
              <a:t>Rollback</a:t>
            </a:r>
            <a:r>
              <a:rPr spc="-45" dirty="0"/>
              <a:t> </a:t>
            </a:r>
            <a:r>
              <a:rPr spc="-5" dirty="0"/>
              <a:t>command</a:t>
            </a:r>
            <a:r>
              <a:rPr spc="-50" dirty="0"/>
              <a:t> </a:t>
            </a:r>
            <a:r>
              <a:rPr spc="-5" dirty="0"/>
              <a:t>is </a:t>
            </a:r>
            <a:r>
              <a:rPr spc="-525" dirty="0"/>
              <a:t> </a:t>
            </a:r>
            <a:r>
              <a:rPr spc="-5" dirty="0"/>
              <a:t>used </a:t>
            </a:r>
            <a:r>
              <a:rPr spc="-15" dirty="0"/>
              <a:t>to </a:t>
            </a:r>
            <a:r>
              <a:rPr spc="-5" dirty="0"/>
              <a:t>undo </a:t>
            </a:r>
            <a:r>
              <a:rPr spc="-10" dirty="0"/>
              <a:t>transactions that </a:t>
            </a:r>
            <a:r>
              <a:rPr spc="-530" dirty="0"/>
              <a:t> </a:t>
            </a:r>
            <a:r>
              <a:rPr spc="-20" dirty="0"/>
              <a:t>have</a:t>
            </a:r>
            <a:r>
              <a:rPr spc="50" dirty="0"/>
              <a:t> </a:t>
            </a:r>
            <a:r>
              <a:rPr spc="-5" dirty="0"/>
              <a:t>not</a:t>
            </a:r>
            <a:r>
              <a:rPr spc="60" dirty="0"/>
              <a:t> </a:t>
            </a:r>
            <a:r>
              <a:rPr spc="-5" dirty="0"/>
              <a:t>already</a:t>
            </a:r>
            <a:r>
              <a:rPr spc="60" dirty="0"/>
              <a:t> </a:t>
            </a:r>
            <a:r>
              <a:rPr spc="-5" dirty="0"/>
              <a:t>been</a:t>
            </a:r>
            <a:r>
              <a:rPr spc="75" dirty="0"/>
              <a:t> </a:t>
            </a:r>
            <a:r>
              <a:rPr spc="-15" dirty="0"/>
              <a:t>saved </a:t>
            </a:r>
            <a:r>
              <a:rPr spc="-10" dirty="0"/>
              <a:t> </a:t>
            </a:r>
            <a:r>
              <a:rPr spc="-15" dirty="0"/>
              <a:t>to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database.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1" spc="-20" dirty="0">
                <a:latin typeface="Calibri"/>
                <a:cs typeface="Calibri"/>
              </a:rPr>
              <a:t>Syntex:</a:t>
            </a:r>
          </a:p>
          <a:p>
            <a:pPr marL="476884">
              <a:lnSpc>
                <a:spcPct val="100000"/>
              </a:lnSpc>
              <a:spcBef>
                <a:spcPts val="575"/>
              </a:spcBef>
            </a:pPr>
            <a:r>
              <a:rPr spc="-10" dirty="0"/>
              <a:t>ROLLBACK;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/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Example:</a:t>
            </a:r>
          </a:p>
          <a:p>
            <a:pPr marL="476884" marR="5080">
              <a:lnSpc>
                <a:spcPct val="120000"/>
              </a:lnSpc>
            </a:pPr>
            <a:r>
              <a:rPr spc="-5" dirty="0"/>
              <a:t>DELETE </a:t>
            </a:r>
            <a:r>
              <a:rPr spc="-10" dirty="0"/>
              <a:t>FROM </a:t>
            </a:r>
            <a:r>
              <a:rPr spc="-20" dirty="0"/>
              <a:t>CUSTOMERS </a:t>
            </a:r>
            <a:r>
              <a:rPr spc="-530" dirty="0"/>
              <a:t> </a:t>
            </a:r>
            <a:r>
              <a:rPr spc="-5" dirty="0"/>
              <a:t>WHERE AGE </a:t>
            </a:r>
            <a:r>
              <a:rPr dirty="0"/>
              <a:t>= </a:t>
            </a:r>
            <a:r>
              <a:rPr spc="-5" dirty="0"/>
              <a:t>25; </a:t>
            </a:r>
            <a:r>
              <a:rPr dirty="0"/>
              <a:t> </a:t>
            </a:r>
            <a:r>
              <a:rPr spc="-10" dirty="0"/>
              <a:t>ROLLBACK;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1739" y="1689608"/>
            <a:ext cx="397446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SAVEPOINT: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roll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transaction </a:t>
            </a:r>
            <a:r>
              <a:rPr sz="2400" spc="-5" dirty="0">
                <a:latin typeface="Calibri"/>
                <a:cs typeface="Calibri"/>
              </a:rPr>
              <a:t>back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5" dirty="0">
                <a:latin typeface="Calibri"/>
                <a:cs typeface="Calibri"/>
              </a:rPr>
              <a:t>without </a:t>
            </a:r>
            <a:r>
              <a:rPr sz="2400" spc="-10" dirty="0">
                <a:latin typeface="Calibri"/>
                <a:cs typeface="Calibri"/>
              </a:rPr>
              <a:t>rolling </a:t>
            </a:r>
            <a:r>
              <a:rPr sz="2400" spc="-5" dirty="0">
                <a:latin typeface="Calibri"/>
                <a:cs typeface="Calibri"/>
              </a:rPr>
              <a:t>back 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entire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Syntex:</a:t>
            </a:r>
            <a:endParaRPr sz="2400">
              <a:latin typeface="Calibri"/>
              <a:cs typeface="Calibri"/>
            </a:endParaRPr>
          </a:p>
          <a:p>
            <a:pPr marL="477520" marR="9144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Calibri"/>
                <a:cs typeface="Calibri"/>
              </a:rPr>
              <a:t>SAVEPOINT </a:t>
            </a:r>
            <a:r>
              <a:rPr sz="2400" spc="-15" dirty="0">
                <a:latin typeface="Calibri"/>
                <a:cs typeface="Calibri"/>
              </a:rPr>
              <a:t>SAVEPOINT_NA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439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65" dirty="0"/>
              <a:t> </a:t>
            </a:r>
            <a:r>
              <a:rPr spc="-5" dirty="0"/>
              <a:t>Query</a:t>
            </a:r>
            <a:r>
              <a:rPr spc="-10" dirty="0"/>
              <a:t> 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16456"/>
            <a:ext cx="7825105" cy="251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4514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DQL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fetch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command: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tabLst>
                <a:tab pos="469265" algn="l"/>
              </a:tabLst>
            </a:pPr>
            <a:r>
              <a:rPr sz="2400" b="1" dirty="0">
                <a:latin typeface="Calibri"/>
                <a:cs typeface="Calibri"/>
              </a:rPr>
              <a:t>a.	</a:t>
            </a:r>
            <a:r>
              <a:rPr sz="2400" b="1" spc="-20" dirty="0">
                <a:latin typeface="Calibri"/>
                <a:cs typeface="Calibri"/>
              </a:rPr>
              <a:t>SELECT: </a:t>
            </a:r>
            <a:r>
              <a:rPr sz="2400" spc="-5" dirty="0">
                <a:latin typeface="Calibri"/>
                <a:cs typeface="Calibri"/>
              </a:rPr>
              <a:t>This is the same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projection </a:t>
            </a:r>
            <a:r>
              <a:rPr sz="2400" spc="-15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relational algebra. </a:t>
            </a:r>
            <a:r>
              <a:rPr sz="2400" spc="-5" dirty="0">
                <a:latin typeface="Calibri"/>
                <a:cs typeface="Calibri"/>
              </a:rPr>
              <a:t>It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the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described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clause.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42535"/>
            <a:ext cx="3322954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9195" y="5054600"/>
            <a:ext cx="4375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8345" algn="l"/>
              </a:tabLst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TABLES	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339" y="5932423"/>
            <a:ext cx="6817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1265" algn="l"/>
                <a:tab pos="4693920" algn="l"/>
              </a:tabLst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emp_name	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	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797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70" dirty="0"/>
              <a:t> </a:t>
            </a:r>
            <a:r>
              <a:rPr spc="-25" dirty="0"/>
              <a:t>Operator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23999"/>
            <a:ext cx="8229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716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5" dirty="0"/>
              <a:t>Comparison</a:t>
            </a:r>
            <a:r>
              <a:rPr spc="-25" dirty="0"/>
              <a:t> </a:t>
            </a:r>
            <a:r>
              <a:rPr spc="-30" dirty="0"/>
              <a:t>Operators: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9303" y="1848611"/>
          <a:ext cx="7696200" cy="4859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6096000"/>
              </a:tblGrid>
              <a:tr h="656081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835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+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value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operands.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539495">
                <a:tc>
                  <a:txBody>
                    <a:bodyPr/>
                    <a:lstStyle/>
                    <a:p>
                      <a:pPr algn="ctr">
                        <a:lnSpc>
                          <a:spcPts val="4054"/>
                        </a:lnSpc>
                        <a:spcBef>
                          <a:spcPts val="95"/>
                        </a:spcBef>
                      </a:pPr>
                      <a:r>
                        <a:rPr sz="4000" dirty="0">
                          <a:latin typeface="Calibri"/>
                          <a:cs typeface="Calibri"/>
                        </a:rPr>
                        <a:t>-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2001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subtract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left-hand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</a:tr>
              <a:tr h="2956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6675">
                <a:tc gridSpan="2">
                  <a:txBody>
                    <a:bodyPr/>
                    <a:lstStyle/>
                    <a:p>
                      <a:pPr marL="671830">
                        <a:lnSpc>
                          <a:spcPts val="2840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*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multiply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operands.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6675">
                <a:tc gridSpan="2">
                  <a:txBody>
                    <a:bodyPr/>
                    <a:lstStyle/>
                    <a:p>
                      <a:pPr marL="700405">
                        <a:lnSpc>
                          <a:spcPts val="2615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/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left-hand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0370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3627">
                <a:tc gridSpan="2">
                  <a:txBody>
                    <a:bodyPr/>
                    <a:lstStyle/>
                    <a:p>
                      <a:pPr marL="616585">
                        <a:lnSpc>
                          <a:spcPts val="2610"/>
                        </a:lnSpc>
                        <a:tabLst>
                          <a:tab pos="1690370" algn="l"/>
                        </a:tabLst>
                      </a:pPr>
                      <a:r>
                        <a:rPr sz="6000" spc="-7" baseline="-28472" dirty="0">
                          <a:latin typeface="Calibri"/>
                          <a:cs typeface="Calibri"/>
                        </a:rPr>
                        <a:t>%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left-hand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right-hand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0370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returns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reminder.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89303" y="4175759"/>
            <a:ext cx="7710170" cy="13970"/>
          </a:xfrm>
          <a:custGeom>
            <a:avLst/>
            <a:gdLst/>
            <a:ahLst/>
            <a:cxnLst/>
            <a:rect l="l" t="t" r="r" b="b"/>
            <a:pathLst>
              <a:path w="7710170" h="13970">
                <a:moveTo>
                  <a:pt x="7709915" y="0"/>
                </a:moveTo>
                <a:lnTo>
                  <a:pt x="0" y="0"/>
                </a:lnTo>
                <a:lnTo>
                  <a:pt x="0" y="13716"/>
                </a:lnTo>
                <a:lnTo>
                  <a:pt x="7709915" y="13716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9303" y="5012435"/>
            <a:ext cx="7710170" cy="12700"/>
          </a:xfrm>
          <a:custGeom>
            <a:avLst/>
            <a:gdLst/>
            <a:ahLst/>
            <a:cxnLst/>
            <a:rect l="l" t="t" r="r" b="b"/>
            <a:pathLst>
              <a:path w="7710170" h="12700">
                <a:moveTo>
                  <a:pt x="7709915" y="0"/>
                </a:moveTo>
                <a:lnTo>
                  <a:pt x="0" y="0"/>
                </a:lnTo>
                <a:lnTo>
                  <a:pt x="0" y="12192"/>
                </a:lnTo>
                <a:lnTo>
                  <a:pt x="7709915" y="12192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9303" y="5847588"/>
            <a:ext cx="7710170" cy="13970"/>
          </a:xfrm>
          <a:custGeom>
            <a:avLst/>
            <a:gdLst/>
            <a:ahLst/>
            <a:cxnLst/>
            <a:rect l="l" t="t" r="r" b="b"/>
            <a:pathLst>
              <a:path w="7710170" h="13970">
                <a:moveTo>
                  <a:pt x="7709915" y="0"/>
                </a:moveTo>
                <a:lnTo>
                  <a:pt x="0" y="0"/>
                </a:lnTo>
                <a:lnTo>
                  <a:pt x="0" y="13716"/>
                </a:lnTo>
                <a:lnTo>
                  <a:pt x="7709915" y="13716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9303" y="6684264"/>
            <a:ext cx="7710170" cy="12700"/>
          </a:xfrm>
          <a:custGeom>
            <a:avLst/>
            <a:gdLst/>
            <a:ahLst/>
            <a:cxnLst/>
            <a:rect l="l" t="t" r="r" b="b"/>
            <a:pathLst>
              <a:path w="7710170" h="12700">
                <a:moveTo>
                  <a:pt x="7709915" y="0"/>
                </a:moveTo>
                <a:lnTo>
                  <a:pt x="0" y="0"/>
                </a:lnTo>
                <a:lnTo>
                  <a:pt x="0" y="12192"/>
                </a:lnTo>
                <a:lnTo>
                  <a:pt x="7709915" y="12192"/>
                </a:lnTo>
                <a:lnTo>
                  <a:pt x="7709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27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Arithmetic</a:t>
            </a:r>
            <a:r>
              <a:rPr spc="-50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303" y="1441703"/>
          <a:ext cx="8229600" cy="513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0"/>
                <a:gridCol w="6762750"/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91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queal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84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equal,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532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&lt;&gt;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842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equal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CFD8E8"/>
                    </a:solidFill>
                  </a:tcPr>
                </a:tc>
              </a:tr>
              <a:tr h="3032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7323">
                <a:tc gridSpan="2">
                  <a:txBody>
                    <a:bodyPr/>
                    <a:lstStyle/>
                    <a:p>
                      <a:pPr marL="630555">
                        <a:lnSpc>
                          <a:spcPts val="2535"/>
                        </a:lnSpc>
                        <a:tabLst>
                          <a:tab pos="1557020" algn="l"/>
                        </a:tabLst>
                      </a:pPr>
                      <a:r>
                        <a:rPr sz="4800" baseline="-22569" dirty="0">
                          <a:latin typeface="Calibri"/>
                          <a:cs typeface="Calibri"/>
                        </a:rPr>
                        <a:t>&gt;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57020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yes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6675">
                <a:tc gridSpan="2">
                  <a:txBody>
                    <a:bodyPr/>
                    <a:lstStyle/>
                    <a:p>
                      <a:pPr marL="630555">
                        <a:lnSpc>
                          <a:spcPts val="2540"/>
                        </a:lnSpc>
                        <a:tabLst>
                          <a:tab pos="1557020" algn="l"/>
                        </a:tabLst>
                      </a:pPr>
                      <a:r>
                        <a:rPr sz="4800" baseline="-22569" dirty="0">
                          <a:latin typeface="Calibri"/>
                          <a:cs typeface="Calibri"/>
                        </a:rPr>
                        <a:t>&lt;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557020">
                        <a:lnSpc>
                          <a:spcPts val="20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F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5151">
                <a:tc gridSpan="2">
                  <a:txBody>
                    <a:bodyPr/>
                    <a:lstStyle/>
                    <a:p>
                      <a:pPr marL="529590">
                        <a:lnSpc>
                          <a:spcPts val="2535"/>
                        </a:lnSpc>
                        <a:tabLst>
                          <a:tab pos="1557020" algn="l"/>
                        </a:tabLst>
                      </a:pPr>
                      <a:r>
                        <a:rPr sz="4800" spc="-7" baseline="-22569" dirty="0">
                          <a:latin typeface="Calibri"/>
                          <a:cs typeface="Calibri"/>
                        </a:rPr>
                        <a:t>&gt;=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90525" algn="ctr">
                        <a:lnSpc>
                          <a:spcPts val="202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value,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08303" y="4183379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1"/>
                </a:lnTo>
                <a:lnTo>
                  <a:pt x="8243315" y="12191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303" y="48707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303" y="5707379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2"/>
                </a:lnTo>
                <a:lnTo>
                  <a:pt x="8243315" y="12192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303" y="6544055"/>
            <a:ext cx="8243570" cy="12700"/>
          </a:xfrm>
          <a:custGeom>
            <a:avLst/>
            <a:gdLst/>
            <a:ahLst/>
            <a:cxnLst/>
            <a:rect l="l" t="t" r="r" b="b"/>
            <a:pathLst>
              <a:path w="8243570" h="12700">
                <a:moveTo>
                  <a:pt x="8243315" y="0"/>
                </a:moveTo>
                <a:lnTo>
                  <a:pt x="0" y="0"/>
                </a:lnTo>
                <a:lnTo>
                  <a:pt x="0" y="12191"/>
                </a:lnTo>
                <a:lnTo>
                  <a:pt x="8243315" y="12191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276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Arithmetic</a:t>
            </a:r>
            <a:r>
              <a:rPr spc="-50" dirty="0"/>
              <a:t> </a:t>
            </a:r>
            <a:r>
              <a:rPr spc="-30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975104"/>
          <a:ext cx="8229600" cy="274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850"/>
                <a:gridCol w="6762750"/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&lt;=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593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value,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!&lt;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60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less than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835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!&gt;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333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becomes true.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50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0" dirty="0"/>
              <a:t> </a:t>
            </a:r>
            <a:r>
              <a:rPr spc="-15" dirty="0"/>
              <a:t>Logical</a:t>
            </a:r>
            <a:r>
              <a:rPr spc="-30" dirty="0"/>
              <a:t> 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441703"/>
          <a:ext cx="8229600" cy="540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553200"/>
              </a:tblGrid>
              <a:tr h="533399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all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AND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existence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statement.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ANY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8E8"/>
                    </a:solidFill>
                  </a:tcPr>
                </a:tc>
              </a:tr>
              <a:tr h="349757">
                <a:tc>
                  <a:txBody>
                    <a:bodyPr/>
                    <a:lstStyle/>
                    <a:p>
                      <a:pPr marL="197485">
                        <a:lnSpc>
                          <a:spcPts val="2485"/>
                        </a:lnSpc>
                        <a:spcBef>
                          <a:spcPts val="17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Between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search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 of values.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8EDF4"/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IN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that specified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</a:tr>
              <a:tr h="533399"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30" dirty="0">
                          <a:latin typeface="Calibri"/>
                          <a:cs typeface="Calibri"/>
                        </a:rPr>
                        <a:t>NOT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reverses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meaning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logical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operator.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8EDF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combines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statements.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EXIST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E8EDF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presence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row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E8EDF4"/>
                    </a:solidFill>
                  </a:tcPr>
                </a:tc>
              </a:tr>
              <a:tr h="623315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LIKE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solidFill>
                      <a:srgbClr val="CFD8E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similar values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wildcard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operator.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CFD8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303" y="407822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8303" y="4657344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6"/>
                </a:lnTo>
                <a:lnTo>
                  <a:pt x="8243315" y="13716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8303" y="5190744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6"/>
                </a:lnTo>
                <a:lnTo>
                  <a:pt x="8243315" y="13716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8303" y="57089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8303" y="622706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8303" y="6851903"/>
            <a:ext cx="8243570" cy="13970"/>
          </a:xfrm>
          <a:custGeom>
            <a:avLst/>
            <a:gdLst/>
            <a:ahLst/>
            <a:cxnLst/>
            <a:rect l="l" t="t" r="r" b="b"/>
            <a:pathLst>
              <a:path w="8243570" h="13970">
                <a:moveTo>
                  <a:pt x="8243315" y="0"/>
                </a:moveTo>
                <a:lnTo>
                  <a:pt x="0" y="0"/>
                </a:lnTo>
                <a:lnTo>
                  <a:pt x="0" y="13715"/>
                </a:lnTo>
                <a:lnTo>
                  <a:pt x="8243315" y="13715"/>
                </a:lnTo>
                <a:lnTo>
                  <a:pt x="8243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902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5" dirty="0"/>
              <a:t>a</a:t>
            </a:r>
            <a:r>
              <a:rPr spc="-10" dirty="0"/>
              <a:t>mp</a:t>
            </a:r>
            <a:r>
              <a:rPr spc="-15" dirty="0"/>
              <a:t>l</a:t>
            </a:r>
            <a:r>
              <a:rPr spc="-1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9315"/>
            <a:ext cx="3570604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2529840" algn="l"/>
              </a:tabLst>
            </a:pP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b="1" spc="-5" dirty="0">
                <a:latin typeface="Calibri"/>
                <a:cs typeface="Calibri"/>
              </a:rPr>
              <a:t>&gt; 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EMPLOYEE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EMP_ID</a:t>
            </a:r>
            <a:r>
              <a:rPr sz="1800" dirty="0">
                <a:latin typeface="Calibri"/>
                <a:cs typeface="Calibri"/>
              </a:rPr>
              <a:t> INT	</a:t>
            </a:r>
            <a:r>
              <a:rPr sz="1800" spc="-20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NULL,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EMP_NAME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VARCHAR</a:t>
            </a:r>
            <a:r>
              <a:rPr sz="1800" spc="-5" dirty="0">
                <a:latin typeface="Calibri"/>
                <a:cs typeface="Calibri"/>
              </a:rPr>
              <a:t> (25)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NOT </a:t>
            </a:r>
            <a:r>
              <a:rPr sz="1800" dirty="0">
                <a:latin typeface="Calibri"/>
                <a:cs typeface="Calibri"/>
              </a:rPr>
              <a:t>NULL,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26868"/>
            <a:ext cx="193230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PHONE_NO </a:t>
            </a:r>
            <a:r>
              <a:rPr sz="1800" dirty="0">
                <a:latin typeface="Calibri"/>
                <a:cs typeface="Calibri"/>
              </a:rPr>
              <a:t>INT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(30),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PRIMARY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KEY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5379" y="2681732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NOT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NULL,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3943603"/>
            <a:ext cx="8282305" cy="26041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b="1" spc="-5" dirty="0">
                <a:latin typeface="Calibri"/>
                <a:cs typeface="Calibri"/>
              </a:rPr>
              <a:t>DESC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EMPLOYEE;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5" dirty="0">
                <a:latin typeface="Calibri"/>
                <a:cs typeface="Calibri"/>
              </a:rPr>
              <a:t>DELETE</a:t>
            </a:r>
            <a:r>
              <a:rPr sz="1800" spc="-10" dirty="0">
                <a:latin typeface="Calibri"/>
                <a:cs typeface="Calibri"/>
              </a:rPr>
              <a:t> FROM</a:t>
            </a:r>
            <a:r>
              <a:rPr sz="1800" spc="-5" dirty="0">
                <a:latin typeface="Calibri"/>
                <a:cs typeface="Calibri"/>
              </a:rPr>
              <a:t> table_name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10" dirty="0">
                <a:latin typeface="Calibri"/>
                <a:cs typeface="Calibri"/>
              </a:rPr>
              <a:t>DROP</a:t>
            </a:r>
            <a:r>
              <a:rPr sz="1800" spc="-30" dirty="0">
                <a:latin typeface="Calibri"/>
                <a:cs typeface="Calibri"/>
              </a:rPr>
              <a:t> 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"table_name";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1800" spc="-10" dirty="0">
                <a:latin typeface="Calibri"/>
                <a:cs typeface="Calibri"/>
              </a:rPr>
              <a:t>SELECT</a:t>
            </a:r>
            <a:r>
              <a:rPr sz="1800" dirty="0">
                <a:latin typeface="Calibri"/>
                <a:cs typeface="Calibri"/>
              </a:rPr>
              <a:t> *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table_name;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476884" algn="l"/>
                <a:tab pos="477520" algn="l"/>
                <a:tab pos="3161030" algn="l"/>
              </a:tabLst>
            </a:pP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TABLE_NAME	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(value1,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....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N);</a:t>
            </a:r>
            <a:endParaRPr sz="18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  <a:tab pos="5615940" algn="l"/>
              </a:tabLst>
            </a:pP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TABLE_NAME[(col1,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col2,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col3,....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N)]	</a:t>
            </a:r>
            <a:r>
              <a:rPr sz="1800" spc="-25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(value1, value2, </a:t>
            </a:r>
            <a:r>
              <a:rPr sz="1800" spc="-10" dirty="0">
                <a:latin typeface="Calibri"/>
                <a:cs typeface="Calibri"/>
              </a:rPr>
              <a:t>valu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.... </a:t>
            </a: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N);</a:t>
            </a:r>
            <a:endParaRPr sz="18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76884" algn="l"/>
                <a:tab pos="477520" algn="l"/>
                <a:tab pos="2586355" algn="l"/>
                <a:tab pos="5172710" algn="l"/>
              </a:tabLst>
            </a:pPr>
            <a:r>
              <a:rPr sz="1800" spc="-35" dirty="0">
                <a:latin typeface="Calibri"/>
                <a:cs typeface="Calibri"/>
              </a:rPr>
              <a:t>UPDATE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table_name	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column_name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	WHERE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are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the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28728"/>
            <a:ext cx="8024495" cy="48761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latin typeface="Calibri"/>
                <a:cs typeface="Calibri"/>
              </a:rPr>
              <a:t>SQL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follows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rules:</a:t>
            </a:r>
            <a:endParaRPr sz="3200">
              <a:latin typeface="Calibri"/>
              <a:cs typeface="Calibri"/>
            </a:endParaRPr>
          </a:p>
          <a:p>
            <a:pPr marL="417830" marR="5080" indent="-4057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Structure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case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sensitive.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Generally,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keywords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written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uppercase.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417830" marR="22034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15" dirty="0">
                <a:latin typeface="Calibri"/>
                <a:cs typeface="Calibri"/>
              </a:rPr>
              <a:t>Statements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SQL </a:t>
            </a:r>
            <a:r>
              <a:rPr sz="2600" spc="-10" dirty="0">
                <a:latin typeface="Calibri"/>
                <a:cs typeface="Calibri"/>
              </a:rPr>
              <a:t>are 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text </a:t>
            </a:r>
            <a:r>
              <a:rPr sz="2600" spc="-5" dirty="0">
                <a:latin typeface="Calibri"/>
                <a:cs typeface="Calibri"/>
              </a:rPr>
              <a:t>lines. </a:t>
            </a: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SQL</a:t>
            </a:r>
            <a:r>
              <a:rPr sz="2600" spc="-15" dirty="0">
                <a:latin typeface="Calibri"/>
                <a:cs typeface="Calibri"/>
              </a:rPr>
              <a:t> statement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text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417830" marR="18859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the SQL </a:t>
            </a:r>
            <a:r>
              <a:rPr sz="2600" spc="-15" dirty="0">
                <a:latin typeface="Calibri"/>
                <a:cs typeface="Calibri"/>
              </a:rPr>
              <a:t>statements, you </a:t>
            </a:r>
            <a:r>
              <a:rPr sz="2600" spc="-10" dirty="0">
                <a:latin typeface="Calibri"/>
                <a:cs typeface="Calibri"/>
              </a:rPr>
              <a:t>can perform most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actions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17830" marR="257175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600" dirty="0">
                <a:latin typeface="Calibri"/>
                <a:cs typeface="Calibri"/>
              </a:rPr>
              <a:t>SQL </a:t>
            </a:r>
            <a:r>
              <a:rPr sz="2600" spc="-5" dirty="0">
                <a:latin typeface="Calibri"/>
                <a:cs typeface="Calibri"/>
              </a:rPr>
              <a:t>depends on tuple </a:t>
            </a: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5" dirty="0">
                <a:latin typeface="Calibri"/>
                <a:cs typeface="Calibri"/>
              </a:rPr>
              <a:t>calculus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algebra.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902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80" dirty="0"/>
              <a:t>x</a:t>
            </a:r>
            <a:r>
              <a:rPr spc="-5" dirty="0"/>
              <a:t>a</a:t>
            </a:r>
            <a:r>
              <a:rPr spc="-10" dirty="0"/>
              <a:t>mp</a:t>
            </a:r>
            <a:r>
              <a:rPr spc="-15" dirty="0"/>
              <a:t>l</a:t>
            </a:r>
            <a:r>
              <a:rPr spc="-10" dirty="0"/>
              <a:t>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92656"/>
            <a:ext cx="81229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marR="5080" indent="-4057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17830" algn="l"/>
                <a:tab pos="418465" algn="l"/>
                <a:tab pos="2761615" algn="l"/>
              </a:tabLst>
            </a:pPr>
            <a:r>
              <a:rPr sz="2000" spc="-35" dirty="0">
                <a:latin typeface="Calibri"/>
                <a:cs typeface="Calibri"/>
              </a:rPr>
              <a:t>UPDATE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	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5" dirty="0">
                <a:latin typeface="Calibri"/>
                <a:cs typeface="Calibri"/>
              </a:rPr>
              <a:t> column_name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value1,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column_name2</a:t>
            </a:r>
            <a:r>
              <a:rPr sz="2000" dirty="0">
                <a:latin typeface="Calibri"/>
                <a:cs typeface="Calibri"/>
              </a:rPr>
              <a:t> 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condition;</a:t>
            </a:r>
            <a:endParaRPr sz="20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table_name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some_condition;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634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Views</a:t>
            </a:r>
            <a:r>
              <a:rPr spc="-40" dirty="0"/>
              <a:t> </a:t>
            </a:r>
            <a:r>
              <a:rPr spc="-10" dirty="0"/>
              <a:t>in</a:t>
            </a:r>
            <a:r>
              <a:rPr spc="-35" dirty="0"/>
              <a:t> </a:t>
            </a:r>
            <a:r>
              <a:rPr spc="-10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86560"/>
            <a:ext cx="8149590" cy="330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37465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5" dirty="0">
                <a:latin typeface="Calibri"/>
                <a:cs typeface="Calibri"/>
              </a:rPr>
              <a:t>Views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considered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virtual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also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contains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76884" marR="140970" indent="-464820">
              <a:lnSpc>
                <a:spcPct val="100000"/>
              </a:lnSpc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view,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either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certain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5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81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Creating</a:t>
            </a:r>
            <a:r>
              <a:rPr spc="-80" dirty="0"/>
              <a:t> </a:t>
            </a:r>
            <a:r>
              <a:rPr spc="-15" dirty="0"/>
              <a:t>view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8086090" cy="471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CREATE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VIEW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25" dirty="0"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476884" marR="4579620" algn="just">
              <a:lnSpc>
                <a:spcPct val="120000"/>
              </a:lnSpc>
              <a:spcBef>
                <a:spcPts val="60"/>
              </a:spcBef>
            </a:pPr>
            <a:r>
              <a:rPr sz="2000" spc="-30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VIEW </a:t>
            </a:r>
            <a:r>
              <a:rPr sz="2000" spc="-5" dirty="0">
                <a:latin typeface="Calibri"/>
                <a:cs typeface="Calibri"/>
              </a:rPr>
              <a:t>view_name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 column1, column2.....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Creating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76884" marR="4625975">
              <a:lnSpc>
                <a:spcPct val="120000"/>
              </a:lnSpc>
              <a:spcBef>
                <a:spcPts val="55"/>
              </a:spcBef>
            </a:pPr>
            <a:r>
              <a:rPr sz="2000" spc="-30" dirty="0">
                <a:latin typeface="Calibri"/>
                <a:cs typeface="Calibri"/>
              </a:rPr>
              <a:t>CREATE </a:t>
            </a:r>
            <a:r>
              <a:rPr sz="2000" dirty="0">
                <a:latin typeface="Calibri"/>
                <a:cs typeface="Calibri"/>
              </a:rPr>
              <a:t>VIEW </a:t>
            </a:r>
            <a:r>
              <a:rPr sz="2000" spc="-10" dirty="0">
                <a:latin typeface="Calibri"/>
                <a:cs typeface="Calibri"/>
              </a:rPr>
              <a:t>DetailsView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  <a:p>
            <a:pPr marL="476884" marR="526478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STU_ID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165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Creating</a:t>
            </a:r>
            <a:r>
              <a:rPr spc="-35" dirty="0"/>
              <a:t> </a:t>
            </a:r>
            <a:r>
              <a:rPr spc="-15" dirty="0"/>
              <a:t>View</a:t>
            </a:r>
            <a:r>
              <a:rPr spc="-5" dirty="0"/>
              <a:t> </a:t>
            </a: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multiple</a:t>
            </a:r>
            <a:r>
              <a:rPr spc="-15" dirty="0"/>
              <a:t> 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67700" cy="461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7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View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multiple tables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simply include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 marR="4438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MarksView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Student_Detail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Student_Marks.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MarksView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Student_Detail.NAME,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Student_Detail.ADDRESS,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Student_Marks.MARKS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Student_Mark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Student_Detail.NAME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Student_Marks.NAME;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12700" marR="5365115">
              <a:lnSpc>
                <a:spcPct val="159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MarksView;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view_name;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51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70" dirty="0"/>
              <a:t> </a:t>
            </a:r>
            <a:r>
              <a:rPr spc="-2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30199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6350" indent="-4648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spc="-15" dirty="0">
                <a:latin typeface="Calibri"/>
                <a:cs typeface="Calibri"/>
              </a:rPr>
              <a:t>Indexes 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spc="-15" dirty="0">
                <a:latin typeface="Calibri"/>
                <a:cs typeface="Calibri"/>
              </a:rPr>
              <a:t>lookup </a:t>
            </a:r>
            <a:r>
              <a:rPr sz="2400" spc="-5" dirty="0">
                <a:latin typeface="Calibri"/>
                <a:cs typeface="Calibri"/>
              </a:rPr>
              <a:t>tables. It is used </a:t>
            </a:r>
            <a:r>
              <a:rPr sz="2400" spc="-15" dirty="0">
                <a:latin typeface="Calibri"/>
                <a:cs typeface="Calibri"/>
              </a:rPr>
              <a:t>to retrieve data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fast.</a:t>
            </a:r>
            <a:endParaRPr sz="2400">
              <a:latin typeface="Calibri"/>
              <a:cs typeface="Calibri"/>
            </a:endParaRPr>
          </a:p>
          <a:p>
            <a:pPr marL="476884" marR="5080" indent="-46482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speed </a:t>
            </a:r>
            <a:r>
              <a:rPr sz="2400" spc="-5" dirty="0">
                <a:latin typeface="Calibri"/>
                <a:cs typeface="Calibri"/>
              </a:rPr>
              <a:t>up select queries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-5" dirty="0">
                <a:latin typeface="Calibri"/>
                <a:cs typeface="Calibri"/>
              </a:rPr>
              <a:t>clauses.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shows</a:t>
            </a:r>
            <a:r>
              <a:rPr sz="2400" spc="-10" dirty="0">
                <a:latin typeface="Calibri"/>
                <a:cs typeface="Calibri"/>
              </a:rPr>
              <a:t> down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Indexes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dropped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without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76884" marR="7620" indent="-46482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75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" dirty="0">
                <a:latin typeface="Calibri"/>
                <a:cs typeface="Calibri"/>
              </a:rPr>
              <a:t>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index</a:t>
            </a:r>
            <a:r>
              <a:rPr sz="2400" spc="-5" dirty="0">
                <a:latin typeface="Calibri"/>
                <a:cs typeface="Calibri"/>
              </a:rPr>
              <a:t> in the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90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INDEX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index_name</a:t>
            </a:r>
            <a:endParaRPr sz="28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table_name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(column1,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column2,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...);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972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Unique</a:t>
            </a:r>
            <a:r>
              <a:rPr spc="-45" dirty="0"/>
              <a:t> </a:t>
            </a:r>
            <a:r>
              <a:rPr spc="-20" dirty="0"/>
              <a:t>Index</a:t>
            </a:r>
            <a:r>
              <a:rPr spc="-10" dirty="0"/>
              <a:t> </a:t>
            </a:r>
            <a:r>
              <a:rPr spc="-3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79905"/>
            <a:ext cx="8223884" cy="242117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  <a:tabLst>
                <a:tab pos="4796155" algn="l"/>
              </a:tabLst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index_name	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(column1,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n2,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...);</a:t>
            </a:r>
            <a:endParaRPr lang="en-US" sz="20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n-US" sz="20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 smtClean="0">
                <a:latin typeface="Calibri"/>
                <a:cs typeface="Calibri"/>
              </a:rPr>
              <a:t>Duplicate values are not allowed.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websites_idx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(site_name);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56104"/>
            <a:ext cx="3683000" cy="20167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Drop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index_name;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DROP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websites_idx;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07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0" dirty="0"/>
              <a:t>Sub</a:t>
            </a:r>
            <a:r>
              <a:rPr spc="-30" dirty="0"/>
              <a:t> </a:t>
            </a:r>
            <a:r>
              <a:rPr spc="-5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7966709" cy="491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15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Subquery is </a:t>
            </a:r>
            <a:r>
              <a:rPr sz="2400" dirty="0">
                <a:latin typeface="Calibri"/>
                <a:cs typeface="Calibri"/>
              </a:rPr>
              <a:t>a query </a:t>
            </a:r>
            <a:r>
              <a:rPr sz="2400" spc="-5" dirty="0">
                <a:latin typeface="Calibri"/>
                <a:cs typeface="Calibri"/>
              </a:rPr>
              <a:t>within another SQL </a:t>
            </a:r>
            <a:r>
              <a:rPr sz="2400" dirty="0">
                <a:latin typeface="Calibri"/>
                <a:cs typeface="Calibri"/>
              </a:rPr>
              <a:t>query and </a:t>
            </a:r>
            <a:r>
              <a:rPr sz="2400" spc="-5" dirty="0">
                <a:latin typeface="Calibri"/>
                <a:cs typeface="Calibri"/>
              </a:rPr>
              <a:t>embedded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latin typeface="Calibri"/>
                <a:cs typeface="Calibri"/>
              </a:rPr>
              <a:t>Important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Rule:</a:t>
            </a:r>
            <a:endParaRPr sz="2400" dirty="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placed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SQL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clause.</a:t>
            </a:r>
            <a:endParaRPr sz="2000" dirty="0">
              <a:latin typeface="Calibri"/>
              <a:cs typeface="Calibri"/>
            </a:endParaRPr>
          </a:p>
          <a:p>
            <a:pPr marL="476884" marR="11303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SELECT, </a:t>
            </a:r>
            <a:r>
              <a:rPr sz="2000" spc="-30" dirty="0">
                <a:latin typeface="Calibri"/>
                <a:cs typeface="Calibri"/>
              </a:rPr>
              <a:t>UPDATE,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INSERT,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=, &lt;,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&gt;=,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&lt;=,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476884" marR="9525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 subquery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query </a:t>
            </a:r>
            <a:r>
              <a:rPr sz="2000" spc="-5" dirty="0">
                <a:latin typeface="Calibri"/>
                <a:cs typeface="Calibri"/>
              </a:rPr>
              <a:t>within another </a:t>
            </a:r>
            <a:r>
              <a:rPr sz="2000" spc="-20" dirty="0">
                <a:latin typeface="Calibri"/>
                <a:cs typeface="Calibri"/>
              </a:rPr>
              <a:t>query.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outer </a:t>
            </a:r>
            <a:r>
              <a:rPr sz="2000" dirty="0">
                <a:latin typeface="Calibri"/>
                <a:cs typeface="Calibri"/>
              </a:rPr>
              <a:t>query </a:t>
            </a:r>
            <a:r>
              <a:rPr sz="2000" spc="-5" dirty="0">
                <a:latin typeface="Calibri"/>
                <a:cs typeface="Calibri"/>
              </a:rPr>
              <a:t>is known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query,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inner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subquery.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Subqueries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comparison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operator.</a:t>
            </a:r>
            <a:endParaRPr sz="2000" dirty="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enclosed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parentheses.</a:t>
            </a:r>
            <a:endParaRPr sz="2000" dirty="0">
              <a:latin typeface="Calibri"/>
              <a:cs typeface="Calibri"/>
            </a:endParaRPr>
          </a:p>
          <a:p>
            <a:pPr marL="476884" marR="342265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Subquery,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command cannot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 used</a:t>
            </a:r>
            <a:r>
              <a:rPr sz="2000" dirty="0">
                <a:latin typeface="Calibri"/>
                <a:cs typeface="Calibri"/>
              </a:rPr>
              <a:t>. But </a:t>
            </a:r>
            <a:r>
              <a:rPr sz="2000" b="1" spc="-10" dirty="0">
                <a:solidFill>
                  <a:srgbClr val="0070BF"/>
                </a:solidFill>
                <a:latin typeface="Calibri"/>
                <a:cs typeface="Calibri"/>
              </a:rPr>
              <a:t>GROUP </a:t>
            </a:r>
            <a:r>
              <a:rPr sz="2000" b="1" spc="-35" dirty="0">
                <a:solidFill>
                  <a:srgbClr val="0070BF"/>
                </a:solidFill>
                <a:latin typeface="Calibri"/>
                <a:cs typeface="Calibri"/>
              </a:rPr>
              <a:t>BY </a:t>
            </a:r>
            <a:r>
              <a:rPr sz="2000" b="1" spc="-440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BF"/>
                </a:solidFill>
                <a:latin typeface="Calibri"/>
                <a:cs typeface="Calibri"/>
              </a:rPr>
              <a:t>command </a:t>
            </a:r>
            <a:r>
              <a:rPr sz="2000" b="1" spc="-10" dirty="0">
                <a:solidFill>
                  <a:srgbClr val="0070BF"/>
                </a:solidFill>
                <a:latin typeface="Calibri"/>
                <a:cs typeface="Calibri"/>
              </a:rPr>
              <a:t>can </a:t>
            </a:r>
            <a:r>
              <a:rPr sz="2000" b="1" dirty="0">
                <a:solidFill>
                  <a:srgbClr val="0070BF"/>
                </a:solidFill>
                <a:latin typeface="Calibri"/>
                <a:cs typeface="Calibri"/>
              </a:rPr>
              <a:t>be 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same function </a:t>
            </a:r>
            <a:r>
              <a:rPr sz="2000" dirty="0">
                <a:latin typeface="Calibri"/>
                <a:cs typeface="Calibri"/>
              </a:rPr>
              <a:t>as ORDER </a:t>
            </a:r>
            <a:r>
              <a:rPr sz="2000" spc="-30" dirty="0">
                <a:latin typeface="Calibri"/>
                <a:cs typeface="Calibri"/>
              </a:rPr>
              <a:t>BY 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775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spc="-15" dirty="0"/>
              <a:t> </a:t>
            </a:r>
            <a:r>
              <a:rPr spc="-10" dirty="0"/>
              <a:t>Select</a:t>
            </a:r>
            <a:r>
              <a:rPr spc="-15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64056"/>
            <a:ext cx="8420100" cy="4930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subqueries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frequently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69900" marR="5676265">
              <a:lnSpc>
                <a:spcPct val="120000"/>
              </a:lnSpc>
              <a:spcBef>
                <a:spcPts val="3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SELECT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table_name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  <a:p>
            <a:pPr marL="645160" marR="526034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ID IN (SELECT ID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4500);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022" y="755396"/>
            <a:ext cx="7979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15" dirty="0"/>
              <a:t>INSERT</a:t>
            </a:r>
            <a:r>
              <a:rPr spc="20"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110220" cy="4976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also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Insert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subquery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  <a:p>
            <a:pPr marL="476884" marR="795655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subquery,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modified with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character, </a:t>
            </a:r>
            <a:r>
              <a:rPr sz="2000" spc="-15" dirty="0">
                <a:latin typeface="Calibri"/>
                <a:cs typeface="Calibri"/>
              </a:rPr>
              <a:t>date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(column1, column2,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column3....)</a:t>
            </a:r>
            <a:endParaRPr sz="2000">
              <a:latin typeface="Calibri"/>
              <a:cs typeface="Calibri"/>
            </a:endParaRPr>
          </a:p>
          <a:p>
            <a:pPr marR="423545" algn="ctr">
              <a:lnSpc>
                <a:spcPct val="100000"/>
              </a:lnSpc>
              <a:spcBef>
                <a:spcPts val="480"/>
              </a:spcBef>
              <a:tabLst>
                <a:tab pos="3146425" algn="l"/>
              </a:tabLst>
            </a:pPr>
            <a:r>
              <a:rPr sz="2000" b="1" spc="-5" dirty="0">
                <a:latin typeface="Calibri"/>
                <a:cs typeface="Calibri"/>
              </a:rPr>
              <a:t>SELECT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VALUE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927100" marR="4401185" indent="-4495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INSERT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spc="-10" dirty="0">
                <a:latin typeface="Calibri"/>
                <a:cs typeface="Calibri"/>
              </a:rPr>
              <a:t>EMPLOYEE_BKP </a:t>
            </a:r>
            <a:r>
              <a:rPr sz="2000" spc="-5" dirty="0">
                <a:latin typeface="Calibri"/>
                <a:cs typeface="Calibri"/>
              </a:rPr>
              <a:t> 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ID IN (SELECT ID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16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spc="5"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spc="10" dirty="0"/>
              <a:t> </a:t>
            </a:r>
            <a:r>
              <a:rPr spc="-70" dirty="0"/>
              <a:t>UPDATE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5309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subquery of SQL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in </a:t>
            </a:r>
            <a:r>
              <a:rPr sz="2400" spc="-10" dirty="0">
                <a:latin typeface="Calibri"/>
                <a:cs typeface="Calibri"/>
              </a:rPr>
              <a:t>conjunction </a:t>
            </a:r>
            <a:r>
              <a:rPr sz="2400" spc="-5" dirty="0">
                <a:latin typeface="Calibri"/>
                <a:cs typeface="Calibri"/>
              </a:rPr>
              <a:t>with the </a:t>
            </a:r>
            <a:r>
              <a:rPr sz="2400" spc="-15" dirty="0">
                <a:latin typeface="Calibri"/>
                <a:cs typeface="Calibri"/>
              </a:rPr>
              <a:t>Update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subquery is used with the </a:t>
            </a:r>
            <a:r>
              <a:rPr sz="2400" spc="-15" dirty="0">
                <a:latin typeface="Calibri"/>
                <a:cs typeface="Calibri"/>
              </a:rPr>
              <a:t>Update statement,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5" dirty="0">
                <a:latin typeface="Calibri"/>
                <a:cs typeface="Calibri"/>
              </a:rPr>
              <a:t> 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updated.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927100" marR="5080" indent="-449580">
              <a:lnSpc>
                <a:spcPct val="120000"/>
              </a:lnSpc>
              <a:spcBef>
                <a:spcPts val="25"/>
              </a:spcBef>
              <a:tabLst>
                <a:tab pos="2078989" algn="l"/>
                <a:tab pos="3721735" algn="l"/>
              </a:tabLst>
            </a:pPr>
            <a:r>
              <a:rPr sz="2000" b="1" spc="-40" dirty="0">
                <a:latin typeface="Calibri"/>
                <a:cs typeface="Calibri"/>
              </a:rPr>
              <a:t>UPDATE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table	</a:t>
            </a:r>
            <a:r>
              <a:rPr sz="2000" b="1" spc="-5" dirty="0">
                <a:latin typeface="Calibri"/>
                <a:cs typeface="Calibri"/>
              </a:rPr>
              <a:t>SET column_name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10" dirty="0">
                <a:latin typeface="Calibri"/>
                <a:cs typeface="Calibri"/>
              </a:rPr>
              <a:t>new_value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VALUE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OPERATOR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COLUMN_NAME	FROM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condition);</a:t>
            </a: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8415" marR="41529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EMPLOYEE_BKP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SALARY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.25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5" dirty="0">
                <a:latin typeface="Calibri"/>
                <a:cs typeface="Calibri"/>
              </a:rPr>
              <a:t> whose 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greater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29.</a:t>
            </a:r>
            <a:endParaRPr sz="2000">
              <a:latin typeface="Calibri"/>
              <a:cs typeface="Calibri"/>
            </a:endParaRPr>
          </a:p>
          <a:p>
            <a:pPr marL="522605">
              <a:lnSpc>
                <a:spcPct val="100000"/>
              </a:lnSpc>
              <a:spcBef>
                <a:spcPts val="480"/>
              </a:spcBef>
            </a:pPr>
            <a:r>
              <a:rPr sz="2000" b="1" spc="-40" dirty="0">
                <a:latin typeface="Calibri"/>
                <a:cs typeface="Calibri"/>
              </a:rPr>
              <a:t>UPDATE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SALARY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SALARY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0.25</a:t>
            </a:r>
            <a:endParaRPr sz="2000">
              <a:latin typeface="Calibri"/>
              <a:cs typeface="Calibri"/>
            </a:endParaRPr>
          </a:p>
          <a:p>
            <a:pPr marL="2755265" marR="793115" indent="-859790">
              <a:lnSpc>
                <a:spcPct val="120000"/>
              </a:lnSpc>
            </a:pP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AGE FROM CUSTOMERS_BKP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AGE</a:t>
            </a:r>
            <a:r>
              <a:rPr sz="2000" b="1" spc="-5" dirty="0">
                <a:latin typeface="Calibri"/>
                <a:cs typeface="Calibri"/>
              </a:rPr>
              <a:t> &gt;=</a:t>
            </a:r>
            <a:r>
              <a:rPr sz="2000" b="1" dirty="0">
                <a:latin typeface="Calibri"/>
                <a:cs typeface="Calibri"/>
              </a:rPr>
              <a:t> 29);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39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</a:t>
            </a:r>
            <a:r>
              <a:rPr spc="-35" dirty="0"/>
              <a:t> </a:t>
            </a:r>
            <a:r>
              <a:rPr spc="-10" dirty="0"/>
              <a:t>is</a:t>
            </a:r>
            <a:r>
              <a:rPr spc="-25" dirty="0"/>
              <a:t> </a:t>
            </a:r>
            <a:r>
              <a:rPr spc="-10" dirty="0"/>
              <a:t>SQL</a:t>
            </a:r>
            <a:r>
              <a:rPr spc="-20" dirty="0"/>
              <a:t> </a:t>
            </a:r>
            <a:r>
              <a:rPr spc="-15" dirty="0"/>
              <a:t>Process?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4160"/>
            <a:ext cx="8188959" cy="498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marR="123825" indent="-40576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When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SQL command is </a:t>
            </a:r>
            <a:r>
              <a:rPr sz="2800" spc="-20" dirty="0">
                <a:latin typeface="Calibri"/>
                <a:cs typeface="Calibri"/>
              </a:rPr>
              <a:t>executing </a:t>
            </a:r>
            <a:r>
              <a:rPr sz="2800" spc="-25" dirty="0">
                <a:latin typeface="Calibri"/>
                <a:cs typeface="Calibri"/>
              </a:rPr>
              <a:t>for any </a:t>
            </a:r>
            <a:r>
              <a:rPr sz="2800" spc="-10" dirty="0">
                <a:latin typeface="Calibri"/>
                <a:cs typeface="Calibri"/>
              </a:rPr>
              <a:t>RDBMS,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then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figure </a:t>
            </a:r>
            <a:r>
              <a:rPr sz="2800" spc="-10" dirty="0">
                <a:latin typeface="Calibri"/>
                <a:cs typeface="Calibri"/>
              </a:rPr>
              <a:t>out the </a:t>
            </a:r>
            <a:r>
              <a:rPr sz="2800" spc="-15" dirty="0">
                <a:latin typeface="Calibri"/>
                <a:cs typeface="Calibri"/>
              </a:rPr>
              <a:t>best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carry out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request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the SQL engine determines </a:t>
            </a:r>
            <a:r>
              <a:rPr sz="2800" spc="-15" dirty="0">
                <a:latin typeface="Calibri"/>
                <a:cs typeface="Calibri"/>
              </a:rPr>
              <a:t>that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417830" marR="5080" indent="-4057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various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included. 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spc="-15" dirty="0">
                <a:latin typeface="Calibri"/>
                <a:cs typeface="Calibri"/>
              </a:rPr>
              <a:t> components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optimization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engine, </a:t>
            </a:r>
            <a:r>
              <a:rPr sz="2800" spc="-5" dirty="0">
                <a:latin typeface="Calibri"/>
                <a:cs typeface="Calibri"/>
              </a:rPr>
              <a:t>Query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dispatcher,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classic,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417830" marR="594995" indent="-405765" algn="just">
              <a:lnSpc>
                <a:spcPct val="100000"/>
              </a:lnSpc>
              <a:buFont typeface="Arial MT"/>
              <a:buChar char="•"/>
              <a:tabLst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All the </a:t>
            </a:r>
            <a:r>
              <a:rPr sz="2800" spc="-5" dirty="0">
                <a:latin typeface="Calibri"/>
                <a:cs typeface="Calibri"/>
              </a:rPr>
              <a:t>non-SQL </a:t>
            </a:r>
            <a:r>
              <a:rPr sz="2800" spc="-10" dirty="0">
                <a:latin typeface="Calibri"/>
                <a:cs typeface="Calibri"/>
              </a:rPr>
              <a:t>queries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handled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the classic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10" dirty="0">
                <a:latin typeface="Calibri"/>
                <a:cs typeface="Calibri"/>
              </a:rPr>
              <a:t>engine, but SQL </a:t>
            </a:r>
            <a:r>
              <a:rPr sz="2800" spc="-5" dirty="0">
                <a:latin typeface="Calibri"/>
                <a:cs typeface="Calibri"/>
              </a:rPr>
              <a:t>query </a:t>
            </a:r>
            <a:r>
              <a:rPr sz="2800" spc="-10" dirty="0">
                <a:latin typeface="Calibri"/>
                <a:cs typeface="Calibri"/>
              </a:rPr>
              <a:t>engine won't handle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804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Subqueries</a:t>
            </a:r>
            <a:r>
              <a:rPr dirty="0"/>
              <a:t> </a:t>
            </a:r>
            <a:r>
              <a:rPr spc="-10" dirty="0"/>
              <a:t>with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DELETE</a:t>
            </a:r>
            <a:r>
              <a:rPr dirty="0"/>
              <a:t> </a:t>
            </a:r>
            <a:r>
              <a:rPr spc="-2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030845" cy="473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839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subquery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conjunction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statements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mentioned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505"/>
              </a:spcBef>
              <a:tabLst>
                <a:tab pos="3545204" algn="l"/>
              </a:tabLst>
            </a:pPr>
            <a:r>
              <a:rPr sz="2000" b="1" spc="-5" dirty="0">
                <a:latin typeface="Calibri"/>
                <a:cs typeface="Calibri"/>
              </a:rPr>
              <a:t>DELETE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VALUE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480"/>
              </a:spcBef>
              <a:tabLst>
                <a:tab pos="6027420" algn="l"/>
              </a:tabLst>
            </a:pPr>
            <a:r>
              <a:rPr sz="2000" b="1" spc="-5" dirty="0">
                <a:latin typeface="Calibri"/>
                <a:cs typeface="Calibri"/>
              </a:rPr>
              <a:t>(SELECT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COLUMN_NAME</a:t>
            </a:r>
            <a:r>
              <a:rPr sz="2000" b="1" spc="4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TABLE_NAME	</a:t>
            </a:r>
            <a:r>
              <a:rPr sz="2000" b="1" spc="-5" dirty="0">
                <a:latin typeface="Calibri"/>
                <a:cs typeface="Calibri"/>
              </a:rPr>
              <a:t>WHERE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condition);</a:t>
            </a: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8415" marR="1111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Let's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EMPLOYEE_BKP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backup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greater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29.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DELETE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FROM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353695" marR="2472690" indent="-172720">
              <a:lnSpc>
                <a:spcPct val="120000"/>
              </a:lnSpc>
            </a:pP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 </a:t>
            </a:r>
            <a:r>
              <a:rPr sz="2000" b="1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(SELECT </a:t>
            </a:r>
            <a:r>
              <a:rPr sz="2000" b="1" spc="-10" dirty="0">
                <a:latin typeface="Calibri"/>
                <a:cs typeface="Calibri"/>
              </a:rPr>
              <a:t>AGE FROM EMPLOYEE_BKP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 </a:t>
            </a:r>
            <a:r>
              <a:rPr sz="2000" b="1" spc="-10" dirty="0">
                <a:latin typeface="Calibri"/>
                <a:cs typeface="Calibri"/>
              </a:rPr>
              <a:t>AGE</a:t>
            </a:r>
            <a:r>
              <a:rPr sz="2000" b="1" spc="-5" dirty="0">
                <a:latin typeface="Calibri"/>
                <a:cs typeface="Calibri"/>
              </a:rPr>
              <a:t> &gt;=</a:t>
            </a:r>
            <a:r>
              <a:rPr sz="2000" b="1" dirty="0">
                <a:latin typeface="Calibri"/>
                <a:cs typeface="Calibri"/>
              </a:rPr>
              <a:t> 29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472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60" dirty="0"/>
              <a:t> </a:t>
            </a:r>
            <a:r>
              <a:rPr spc="-10" dirty="0"/>
              <a:t>Clauses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600199"/>
            <a:ext cx="768553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163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GROUP</a:t>
            </a:r>
            <a:r>
              <a:rPr spc="-90" dirty="0"/>
              <a:t> </a:t>
            </a:r>
            <a:r>
              <a:rPr spc="-60" dirty="0"/>
              <a:t>BY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819340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SQL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arrange identical </a:t>
            </a:r>
            <a:r>
              <a:rPr sz="2400" spc="-15" dirty="0">
                <a:latin typeface="Calibri"/>
                <a:cs typeface="Calibri"/>
              </a:rPr>
              <a:t>data into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groups.</a:t>
            </a:r>
            <a:endParaRPr sz="2400">
              <a:latin typeface="Calibri"/>
              <a:cs typeface="Calibri"/>
            </a:endParaRPr>
          </a:p>
          <a:p>
            <a:pPr marL="476884" marR="106934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is used with the SQL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476884" marR="79121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20" dirty="0">
                <a:latin typeface="Calibri"/>
                <a:cs typeface="Calibri"/>
              </a:rPr>
              <a:t>follows </a:t>
            </a:r>
            <a:r>
              <a:rPr sz="2400" spc="-5" dirty="0">
                <a:latin typeface="Calibri"/>
                <a:cs typeface="Calibri"/>
              </a:rPr>
              <a:t>the WHERE clause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precedes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clause.</a:t>
            </a:r>
            <a:endParaRPr sz="24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4432807"/>
            <a:ext cx="28473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522605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table_name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column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6539" y="4432807"/>
            <a:ext cx="109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x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5" dirty="0">
                <a:latin typeface="Calibri"/>
                <a:cs typeface="Calibri"/>
              </a:rPr>
              <a:t>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39" y="5167375"/>
            <a:ext cx="30003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67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</a:t>
            </a:r>
            <a:r>
              <a:rPr spc="-175" dirty="0"/>
              <a:t>A</a:t>
            </a:r>
            <a:r>
              <a:rPr spc="-10" dirty="0"/>
              <a:t>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52459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5" dirty="0">
                <a:latin typeface="Calibri"/>
                <a:cs typeface="Calibri"/>
              </a:rPr>
              <a:t> group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aggregate.</a:t>
            </a:r>
            <a:endParaRPr sz="2400">
              <a:latin typeface="Calibri"/>
              <a:cs typeface="Calibri"/>
            </a:endParaRPr>
          </a:p>
          <a:p>
            <a:pPr marL="476884" marR="614680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5" dirty="0">
                <a:latin typeface="Calibri"/>
                <a:cs typeface="Calibri"/>
              </a:rPr>
              <a:t>is used 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clause. If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not using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670807"/>
            <a:ext cx="348551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238125" marR="508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</a:t>
            </a:r>
            <a:endParaRPr sz="20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 marL="238125" marR="19685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GROUP </a:t>
            </a:r>
            <a:r>
              <a:rPr sz="2000" spc="-30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column1, column2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939" y="3823207"/>
            <a:ext cx="3000375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COUNT(*)&gt;2;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94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ORDER</a:t>
            </a:r>
            <a:r>
              <a:rPr spc="-80" dirty="0"/>
              <a:t> </a:t>
            </a:r>
            <a:r>
              <a:rPr spc="-60" dirty="0"/>
              <a:t>BY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744093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ORDER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clause sorts the result-set in ascending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descending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  <a:p>
            <a:pPr marL="476884" marR="58419" indent="-4648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It sorts 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in ascending </a:t>
            </a:r>
            <a:r>
              <a:rPr sz="2400" spc="-10" dirty="0">
                <a:latin typeface="Calibri"/>
                <a:cs typeface="Calibri"/>
              </a:rPr>
              <a:t>order by default. DESC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in descending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139" y="3442208"/>
            <a:ext cx="290322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 marR="640715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NAME;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15" dirty="0">
                <a:latin typeface="Calibri"/>
                <a:cs typeface="Calibri"/>
              </a:rPr>
              <a:t>CUSTOMER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670807"/>
            <a:ext cx="3542665" cy="191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12700" marR="822325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table_name </a:t>
            </a:r>
            <a:r>
              <a:rPr sz="2000" dirty="0">
                <a:latin typeface="Calibri"/>
                <a:cs typeface="Calibri"/>
              </a:rPr>
              <a:t> 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column1,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column2...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C|DESC;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122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25" dirty="0"/>
              <a:t> Aggregate</a:t>
            </a:r>
            <a:r>
              <a:rPr spc="-35" dirty="0"/>
              <a:t> </a:t>
            </a:r>
            <a:r>
              <a:rPr spc="-1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3999"/>
            <a:ext cx="8077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841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COUNT</a:t>
            </a:r>
            <a:r>
              <a:rPr spc="-5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5"/>
            <a:ext cx="8385175" cy="488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305435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database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numeric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non-numeric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types.</a:t>
            </a:r>
            <a:endParaRPr sz="2200">
              <a:latin typeface="Calibri"/>
              <a:cs typeface="Calibri"/>
            </a:endParaRPr>
          </a:p>
          <a:p>
            <a:pPr marL="476884" marR="222250" indent="-46482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200" spc="-10" dirty="0">
                <a:latin typeface="Calibri"/>
                <a:cs typeface="Calibri"/>
              </a:rPr>
              <a:t>COUNT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-5" dirty="0">
                <a:latin typeface="Calibri"/>
                <a:cs typeface="Calibri"/>
              </a:rPr>
              <a:t> uses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rows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specified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considers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duplicate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Null.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975"/>
              </a:spcBef>
            </a:pP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509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PRODUCT_MAST;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RATE&gt;=20;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COUNT(DISTINCT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COMPANY)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PRODUCT_MAST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  <a:p>
            <a:pPr marL="476884" marR="55244" indent="-4648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COMPANY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COUNT(*)&gt;2;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32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37208"/>
            <a:ext cx="7945755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6134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Sum function is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spc="-5" dirty="0">
                <a:latin typeface="Calibri"/>
                <a:cs typeface="Calibri"/>
              </a:rPr>
              <a:t>the sum 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selected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75"/>
              </a:spcBef>
              <a:tabLst>
                <a:tab pos="1807845" algn="l"/>
                <a:tab pos="2200910" algn="l"/>
              </a:tabLst>
            </a:pPr>
            <a:r>
              <a:rPr sz="2000" dirty="0">
                <a:latin typeface="Calibri"/>
                <a:cs typeface="Calibri"/>
              </a:rPr>
              <a:t>SUM()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SUM(</a:t>
            </a:r>
            <a:r>
              <a:rPr sz="2000" spc="-5" dirty="0">
                <a:latin typeface="Calibri"/>
                <a:cs typeface="Calibri"/>
              </a:rPr>
              <a:t> 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QTY&gt;3;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GROUP</a:t>
            </a:r>
            <a:r>
              <a:rPr sz="2000" b="1" spc="-35" dirty="0">
                <a:latin typeface="Calibri"/>
                <a:cs typeface="Calibri"/>
              </a:rPr>
              <a:t> BY</a:t>
            </a:r>
            <a:endParaRPr sz="2000">
              <a:latin typeface="Calibri"/>
              <a:cs typeface="Calibri"/>
            </a:endParaRPr>
          </a:p>
          <a:p>
            <a:pPr marL="476884" marR="1201420">
              <a:lnSpc>
                <a:spcPct val="120000"/>
              </a:lnSpc>
              <a:tabLst>
                <a:tab pos="2627630" algn="l"/>
                <a:tab pos="5241290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	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PRODUCT_MAST	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QTY&gt;3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COMPANY;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SUM()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HAVING</a:t>
            </a:r>
            <a:endParaRPr sz="2000">
              <a:latin typeface="Calibri"/>
              <a:cs typeface="Calibri"/>
            </a:endParaRPr>
          </a:p>
          <a:p>
            <a:pPr marL="476884" marR="50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COMPANY,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PRODUCT_MAST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COM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PANY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SUM(COST)&gt;=170;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AVG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7208"/>
            <a:ext cx="8204200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45" dirty="0">
                <a:latin typeface="Calibri"/>
                <a:cs typeface="Calibri"/>
              </a:rPr>
              <a:t>AVG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average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 type. </a:t>
            </a:r>
            <a:r>
              <a:rPr sz="2400" spc="-45" dirty="0">
                <a:latin typeface="Calibri"/>
                <a:cs typeface="Calibri"/>
              </a:rPr>
              <a:t>AVG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returns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non-Null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80"/>
              </a:spcBef>
              <a:tabLst>
                <a:tab pos="1748155" algn="l"/>
                <a:tab pos="2141220" algn="l"/>
              </a:tabLst>
            </a:pPr>
            <a:r>
              <a:rPr sz="2000" spc="-25" dirty="0">
                <a:latin typeface="Calibri"/>
                <a:cs typeface="Calibri"/>
              </a:rPr>
              <a:t>AVG()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spc="-30" dirty="0">
                <a:latin typeface="Calibri"/>
                <a:cs typeface="Calibri"/>
              </a:rPr>
              <a:t>AVG(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3947719"/>
            <a:ext cx="2860675" cy="8375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AVG(COST)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0744" y="4454144"/>
            <a:ext cx="2522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32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MAX</a:t>
            </a:r>
            <a:r>
              <a:rPr spc="-6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6"/>
            <a:ext cx="8088630" cy="357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MAX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maximum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20" dirty="0">
                <a:latin typeface="Calibri"/>
                <a:cs typeface="Calibri"/>
              </a:rPr>
              <a:t>Syntax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975"/>
              </a:spcBef>
              <a:tabLst>
                <a:tab pos="1805939" algn="l"/>
                <a:tab pos="2199005" algn="l"/>
              </a:tabLst>
            </a:pPr>
            <a:r>
              <a:rPr sz="2000" dirty="0">
                <a:latin typeface="Calibri"/>
                <a:cs typeface="Calibri"/>
              </a:rPr>
              <a:t>MAX()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MAX(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981710">
              <a:lnSpc>
                <a:spcPct val="100000"/>
              </a:lnSpc>
              <a:spcBef>
                <a:spcPts val="509"/>
              </a:spcBef>
              <a:tabLst>
                <a:tab pos="3105785" algn="l"/>
              </a:tabLst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MAX(RATE)	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MIN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  <a:p>
            <a:pPr marL="522605" marR="49530" indent="-51054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522605" algn="l"/>
                <a:tab pos="523240" algn="l"/>
              </a:tabLst>
            </a:pPr>
            <a:r>
              <a:rPr sz="2000" dirty="0">
                <a:latin typeface="Calibri"/>
                <a:cs typeface="Calibri"/>
              </a:rPr>
              <a:t>MIN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certain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smallest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88737"/>
            <a:ext cx="1145540" cy="1192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5321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291" y="5514847"/>
            <a:ext cx="3873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MIN(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[ALL|DISTINCT]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204" y="6319520"/>
            <a:ext cx="19265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MIN(RATE)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7320" y="6319520"/>
            <a:ext cx="2522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PRODUCT_MAST;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9400"/>
            <a:ext cx="439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Process?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62050"/>
            <a:ext cx="69342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1877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8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40256"/>
            <a:ext cx="8324850" cy="524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SQL,</a:t>
            </a:r>
            <a:r>
              <a:rPr sz="2000" spc="-5" dirty="0">
                <a:latin typeface="Calibri"/>
                <a:cs typeface="Calibri"/>
              </a:rPr>
              <a:t> 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tables".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clause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records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SQL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INNER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300">
              <a:latin typeface="Calibri"/>
              <a:cs typeface="Calibri"/>
            </a:endParaRPr>
          </a:p>
          <a:p>
            <a:pPr marL="1047115" indent="-570865">
              <a:lnSpc>
                <a:spcPct val="100000"/>
              </a:lnSpc>
              <a:buFont typeface="Wingdings"/>
              <a:buChar char=""/>
              <a:tabLst>
                <a:tab pos="1047115" algn="l"/>
                <a:tab pos="1047750" algn="l"/>
              </a:tabLst>
            </a:pPr>
            <a:r>
              <a:rPr sz="2400" spc="-5" dirty="0">
                <a:latin typeface="Calibri"/>
                <a:cs typeface="Calibri"/>
              </a:rPr>
              <a:t>FULL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INNER</a:t>
            </a:r>
            <a:r>
              <a:rPr spc="-7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36739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 INNER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 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spc="-5" dirty="0">
                <a:latin typeface="Calibri"/>
                <a:cs typeface="Calibri"/>
              </a:rPr>
              <a:t> 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satisfied.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condition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satisfies.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69608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18884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INNER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3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LEFT</a:t>
            </a:r>
            <a:r>
              <a:rPr spc="-8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034655" cy="465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matching</a:t>
            </a:r>
            <a:r>
              <a:rPr sz="2000" spc="-5" dirty="0">
                <a:latin typeface="Calibri"/>
                <a:cs typeface="Calibri"/>
              </a:rPr>
              <a:t> join value,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36398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1856105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378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RIGHT</a:t>
            </a:r>
            <a:r>
              <a:rPr spc="-5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23531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SQL, </a:t>
            </a:r>
            <a:r>
              <a:rPr sz="2000" spc="-5" dirty="0">
                <a:latin typeface="Calibri"/>
                <a:cs typeface="Calibri"/>
              </a:rPr>
              <a:t>RIGHT JOIN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spc="-5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rows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right </a:t>
            </a:r>
            <a:r>
              <a:rPr sz="2000" spc="-5" dirty="0">
                <a:latin typeface="Calibri"/>
                <a:cs typeface="Calibri"/>
              </a:rPr>
              <a:t> table </a:t>
            </a:r>
            <a:r>
              <a:rPr sz="2000" dirty="0">
                <a:latin typeface="Calibri"/>
                <a:cs typeface="Calibri"/>
              </a:rPr>
              <a:t>and the </a:t>
            </a:r>
            <a:r>
              <a:rPr sz="2000" spc="-10" dirty="0">
                <a:latin typeface="Calibri"/>
                <a:cs typeface="Calibri"/>
              </a:rPr>
              <a:t>matched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left table. If </a:t>
            </a:r>
            <a:r>
              <a:rPr sz="2000" spc="-10" dirty="0">
                <a:latin typeface="Calibri"/>
                <a:cs typeface="Calibri"/>
              </a:rPr>
              <a:t>there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0" dirty="0">
                <a:latin typeface="Calibri"/>
                <a:cs typeface="Calibri"/>
              </a:rPr>
              <a:t>matching </a:t>
            </a:r>
            <a:r>
              <a:rPr sz="2000" spc="-5" dirty="0">
                <a:latin typeface="Calibri"/>
                <a:cs typeface="Calibri"/>
              </a:rPr>
              <a:t>in both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tables, it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 </a:t>
            </a:r>
            <a:r>
              <a:rPr sz="200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56464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056764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20758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-9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21880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combination of 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left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outer </a:t>
            </a:r>
            <a:r>
              <a:rPr sz="2000" spc="-5" dirty="0">
                <a:latin typeface="Calibri"/>
                <a:cs typeface="Calibri"/>
              </a:rPr>
              <a:t>join.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records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154813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table1.column1, table1.column2, table2.column1,....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table1.matching_column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table2.matching_column;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2040889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 </a:t>
            </a:r>
            <a:r>
              <a:rPr sz="2000" spc="-10" dirty="0">
                <a:latin typeface="Calibri"/>
                <a:cs typeface="Calibri"/>
              </a:rPr>
              <a:t>EMPLOYEE.EMP_NAME, </a:t>
            </a:r>
            <a:r>
              <a:rPr sz="2000" spc="-25" dirty="0">
                <a:latin typeface="Calibri"/>
                <a:cs typeface="Calibri"/>
              </a:rPr>
              <a:t>PROJECT.DEPARTMENT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EMPLOYEE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FULL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PROJECT.EMP_ID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EMPLOYEE.EMP_ID;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77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  <a:r>
              <a:rPr spc="-35" dirty="0"/>
              <a:t> </a:t>
            </a:r>
            <a:r>
              <a:rPr spc="-15" dirty="0"/>
              <a:t>Set</a:t>
            </a:r>
            <a:r>
              <a:rPr spc="-4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762760"/>
            <a:ext cx="7597140" cy="395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SQL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statements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latin typeface="Calibri"/>
                <a:cs typeface="Calibri"/>
              </a:rPr>
              <a:t>Types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Set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927100" marR="5394325">
              <a:lnSpc>
                <a:spcPct val="120000"/>
              </a:lnSpc>
            </a:pPr>
            <a:r>
              <a:rPr sz="2800" spc="-10" dirty="0">
                <a:latin typeface="Calibri"/>
                <a:cs typeface="Calibri"/>
              </a:rPr>
              <a:t>Union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UnionAll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0" dirty="0">
                <a:latin typeface="Calibri"/>
                <a:cs typeface="Calibri"/>
              </a:rPr>
              <a:t>Minus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461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95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169275" cy="517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Union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combine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queries.</a:t>
            </a:r>
            <a:endParaRPr sz="2000">
              <a:latin typeface="Calibri"/>
              <a:cs typeface="Calibri"/>
            </a:endParaRPr>
          </a:p>
          <a:p>
            <a:pPr marL="476884" marR="224790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union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operation,</a:t>
            </a:r>
            <a:r>
              <a:rPr sz="2000" spc="-5" dirty="0">
                <a:latin typeface="Calibri"/>
                <a:cs typeface="Calibri"/>
              </a:rPr>
              <a:t> 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datatype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columns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applied.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union</a:t>
            </a:r>
            <a:r>
              <a:rPr sz="2000" spc="-10" dirty="0">
                <a:latin typeface="Calibri"/>
                <a:cs typeface="Calibri"/>
              </a:rPr>
              <a:t> operation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eliminates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476884" marR="4014470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476884" marR="5158740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476884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755396"/>
            <a:ext cx="4029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Intersect</a:t>
            </a:r>
            <a:r>
              <a:rPr spc="-5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425815" cy="5179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combine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Intersect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common</a:t>
            </a:r>
            <a:r>
              <a:rPr sz="2000" spc="-20" dirty="0">
                <a:latin typeface="Calibri"/>
                <a:cs typeface="Calibri"/>
              </a:rPr>
              <a:t> rows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endParaRPr sz="2000">
              <a:latin typeface="Calibri"/>
              <a:cs typeface="Calibri"/>
            </a:endParaRPr>
          </a:p>
          <a:p>
            <a:pPr marL="476884" marR="58419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Intersect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datatype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columns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same.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arranges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ascending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default.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2333625" marR="2414270" algn="ctr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INTERSECT</a:t>
            </a:r>
            <a:endParaRPr sz="2000">
              <a:latin typeface="Calibri"/>
              <a:cs typeface="Calibri"/>
            </a:endParaRPr>
          </a:p>
          <a:p>
            <a:pPr marR="82550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860675" marR="3031490" algn="ctr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INTERSECT</a:t>
            </a:r>
            <a:endParaRPr sz="2400">
              <a:latin typeface="Calibri"/>
              <a:cs typeface="Calibri"/>
            </a:endParaRPr>
          </a:p>
          <a:p>
            <a:pPr marR="34290" algn="ctr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716" y="755396"/>
            <a:ext cx="355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MINUSOperation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0256"/>
            <a:ext cx="8440420" cy="481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statements.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display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absent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second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query.</a:t>
            </a:r>
            <a:endParaRPr sz="2000">
              <a:latin typeface="Calibri"/>
              <a:cs typeface="Calibri"/>
            </a:endParaRPr>
          </a:p>
          <a:p>
            <a:pPr marL="477520" indent="-46482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arranged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2333625" marR="2429510" algn="ctr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MINUS</a:t>
            </a:r>
            <a:endParaRPr sz="2000">
              <a:latin typeface="Calibri"/>
              <a:cs typeface="Calibri"/>
            </a:endParaRPr>
          </a:p>
          <a:p>
            <a:pPr marR="97155"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SELECT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column_name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table2;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860675" marR="3046730" algn="ctr">
              <a:lnSpc>
                <a:spcPts val="3460"/>
              </a:lnSpc>
              <a:spcBef>
                <a:spcPts val="18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R="48895" algn="ctr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Calibri"/>
                <a:cs typeface="Calibri"/>
              </a:rPr>
              <a:t>SELECT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749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Advantages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SQL?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448206"/>
            <a:ext cx="3736975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35" dirty="0">
                <a:latin typeface="Calibri"/>
                <a:cs typeface="Calibri"/>
              </a:rPr>
              <a:t>Well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standards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20" dirty="0">
                <a:latin typeface="Calibri"/>
                <a:cs typeface="Calibri"/>
              </a:rPr>
              <a:t>Portability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20" dirty="0">
                <a:latin typeface="Calibri"/>
                <a:cs typeface="Calibri"/>
              </a:rPr>
              <a:t>Interactive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470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What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 </a:t>
            </a:r>
            <a:r>
              <a:rPr spc="-15" dirty="0">
                <a:solidFill>
                  <a:srgbClr val="000000"/>
                </a:solidFill>
              </a:rPr>
              <a:t>Datatype?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4160"/>
            <a:ext cx="7907020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040" marR="330835" indent="-68897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contain.</a:t>
            </a:r>
            <a:endParaRPr sz="2800">
              <a:latin typeface="Calibri"/>
              <a:cs typeface="Calibri"/>
            </a:endParaRPr>
          </a:p>
          <a:p>
            <a:pPr marL="701040" marR="5080" indent="-68897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sz="2800" spc="-20" dirty="0">
                <a:latin typeface="Calibri"/>
                <a:cs typeface="Calibri"/>
              </a:rPr>
              <a:t>Every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required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352800"/>
            <a:ext cx="77724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3251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34160"/>
            <a:ext cx="8300720" cy="318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SQL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communicate</a:t>
            </a:r>
            <a:r>
              <a:rPr sz="2800" spc="-10" dirty="0">
                <a:latin typeface="Calibri"/>
                <a:cs typeface="Calibri"/>
              </a:rPr>
              <a:t> with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r>
              <a:rPr sz="2800" spc="-5" dirty="0">
                <a:latin typeface="Calibri"/>
                <a:cs typeface="Calibri"/>
              </a:rPr>
              <a:t>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also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tasks,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functions,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queries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476884" marR="6985" indent="-464820" algn="just">
              <a:lnSpc>
                <a:spcPct val="100000"/>
              </a:lnSpc>
              <a:buFont typeface="Arial MT"/>
              <a:buChar char="•"/>
              <a:tabLst>
                <a:tab pos="477520" algn="l"/>
              </a:tabLst>
            </a:pPr>
            <a:r>
              <a:rPr sz="2800" spc="-10" dirty="0">
                <a:latin typeface="Calibri"/>
                <a:cs typeface="Calibri"/>
              </a:rPr>
              <a:t>SQL can </a:t>
            </a:r>
            <a:r>
              <a:rPr sz="2800" spc="-15" dirty="0">
                <a:latin typeface="Calibri"/>
                <a:cs typeface="Calibri"/>
              </a:rPr>
              <a:t>perform various tasks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create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table,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add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tables,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drop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table,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modify 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table, set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permission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5396"/>
            <a:ext cx="5186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9065" algn="l"/>
              </a:tabLst>
            </a:pPr>
            <a:r>
              <a:rPr spc="-45" dirty="0">
                <a:solidFill>
                  <a:srgbClr val="000000"/>
                </a:solidFill>
              </a:rPr>
              <a:t>Types	</a:t>
            </a:r>
            <a:r>
              <a:rPr spc="-5"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SQL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1760"/>
            <a:ext cx="8297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884" marR="5080" indent="-4648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76884" algn="l"/>
                <a:tab pos="477520" algn="l"/>
                <a:tab pos="1463040" algn="l"/>
                <a:tab pos="2082164" algn="l"/>
                <a:tab pos="2758440" algn="l"/>
                <a:tab pos="3692525" algn="l"/>
                <a:tab pos="4142104" algn="l"/>
                <a:tab pos="4849495" algn="l"/>
                <a:tab pos="6685915" algn="l"/>
                <a:tab pos="751967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pe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SQ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omm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 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DCL,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TCL,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DQL.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286000"/>
            <a:ext cx="739140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3120</Words>
  <Application>Microsoft Office PowerPoint</Application>
  <PresentationFormat>Custom</PresentationFormat>
  <Paragraphs>491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SQL Basics</vt:lpstr>
      <vt:lpstr>What is SQL?</vt:lpstr>
      <vt:lpstr>What are the SQL?</vt:lpstr>
      <vt:lpstr>What is SQL Process?</vt:lpstr>
      <vt:lpstr>What is SQL Process?</vt:lpstr>
      <vt:lpstr>What is Advantages of SQL?</vt:lpstr>
      <vt:lpstr>What is SQL Datatype?</vt:lpstr>
      <vt:lpstr>SQL Commands</vt:lpstr>
      <vt:lpstr>Types of SQL Commands</vt:lpstr>
      <vt:lpstr>Data Definition Language (DDL)</vt:lpstr>
      <vt:lpstr>Data Definition Language (DDL)- CREATE</vt:lpstr>
      <vt:lpstr>Data Definition Language (DDL)- Drop</vt:lpstr>
      <vt:lpstr>Data Definition Language (DDL)- ALTER</vt:lpstr>
      <vt:lpstr>Data Definition Language (DDL)- TRUNCATE</vt:lpstr>
      <vt:lpstr>Data Manipulation Language</vt:lpstr>
      <vt:lpstr>Data Manipulation Language - INSERT</vt:lpstr>
      <vt:lpstr>Data Manipulation Language - UPDATE</vt:lpstr>
      <vt:lpstr>Data Control Language</vt:lpstr>
      <vt:lpstr>Data Control Language - Grant</vt:lpstr>
      <vt:lpstr>Transaction Control Language</vt:lpstr>
      <vt:lpstr>Transaction Control Language - COMMIT</vt:lpstr>
      <vt:lpstr>Transaction Control Language - Rollback</vt:lpstr>
      <vt:lpstr>Data Query Language</vt:lpstr>
      <vt:lpstr>SQL Operator</vt:lpstr>
      <vt:lpstr>SQL Comparison Operators:</vt:lpstr>
      <vt:lpstr>SQL Arithmetic Operators</vt:lpstr>
      <vt:lpstr>SQL Arithmetic Operators</vt:lpstr>
      <vt:lpstr>SQL Logical Operators</vt:lpstr>
      <vt:lpstr>Example:</vt:lpstr>
      <vt:lpstr>Example:</vt:lpstr>
      <vt:lpstr>Views in SQL</vt:lpstr>
      <vt:lpstr>Creating view</vt:lpstr>
      <vt:lpstr>Creating View from multiple tables</vt:lpstr>
      <vt:lpstr>SQL Index</vt:lpstr>
      <vt:lpstr>Unique Index statement</vt:lpstr>
      <vt:lpstr>SQL Sub Query</vt:lpstr>
      <vt:lpstr>Subqueries with the Select Statement</vt:lpstr>
      <vt:lpstr>Subqueries with the INSERT Statement</vt:lpstr>
      <vt:lpstr>Subqueries with the UPDATE Statement</vt:lpstr>
      <vt:lpstr>Subqueries with the DELETE Statement</vt:lpstr>
      <vt:lpstr>SQL Clauses</vt:lpstr>
      <vt:lpstr>GROUP BY</vt:lpstr>
      <vt:lpstr>HAVING</vt:lpstr>
      <vt:lpstr>ORDER BY</vt:lpstr>
      <vt:lpstr>SQL Aggregate Functions</vt:lpstr>
      <vt:lpstr>COUNT FUNCTION</vt:lpstr>
      <vt:lpstr>SUM FUNCTION</vt:lpstr>
      <vt:lpstr>AVG FUNCTION</vt:lpstr>
      <vt:lpstr>MAX FUNCTION</vt:lpstr>
      <vt:lpstr>SQL JOIN</vt:lpstr>
      <vt:lpstr>INNER JOIN</vt:lpstr>
      <vt:lpstr>LEFT JOIN</vt:lpstr>
      <vt:lpstr>RIGHT JOIN</vt:lpstr>
      <vt:lpstr>FULL JOIN</vt:lpstr>
      <vt:lpstr>SQL Set Operation</vt:lpstr>
      <vt:lpstr>Union Operation</vt:lpstr>
      <vt:lpstr>Intersect Operation</vt:lpstr>
      <vt:lpstr>MINUSOperation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dc:creator>ADMIN</dc:creator>
  <cp:lastModifiedBy>Vinay Maddiralla</cp:lastModifiedBy>
  <cp:revision>8</cp:revision>
  <dcterms:created xsi:type="dcterms:W3CDTF">2022-09-22T04:59:01Z</dcterms:created>
  <dcterms:modified xsi:type="dcterms:W3CDTF">2022-09-22T10:45:18Z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2020-03-28T00:00:00Z</vt:filetime>
  </property>
  <property fmtid="{D5CDD505-2E9C-101B-9397-08002B2CF9AE}" pid="3" name="Creator">
    <vt:lpwstr>Nitro Pro 8  (8. 5. 1. 10)</vt:lpwstr>
  </property>
  <property fmtid="{D5CDD505-2E9C-101B-9397-08002B2CF9AE}" pid="4" name="LastSaved">
    <vt:filetime>2022-09-22T00:00:00Z</vt:filetime>
  </property>
</Properties>
</file>