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5" r:id="rId6"/>
    <p:sldId id="266" r:id="rId7"/>
    <p:sldId id="267" r:id="rId8"/>
    <p:sldId id="268" r:id="rId9"/>
    <p:sldId id="269" r:id="rId10"/>
    <p:sldId id="272" r:id="rId11"/>
    <p:sldId id="271" r:id="rId12"/>
    <p:sldId id="270"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p:scale>
          <a:sx n="80" d="100"/>
          <a:sy n="80" d="100"/>
        </p:scale>
        <p:origin x="-34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8322A8-A690-30E6-1BE9-DF9AAECC4E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19003802-1C00-C9DA-FF9D-65FA98C757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65478757-1CA8-E448-07F4-1D1569AB9EAE}"/>
              </a:ext>
            </a:extLst>
          </p:cNvPr>
          <p:cNvSpPr>
            <a:spLocks noGrp="1"/>
          </p:cNvSpPr>
          <p:nvPr>
            <p:ph type="dt" sz="half" idx="10"/>
          </p:nvPr>
        </p:nvSpPr>
        <p:spPr/>
        <p:txBody>
          <a:bodyPr/>
          <a:lstStyle/>
          <a:p>
            <a:fld id="{0197BC8A-A33F-43C3-B487-E17A4FCCC827}" type="datetimeFigureOut">
              <a:rPr lang="en-IN" smtClean="0"/>
              <a:t>26-09-2022</a:t>
            </a:fld>
            <a:endParaRPr lang="en-IN"/>
          </a:p>
        </p:txBody>
      </p:sp>
      <p:sp>
        <p:nvSpPr>
          <p:cNvPr id="5" name="Footer Placeholder 4">
            <a:extLst>
              <a:ext uri="{FF2B5EF4-FFF2-40B4-BE49-F238E27FC236}">
                <a16:creationId xmlns:a16="http://schemas.microsoft.com/office/drawing/2014/main" xmlns="" id="{969E14D1-6097-E063-F6EC-46BCD8E55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FBD8D85-7076-1256-5766-4CBFAAEECBAD}"/>
              </a:ext>
            </a:extLst>
          </p:cNvPr>
          <p:cNvSpPr>
            <a:spLocks noGrp="1"/>
          </p:cNvSpPr>
          <p:nvPr>
            <p:ph type="sldNum" sz="quarter" idx="12"/>
          </p:nvPr>
        </p:nvSpPr>
        <p:spPr/>
        <p:txBody>
          <a:bodyPr/>
          <a:lstStyle/>
          <a:p>
            <a:fld id="{D82C0685-A41B-470E-8506-46B90DE3624F}" type="slidenum">
              <a:rPr lang="en-IN" smtClean="0"/>
              <a:t>‹#›</a:t>
            </a:fld>
            <a:endParaRPr lang="en-IN"/>
          </a:p>
        </p:txBody>
      </p:sp>
    </p:spTree>
    <p:extLst>
      <p:ext uri="{BB962C8B-B14F-4D97-AF65-F5344CB8AC3E}">
        <p14:creationId xmlns:p14="http://schemas.microsoft.com/office/powerpoint/2010/main" val="728373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7019D5-5DA2-C97D-2757-9AB2D73A3C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2C52BF6-7784-1ECF-F4E2-5DE99F67B0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0ACF4DC-2984-5D45-B055-F81E1A6C5491}"/>
              </a:ext>
            </a:extLst>
          </p:cNvPr>
          <p:cNvSpPr>
            <a:spLocks noGrp="1"/>
          </p:cNvSpPr>
          <p:nvPr>
            <p:ph type="dt" sz="half" idx="10"/>
          </p:nvPr>
        </p:nvSpPr>
        <p:spPr/>
        <p:txBody>
          <a:bodyPr/>
          <a:lstStyle/>
          <a:p>
            <a:fld id="{0197BC8A-A33F-43C3-B487-E17A4FCCC827}" type="datetimeFigureOut">
              <a:rPr lang="en-IN" smtClean="0"/>
              <a:t>26-09-2022</a:t>
            </a:fld>
            <a:endParaRPr lang="en-IN"/>
          </a:p>
        </p:txBody>
      </p:sp>
      <p:sp>
        <p:nvSpPr>
          <p:cNvPr id="5" name="Footer Placeholder 4">
            <a:extLst>
              <a:ext uri="{FF2B5EF4-FFF2-40B4-BE49-F238E27FC236}">
                <a16:creationId xmlns:a16="http://schemas.microsoft.com/office/drawing/2014/main" xmlns="" id="{0DFDC9F9-89A4-D983-01B1-A7EF13516A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F48D3B6-F081-F820-7C52-27392E1DB797}"/>
              </a:ext>
            </a:extLst>
          </p:cNvPr>
          <p:cNvSpPr>
            <a:spLocks noGrp="1"/>
          </p:cNvSpPr>
          <p:nvPr>
            <p:ph type="sldNum" sz="quarter" idx="12"/>
          </p:nvPr>
        </p:nvSpPr>
        <p:spPr/>
        <p:txBody>
          <a:bodyPr/>
          <a:lstStyle/>
          <a:p>
            <a:fld id="{D82C0685-A41B-470E-8506-46B90DE3624F}" type="slidenum">
              <a:rPr lang="en-IN" smtClean="0"/>
              <a:t>‹#›</a:t>
            </a:fld>
            <a:endParaRPr lang="en-IN"/>
          </a:p>
        </p:txBody>
      </p:sp>
    </p:spTree>
    <p:extLst>
      <p:ext uri="{BB962C8B-B14F-4D97-AF65-F5344CB8AC3E}">
        <p14:creationId xmlns:p14="http://schemas.microsoft.com/office/powerpoint/2010/main" val="657234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551F7F5-ECF8-3229-CA69-DEF71069F3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3097B93-1362-D08E-537B-229FAAD7E6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43E76A9-E241-6896-8E79-0D895552B7FC}"/>
              </a:ext>
            </a:extLst>
          </p:cNvPr>
          <p:cNvSpPr>
            <a:spLocks noGrp="1"/>
          </p:cNvSpPr>
          <p:nvPr>
            <p:ph type="dt" sz="half" idx="10"/>
          </p:nvPr>
        </p:nvSpPr>
        <p:spPr/>
        <p:txBody>
          <a:bodyPr/>
          <a:lstStyle/>
          <a:p>
            <a:fld id="{0197BC8A-A33F-43C3-B487-E17A4FCCC827}" type="datetimeFigureOut">
              <a:rPr lang="en-IN" smtClean="0"/>
              <a:t>26-09-2022</a:t>
            </a:fld>
            <a:endParaRPr lang="en-IN"/>
          </a:p>
        </p:txBody>
      </p:sp>
      <p:sp>
        <p:nvSpPr>
          <p:cNvPr id="5" name="Footer Placeholder 4">
            <a:extLst>
              <a:ext uri="{FF2B5EF4-FFF2-40B4-BE49-F238E27FC236}">
                <a16:creationId xmlns:a16="http://schemas.microsoft.com/office/drawing/2014/main" xmlns="" id="{653D284F-70C9-F54F-43C6-5AF639A20A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77ED0DF-2487-5633-BB6B-4E7141784742}"/>
              </a:ext>
            </a:extLst>
          </p:cNvPr>
          <p:cNvSpPr>
            <a:spLocks noGrp="1"/>
          </p:cNvSpPr>
          <p:nvPr>
            <p:ph type="sldNum" sz="quarter" idx="12"/>
          </p:nvPr>
        </p:nvSpPr>
        <p:spPr/>
        <p:txBody>
          <a:bodyPr/>
          <a:lstStyle/>
          <a:p>
            <a:fld id="{D82C0685-A41B-470E-8506-46B90DE3624F}" type="slidenum">
              <a:rPr lang="en-IN" smtClean="0"/>
              <a:t>‹#›</a:t>
            </a:fld>
            <a:endParaRPr lang="en-IN"/>
          </a:p>
        </p:txBody>
      </p:sp>
    </p:spTree>
    <p:extLst>
      <p:ext uri="{BB962C8B-B14F-4D97-AF65-F5344CB8AC3E}">
        <p14:creationId xmlns:p14="http://schemas.microsoft.com/office/powerpoint/2010/main" val="794049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F41A49-AE37-8D23-3AE8-2F36E97839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7D5B4D5-4FD7-7D17-F894-DDB69DB6D6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4FAE204-D1F1-7F9F-3AA8-DDB5AE007008}"/>
              </a:ext>
            </a:extLst>
          </p:cNvPr>
          <p:cNvSpPr>
            <a:spLocks noGrp="1"/>
          </p:cNvSpPr>
          <p:nvPr>
            <p:ph type="dt" sz="half" idx="10"/>
          </p:nvPr>
        </p:nvSpPr>
        <p:spPr/>
        <p:txBody>
          <a:bodyPr/>
          <a:lstStyle/>
          <a:p>
            <a:fld id="{0197BC8A-A33F-43C3-B487-E17A4FCCC827}" type="datetimeFigureOut">
              <a:rPr lang="en-IN" smtClean="0"/>
              <a:t>26-09-2022</a:t>
            </a:fld>
            <a:endParaRPr lang="en-IN"/>
          </a:p>
        </p:txBody>
      </p:sp>
      <p:sp>
        <p:nvSpPr>
          <p:cNvPr id="5" name="Footer Placeholder 4">
            <a:extLst>
              <a:ext uri="{FF2B5EF4-FFF2-40B4-BE49-F238E27FC236}">
                <a16:creationId xmlns:a16="http://schemas.microsoft.com/office/drawing/2014/main" xmlns="" id="{B9F9A54B-5C70-D3C3-66DD-1AC7A14F5D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861FBF9-F1D5-E924-B449-C375B565EE7B}"/>
              </a:ext>
            </a:extLst>
          </p:cNvPr>
          <p:cNvSpPr>
            <a:spLocks noGrp="1"/>
          </p:cNvSpPr>
          <p:nvPr>
            <p:ph type="sldNum" sz="quarter" idx="12"/>
          </p:nvPr>
        </p:nvSpPr>
        <p:spPr/>
        <p:txBody>
          <a:bodyPr/>
          <a:lstStyle/>
          <a:p>
            <a:fld id="{D82C0685-A41B-470E-8506-46B90DE3624F}" type="slidenum">
              <a:rPr lang="en-IN" smtClean="0"/>
              <a:t>‹#›</a:t>
            </a:fld>
            <a:endParaRPr lang="en-IN"/>
          </a:p>
        </p:txBody>
      </p:sp>
    </p:spTree>
    <p:extLst>
      <p:ext uri="{BB962C8B-B14F-4D97-AF65-F5344CB8AC3E}">
        <p14:creationId xmlns:p14="http://schemas.microsoft.com/office/powerpoint/2010/main" val="495643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E485C9-32DF-72F4-ABB9-105CCA577B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8DC97D3-C285-E5C5-FF45-43B2260571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001430D-A5BD-9922-BCCD-7C9A68E3DCDD}"/>
              </a:ext>
            </a:extLst>
          </p:cNvPr>
          <p:cNvSpPr>
            <a:spLocks noGrp="1"/>
          </p:cNvSpPr>
          <p:nvPr>
            <p:ph type="dt" sz="half" idx="10"/>
          </p:nvPr>
        </p:nvSpPr>
        <p:spPr/>
        <p:txBody>
          <a:bodyPr/>
          <a:lstStyle/>
          <a:p>
            <a:fld id="{0197BC8A-A33F-43C3-B487-E17A4FCCC827}" type="datetimeFigureOut">
              <a:rPr lang="en-IN" smtClean="0"/>
              <a:t>26-09-2022</a:t>
            </a:fld>
            <a:endParaRPr lang="en-IN"/>
          </a:p>
        </p:txBody>
      </p:sp>
      <p:sp>
        <p:nvSpPr>
          <p:cNvPr id="5" name="Footer Placeholder 4">
            <a:extLst>
              <a:ext uri="{FF2B5EF4-FFF2-40B4-BE49-F238E27FC236}">
                <a16:creationId xmlns:a16="http://schemas.microsoft.com/office/drawing/2014/main" xmlns="" id="{64B30E9A-8647-594B-260F-7FCCE9AEEE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B907EA2-8476-0BCD-23D8-17B35E414C9B}"/>
              </a:ext>
            </a:extLst>
          </p:cNvPr>
          <p:cNvSpPr>
            <a:spLocks noGrp="1"/>
          </p:cNvSpPr>
          <p:nvPr>
            <p:ph type="sldNum" sz="quarter" idx="12"/>
          </p:nvPr>
        </p:nvSpPr>
        <p:spPr/>
        <p:txBody>
          <a:bodyPr/>
          <a:lstStyle/>
          <a:p>
            <a:fld id="{D82C0685-A41B-470E-8506-46B90DE3624F}" type="slidenum">
              <a:rPr lang="en-IN" smtClean="0"/>
              <a:t>‹#›</a:t>
            </a:fld>
            <a:endParaRPr lang="en-IN"/>
          </a:p>
        </p:txBody>
      </p:sp>
    </p:spTree>
    <p:extLst>
      <p:ext uri="{BB962C8B-B14F-4D97-AF65-F5344CB8AC3E}">
        <p14:creationId xmlns:p14="http://schemas.microsoft.com/office/powerpoint/2010/main" val="3363439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1A6199-DEF3-6DB9-3325-57674C3EB1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067AB1F-FE01-084B-B5B1-09CF474930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9C944537-C2B2-9F1A-DBF3-2B85C14F93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08210AAA-A8E5-8C23-4502-9AE57A7EDD4C}"/>
              </a:ext>
            </a:extLst>
          </p:cNvPr>
          <p:cNvSpPr>
            <a:spLocks noGrp="1"/>
          </p:cNvSpPr>
          <p:nvPr>
            <p:ph type="dt" sz="half" idx="10"/>
          </p:nvPr>
        </p:nvSpPr>
        <p:spPr/>
        <p:txBody>
          <a:bodyPr/>
          <a:lstStyle/>
          <a:p>
            <a:fld id="{0197BC8A-A33F-43C3-B487-E17A4FCCC827}" type="datetimeFigureOut">
              <a:rPr lang="en-IN" smtClean="0"/>
              <a:t>26-09-2022</a:t>
            </a:fld>
            <a:endParaRPr lang="en-IN"/>
          </a:p>
        </p:txBody>
      </p:sp>
      <p:sp>
        <p:nvSpPr>
          <p:cNvPr id="6" name="Footer Placeholder 5">
            <a:extLst>
              <a:ext uri="{FF2B5EF4-FFF2-40B4-BE49-F238E27FC236}">
                <a16:creationId xmlns:a16="http://schemas.microsoft.com/office/drawing/2014/main" xmlns="" id="{9EA85B8C-C88C-CB37-7448-9228FEC0A2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8F1E0B0-7A3C-2771-61E7-896E0D3F8ECC}"/>
              </a:ext>
            </a:extLst>
          </p:cNvPr>
          <p:cNvSpPr>
            <a:spLocks noGrp="1"/>
          </p:cNvSpPr>
          <p:nvPr>
            <p:ph type="sldNum" sz="quarter" idx="12"/>
          </p:nvPr>
        </p:nvSpPr>
        <p:spPr/>
        <p:txBody>
          <a:bodyPr/>
          <a:lstStyle/>
          <a:p>
            <a:fld id="{D82C0685-A41B-470E-8506-46B90DE3624F}" type="slidenum">
              <a:rPr lang="en-IN" smtClean="0"/>
              <a:t>‹#›</a:t>
            </a:fld>
            <a:endParaRPr lang="en-IN"/>
          </a:p>
        </p:txBody>
      </p:sp>
    </p:spTree>
    <p:extLst>
      <p:ext uri="{BB962C8B-B14F-4D97-AF65-F5344CB8AC3E}">
        <p14:creationId xmlns:p14="http://schemas.microsoft.com/office/powerpoint/2010/main" val="3857592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1BFBAB-D943-4C7A-A7C6-2BA2FBBDA6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85B4374-0E03-0288-2847-38E016D6D4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83AE521-2E69-01DE-48FF-D45E97B896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809BBB6-CE0D-CAB0-C36C-FB7C9A4516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58ABBDC-2F17-475F-E160-8A038182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53A4A11-E4B8-3E9E-12C1-68D6E2D323F6}"/>
              </a:ext>
            </a:extLst>
          </p:cNvPr>
          <p:cNvSpPr>
            <a:spLocks noGrp="1"/>
          </p:cNvSpPr>
          <p:nvPr>
            <p:ph type="dt" sz="half" idx="10"/>
          </p:nvPr>
        </p:nvSpPr>
        <p:spPr/>
        <p:txBody>
          <a:bodyPr/>
          <a:lstStyle/>
          <a:p>
            <a:fld id="{0197BC8A-A33F-43C3-B487-E17A4FCCC827}" type="datetimeFigureOut">
              <a:rPr lang="en-IN" smtClean="0"/>
              <a:t>26-09-2022</a:t>
            </a:fld>
            <a:endParaRPr lang="en-IN"/>
          </a:p>
        </p:txBody>
      </p:sp>
      <p:sp>
        <p:nvSpPr>
          <p:cNvPr id="8" name="Footer Placeholder 7">
            <a:extLst>
              <a:ext uri="{FF2B5EF4-FFF2-40B4-BE49-F238E27FC236}">
                <a16:creationId xmlns:a16="http://schemas.microsoft.com/office/drawing/2014/main" xmlns="" id="{99D05BD0-1906-51E0-6B92-6C5DBE291E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3DF1E2EA-638F-34A1-6C9A-693FB5FD7223}"/>
              </a:ext>
            </a:extLst>
          </p:cNvPr>
          <p:cNvSpPr>
            <a:spLocks noGrp="1"/>
          </p:cNvSpPr>
          <p:nvPr>
            <p:ph type="sldNum" sz="quarter" idx="12"/>
          </p:nvPr>
        </p:nvSpPr>
        <p:spPr/>
        <p:txBody>
          <a:bodyPr/>
          <a:lstStyle/>
          <a:p>
            <a:fld id="{D82C0685-A41B-470E-8506-46B90DE3624F}" type="slidenum">
              <a:rPr lang="en-IN" smtClean="0"/>
              <a:t>‹#›</a:t>
            </a:fld>
            <a:endParaRPr lang="en-IN"/>
          </a:p>
        </p:txBody>
      </p:sp>
    </p:spTree>
    <p:extLst>
      <p:ext uri="{BB962C8B-B14F-4D97-AF65-F5344CB8AC3E}">
        <p14:creationId xmlns:p14="http://schemas.microsoft.com/office/powerpoint/2010/main" val="1745716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FEEC0C-D9E0-0A9A-0768-F655D2485F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262AFBD-0401-3B2A-ECDE-CA71F5516DB8}"/>
              </a:ext>
            </a:extLst>
          </p:cNvPr>
          <p:cNvSpPr>
            <a:spLocks noGrp="1"/>
          </p:cNvSpPr>
          <p:nvPr>
            <p:ph type="dt" sz="half" idx="10"/>
          </p:nvPr>
        </p:nvSpPr>
        <p:spPr/>
        <p:txBody>
          <a:bodyPr/>
          <a:lstStyle/>
          <a:p>
            <a:fld id="{0197BC8A-A33F-43C3-B487-E17A4FCCC827}" type="datetimeFigureOut">
              <a:rPr lang="en-IN" smtClean="0"/>
              <a:t>26-09-2022</a:t>
            </a:fld>
            <a:endParaRPr lang="en-IN"/>
          </a:p>
        </p:txBody>
      </p:sp>
      <p:sp>
        <p:nvSpPr>
          <p:cNvPr id="4" name="Footer Placeholder 3">
            <a:extLst>
              <a:ext uri="{FF2B5EF4-FFF2-40B4-BE49-F238E27FC236}">
                <a16:creationId xmlns:a16="http://schemas.microsoft.com/office/drawing/2014/main" xmlns="" id="{31EEABBD-BB8A-6A7A-1535-02A399E189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BB2B56D9-1724-FB94-2973-F4570378C7A9}"/>
              </a:ext>
            </a:extLst>
          </p:cNvPr>
          <p:cNvSpPr>
            <a:spLocks noGrp="1"/>
          </p:cNvSpPr>
          <p:nvPr>
            <p:ph type="sldNum" sz="quarter" idx="12"/>
          </p:nvPr>
        </p:nvSpPr>
        <p:spPr/>
        <p:txBody>
          <a:bodyPr/>
          <a:lstStyle/>
          <a:p>
            <a:fld id="{D82C0685-A41B-470E-8506-46B90DE3624F}" type="slidenum">
              <a:rPr lang="en-IN" smtClean="0"/>
              <a:t>‹#›</a:t>
            </a:fld>
            <a:endParaRPr lang="en-IN"/>
          </a:p>
        </p:txBody>
      </p:sp>
    </p:spTree>
    <p:extLst>
      <p:ext uri="{BB962C8B-B14F-4D97-AF65-F5344CB8AC3E}">
        <p14:creationId xmlns:p14="http://schemas.microsoft.com/office/powerpoint/2010/main" val="2466348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087B807-78B8-3EEB-A959-B07177D03846}"/>
              </a:ext>
            </a:extLst>
          </p:cNvPr>
          <p:cNvSpPr>
            <a:spLocks noGrp="1"/>
          </p:cNvSpPr>
          <p:nvPr>
            <p:ph type="dt" sz="half" idx="10"/>
          </p:nvPr>
        </p:nvSpPr>
        <p:spPr/>
        <p:txBody>
          <a:bodyPr/>
          <a:lstStyle/>
          <a:p>
            <a:fld id="{0197BC8A-A33F-43C3-B487-E17A4FCCC827}" type="datetimeFigureOut">
              <a:rPr lang="en-IN" smtClean="0"/>
              <a:t>26-09-2022</a:t>
            </a:fld>
            <a:endParaRPr lang="en-IN"/>
          </a:p>
        </p:txBody>
      </p:sp>
      <p:sp>
        <p:nvSpPr>
          <p:cNvPr id="3" name="Footer Placeholder 2">
            <a:extLst>
              <a:ext uri="{FF2B5EF4-FFF2-40B4-BE49-F238E27FC236}">
                <a16:creationId xmlns:a16="http://schemas.microsoft.com/office/drawing/2014/main" xmlns="" id="{5F2B3406-D253-5D94-A510-F3B92D14FD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BD8FF632-DA4F-0B35-F616-5F126C2FA3EF}"/>
              </a:ext>
            </a:extLst>
          </p:cNvPr>
          <p:cNvSpPr>
            <a:spLocks noGrp="1"/>
          </p:cNvSpPr>
          <p:nvPr>
            <p:ph type="sldNum" sz="quarter" idx="12"/>
          </p:nvPr>
        </p:nvSpPr>
        <p:spPr/>
        <p:txBody>
          <a:bodyPr/>
          <a:lstStyle/>
          <a:p>
            <a:fld id="{D82C0685-A41B-470E-8506-46B90DE3624F}" type="slidenum">
              <a:rPr lang="en-IN" smtClean="0"/>
              <a:t>‹#›</a:t>
            </a:fld>
            <a:endParaRPr lang="en-IN"/>
          </a:p>
        </p:txBody>
      </p:sp>
    </p:spTree>
    <p:extLst>
      <p:ext uri="{BB962C8B-B14F-4D97-AF65-F5344CB8AC3E}">
        <p14:creationId xmlns:p14="http://schemas.microsoft.com/office/powerpoint/2010/main" val="675575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6EBA5B-3F26-5D1B-1979-48B37CE7BB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9DBF905-CEBE-167A-0879-16E873DE23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E8BE6FB-085E-560B-2088-332A257F2E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0FB2337-0401-7602-3602-D25D93AE8587}"/>
              </a:ext>
            </a:extLst>
          </p:cNvPr>
          <p:cNvSpPr>
            <a:spLocks noGrp="1"/>
          </p:cNvSpPr>
          <p:nvPr>
            <p:ph type="dt" sz="half" idx="10"/>
          </p:nvPr>
        </p:nvSpPr>
        <p:spPr/>
        <p:txBody>
          <a:bodyPr/>
          <a:lstStyle/>
          <a:p>
            <a:fld id="{0197BC8A-A33F-43C3-B487-E17A4FCCC827}" type="datetimeFigureOut">
              <a:rPr lang="en-IN" smtClean="0"/>
              <a:t>26-09-2022</a:t>
            </a:fld>
            <a:endParaRPr lang="en-IN"/>
          </a:p>
        </p:txBody>
      </p:sp>
      <p:sp>
        <p:nvSpPr>
          <p:cNvPr id="6" name="Footer Placeholder 5">
            <a:extLst>
              <a:ext uri="{FF2B5EF4-FFF2-40B4-BE49-F238E27FC236}">
                <a16:creationId xmlns:a16="http://schemas.microsoft.com/office/drawing/2014/main" xmlns="" id="{41189EBE-32D6-52A7-73B6-E5236C4427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CA49796-7A90-7254-54BF-2556E4DB8C04}"/>
              </a:ext>
            </a:extLst>
          </p:cNvPr>
          <p:cNvSpPr>
            <a:spLocks noGrp="1"/>
          </p:cNvSpPr>
          <p:nvPr>
            <p:ph type="sldNum" sz="quarter" idx="12"/>
          </p:nvPr>
        </p:nvSpPr>
        <p:spPr/>
        <p:txBody>
          <a:bodyPr/>
          <a:lstStyle/>
          <a:p>
            <a:fld id="{D82C0685-A41B-470E-8506-46B90DE3624F}" type="slidenum">
              <a:rPr lang="en-IN" smtClean="0"/>
              <a:t>‹#›</a:t>
            </a:fld>
            <a:endParaRPr lang="en-IN"/>
          </a:p>
        </p:txBody>
      </p:sp>
    </p:spTree>
    <p:extLst>
      <p:ext uri="{BB962C8B-B14F-4D97-AF65-F5344CB8AC3E}">
        <p14:creationId xmlns:p14="http://schemas.microsoft.com/office/powerpoint/2010/main" val="2439500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D234FF-735A-D97F-68B4-77FDD24659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02F6A93F-59B6-891B-CDA1-F98CB787E1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DC2D6A62-4248-CA83-5EC8-B37DCEA79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6DFDB9F-198E-DA11-0D56-2D1FB9333065}"/>
              </a:ext>
            </a:extLst>
          </p:cNvPr>
          <p:cNvSpPr>
            <a:spLocks noGrp="1"/>
          </p:cNvSpPr>
          <p:nvPr>
            <p:ph type="dt" sz="half" idx="10"/>
          </p:nvPr>
        </p:nvSpPr>
        <p:spPr/>
        <p:txBody>
          <a:bodyPr/>
          <a:lstStyle/>
          <a:p>
            <a:fld id="{0197BC8A-A33F-43C3-B487-E17A4FCCC827}" type="datetimeFigureOut">
              <a:rPr lang="en-IN" smtClean="0"/>
              <a:t>26-09-2022</a:t>
            </a:fld>
            <a:endParaRPr lang="en-IN"/>
          </a:p>
        </p:txBody>
      </p:sp>
      <p:sp>
        <p:nvSpPr>
          <p:cNvPr id="6" name="Footer Placeholder 5">
            <a:extLst>
              <a:ext uri="{FF2B5EF4-FFF2-40B4-BE49-F238E27FC236}">
                <a16:creationId xmlns:a16="http://schemas.microsoft.com/office/drawing/2014/main" xmlns="" id="{FA886841-3AE0-B9B2-2ADC-DCA53DC912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B7ACE29-E1B1-3334-ACD2-56E8E0F51C7C}"/>
              </a:ext>
            </a:extLst>
          </p:cNvPr>
          <p:cNvSpPr>
            <a:spLocks noGrp="1"/>
          </p:cNvSpPr>
          <p:nvPr>
            <p:ph type="sldNum" sz="quarter" idx="12"/>
          </p:nvPr>
        </p:nvSpPr>
        <p:spPr/>
        <p:txBody>
          <a:bodyPr/>
          <a:lstStyle/>
          <a:p>
            <a:fld id="{D82C0685-A41B-470E-8506-46B90DE3624F}" type="slidenum">
              <a:rPr lang="en-IN" smtClean="0"/>
              <a:t>‹#›</a:t>
            </a:fld>
            <a:endParaRPr lang="en-IN"/>
          </a:p>
        </p:txBody>
      </p:sp>
    </p:spTree>
    <p:extLst>
      <p:ext uri="{BB962C8B-B14F-4D97-AF65-F5344CB8AC3E}">
        <p14:creationId xmlns:p14="http://schemas.microsoft.com/office/powerpoint/2010/main" val="1170487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9A354D6-4741-FBD5-BC0E-9B6AAD2974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7668008-8195-04D5-4CEF-3FC4ED301C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FECEAE3-24EE-32AE-321C-2C2309CF3C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97BC8A-A33F-43C3-B487-E17A4FCCC827}" type="datetimeFigureOut">
              <a:rPr lang="en-IN" smtClean="0"/>
              <a:t>26-09-2022</a:t>
            </a:fld>
            <a:endParaRPr lang="en-IN"/>
          </a:p>
        </p:txBody>
      </p:sp>
      <p:sp>
        <p:nvSpPr>
          <p:cNvPr id="5" name="Footer Placeholder 4">
            <a:extLst>
              <a:ext uri="{FF2B5EF4-FFF2-40B4-BE49-F238E27FC236}">
                <a16:creationId xmlns:a16="http://schemas.microsoft.com/office/drawing/2014/main" xmlns="" id="{87D41122-39A8-0117-3A39-5F32EBC5C3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BDA6A033-0346-A491-40AA-2A8551E710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C0685-A41B-470E-8506-46B90DE3624F}" type="slidenum">
              <a:rPr lang="en-IN" smtClean="0"/>
              <a:t>‹#›</a:t>
            </a:fld>
            <a:endParaRPr lang="en-IN"/>
          </a:p>
        </p:txBody>
      </p:sp>
    </p:spTree>
    <p:extLst>
      <p:ext uri="{BB962C8B-B14F-4D97-AF65-F5344CB8AC3E}">
        <p14:creationId xmlns:p14="http://schemas.microsoft.com/office/powerpoint/2010/main" val="358223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01FC1A-071A-5D60-EF93-F5EEC3B46E8E}"/>
              </a:ext>
            </a:extLst>
          </p:cNvPr>
          <p:cNvSpPr>
            <a:spLocks noGrp="1"/>
          </p:cNvSpPr>
          <p:nvPr>
            <p:ph type="ctrTitle"/>
          </p:nvPr>
        </p:nvSpPr>
        <p:spPr>
          <a:xfrm>
            <a:off x="1281404" y="1520888"/>
            <a:ext cx="9144000" cy="1065343"/>
          </a:xfrm>
        </p:spPr>
        <p:txBody>
          <a:bodyPr/>
          <a:lstStyle/>
          <a:p>
            <a:r>
              <a:rPr lang="en-IN" sz="4400" b="1" dirty="0">
                <a:solidFill>
                  <a:srgbClr val="FF0000"/>
                </a:solidFill>
                <a:latin typeface="Times New Roman" panose="02020603050405020304" pitchFamily="18" charset="0"/>
                <a:cs typeface="Times New Roman" panose="02020603050405020304" pitchFamily="18" charset="0"/>
              </a:rPr>
              <a:t>Introduction to Data </a:t>
            </a:r>
            <a:r>
              <a:rPr lang="en-IN" sz="4400" b="1" dirty="0" err="1">
                <a:solidFill>
                  <a:srgbClr val="FF0000"/>
                </a:solidFill>
                <a:latin typeface="Times New Roman" panose="02020603050405020304" pitchFamily="18" charset="0"/>
                <a:cs typeface="Times New Roman" panose="02020603050405020304" pitchFamily="18" charset="0"/>
              </a:rPr>
              <a:t>Modeling</a:t>
            </a:r>
            <a:endParaRPr lang="en-IN" dirty="0"/>
          </a:p>
        </p:txBody>
      </p:sp>
      <p:sp>
        <p:nvSpPr>
          <p:cNvPr id="3" name="Subtitle 2">
            <a:extLst>
              <a:ext uri="{FF2B5EF4-FFF2-40B4-BE49-F238E27FC236}">
                <a16:creationId xmlns:a16="http://schemas.microsoft.com/office/drawing/2014/main" xmlns="" id="{1BBA5A36-3E10-ECE9-ED1E-8AC206AA61E9}"/>
              </a:ext>
            </a:extLst>
          </p:cNvPr>
          <p:cNvSpPr>
            <a:spLocks noGrp="1"/>
          </p:cNvSpPr>
          <p:nvPr>
            <p:ph type="subTitle" idx="1"/>
          </p:nvPr>
        </p:nvSpPr>
        <p:spPr/>
        <p:txBody>
          <a:bodyPr/>
          <a:lstStyle/>
          <a:p>
            <a:pPr algn="r"/>
            <a:r>
              <a:rPr lang="en-US" dirty="0" err="1" smtClean="0"/>
              <a:t>Vinay</a:t>
            </a:r>
            <a:r>
              <a:rPr lang="en-US" dirty="0" smtClean="0"/>
              <a:t>. M</a:t>
            </a:r>
            <a:endParaRPr lang="en-US" dirty="0"/>
          </a:p>
          <a:p>
            <a:pPr algn="r"/>
            <a:r>
              <a:rPr lang="en-US" dirty="0"/>
              <a:t>Asst. Prof</a:t>
            </a:r>
          </a:p>
          <a:p>
            <a:pPr algn="r"/>
            <a:r>
              <a:rPr lang="en-US" dirty="0"/>
              <a:t>SITE </a:t>
            </a:r>
            <a:endParaRPr lang="en-IN" dirty="0"/>
          </a:p>
        </p:txBody>
      </p:sp>
    </p:spTree>
    <p:extLst>
      <p:ext uri="{BB962C8B-B14F-4D97-AF65-F5344CB8AC3E}">
        <p14:creationId xmlns:p14="http://schemas.microsoft.com/office/powerpoint/2010/main" val="257424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Hierarchical Data Model</a:t>
            </a:r>
            <a:endParaRPr lang="en-IN" dirty="0"/>
          </a:p>
        </p:txBody>
      </p:sp>
      <p:sp>
        <p:nvSpPr>
          <p:cNvPr id="3" name="Content Placeholder 2"/>
          <p:cNvSpPr>
            <a:spLocks noGrp="1"/>
          </p:cNvSpPr>
          <p:nvPr>
            <p:ph idx="1"/>
          </p:nvPr>
        </p:nvSpPr>
        <p:spPr/>
        <p:txBody>
          <a:bodyPr/>
          <a:lstStyle/>
          <a:p>
            <a:r>
              <a:rPr lang="en-US" dirty="0"/>
              <a:t>The hierarchical model is a restricted type of network model. Again, data is </a:t>
            </a:r>
            <a:r>
              <a:rPr lang="en-US" dirty="0" smtClean="0"/>
              <a:t>represented </a:t>
            </a:r>
            <a:r>
              <a:rPr lang="en-US" dirty="0"/>
              <a:t>as collections of records </a:t>
            </a:r>
            <a:r>
              <a:rPr lang="en-US" dirty="0" smtClean="0"/>
              <a:t>and relationships are represented by sets.</a:t>
            </a:r>
          </a:p>
          <a:p>
            <a:r>
              <a:rPr lang="en-US" dirty="0"/>
              <a:t>the hierarchical model allows a node to have only one parent. A </a:t>
            </a:r>
            <a:r>
              <a:rPr lang="en-US" dirty="0" smtClean="0"/>
              <a:t>hierarchical </a:t>
            </a:r>
            <a:r>
              <a:rPr lang="en-US" dirty="0"/>
              <a:t>model can be represented as a tree graph, with records appearing as nodes (also called segments) and sets as </a:t>
            </a:r>
            <a:r>
              <a:rPr lang="en-US" dirty="0" smtClean="0"/>
              <a:t>edges.</a:t>
            </a:r>
          </a:p>
          <a:p>
            <a:endParaRPr lang="en-US" dirty="0" smtClean="0"/>
          </a:p>
          <a:p>
            <a:r>
              <a:rPr lang="en-US" dirty="0" smtClean="0"/>
              <a:t>Example: food recipe's, indexes. </a:t>
            </a:r>
            <a:endParaRPr lang="en-US" dirty="0"/>
          </a:p>
        </p:txBody>
      </p:sp>
    </p:spTree>
    <p:extLst>
      <p:ext uri="{BB962C8B-B14F-4D97-AF65-F5344CB8AC3E}">
        <p14:creationId xmlns:p14="http://schemas.microsoft.com/office/powerpoint/2010/main" val="2106458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Network Data Model</a:t>
            </a:r>
            <a:endParaRPr lang="en-IN" dirty="0"/>
          </a:p>
        </p:txBody>
      </p:sp>
      <p:sp>
        <p:nvSpPr>
          <p:cNvPr id="3" name="Content Placeholder 2"/>
          <p:cNvSpPr>
            <a:spLocks noGrp="1"/>
          </p:cNvSpPr>
          <p:nvPr>
            <p:ph idx="1"/>
          </p:nvPr>
        </p:nvSpPr>
        <p:spPr/>
        <p:txBody>
          <a:bodyPr/>
          <a:lstStyle/>
          <a:p>
            <a:r>
              <a:rPr lang="en-US" dirty="0"/>
              <a:t>In the network model, data is represented as collections of records, and </a:t>
            </a:r>
            <a:r>
              <a:rPr lang="en-US" dirty="0" smtClean="0"/>
              <a:t>relationships </a:t>
            </a:r>
            <a:r>
              <a:rPr lang="en-US" dirty="0"/>
              <a:t>are represented by </a:t>
            </a:r>
            <a:r>
              <a:rPr lang="en-US" dirty="0" smtClean="0"/>
              <a:t>sets.</a:t>
            </a:r>
          </a:p>
          <a:p>
            <a:r>
              <a:rPr lang="en-US" dirty="0"/>
              <a:t>The records are organized as generalized graph structures with records appearing as nodes (also called segments) and sets as edges in the </a:t>
            </a:r>
            <a:r>
              <a:rPr lang="en-US" dirty="0" smtClean="0"/>
              <a:t>graph.</a:t>
            </a:r>
            <a:endParaRPr lang="en-IN" dirty="0"/>
          </a:p>
        </p:txBody>
      </p:sp>
    </p:spTree>
    <p:extLst>
      <p:ext uri="{BB962C8B-B14F-4D97-AF65-F5344CB8AC3E}">
        <p14:creationId xmlns:p14="http://schemas.microsoft.com/office/powerpoint/2010/main" val="3314121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3 Physical Data Models</a:t>
            </a:r>
            <a:endParaRPr lang="en-IN" sz="4000" b="1" dirty="0"/>
          </a:p>
        </p:txBody>
      </p:sp>
      <p:sp>
        <p:nvSpPr>
          <p:cNvPr id="3" name="Content Placeholder 2"/>
          <p:cNvSpPr>
            <a:spLocks noGrp="1"/>
          </p:cNvSpPr>
          <p:nvPr>
            <p:ph idx="1"/>
          </p:nvPr>
        </p:nvSpPr>
        <p:spPr/>
        <p:txBody>
          <a:bodyPr/>
          <a:lstStyle/>
          <a:p>
            <a:r>
              <a:rPr lang="en-US" dirty="0" smtClean="0"/>
              <a:t>Physical </a:t>
            </a:r>
            <a:r>
              <a:rPr lang="en-US" dirty="0"/>
              <a:t>data models describe how data is stored in the computer, representing information such as record structures, record orderings, and access paths. There are not as many physical data models as logical data models; the most common ones are the unifying model and the frame </a:t>
            </a:r>
            <a:r>
              <a:rPr lang="en-US" dirty="0" smtClean="0"/>
              <a:t>memory</a:t>
            </a:r>
          </a:p>
          <a:p>
            <a:endParaRPr lang="en-US" dirty="0"/>
          </a:p>
          <a:p>
            <a:r>
              <a:rPr lang="en-US" dirty="0" smtClean="0"/>
              <a:t>How data are stored in computer memory?</a:t>
            </a:r>
          </a:p>
          <a:p>
            <a:r>
              <a:rPr lang="en-US" dirty="0" smtClean="0"/>
              <a:t>How they are scattered and ordered in the memory?</a:t>
            </a:r>
          </a:p>
          <a:p>
            <a:r>
              <a:rPr lang="en-US" dirty="0" smtClean="0"/>
              <a:t>How they would be retrieved from memory?</a:t>
            </a:r>
            <a:endParaRPr lang="en-IN" dirty="0"/>
          </a:p>
        </p:txBody>
      </p:sp>
    </p:spTree>
    <p:extLst>
      <p:ext uri="{BB962C8B-B14F-4D97-AF65-F5344CB8AC3E}">
        <p14:creationId xmlns:p14="http://schemas.microsoft.com/office/powerpoint/2010/main" val="2503691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05797" y="748145"/>
            <a:ext cx="5058888" cy="5626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43" y="724396"/>
            <a:ext cx="6203805" cy="5652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040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F737AC2-1EA3-8159-FDF3-B27DAAF59D74}"/>
              </a:ext>
            </a:extLst>
          </p:cNvPr>
          <p:cNvSpPr>
            <a:spLocks noGrp="1"/>
          </p:cNvSpPr>
          <p:nvPr>
            <p:ph idx="1"/>
          </p:nvPr>
        </p:nvSpPr>
        <p:spPr>
          <a:xfrm>
            <a:off x="838200" y="385590"/>
            <a:ext cx="10515600" cy="5791373"/>
          </a:xfrm>
        </p:spPr>
        <p:txBody>
          <a:bodyPr>
            <a:normAutofit/>
          </a:bodyPr>
          <a:lstStyle/>
          <a:p>
            <a:pPr>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Data models in DBMS help to understand the design at the conceptual, physical, and logical levels as it provides a clear picture of the data making it easier for developers to create a physical database.</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Data models are used to describe how the data is stored, accessed, and updated in a DBMS.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Unstructured data does not have predefined format so data model are defined only the structure of data.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0753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9774"/>
            <a:ext cx="10515600" cy="5832475"/>
          </a:xfrm>
        </p:spPr>
        <p:txBody>
          <a:bodyPr/>
          <a:lstStyle/>
          <a:p>
            <a:r>
              <a:rPr lang="en-US" dirty="0"/>
              <a:t>A data model can be thought of as comprising </a:t>
            </a:r>
            <a:r>
              <a:rPr lang="en-US" b="1" dirty="0"/>
              <a:t>three components</a:t>
            </a:r>
            <a:r>
              <a:rPr lang="en-US" dirty="0"/>
              <a:t>: </a:t>
            </a:r>
            <a:endParaRPr lang="en-US" dirty="0" smtClean="0"/>
          </a:p>
          <a:p>
            <a:r>
              <a:rPr lang="en-US" b="1" dirty="0"/>
              <a:t>A</a:t>
            </a:r>
            <a:r>
              <a:rPr lang="en-US" b="1" dirty="0" smtClean="0"/>
              <a:t> </a:t>
            </a:r>
            <a:r>
              <a:rPr lang="en-US" b="1" dirty="0"/>
              <a:t>structural part</a:t>
            </a:r>
            <a:r>
              <a:rPr lang="en-US" dirty="0"/>
              <a:t>, consisting of a set of rules according to which databases can be </a:t>
            </a:r>
            <a:r>
              <a:rPr lang="en-US" dirty="0" smtClean="0"/>
              <a:t>constructed.</a:t>
            </a:r>
          </a:p>
          <a:p>
            <a:r>
              <a:rPr lang="en-US" b="1" dirty="0" smtClean="0"/>
              <a:t>A manipulative part, </a:t>
            </a:r>
            <a:r>
              <a:rPr lang="en-US" dirty="0" smtClean="0"/>
              <a:t>defining the types of operation that are allowed on the data (this includes the operations that are used for updating or retrieving data from the database and for changing the structure of the database)</a:t>
            </a:r>
          </a:p>
          <a:p>
            <a:r>
              <a:rPr lang="en-US" b="1" dirty="0" smtClean="0"/>
              <a:t>A set of integrity constraints</a:t>
            </a:r>
            <a:r>
              <a:rPr lang="en-US" dirty="0" smtClean="0"/>
              <a:t>, which ensures that the data is accurate.</a:t>
            </a:r>
            <a:endParaRPr lang="en-IN" dirty="0"/>
          </a:p>
        </p:txBody>
      </p:sp>
    </p:spTree>
    <p:extLst>
      <p:ext uri="{BB962C8B-B14F-4D97-AF65-F5344CB8AC3E}">
        <p14:creationId xmlns:p14="http://schemas.microsoft.com/office/powerpoint/2010/main" val="2399056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5AB8F021-12F6-79F0-24AF-B14D31D54A0B}"/>
              </a:ext>
            </a:extLst>
          </p:cNvPr>
          <p:cNvPicPr>
            <a:picLocks noGrp="1" noChangeAspect="1"/>
          </p:cNvPicPr>
          <p:nvPr>
            <p:ph idx="1"/>
          </p:nvPr>
        </p:nvPicPr>
        <p:blipFill>
          <a:blip r:embed="rId2"/>
          <a:stretch>
            <a:fillRect/>
          </a:stretch>
        </p:blipFill>
        <p:spPr>
          <a:xfrm>
            <a:off x="2119132" y="716096"/>
            <a:ext cx="7953735" cy="5460867"/>
          </a:xfrm>
        </p:spPr>
      </p:pic>
    </p:spTree>
    <p:extLst>
      <p:ext uri="{BB962C8B-B14F-4D97-AF65-F5344CB8AC3E}">
        <p14:creationId xmlns:p14="http://schemas.microsoft.com/office/powerpoint/2010/main" val="5198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Three Categories of Data Models</a:t>
            </a:r>
            <a:endParaRPr lang="en-IN" b="1" dirty="0"/>
          </a:p>
        </p:txBody>
      </p:sp>
      <p:sp>
        <p:nvSpPr>
          <p:cNvPr id="3" name="Content Placeholder 2"/>
          <p:cNvSpPr>
            <a:spLocks noGrp="1"/>
          </p:cNvSpPr>
          <p:nvPr>
            <p:ph idx="1"/>
          </p:nvPr>
        </p:nvSpPr>
        <p:spPr/>
        <p:txBody>
          <a:bodyPr/>
          <a:lstStyle/>
          <a:p>
            <a:r>
              <a:rPr lang="en-US" dirty="0"/>
              <a:t>There have been many data models proposed in the literature. They fall </a:t>
            </a:r>
            <a:r>
              <a:rPr lang="en-US" dirty="0" smtClean="0"/>
              <a:t>into </a:t>
            </a:r>
            <a:r>
              <a:rPr lang="en-US" dirty="0"/>
              <a:t>three broad categories</a:t>
            </a:r>
            <a:r>
              <a:rPr lang="en-US" dirty="0" smtClean="0"/>
              <a:t> : </a:t>
            </a:r>
          </a:p>
          <a:p>
            <a:pPr marL="0" indent="0">
              <a:buNone/>
            </a:pPr>
            <a:r>
              <a:rPr lang="en-US" dirty="0" smtClean="0"/>
              <a:t>1. object-based </a:t>
            </a:r>
          </a:p>
          <a:p>
            <a:pPr marL="0" indent="0">
              <a:buNone/>
            </a:pPr>
            <a:r>
              <a:rPr lang="en-US" dirty="0" smtClean="0"/>
              <a:t>2. record-based</a:t>
            </a:r>
            <a:r>
              <a:rPr lang="en-US" dirty="0"/>
              <a:t>, and </a:t>
            </a:r>
            <a:endParaRPr lang="en-US" dirty="0" smtClean="0"/>
          </a:p>
          <a:p>
            <a:pPr marL="0" indent="0">
              <a:buNone/>
            </a:pPr>
            <a:r>
              <a:rPr lang="en-US" dirty="0" smtClean="0"/>
              <a:t>3. physical </a:t>
            </a:r>
            <a:r>
              <a:rPr lang="en-US" dirty="0"/>
              <a:t>data models. </a:t>
            </a:r>
            <a:endParaRPr lang="en-US" dirty="0" smtClean="0"/>
          </a:p>
          <a:p>
            <a:pPr marL="0" indent="0">
              <a:buNone/>
            </a:pPr>
            <a:endParaRPr lang="en-US" dirty="0"/>
          </a:p>
          <a:p>
            <a:pPr marL="0" indent="0">
              <a:buNone/>
            </a:pPr>
            <a:r>
              <a:rPr lang="en-US" dirty="0" smtClean="0"/>
              <a:t>	The </a:t>
            </a:r>
            <a:r>
              <a:rPr lang="en-US" dirty="0"/>
              <a:t>first two are used to describe data at the conceptual and external levels, the third is used to describe data at the internal level.</a:t>
            </a:r>
            <a:endParaRPr lang="en-IN" dirty="0"/>
          </a:p>
        </p:txBody>
      </p:sp>
    </p:spTree>
    <p:extLst>
      <p:ext uri="{BB962C8B-B14F-4D97-AF65-F5344CB8AC3E}">
        <p14:creationId xmlns:p14="http://schemas.microsoft.com/office/powerpoint/2010/main" val="115091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Object-based Data Models:</a:t>
            </a:r>
            <a:endParaRPr lang="en-IN" b="1" dirty="0"/>
          </a:p>
        </p:txBody>
      </p:sp>
      <p:sp>
        <p:nvSpPr>
          <p:cNvPr id="3" name="Content Placeholder 2"/>
          <p:cNvSpPr>
            <a:spLocks noGrp="1"/>
          </p:cNvSpPr>
          <p:nvPr>
            <p:ph idx="1"/>
          </p:nvPr>
        </p:nvSpPr>
        <p:spPr/>
        <p:txBody>
          <a:bodyPr>
            <a:normAutofit fontScale="92500" lnSpcReduction="20000"/>
          </a:bodyPr>
          <a:lstStyle/>
          <a:p>
            <a:r>
              <a:rPr lang="en-US" dirty="0"/>
              <a:t>Object-based data models use concepts such as entities, attributes, and </a:t>
            </a:r>
            <a:r>
              <a:rPr lang="en-US" dirty="0" smtClean="0"/>
              <a:t>relationships</a:t>
            </a:r>
            <a:r>
              <a:rPr lang="en-US" dirty="0"/>
              <a:t>. </a:t>
            </a:r>
            <a:endParaRPr lang="en-US" dirty="0" smtClean="0"/>
          </a:p>
          <a:p>
            <a:r>
              <a:rPr lang="en-US" dirty="0" smtClean="0"/>
              <a:t>An </a:t>
            </a:r>
            <a:r>
              <a:rPr lang="en-US" b="1" dirty="0"/>
              <a:t>entity</a:t>
            </a:r>
            <a:r>
              <a:rPr lang="en-US" dirty="0"/>
              <a:t> is a distinct object (a person, place, thing, concept, event) in the organization that is to be represented in the database. </a:t>
            </a:r>
            <a:endParaRPr lang="en-US" dirty="0" smtClean="0"/>
          </a:p>
          <a:p>
            <a:r>
              <a:rPr lang="en-US" dirty="0" smtClean="0"/>
              <a:t>An </a:t>
            </a:r>
            <a:r>
              <a:rPr lang="en-US" b="1" dirty="0"/>
              <a:t>attribute</a:t>
            </a:r>
            <a:r>
              <a:rPr lang="en-US" dirty="0"/>
              <a:t> is a property that describes some aspect of the object that we wish to record, and a relationship is an association between entities. </a:t>
            </a:r>
            <a:endParaRPr lang="en-US" dirty="0" smtClean="0"/>
          </a:p>
          <a:p>
            <a:r>
              <a:rPr lang="en-US" dirty="0" smtClean="0"/>
              <a:t>Some </a:t>
            </a:r>
            <a:r>
              <a:rPr lang="en-US" dirty="0"/>
              <a:t>of the more common types of object-based data model are: </a:t>
            </a:r>
            <a:endParaRPr lang="en-US" dirty="0" smtClean="0"/>
          </a:p>
          <a:p>
            <a:pPr marL="0" indent="0">
              <a:buNone/>
            </a:pPr>
            <a:r>
              <a:rPr lang="en-US" dirty="0" smtClean="0"/>
              <a:t>• </a:t>
            </a:r>
            <a:r>
              <a:rPr lang="en-US" dirty="0"/>
              <a:t>Entity-Relationship (ER) </a:t>
            </a:r>
            <a:endParaRPr lang="en-US" dirty="0" smtClean="0"/>
          </a:p>
          <a:p>
            <a:pPr marL="0" indent="0">
              <a:buNone/>
            </a:pPr>
            <a:r>
              <a:rPr lang="en-US" dirty="0" smtClean="0"/>
              <a:t>• </a:t>
            </a:r>
            <a:r>
              <a:rPr lang="en-US" dirty="0"/>
              <a:t>Semantic </a:t>
            </a:r>
            <a:endParaRPr lang="en-US" dirty="0" smtClean="0"/>
          </a:p>
          <a:p>
            <a:pPr marL="0" indent="0">
              <a:buNone/>
            </a:pPr>
            <a:r>
              <a:rPr lang="en-US" dirty="0" smtClean="0"/>
              <a:t>• </a:t>
            </a:r>
            <a:r>
              <a:rPr lang="en-US" dirty="0"/>
              <a:t>Functional </a:t>
            </a:r>
            <a:endParaRPr lang="en-US" dirty="0" smtClean="0"/>
          </a:p>
          <a:p>
            <a:pPr marL="0" indent="0">
              <a:buNone/>
            </a:pPr>
            <a:r>
              <a:rPr lang="en-US" dirty="0" smtClean="0"/>
              <a:t>• </a:t>
            </a:r>
            <a:r>
              <a:rPr lang="en-US" dirty="0"/>
              <a:t>Object-oriented</a:t>
            </a:r>
            <a:endParaRPr lang="en-IN" dirty="0"/>
          </a:p>
        </p:txBody>
      </p:sp>
    </p:spTree>
    <p:extLst>
      <p:ext uri="{BB962C8B-B14F-4D97-AF65-F5344CB8AC3E}">
        <p14:creationId xmlns:p14="http://schemas.microsoft.com/office/powerpoint/2010/main" val="123282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Record-based Data Models</a:t>
            </a:r>
            <a:endParaRPr lang="en-IN" b="1" dirty="0"/>
          </a:p>
        </p:txBody>
      </p:sp>
      <p:sp>
        <p:nvSpPr>
          <p:cNvPr id="3" name="Content Placeholder 2"/>
          <p:cNvSpPr>
            <a:spLocks noGrp="1"/>
          </p:cNvSpPr>
          <p:nvPr>
            <p:ph idx="1"/>
          </p:nvPr>
        </p:nvSpPr>
        <p:spPr/>
        <p:txBody>
          <a:bodyPr/>
          <a:lstStyle/>
          <a:p>
            <a:r>
              <a:rPr lang="en-US" dirty="0" smtClean="0"/>
              <a:t>In </a:t>
            </a:r>
            <a:r>
              <a:rPr lang="en-US" dirty="0"/>
              <a:t>a record-based model, the database consists of a number of fixed-format records, possibly of differing types. Each record type defines a fixed number of fields, </a:t>
            </a:r>
            <a:r>
              <a:rPr lang="en-US" dirty="0" smtClean="0"/>
              <a:t>typically </a:t>
            </a:r>
            <a:r>
              <a:rPr lang="en-US" dirty="0"/>
              <a:t>of a fixed length. </a:t>
            </a:r>
            <a:endParaRPr lang="en-US" dirty="0" smtClean="0"/>
          </a:p>
          <a:p>
            <a:r>
              <a:rPr lang="en-US" dirty="0" smtClean="0"/>
              <a:t>There </a:t>
            </a:r>
            <a:r>
              <a:rPr lang="en-US" dirty="0"/>
              <a:t>are three principal types of record-based logical data model</a:t>
            </a:r>
            <a:r>
              <a:rPr lang="en-US" dirty="0" smtClean="0"/>
              <a:t>:</a:t>
            </a:r>
          </a:p>
          <a:p>
            <a:pPr marL="0" indent="0">
              <a:buNone/>
            </a:pPr>
            <a:r>
              <a:rPr lang="en-US" dirty="0" smtClean="0"/>
              <a:t> 1. The Relational Data Model, </a:t>
            </a:r>
          </a:p>
          <a:p>
            <a:pPr marL="0" indent="0">
              <a:buNone/>
            </a:pPr>
            <a:r>
              <a:rPr lang="en-US" dirty="0" smtClean="0"/>
              <a:t>2. The Network Data Model, And </a:t>
            </a:r>
          </a:p>
          <a:p>
            <a:pPr marL="0" indent="0">
              <a:buNone/>
            </a:pPr>
            <a:r>
              <a:rPr lang="en-US" dirty="0" smtClean="0"/>
              <a:t>3. The Hierarchical Data Model</a:t>
            </a:r>
            <a:endParaRPr lang="en-IN" dirty="0"/>
          </a:p>
        </p:txBody>
      </p:sp>
    </p:spTree>
    <p:extLst>
      <p:ext uri="{BB962C8B-B14F-4D97-AF65-F5344CB8AC3E}">
        <p14:creationId xmlns:p14="http://schemas.microsoft.com/office/powerpoint/2010/main" val="3072825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Relational Data Model</a:t>
            </a:r>
            <a:endParaRPr lang="en-IN" b="1" dirty="0"/>
          </a:p>
        </p:txBody>
      </p:sp>
      <p:sp>
        <p:nvSpPr>
          <p:cNvPr id="3" name="Content Placeholder 2"/>
          <p:cNvSpPr>
            <a:spLocks noGrp="1"/>
          </p:cNvSpPr>
          <p:nvPr>
            <p:ph idx="1"/>
          </p:nvPr>
        </p:nvSpPr>
        <p:spPr/>
        <p:txBody>
          <a:bodyPr/>
          <a:lstStyle/>
          <a:p>
            <a:r>
              <a:rPr lang="en-US" dirty="0"/>
              <a:t>The relational data model is based on the concept of </a:t>
            </a:r>
            <a:r>
              <a:rPr lang="en-US" b="1" dirty="0"/>
              <a:t>mathematical relations. </a:t>
            </a:r>
            <a:endParaRPr lang="en-US" b="1" dirty="0" smtClean="0"/>
          </a:p>
          <a:p>
            <a:r>
              <a:rPr lang="en-US" dirty="0" smtClean="0"/>
              <a:t>In </a:t>
            </a:r>
            <a:r>
              <a:rPr lang="en-US" dirty="0"/>
              <a:t>the relational model, </a:t>
            </a:r>
            <a:r>
              <a:rPr lang="en-US" b="1" dirty="0"/>
              <a:t>data and relationships are represented as tables</a:t>
            </a:r>
            <a:r>
              <a:rPr lang="en-US" dirty="0"/>
              <a:t>, each of which has a number of </a:t>
            </a:r>
            <a:r>
              <a:rPr lang="en-US" b="1" dirty="0"/>
              <a:t>columns </a:t>
            </a:r>
            <a:r>
              <a:rPr lang="en-US" b="1" dirty="0" smtClean="0"/>
              <a:t>with </a:t>
            </a:r>
            <a:r>
              <a:rPr lang="en-US" b="1" dirty="0"/>
              <a:t>a unique </a:t>
            </a:r>
            <a:r>
              <a:rPr lang="en-US" b="1" dirty="0" smtClean="0"/>
              <a:t>name.</a:t>
            </a:r>
          </a:p>
          <a:p>
            <a:r>
              <a:rPr lang="en-US" dirty="0" smtClean="0"/>
              <a:t>Data are organized in 2D tables and Relations is </a:t>
            </a:r>
            <a:r>
              <a:rPr lang="en-US" dirty="0" err="1" smtClean="0"/>
              <a:t>mainted</a:t>
            </a:r>
            <a:r>
              <a:rPr lang="en-US" dirty="0" smtClean="0"/>
              <a:t> by common field.</a:t>
            </a:r>
          </a:p>
          <a:p>
            <a:r>
              <a:rPr lang="en-US" dirty="0" smtClean="0"/>
              <a:t>Mainly in form of tables with rows and columns</a:t>
            </a:r>
          </a:p>
          <a:p>
            <a:r>
              <a:rPr lang="en-US" dirty="0" err="1" smtClean="0"/>
              <a:t>Tabls</a:t>
            </a:r>
            <a:r>
              <a:rPr lang="en-US" dirty="0" smtClean="0"/>
              <a:t> are known as relations</a:t>
            </a:r>
            <a:r>
              <a:rPr lang="en-US" b="1" dirty="0" smtClean="0"/>
              <a:t>.</a:t>
            </a:r>
          </a:p>
        </p:txBody>
      </p:sp>
    </p:spTree>
    <p:extLst>
      <p:ext uri="{BB962C8B-B14F-4D97-AF65-F5344CB8AC3E}">
        <p14:creationId xmlns:p14="http://schemas.microsoft.com/office/powerpoint/2010/main" val="2265517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3190" y="819397"/>
            <a:ext cx="7338949" cy="5450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0483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TotalTime>
  <Words>628</Words>
  <Application>Microsoft Office PowerPoint</Application>
  <PresentationFormat>Custom</PresentationFormat>
  <Paragraphs>53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Introduction to Data Modeling</vt:lpstr>
      <vt:lpstr>PowerPoint Presentation</vt:lpstr>
      <vt:lpstr>PowerPoint Presentation</vt:lpstr>
      <vt:lpstr>PowerPoint Presentation</vt:lpstr>
      <vt:lpstr>Three Categories of Data Models</vt:lpstr>
      <vt:lpstr>Object-based Data Models:</vt:lpstr>
      <vt:lpstr>Record-based Data Models</vt:lpstr>
      <vt:lpstr>Relational Data Model</vt:lpstr>
      <vt:lpstr>PowerPoint Presentation</vt:lpstr>
      <vt:lpstr>The Hierarchical Data Model</vt:lpstr>
      <vt:lpstr>The Network Data Model</vt:lpstr>
      <vt:lpstr>3 Physical Data Models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Modeling</dc:title>
  <dc:creator>yuvarani.s2020@outlook.com</dc:creator>
  <cp:lastModifiedBy>Vinay Maddiralla</cp:lastModifiedBy>
  <cp:revision>22</cp:revision>
  <dcterms:created xsi:type="dcterms:W3CDTF">2022-09-22T05:36:18Z</dcterms:created>
  <dcterms:modified xsi:type="dcterms:W3CDTF">2022-09-26T11:07:03Z</dcterms:modified>
</cp:coreProperties>
</file>