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335" r:id="rId2"/>
    <p:sldId id="336" r:id="rId3"/>
    <p:sldId id="337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355" r:id="rId22"/>
    <p:sldId id="356" r:id="rId23"/>
    <p:sldId id="357" r:id="rId24"/>
    <p:sldId id="358" r:id="rId25"/>
    <p:sldId id="359" r:id="rId26"/>
    <p:sldId id="360" r:id="rId27"/>
    <p:sldId id="361" r:id="rId28"/>
    <p:sldId id="362" r:id="rId29"/>
    <p:sldId id="363" r:id="rId30"/>
    <p:sldId id="364" r:id="rId31"/>
    <p:sldId id="365" r:id="rId32"/>
    <p:sldId id="366" r:id="rId33"/>
    <p:sldId id="367" r:id="rId34"/>
    <p:sldId id="368" r:id="rId35"/>
    <p:sldId id="369" r:id="rId36"/>
    <p:sldId id="370" r:id="rId37"/>
    <p:sldId id="371" r:id="rId38"/>
    <p:sldId id="372" r:id="rId39"/>
    <p:sldId id="373" r:id="rId40"/>
    <p:sldId id="374" r:id="rId41"/>
    <p:sldId id="375" r:id="rId42"/>
    <p:sldId id="376" r:id="rId43"/>
    <p:sldId id="377" r:id="rId44"/>
    <p:sldId id="378" r:id="rId45"/>
  </p:sldIdLst>
  <p:sldSz cx="12204700" cy="6858000"/>
  <p:notesSz cx="122047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828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C6105-F6FB-51EF-631F-CC5BBDB59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5588" y="1122363"/>
            <a:ext cx="915352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DB9CEC-A9D1-1288-908D-A616B5767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5588" y="3602038"/>
            <a:ext cx="915352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F106C-0B5E-D58C-882A-DE5355E36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29091-04B9-62D2-DFBC-39FBF066E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1B26C-2D41-88DA-5BD6-3F5FEC3A8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0730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F8D91-90B5-1EA2-BFEA-950D9443C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8C4812-4B27-72D8-026C-59E98EE84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4DCA9-1C03-6FE3-452B-FBE0ED04B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5FFE6-5A00-15DB-F97D-E2159A631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71B7D-36CB-C5C6-C0E8-AE5F86005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1606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F216B9-377D-2379-F4FC-4812BCA168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33989" y="365125"/>
            <a:ext cx="263163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F7B22A-DEA5-ABCE-6CBD-2255FC648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9073" y="365125"/>
            <a:ext cx="7742357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414A0-11B2-3B12-FA9C-984EDE917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040A6-368B-A08D-1323-265EB949F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56418-ABE4-298A-B74C-5FEF14A31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7666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3DBAC-BE6E-78B0-B18A-C51B2D25F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1D868-3317-F167-B0E3-4F147FC1E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A8121-1272-CA88-CD80-9E6611E6D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27C82-0217-A691-C61E-CA24A3E9E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93019-2208-3ADD-F084-9EA76356E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944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B57D4-66BA-B993-586D-CC73858F1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716" y="1709739"/>
            <a:ext cx="1052655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D7EB5-FE4F-093D-C1F9-111A43A09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2716" y="4589464"/>
            <a:ext cx="1052655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AB784-0544-46B9-EA90-89171B8E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6CDBD-35DF-6DD8-B68E-D56D4235A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6D431-9527-BC69-8C56-939DED770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4597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9D164-B739-3EBD-0DD0-69B2701BB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F1362-1664-DDB1-334F-6D9BB94F92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9073" y="1825625"/>
            <a:ext cx="518699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DBC452-87AF-383E-442B-D11992464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8629" y="1825625"/>
            <a:ext cx="518699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8B3B47-7F7B-30EF-B6C4-41A752C7C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B78ED-8A58-FBCA-7644-059162890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655E0-E186-6B67-456E-E34D48A2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098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9594D-4B90-117C-D3B8-7026D351F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63" y="365126"/>
            <a:ext cx="10526554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F19B9-B56B-66BC-8FCE-13B0E8F1D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663" y="1681163"/>
            <a:ext cx="516316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A52E48-93C4-77B7-3729-7765DE151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663" y="2505075"/>
            <a:ext cx="516316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BDDC0F-1C9E-EEFC-6300-1A050CF014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8629" y="1681163"/>
            <a:ext cx="51885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CAE894-450B-A38A-F818-EFE081386A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8629" y="2505075"/>
            <a:ext cx="51885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1AAFC5-D5CC-D7F9-EA32-AA92B90CA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D3E734-F1F0-3EF6-033E-FE2F4D948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EB5FAE-FAD5-D8F7-CD0C-4A77DABFD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1111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B95AB-8645-4E78-B82F-137E9A42F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23E30B-1C2F-4839-106B-740320273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84CCF4-23CA-C173-B2BB-288A24C4B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E0772B-A754-E228-B9A7-8CC5B6D1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2020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65F4B6-108C-BC61-73B3-1430B9FC6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B7CEB9-6607-A374-5E78-D974CA89E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5EEEFC-12AC-6269-CFAC-625408778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9381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BED53-88EE-E1F1-1F28-074D546D7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63" y="457200"/>
            <a:ext cx="393633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0181E-E1D7-61A4-19D8-362F6CE0E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8587" y="987426"/>
            <a:ext cx="617862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F41BF0-9745-1CE2-B97E-BF4078205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663" y="2057400"/>
            <a:ext cx="393633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14C76-D1D9-9EC1-4756-6211FC027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DC674-2B2D-69ED-0F8E-47AB66E13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F809E-6244-02B4-F8AF-28EE1A29E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033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D7C8-B9FF-2866-4871-C13E1F19A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63" y="457200"/>
            <a:ext cx="393633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F508B4-B1D9-7FFF-911D-278F0AC445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8587" y="987426"/>
            <a:ext cx="6178629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3145F7-A54E-D47F-677C-7AA63EE65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663" y="2057400"/>
            <a:ext cx="393633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BBA6E-F4FA-D280-8470-CE303B2EB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D8961-9054-CB93-07F4-9642249DA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BAB13-B349-385D-DE09-3D060D0AC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4846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36130E-97C5-982C-AC6F-2FE6D87F1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73" y="365126"/>
            <a:ext cx="105265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06EC9-7477-E810-121E-E04DC0118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073" y="1825625"/>
            <a:ext cx="1052655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70370-D37C-3A28-5B6C-263ED26E00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9073" y="6356351"/>
            <a:ext cx="27460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6B8D3-2D0F-6774-7520-D0E37C2197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42807" y="6356351"/>
            <a:ext cx="41190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CA976-BA62-04F3-D20D-836BA5474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9569" y="6356351"/>
            <a:ext cx="27460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7843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825" y="1340108"/>
            <a:ext cx="8333105" cy="2412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5200" spc="-20" dirty="0">
                <a:solidFill>
                  <a:srgbClr val="C00000"/>
                </a:solidFill>
              </a:rPr>
              <a:t>Module – 2</a:t>
            </a:r>
            <a:br>
              <a:rPr lang="en-US" sz="5200" spc="-20" dirty="0">
                <a:solidFill>
                  <a:srgbClr val="C00000"/>
                </a:solidFill>
              </a:rPr>
            </a:br>
            <a:br>
              <a:rPr lang="en-US" sz="5200" spc="-20" dirty="0">
                <a:solidFill>
                  <a:srgbClr val="C00000"/>
                </a:solidFill>
              </a:rPr>
            </a:br>
            <a:r>
              <a:rPr sz="5200" spc="-20" dirty="0">
                <a:solidFill>
                  <a:srgbClr val="C00000"/>
                </a:solidFill>
              </a:rPr>
              <a:t>Distributed</a:t>
            </a:r>
            <a:r>
              <a:rPr sz="5200" spc="-45" dirty="0">
                <a:solidFill>
                  <a:srgbClr val="C00000"/>
                </a:solidFill>
              </a:rPr>
              <a:t> </a:t>
            </a:r>
            <a:r>
              <a:rPr sz="5200" spc="-30" dirty="0">
                <a:solidFill>
                  <a:srgbClr val="C00000"/>
                </a:solidFill>
              </a:rPr>
              <a:t>Operating</a:t>
            </a:r>
            <a:r>
              <a:rPr sz="5200" spc="-40" dirty="0">
                <a:solidFill>
                  <a:srgbClr val="C00000"/>
                </a:solidFill>
              </a:rPr>
              <a:t> Systems</a:t>
            </a:r>
            <a:endParaRPr sz="5200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5540" y="243979"/>
            <a:ext cx="25476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C00000"/>
                </a:solidFill>
              </a:rPr>
              <a:t>Issues</a:t>
            </a:r>
            <a:r>
              <a:rPr sz="3600" spc="-40" dirty="0">
                <a:solidFill>
                  <a:srgbClr val="C00000"/>
                </a:solidFill>
              </a:rPr>
              <a:t> </a:t>
            </a:r>
            <a:r>
              <a:rPr sz="3600" dirty="0">
                <a:solidFill>
                  <a:srgbClr val="C00000"/>
                </a:solidFill>
              </a:rPr>
              <a:t>in</a:t>
            </a:r>
            <a:r>
              <a:rPr sz="3600" spc="-45" dirty="0">
                <a:solidFill>
                  <a:srgbClr val="C00000"/>
                </a:solidFill>
              </a:rPr>
              <a:t> </a:t>
            </a:r>
            <a:r>
              <a:rPr sz="3600" spc="-5" dirty="0">
                <a:solidFill>
                  <a:srgbClr val="C00000"/>
                </a:solidFill>
              </a:rPr>
              <a:t>DOS</a:t>
            </a:r>
            <a:endParaRPr sz="3600" dirty="0">
              <a:solidFill>
                <a:srgbClr val="C00000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25817" y="1206396"/>
            <a:ext cx="10593070" cy="470471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315595" indent="-303530" algn="just">
              <a:lnSpc>
                <a:spcPct val="100000"/>
              </a:lnSpc>
              <a:spcBef>
                <a:spcPts val="270"/>
              </a:spcBef>
              <a:buAutoNum type="arabicPeriod" startAt="4"/>
              <a:tabLst>
                <a:tab pos="316230" algn="l"/>
              </a:tabLst>
            </a:pPr>
            <a:r>
              <a:rPr sz="2400" b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Compatibility</a:t>
            </a:r>
            <a:endParaRPr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0265" lvl="1" indent="-229235" algn="just">
              <a:lnSpc>
                <a:spcPct val="100000"/>
              </a:lnSpc>
              <a:spcBef>
                <a:spcPts val="170"/>
              </a:spcBef>
              <a:buFont typeface="Arial MT"/>
              <a:buChar char="•"/>
              <a:tabLst>
                <a:tab pos="850900" algn="l"/>
              </a:tabLst>
            </a:pP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Refers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notion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sz="2400" spc="-1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interoperability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0265" lvl="1" indent="-229235" algn="just">
              <a:lnSpc>
                <a:spcPct val="100000"/>
              </a:lnSpc>
              <a:spcBef>
                <a:spcPts val="209"/>
              </a:spcBef>
              <a:buFont typeface="Arial MT"/>
              <a:buChar char="•"/>
              <a:tabLst>
                <a:tab pos="850900" algn="l"/>
              </a:tabLst>
            </a:pP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compatibility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07465" marR="5715" lvl="2" indent="-228600" algn="just">
              <a:lnSpc>
                <a:spcPts val="2590"/>
              </a:lnSpc>
              <a:spcBef>
                <a:spcPts val="535"/>
              </a:spcBef>
              <a:buFont typeface="Arial MT"/>
              <a:buChar char="•"/>
              <a:tabLst>
                <a:tab pos="1308100" algn="l"/>
              </a:tabLst>
            </a:pPr>
            <a:r>
              <a:rPr sz="2400" i="1" spc="-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r>
              <a:rPr sz="24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spc="-1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sz="2400" i="1" spc="-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processors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r>
              <a:rPr sz="2400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</a:t>
            </a:r>
            <a:r>
              <a:rPr sz="2400" spc="-5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though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processors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input-output.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Distributed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400" spc="-2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sz="2400" spc="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architectures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00000"/>
              </a:lnSpc>
              <a:buClr>
                <a:srgbClr val="FFFFFF"/>
              </a:buClr>
              <a:buFont typeface="Arial MT"/>
              <a:buChar char="•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07465" marR="5080" lvl="2" indent="-228600" algn="just">
              <a:lnSpc>
                <a:spcPts val="2590"/>
              </a:lnSpc>
              <a:spcBef>
                <a:spcPts val="1585"/>
              </a:spcBef>
              <a:buFont typeface="Arial MT"/>
              <a:buChar char="•"/>
              <a:tabLst>
                <a:tab pos="1308100" algn="l"/>
              </a:tabLst>
            </a:pPr>
            <a:r>
              <a:rPr sz="2400" i="1" spc="-1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 </a:t>
            </a:r>
            <a:r>
              <a:rPr sz="2400" i="1" spc="-1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–if the </a:t>
            </a:r>
            <a:r>
              <a:rPr sz="2400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</a:t>
            </a:r>
            <a:r>
              <a:rPr sz="2400" spc="-1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</a:t>
            </a:r>
            <a:r>
              <a:rPr sz="2400" spc="-1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sz="2400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</a:t>
            </a:r>
            <a:r>
              <a:rPr sz="2400" spc="-1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compiled </a:t>
            </a:r>
            <a:r>
              <a:rPr sz="2400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spc="-2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executed </a:t>
            </a:r>
            <a:r>
              <a:rPr sz="2400" spc="-2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properly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2400" spc="-2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sz="2400"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sz="2400"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00000"/>
              </a:lnSpc>
              <a:buClr>
                <a:srgbClr val="FFFFFF"/>
              </a:buClr>
              <a:buFont typeface="Arial MT"/>
              <a:buChar char="•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07465" marR="5080" lvl="2" indent="-228600" algn="just">
              <a:lnSpc>
                <a:spcPts val="2600"/>
              </a:lnSpc>
              <a:spcBef>
                <a:spcPts val="1560"/>
              </a:spcBef>
              <a:buFont typeface="Arial MT"/>
              <a:buChar char="•"/>
              <a:tabLst>
                <a:tab pos="1308100" algn="l"/>
              </a:tabLst>
            </a:pPr>
            <a:r>
              <a:rPr sz="2400" i="1" spc="-1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sz="2400" i="1" spc="-1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level</a:t>
            </a:r>
            <a:r>
              <a:rPr sz="2400" i="1" spc="-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support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</a:t>
            </a:r>
            <a:r>
              <a:rPr sz="2400" spc="-1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</a:t>
            </a:r>
            <a:r>
              <a:rPr sz="2400"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protocols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5540" y="243979"/>
            <a:ext cx="25476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C00000"/>
                </a:solidFill>
              </a:rPr>
              <a:t>Issues</a:t>
            </a:r>
            <a:r>
              <a:rPr sz="3600" spc="-40" dirty="0">
                <a:solidFill>
                  <a:srgbClr val="C00000"/>
                </a:solidFill>
              </a:rPr>
              <a:t> </a:t>
            </a:r>
            <a:r>
              <a:rPr sz="3600" dirty="0">
                <a:solidFill>
                  <a:srgbClr val="C00000"/>
                </a:solidFill>
              </a:rPr>
              <a:t>in</a:t>
            </a:r>
            <a:r>
              <a:rPr sz="3600" spc="-45" dirty="0">
                <a:solidFill>
                  <a:srgbClr val="C00000"/>
                </a:solidFill>
              </a:rPr>
              <a:t> </a:t>
            </a:r>
            <a:r>
              <a:rPr sz="3600" spc="-5" dirty="0">
                <a:solidFill>
                  <a:srgbClr val="C00000"/>
                </a:solidFill>
              </a:rPr>
              <a:t>DOS</a:t>
            </a:r>
            <a:endParaRPr sz="3600" dirty="0">
              <a:solidFill>
                <a:srgbClr val="C00000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95222" y="1206396"/>
            <a:ext cx="10622915" cy="3350917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411480" indent="-368935">
              <a:lnSpc>
                <a:spcPct val="100000"/>
              </a:lnSpc>
              <a:spcBef>
                <a:spcPts val="270"/>
              </a:spcBef>
              <a:buAutoNum type="arabicPeriod" startAt="5"/>
              <a:tabLst>
                <a:tab pos="411480" algn="l"/>
                <a:tab pos="412115" algn="l"/>
              </a:tabLst>
            </a:pPr>
            <a:r>
              <a:rPr sz="2800" b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sz="2800" b="1" spc="-3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synchronization</a:t>
            </a:r>
            <a:endParaRPr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1380" lvl="1" indent="-228600">
              <a:lnSpc>
                <a:spcPct val="100000"/>
              </a:lnSpc>
              <a:spcBef>
                <a:spcPts val="170"/>
              </a:spcBef>
              <a:buFont typeface="Arial MT"/>
              <a:buChar char="•"/>
              <a:tabLst>
                <a:tab pos="881380" algn="l"/>
              </a:tabLst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unavailability</a:t>
            </a:r>
            <a:r>
              <a:rPr sz="2800" spc="-1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-1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shared</a:t>
            </a:r>
            <a:r>
              <a:rPr sz="2800"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3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har char="•"/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3390" indent="-441325">
              <a:lnSpc>
                <a:spcPct val="100000"/>
              </a:lnSpc>
              <a:buAutoNum type="arabicPeriod" startAt="5"/>
              <a:tabLst>
                <a:tab pos="453390" algn="l"/>
                <a:tab pos="454025" algn="l"/>
              </a:tabLst>
            </a:pPr>
            <a:r>
              <a:rPr sz="2800" b="1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sz="2800" b="1" spc="-3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sz="2800" b="1" spc="-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33120" marR="5080" lvl="1" indent="-285750">
              <a:lnSpc>
                <a:spcPts val="2590"/>
              </a:lnSpc>
              <a:spcBef>
                <a:spcPts val="1040"/>
              </a:spcBef>
              <a:buClr>
                <a:srgbClr val="FFFF00"/>
              </a:buClr>
              <a:buFont typeface="Arial" panose="020B0604020202020204" pitchFamily="34" charset="0"/>
              <a:buChar char="•"/>
              <a:tabLst>
                <a:tab pos="825500" algn="l"/>
                <a:tab pos="826135" algn="l"/>
              </a:tabLst>
            </a:pPr>
            <a:r>
              <a:rPr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Concerned</a:t>
            </a:r>
            <a:r>
              <a:rPr sz="280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80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</a:t>
            </a:r>
            <a:r>
              <a:rPr sz="2800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</a:t>
            </a:r>
            <a:r>
              <a:rPr sz="280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sz="2800" spc="22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20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sz="2800" spc="19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sz="2800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sz="2800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sz="2800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800" spc="-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manner.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0270" marR="5080" lvl="1" indent="-342900">
              <a:lnSpc>
                <a:spcPts val="259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729615" algn="l"/>
              </a:tabLst>
            </a:pP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sz="2800" spc="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</a:t>
            </a:r>
            <a:r>
              <a:rPr sz="2800" spc="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800" spc="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able</a:t>
            </a:r>
            <a:r>
              <a:rPr sz="2800" spc="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sz="2800" spc="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sz="2800" spc="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sz="2800" spc="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800" spc="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easily</a:t>
            </a:r>
            <a:r>
              <a:rPr sz="2800" spc="28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800" spc="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sz="2800" spc="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800" spc="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</a:t>
            </a:r>
            <a:r>
              <a:rPr sz="2800" spc="-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5540" y="243979"/>
            <a:ext cx="25476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C00000"/>
                </a:solidFill>
              </a:rPr>
              <a:t>Issues</a:t>
            </a:r>
            <a:r>
              <a:rPr sz="3600" spc="-40" dirty="0">
                <a:solidFill>
                  <a:srgbClr val="C00000"/>
                </a:solidFill>
              </a:rPr>
              <a:t> </a:t>
            </a:r>
            <a:r>
              <a:rPr sz="3600" dirty="0">
                <a:solidFill>
                  <a:srgbClr val="C00000"/>
                </a:solidFill>
              </a:rPr>
              <a:t>in</a:t>
            </a:r>
            <a:r>
              <a:rPr sz="3600" spc="-45" dirty="0">
                <a:solidFill>
                  <a:srgbClr val="C00000"/>
                </a:solidFill>
              </a:rPr>
              <a:t> </a:t>
            </a:r>
            <a:r>
              <a:rPr sz="3600" spc="-5" dirty="0">
                <a:solidFill>
                  <a:srgbClr val="C00000"/>
                </a:solidFill>
              </a:rPr>
              <a:t>DOS</a:t>
            </a:r>
            <a:endParaRPr sz="3600" dirty="0">
              <a:solidFill>
                <a:srgbClr val="C00000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95222" y="876653"/>
            <a:ext cx="10621010" cy="5325176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805"/>
              </a:spcBef>
              <a:buAutoNum type="arabicPeriod" startAt="7"/>
              <a:tabLst>
                <a:tab pos="469265" algn="l"/>
                <a:tab pos="469900" algn="l"/>
              </a:tabLst>
            </a:pPr>
            <a:r>
              <a:rPr sz="28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sz="2800" b="1" spc="-4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8210" lvl="1" indent="-282575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918210" algn="l"/>
                <a:tab pos="918844" algn="l"/>
              </a:tabLst>
            </a:pP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responsibility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3585" lvl="1" indent="-10795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744220" algn="l"/>
              </a:tabLst>
            </a:pPr>
            <a:r>
              <a:rPr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</a:t>
            </a:r>
            <a:r>
              <a:rPr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-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authorization</a:t>
            </a:r>
            <a:endParaRPr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8630" marR="5080" lvl="1" indent="167640">
              <a:lnSpc>
                <a:spcPts val="2590"/>
              </a:lnSpc>
              <a:spcBef>
                <a:spcPts val="1050"/>
              </a:spcBef>
              <a:buFont typeface="Arial MT"/>
              <a:buChar char="•"/>
              <a:tabLst>
                <a:tab pos="744220" algn="l"/>
              </a:tabLst>
            </a:pPr>
            <a:r>
              <a:rPr sz="2800" spc="-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  <a:r>
              <a:rPr sz="28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8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sz="28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guaranteeing</a:t>
            </a:r>
            <a:r>
              <a:rPr sz="28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8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8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  <a:r>
              <a:rPr sz="28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8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sz="2800" spc="10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800" spc="10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claims</a:t>
            </a:r>
            <a:r>
              <a:rPr sz="2800" spc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800" spc="-5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8630" marR="5080" lvl="1" indent="167640">
              <a:lnSpc>
                <a:spcPts val="2590"/>
              </a:lnSpc>
              <a:spcBef>
                <a:spcPts val="1000"/>
              </a:spcBef>
              <a:buFont typeface="Arial MT"/>
              <a:buChar char="•"/>
              <a:tabLst>
                <a:tab pos="744220" algn="l"/>
                <a:tab pos="2574925" algn="l"/>
                <a:tab pos="2912110" algn="l"/>
                <a:tab pos="3474720" algn="l"/>
                <a:tab pos="4559935" algn="l"/>
                <a:tab pos="4961255" algn="l"/>
                <a:tab pos="6151880" algn="l"/>
                <a:tab pos="6924040" algn="l"/>
                <a:tab pos="8246745" algn="l"/>
                <a:tab pos="8702675" algn="l"/>
                <a:tab pos="9566910" algn="l"/>
                <a:tab pos="10140315" algn="l"/>
              </a:tabLst>
            </a:pPr>
            <a:r>
              <a:rPr sz="28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</a:t>
            </a:r>
            <a:r>
              <a:rPr sz="28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spc="-3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sz="2800" spc="-2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-2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	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	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	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	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decidin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	</a:t>
            </a:r>
            <a:r>
              <a:rPr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800" spc="-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800" spc="-2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	</a:t>
            </a:r>
            <a:r>
              <a:rPr sz="2800" spc="-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spc="-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ivi</a:t>
            </a:r>
            <a:r>
              <a:rPr sz="2800" spc="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800" spc="-1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-2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800" spc="-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	</a:t>
            </a:r>
            <a:r>
              <a:rPr sz="2800" spc="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	</a:t>
            </a:r>
            <a:r>
              <a:rPr sz="2800" spc="-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-3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spc="-1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</a:t>
            </a:r>
            <a:r>
              <a:rPr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	</a:t>
            </a:r>
            <a:r>
              <a:rPr sz="2800" spc="-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</a:t>
            </a:r>
            <a:r>
              <a:rPr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and 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privileges.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Arial MT"/>
              <a:buChar char="•"/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AutoNum type="arabicPeriod" startAt="7"/>
              <a:tabLst>
                <a:tab pos="469265" algn="l"/>
                <a:tab pos="469900" algn="l"/>
              </a:tabLst>
            </a:pPr>
            <a:r>
              <a:rPr sz="28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Structuring</a:t>
            </a:r>
            <a:r>
              <a:rPr sz="2800" b="1" spc="-4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6270" lvl="1" indent="-182245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636905" algn="l"/>
              </a:tabLst>
            </a:pP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parts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organized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9620" y="2194813"/>
            <a:ext cx="59956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solidFill>
                  <a:srgbClr val="C00000"/>
                </a:solidFill>
              </a:rPr>
              <a:t>Communication</a:t>
            </a:r>
            <a:r>
              <a:rPr sz="4400" spc="-60" dirty="0">
                <a:solidFill>
                  <a:srgbClr val="C00000"/>
                </a:solidFill>
              </a:rPr>
              <a:t> </a:t>
            </a:r>
            <a:r>
              <a:rPr sz="4400" spc="-15" dirty="0">
                <a:solidFill>
                  <a:srgbClr val="C00000"/>
                </a:solidFill>
              </a:rPr>
              <a:t>networks</a:t>
            </a:r>
            <a:endParaRPr sz="4400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8585" y="260184"/>
            <a:ext cx="4904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C00000"/>
                </a:solidFill>
              </a:rPr>
              <a:t>Communication</a:t>
            </a:r>
            <a:r>
              <a:rPr sz="3600" spc="-85" dirty="0">
                <a:solidFill>
                  <a:srgbClr val="C00000"/>
                </a:solidFill>
              </a:rPr>
              <a:t> </a:t>
            </a:r>
            <a:r>
              <a:rPr sz="3600" spc="-15" dirty="0">
                <a:solidFill>
                  <a:srgbClr val="C00000"/>
                </a:solidFill>
              </a:rPr>
              <a:t>networks</a:t>
            </a:r>
            <a:endParaRPr sz="3600" dirty="0">
              <a:solidFill>
                <a:srgbClr val="C00000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20902" y="1210221"/>
            <a:ext cx="10988675" cy="4132542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computers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interconnected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sz="32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</a:t>
            </a:r>
            <a:r>
              <a:rPr sz="3200" spc="-53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network.</a:t>
            </a:r>
            <a:endParaRPr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 MT"/>
              <a:buChar char="•"/>
            </a:pP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351790" indent="-228600">
              <a:lnSpc>
                <a:spcPts val="2590"/>
              </a:lnSpc>
              <a:spcBef>
                <a:spcPts val="1670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computer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exchange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messages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computers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sz="3200" spc="-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through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3200" spc="-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FFFFF"/>
              </a:buClr>
              <a:buFont typeface="Arial MT"/>
              <a:buChar char="•"/>
            </a:pP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classified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8700" lvl="4" indent="-457200">
              <a:spcBef>
                <a:spcPts val="210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sz="3200" spc="-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Wide</a:t>
            </a:r>
            <a:r>
              <a:rPr sz="3200" spc="-2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sz="3200" spc="-2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endParaRPr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8700" lvl="4" indent="-457200">
              <a:spcBef>
                <a:spcPts val="209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sz="3200" spc="-1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sz="3200" spc="-2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sz="3200" spc="-2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endParaRPr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2736" y="243979"/>
            <a:ext cx="59499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C00000"/>
                </a:solidFill>
              </a:rPr>
              <a:t>1.</a:t>
            </a:r>
            <a:r>
              <a:rPr sz="3600" spc="-25" dirty="0">
                <a:solidFill>
                  <a:srgbClr val="C00000"/>
                </a:solidFill>
              </a:rPr>
              <a:t> </a:t>
            </a:r>
            <a:r>
              <a:rPr sz="3600" spc="-5" dirty="0">
                <a:solidFill>
                  <a:srgbClr val="C00000"/>
                </a:solidFill>
              </a:rPr>
              <a:t>Wide</a:t>
            </a:r>
            <a:r>
              <a:rPr sz="3600" spc="-15" dirty="0">
                <a:solidFill>
                  <a:srgbClr val="C00000"/>
                </a:solidFill>
              </a:rPr>
              <a:t> Area</a:t>
            </a:r>
            <a:r>
              <a:rPr sz="3600" spc="-20" dirty="0">
                <a:solidFill>
                  <a:srgbClr val="C00000"/>
                </a:solidFill>
              </a:rPr>
              <a:t> </a:t>
            </a:r>
            <a:r>
              <a:rPr sz="3600" spc="-15" dirty="0">
                <a:solidFill>
                  <a:srgbClr val="C00000"/>
                </a:solidFill>
              </a:rPr>
              <a:t>Networks</a:t>
            </a:r>
            <a:r>
              <a:rPr sz="3600" spc="-20" dirty="0">
                <a:solidFill>
                  <a:srgbClr val="C00000"/>
                </a:solidFill>
              </a:rPr>
              <a:t> </a:t>
            </a:r>
            <a:r>
              <a:rPr sz="3600" spc="-30" dirty="0">
                <a:solidFill>
                  <a:srgbClr val="C00000"/>
                </a:solidFill>
              </a:rPr>
              <a:t>(WANs)</a:t>
            </a:r>
            <a:endParaRPr sz="3600" dirty="0">
              <a:solidFill>
                <a:srgbClr val="C00000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20902" y="1210221"/>
            <a:ext cx="11059160" cy="16338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715" indent="-22860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interconnect</a:t>
            </a:r>
            <a:r>
              <a:rPr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various</a:t>
            </a:r>
            <a:r>
              <a:rPr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sz="2400" b="1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(such</a:t>
            </a:r>
            <a:r>
              <a:rPr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</a:t>
            </a:r>
            <a:r>
              <a:rPr sz="2400" b="1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computers</a:t>
            </a:r>
            <a:r>
              <a:rPr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b="1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terminals)</a:t>
            </a:r>
            <a:r>
              <a:rPr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spread</a:t>
            </a:r>
            <a:r>
              <a:rPr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sz="2400" b="1" spc="-53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wide </a:t>
            </a:r>
            <a:r>
              <a:rPr sz="2400" b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geographic</a:t>
            </a:r>
            <a:r>
              <a:rPr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400" b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r>
              <a:rPr sz="24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cover</a:t>
            </a:r>
            <a:r>
              <a:rPr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sz="2400" b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cities,</a:t>
            </a:r>
            <a:r>
              <a:rPr sz="2400" b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states</a:t>
            </a:r>
            <a:r>
              <a:rPr sz="24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sz="2400" b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countries</a:t>
            </a: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68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referred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sz="2400" b="1" spc="-1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Haul</a:t>
            </a:r>
            <a:r>
              <a:rPr sz="2400" b="1" spc="-2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sz="2400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facility</a:t>
            </a:r>
            <a:r>
              <a:rPr sz="2400" spc="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spc="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</a:t>
            </a:r>
            <a:r>
              <a:rPr sz="2400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</a:t>
            </a:r>
            <a:r>
              <a:rPr sz="2400" spc="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switches</a:t>
            </a:r>
            <a:r>
              <a:rPr sz="2400" spc="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400" spc="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400" spc="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interconnected</a:t>
            </a:r>
            <a:r>
              <a:rPr sz="2400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9502" y="2781262"/>
            <a:ext cx="108324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40585" algn="l"/>
                <a:tab pos="2976880" algn="l"/>
                <a:tab pos="3919220" algn="l"/>
                <a:tab pos="4524375" algn="l"/>
                <a:tab pos="6134735" algn="l"/>
                <a:tab pos="7327900" algn="l"/>
                <a:tab pos="8797925" algn="l"/>
                <a:tab pos="9650730" algn="l"/>
              </a:tabLst>
            </a:pP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n	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lin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,	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hi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ch	a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	e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ablished	t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ug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h	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ph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	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nes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,	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ll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0902" y="3019727"/>
            <a:ext cx="11065510" cy="283781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810"/>
              </a:spcBef>
            </a:pPr>
            <a:r>
              <a:rPr sz="2400" spc="-2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microwave</a:t>
            </a:r>
            <a:r>
              <a:rPr sz="2400" spc="-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links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combination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5080" indent="-228600">
              <a:lnSpc>
                <a:spcPts val="2590"/>
              </a:lnSpc>
              <a:spcBef>
                <a:spcPts val="1040"/>
              </a:spcBef>
              <a:buFont typeface="Arial MT"/>
              <a:buChar char="•"/>
              <a:tabLst>
                <a:tab pos="241300" algn="l"/>
                <a:tab pos="9632315" algn="l"/>
              </a:tabLst>
            </a:pP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WANs</a:t>
            </a:r>
            <a:r>
              <a:rPr sz="24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</a:t>
            </a:r>
            <a:r>
              <a:rPr sz="24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</a:t>
            </a:r>
            <a:r>
              <a:rPr sz="24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known</a:t>
            </a:r>
            <a:r>
              <a:rPr sz="24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4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point-to-point</a:t>
            </a:r>
            <a:r>
              <a:rPr sz="2400" b="1" spc="14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400" b="1" spc="13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store-and-forward</a:t>
            </a:r>
            <a:r>
              <a:rPr sz="2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sz="2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400" spc="-5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transferred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computers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series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switches.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10160" indent="-228600">
              <a:lnSpc>
                <a:spcPts val="259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b="1" spc="-1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Switches</a:t>
            </a:r>
            <a:r>
              <a:rPr sz="2400" b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</a:t>
            </a:r>
            <a:r>
              <a:rPr sz="2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computers</a:t>
            </a:r>
            <a:r>
              <a:rPr sz="2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responsible</a:t>
            </a:r>
            <a:r>
              <a:rPr sz="2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</a:t>
            </a:r>
            <a:r>
              <a:rPr sz="2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sz="2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-5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through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avoiding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congestion.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8255" indent="-228600">
              <a:lnSpc>
                <a:spcPts val="2600"/>
              </a:lnSpc>
              <a:spcBef>
                <a:spcPts val="990"/>
              </a:spcBef>
              <a:buFont typeface="Arial MT"/>
              <a:buChar char="•"/>
              <a:tabLst>
                <a:tab pos="241300" algn="l"/>
                <a:tab pos="549910" algn="l"/>
                <a:tab pos="1248410" algn="l"/>
                <a:tab pos="1648460" algn="l"/>
                <a:tab pos="2695575" algn="l"/>
                <a:tab pos="3081020" algn="l"/>
                <a:tab pos="3360420" algn="l"/>
                <a:tab pos="4057650" algn="l"/>
                <a:tab pos="5184775" algn="l"/>
                <a:tab pos="6583680" algn="l"/>
                <a:tab pos="7187565" algn="l"/>
                <a:tab pos="7579995" algn="l"/>
                <a:tab pos="8442960" algn="l"/>
                <a:tab pos="912495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	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	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	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rti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	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	a	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	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	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	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	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	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	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	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mm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path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due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bandwidth.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2736" y="243979"/>
            <a:ext cx="59499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C00000"/>
                </a:solidFill>
              </a:rPr>
              <a:t>1.</a:t>
            </a:r>
            <a:r>
              <a:rPr sz="3600" spc="-25" dirty="0">
                <a:solidFill>
                  <a:srgbClr val="C00000"/>
                </a:solidFill>
              </a:rPr>
              <a:t> </a:t>
            </a:r>
            <a:r>
              <a:rPr sz="3600" spc="-5" dirty="0">
                <a:solidFill>
                  <a:srgbClr val="C00000"/>
                </a:solidFill>
              </a:rPr>
              <a:t>Wide</a:t>
            </a:r>
            <a:r>
              <a:rPr sz="3600" spc="-15" dirty="0">
                <a:solidFill>
                  <a:srgbClr val="C00000"/>
                </a:solidFill>
              </a:rPr>
              <a:t> Area</a:t>
            </a:r>
            <a:r>
              <a:rPr sz="3600" spc="-20" dirty="0">
                <a:solidFill>
                  <a:srgbClr val="C00000"/>
                </a:solidFill>
              </a:rPr>
              <a:t> </a:t>
            </a:r>
            <a:r>
              <a:rPr sz="3600" spc="-15" dirty="0">
                <a:solidFill>
                  <a:srgbClr val="C00000"/>
                </a:solidFill>
              </a:rPr>
              <a:t>Networks</a:t>
            </a:r>
            <a:r>
              <a:rPr sz="3600" spc="-20" dirty="0">
                <a:solidFill>
                  <a:srgbClr val="C00000"/>
                </a:solidFill>
              </a:rPr>
              <a:t> </a:t>
            </a:r>
            <a:r>
              <a:rPr sz="3600" spc="-30" dirty="0">
                <a:solidFill>
                  <a:srgbClr val="C00000"/>
                </a:solidFill>
              </a:rPr>
              <a:t>(WANs)</a:t>
            </a:r>
            <a:endParaRPr sz="3600" dirty="0">
              <a:solidFill>
                <a:srgbClr val="C00000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20902" y="1183713"/>
            <a:ext cx="11425048" cy="4460194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241300" indent="-228600">
              <a:lnSpc>
                <a:spcPct val="150000"/>
              </a:lnSpc>
              <a:spcBef>
                <a:spcPts val="309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being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communicated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3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lost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reasons: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8500" lvl="1" indent="-228600">
              <a:lnSpc>
                <a:spcPct val="150000"/>
              </a:lnSpc>
              <a:spcBef>
                <a:spcPts val="209"/>
              </a:spcBef>
              <a:buFont typeface="Arial MT"/>
              <a:buChar char="•"/>
              <a:tabLst>
                <a:tab pos="698500" algn="l"/>
              </a:tabLst>
            </a:pPr>
            <a:r>
              <a:rPr sz="32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sz="3200" spc="-4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crashes</a:t>
            </a:r>
            <a:endParaRPr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8500" lvl="1" indent="-228600">
              <a:lnSpc>
                <a:spcPct val="150000"/>
              </a:lnSpc>
              <a:spcBef>
                <a:spcPts val="209"/>
              </a:spcBef>
              <a:buFont typeface="Arial MT"/>
              <a:buChar char="•"/>
              <a:tabLst>
                <a:tab pos="698500" algn="l"/>
              </a:tabLst>
            </a:pPr>
            <a:r>
              <a:rPr sz="32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sz="3200" spc="-2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sz="3200" spc="-2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failure</a:t>
            </a:r>
            <a:endParaRPr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8500" lvl="1" indent="-228600">
              <a:lnSpc>
                <a:spcPct val="150000"/>
              </a:lnSpc>
              <a:spcBef>
                <a:spcPts val="204"/>
              </a:spcBef>
              <a:buFont typeface="Arial MT"/>
              <a:buChar char="•"/>
              <a:tabLst>
                <a:tab pos="698500" algn="l"/>
              </a:tabLst>
            </a:pPr>
            <a:r>
              <a:rPr sz="32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Limited </a:t>
            </a:r>
            <a:r>
              <a:rPr sz="3200" spc="-2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sz="32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capacity</a:t>
            </a:r>
            <a:r>
              <a:rPr sz="32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</a:t>
            </a:r>
            <a:r>
              <a:rPr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switches</a:t>
            </a:r>
            <a:endParaRPr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7659370" lvl="1">
              <a:lnSpc>
                <a:spcPct val="150000"/>
              </a:lnSpc>
              <a:buFont typeface="Arial MT"/>
              <a:buChar char="•"/>
              <a:tabLst>
                <a:tab pos="698500" algn="l"/>
                <a:tab pos="4217988" algn="l"/>
                <a:tab pos="4306888" algn="l"/>
              </a:tabLst>
            </a:pPr>
            <a:r>
              <a:rPr sz="3200" spc="-2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Transmission</a:t>
            </a:r>
            <a:r>
              <a:rPr lang="en-US" sz="3200" spc="-2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endParaRPr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2736" y="243979"/>
            <a:ext cx="59499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C00000"/>
                </a:solidFill>
              </a:rPr>
              <a:t>1.</a:t>
            </a:r>
            <a:r>
              <a:rPr sz="3600" spc="-25" dirty="0">
                <a:solidFill>
                  <a:srgbClr val="C00000"/>
                </a:solidFill>
              </a:rPr>
              <a:t> </a:t>
            </a:r>
            <a:r>
              <a:rPr sz="3600" spc="-5" dirty="0">
                <a:solidFill>
                  <a:srgbClr val="C00000"/>
                </a:solidFill>
              </a:rPr>
              <a:t>Wide</a:t>
            </a:r>
            <a:r>
              <a:rPr sz="3600" spc="-15" dirty="0">
                <a:solidFill>
                  <a:srgbClr val="C00000"/>
                </a:solidFill>
              </a:rPr>
              <a:t> Area</a:t>
            </a:r>
            <a:r>
              <a:rPr sz="3600" spc="-20" dirty="0">
                <a:solidFill>
                  <a:srgbClr val="C00000"/>
                </a:solidFill>
              </a:rPr>
              <a:t> </a:t>
            </a:r>
            <a:r>
              <a:rPr sz="3600" spc="-15" dirty="0">
                <a:solidFill>
                  <a:srgbClr val="C00000"/>
                </a:solidFill>
              </a:rPr>
              <a:t>Networks</a:t>
            </a:r>
            <a:r>
              <a:rPr sz="3600" spc="-20" dirty="0">
                <a:solidFill>
                  <a:srgbClr val="C00000"/>
                </a:solidFill>
              </a:rPr>
              <a:t> </a:t>
            </a:r>
            <a:r>
              <a:rPr sz="3600" spc="-30" dirty="0">
                <a:solidFill>
                  <a:srgbClr val="C00000"/>
                </a:solidFill>
              </a:rPr>
              <a:t>(WANs)</a:t>
            </a:r>
            <a:endParaRPr sz="3600" dirty="0">
              <a:solidFill>
                <a:srgbClr val="C00000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9073" y="1173238"/>
            <a:ext cx="10749677" cy="540971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5540" y="243979"/>
            <a:ext cx="8121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C00000"/>
                </a:solidFill>
              </a:rPr>
              <a:t>Utilizing </a:t>
            </a:r>
            <a:r>
              <a:rPr sz="3600" spc="-15" dirty="0">
                <a:solidFill>
                  <a:srgbClr val="C00000"/>
                </a:solidFill>
              </a:rPr>
              <a:t>communication</a:t>
            </a:r>
            <a:r>
              <a:rPr sz="3600" dirty="0">
                <a:solidFill>
                  <a:srgbClr val="C00000"/>
                </a:solidFill>
              </a:rPr>
              <a:t> </a:t>
            </a:r>
            <a:r>
              <a:rPr sz="3600" spc="-15" dirty="0">
                <a:solidFill>
                  <a:srgbClr val="C00000"/>
                </a:solidFill>
              </a:rPr>
              <a:t>networks</a:t>
            </a:r>
            <a:r>
              <a:rPr sz="3600" dirty="0">
                <a:solidFill>
                  <a:srgbClr val="C00000"/>
                </a:solidFill>
              </a:rPr>
              <a:t> - </a:t>
            </a:r>
            <a:r>
              <a:rPr sz="3600" spc="-5" dirty="0">
                <a:solidFill>
                  <a:srgbClr val="C00000"/>
                </a:solidFill>
              </a:rPr>
              <a:t>modes</a:t>
            </a:r>
            <a:endParaRPr sz="3600" dirty="0">
              <a:solidFill>
                <a:srgbClr val="C00000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20902" y="1523933"/>
            <a:ext cx="11120248" cy="5126082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241300" indent="-228600">
              <a:lnSpc>
                <a:spcPct val="150000"/>
              </a:lnSpc>
              <a:spcBef>
                <a:spcPts val="309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utilized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modes: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7100" lvl="1" indent="-457200">
              <a:lnSpc>
                <a:spcPct val="150000"/>
              </a:lnSpc>
              <a:spcBef>
                <a:spcPts val="209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sz="2400" spc="-1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</a:t>
            </a:r>
            <a:r>
              <a:rPr sz="2400" spc="-7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Switching</a:t>
            </a:r>
            <a:endParaRPr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7100" lvl="1" indent="-457200">
              <a:lnSpc>
                <a:spcPct val="150000"/>
              </a:lnSpc>
              <a:spcBef>
                <a:spcPts val="210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sz="2400" spc="-3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  <a:r>
              <a:rPr sz="2400" spc="-6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Switching</a:t>
            </a:r>
            <a:endParaRPr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72795" indent="-303530" algn="just">
              <a:lnSpc>
                <a:spcPct val="150000"/>
              </a:lnSpc>
              <a:buAutoNum type="arabicPeriod"/>
              <a:tabLst>
                <a:tab pos="773430" algn="l"/>
              </a:tabLst>
            </a:pPr>
            <a:r>
              <a:rPr sz="2400" b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</a:t>
            </a:r>
            <a:r>
              <a:rPr sz="2400" b="1" spc="-4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switching</a:t>
            </a:r>
            <a:endParaRPr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55065" marR="5080" lvl="1" indent="-228600" algn="just">
              <a:lnSpc>
                <a:spcPct val="150000"/>
              </a:lnSpc>
              <a:spcBef>
                <a:spcPts val="540"/>
              </a:spcBef>
              <a:buFont typeface="Arial MT"/>
              <a:buChar char="•"/>
              <a:tabLst>
                <a:tab pos="11557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dedicated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established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sz="2400" spc="-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devices</a:t>
            </a:r>
            <a:r>
              <a:rPr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wishing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communicate,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remains intact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entire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which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communicate.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55700" lvl="1" indent="-228600" algn="just">
              <a:lnSpc>
                <a:spcPct val="150000"/>
              </a:lnSpc>
              <a:spcBef>
                <a:spcPts val="175"/>
              </a:spcBef>
              <a:buFont typeface="Arial MT"/>
              <a:buChar char="•"/>
              <a:tabLst>
                <a:tab pos="1155700" algn="l"/>
              </a:tabLst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broken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terminates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conversation.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55700" lvl="1" indent="-228600" algn="just">
              <a:lnSpc>
                <a:spcPct val="150000"/>
              </a:lnSpc>
              <a:spcBef>
                <a:spcPts val="209"/>
              </a:spcBef>
              <a:buFont typeface="Arial MT"/>
              <a:buChar char="•"/>
              <a:tabLst>
                <a:tab pos="1155700" algn="l"/>
              </a:tabLst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telephone </a:t>
            </a:r>
            <a:r>
              <a:rPr sz="2400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5540" y="243979"/>
            <a:ext cx="8121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C00000"/>
                </a:solidFill>
              </a:rPr>
              <a:t>Utilizing </a:t>
            </a:r>
            <a:r>
              <a:rPr sz="3600" spc="-15" dirty="0">
                <a:solidFill>
                  <a:srgbClr val="C00000"/>
                </a:solidFill>
              </a:rPr>
              <a:t>communication</a:t>
            </a:r>
            <a:r>
              <a:rPr sz="3600" dirty="0">
                <a:solidFill>
                  <a:srgbClr val="C00000"/>
                </a:solidFill>
              </a:rPr>
              <a:t> </a:t>
            </a:r>
            <a:r>
              <a:rPr sz="3600" spc="-15" dirty="0">
                <a:solidFill>
                  <a:srgbClr val="C00000"/>
                </a:solidFill>
              </a:rPr>
              <a:t>networks</a:t>
            </a:r>
            <a:r>
              <a:rPr sz="3600" dirty="0">
                <a:solidFill>
                  <a:srgbClr val="C00000"/>
                </a:solidFill>
              </a:rPr>
              <a:t> - </a:t>
            </a:r>
            <a:r>
              <a:rPr sz="3600" spc="-5" dirty="0">
                <a:solidFill>
                  <a:srgbClr val="C00000"/>
                </a:solidFill>
              </a:rPr>
              <a:t>modes</a:t>
            </a:r>
            <a:endParaRPr sz="3600" dirty="0">
              <a:solidFill>
                <a:srgbClr val="C00000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20750" y="1223076"/>
            <a:ext cx="10642600" cy="4728217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21945" indent="-309880" algn="just">
              <a:spcBef>
                <a:spcPts val="310"/>
              </a:spcBef>
              <a:buAutoNum type="arabicPeriod" startAt="2"/>
              <a:tabLst>
                <a:tab pos="322580" algn="l"/>
              </a:tabLst>
            </a:pPr>
            <a:r>
              <a:rPr sz="2400" b="1" spc="-3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  <a:r>
              <a:rPr sz="2400" b="1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switching</a:t>
            </a:r>
            <a:endParaRPr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6590" marR="6350" lvl="1" indent="-252729" algn="just">
              <a:spcBef>
                <a:spcPts val="515"/>
              </a:spcBef>
              <a:buFont typeface="Arial MT"/>
              <a:buChar char="•"/>
              <a:tabLst>
                <a:tab pos="657225" algn="l"/>
              </a:tabLst>
            </a:pP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established between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device (terminal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24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computer)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nearest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switch.</a:t>
            </a:r>
            <a:endParaRPr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6590" lvl="1" indent="-253365" algn="just">
              <a:spcBef>
                <a:spcPts val="170"/>
              </a:spcBef>
              <a:buFont typeface="Arial MT"/>
              <a:buChar char="•"/>
              <a:tabLst>
                <a:tab pos="657225" algn="l"/>
              </a:tabLst>
            </a:pP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400" spc="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400" spc="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sz="2400" spc="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400" spc="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communicated</a:t>
            </a:r>
            <a:r>
              <a:rPr sz="2400" spc="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broken</a:t>
            </a:r>
            <a:r>
              <a:rPr sz="2400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</a:t>
            </a:r>
            <a:r>
              <a:rPr sz="2400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sz="2400" spc="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smaller</a:t>
            </a:r>
            <a:r>
              <a:rPr sz="2400" spc="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units</a:t>
            </a:r>
            <a:r>
              <a:rPr sz="2400" spc="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packets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containing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sz="2400" spc="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</a:t>
            </a:r>
            <a:r>
              <a:rPr sz="2400" spc="1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6590" lvl="1" indent="-253365" algn="just">
              <a:spcBef>
                <a:spcPts val="200"/>
              </a:spcBef>
              <a:buFont typeface="Arial MT"/>
              <a:buChar char="•"/>
              <a:tabLst>
                <a:tab pos="657225" algn="l"/>
              </a:tabLst>
            </a:pP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nearest</a:t>
            </a:r>
            <a:r>
              <a:rPr sz="2400" spc="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6590" marR="5080" lvl="1" indent="-252729" algn="just">
              <a:spcBef>
                <a:spcPts val="505"/>
              </a:spcBef>
              <a:buFont typeface="Arial MT"/>
              <a:buChar char="•"/>
              <a:tabLst>
                <a:tab pos="657225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packets are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routed from </a:t>
            </a:r>
            <a:r>
              <a:rPr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sz="2400" spc="-1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 </a:t>
            </a:r>
            <a:r>
              <a:rPr sz="2400" spc="-1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another </a:t>
            </a:r>
            <a:r>
              <a:rPr sz="2400" spc="-1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arrive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connected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1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r>
              <a:rPr sz="2400" spc="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device.</a:t>
            </a:r>
            <a:endParaRPr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6590" marR="6350" lvl="1" indent="-252729" algn="just">
              <a:spcBef>
                <a:spcPts val="440"/>
              </a:spcBef>
              <a:buFont typeface="Arial MT"/>
              <a:buChar char="•"/>
              <a:tabLst>
                <a:tab pos="657225" algn="l"/>
              </a:tabLst>
            </a:pP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sz="24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sz="2400" spc="-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(switches</a:t>
            </a:r>
            <a:r>
              <a:rPr sz="2400" spc="18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400" spc="18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links)</a:t>
            </a:r>
            <a:r>
              <a:rPr sz="2400" spc="17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24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reserved</a:t>
            </a:r>
            <a:r>
              <a:rPr sz="24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4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sz="24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sz="24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sz="24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wishing </a:t>
            </a:r>
            <a:r>
              <a:rPr sz="2400" spc="-4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communicate,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rather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4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dynamically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shared among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 </a:t>
            </a:r>
            <a:r>
              <a:rPr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demand </a:t>
            </a:r>
            <a:r>
              <a:rPr sz="2400" spc="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56590" lvl="1" indent="-253365" algn="just">
              <a:spcBef>
                <a:spcPts val="200"/>
              </a:spcBef>
              <a:buFont typeface="Arial MT"/>
              <a:buChar char="•"/>
              <a:tabLst>
                <a:tab pos="657225" algn="l"/>
              </a:tabLst>
            </a:pP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can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</a:t>
            </a:r>
            <a:r>
              <a:rPr sz="2400" spc="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6264" y="243979"/>
            <a:ext cx="57829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C00000"/>
                </a:solidFill>
              </a:rPr>
              <a:t>Distributed</a:t>
            </a:r>
            <a:r>
              <a:rPr sz="3600" spc="-30" dirty="0">
                <a:solidFill>
                  <a:srgbClr val="C00000"/>
                </a:solidFill>
              </a:rPr>
              <a:t> </a:t>
            </a:r>
            <a:r>
              <a:rPr sz="3600" spc="-20" dirty="0">
                <a:solidFill>
                  <a:srgbClr val="C00000"/>
                </a:solidFill>
              </a:rPr>
              <a:t>Operating</a:t>
            </a:r>
            <a:r>
              <a:rPr sz="3600" spc="-35" dirty="0">
                <a:solidFill>
                  <a:srgbClr val="C00000"/>
                </a:solidFill>
              </a:rPr>
              <a:t> </a:t>
            </a:r>
            <a:r>
              <a:rPr sz="3600" spc="-25" dirty="0">
                <a:solidFill>
                  <a:srgbClr val="C00000"/>
                </a:solidFill>
              </a:rPr>
              <a:t>Systems</a:t>
            </a:r>
            <a:endParaRPr sz="3600" dirty="0">
              <a:solidFill>
                <a:srgbClr val="C00000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78102" y="1210221"/>
            <a:ext cx="10510648" cy="53944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643255" indent="-22860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distributed</a:t>
            </a:r>
            <a:r>
              <a:rPr sz="2800" spc="-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describe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</a:t>
            </a:r>
            <a:r>
              <a:rPr sz="2800" spc="-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characteristics: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8500" lvl="1" indent="-228600">
              <a:lnSpc>
                <a:spcPct val="100000"/>
              </a:lnSpc>
              <a:spcBef>
                <a:spcPts val="1945"/>
              </a:spcBef>
              <a:buFont typeface="Arial MT"/>
              <a:buChar char="•"/>
              <a:tabLst>
                <a:tab pos="698500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consists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several</a:t>
            </a:r>
            <a:r>
              <a:rPr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computers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sz="28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28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sz="28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clock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7865" marR="5080" lvl="1" indent="-228600">
              <a:lnSpc>
                <a:spcPct val="150000"/>
              </a:lnSpc>
              <a:spcBef>
                <a:spcPts val="500"/>
              </a:spcBef>
              <a:buFont typeface="Arial MT"/>
              <a:buChar char="•"/>
              <a:tabLst>
                <a:tab pos="698500" algn="l"/>
              </a:tabLst>
            </a:pP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computers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communicate</a:t>
            </a:r>
            <a:r>
              <a:rPr sz="28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28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sz="2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8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exchanging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messages</a:t>
            </a:r>
            <a:r>
              <a:rPr sz="28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</a:t>
            </a:r>
            <a:r>
              <a:rPr sz="2800" spc="-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network.</a:t>
            </a:r>
            <a:endParaRPr sz="28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8500" lvl="1" indent="-228600">
              <a:lnSpc>
                <a:spcPct val="100000"/>
              </a:lnSpc>
              <a:spcBef>
                <a:spcPts val="1939"/>
              </a:spcBef>
              <a:buFont typeface="Arial MT"/>
              <a:buChar char="•"/>
              <a:tabLst>
                <a:tab pos="698500" algn="l"/>
              </a:tabLst>
            </a:pP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computers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own </a:t>
            </a:r>
            <a:r>
              <a:rPr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sz="2800"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runs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own </a:t>
            </a:r>
            <a:r>
              <a:rPr sz="2800" spc="-1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</a:t>
            </a:r>
            <a:r>
              <a:rPr sz="2800" spc="-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8500" lvl="1" indent="-228600">
              <a:lnSpc>
                <a:spcPct val="100000"/>
              </a:lnSpc>
              <a:spcBef>
                <a:spcPts val="1940"/>
              </a:spcBef>
              <a:buFont typeface="Arial MT"/>
              <a:buChar char="•"/>
              <a:tabLst>
                <a:tab pos="698500" algn="l"/>
              </a:tabLst>
            </a:pP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owned</a:t>
            </a:r>
            <a:r>
              <a:rPr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800" spc="-1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controlled</a:t>
            </a:r>
            <a:r>
              <a:rPr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said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1584" y="444500"/>
            <a:ext cx="43300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C00000"/>
                </a:solidFill>
              </a:rPr>
              <a:t>The</a:t>
            </a:r>
            <a:r>
              <a:rPr sz="2800" spc="-30" dirty="0">
                <a:solidFill>
                  <a:srgbClr val="C00000"/>
                </a:solidFill>
              </a:rPr>
              <a:t> </a:t>
            </a:r>
            <a:r>
              <a:rPr sz="2800" spc="-5" dirty="0">
                <a:solidFill>
                  <a:srgbClr val="C00000"/>
                </a:solidFill>
              </a:rPr>
              <a:t>ISO</a:t>
            </a:r>
            <a:r>
              <a:rPr sz="2800" spc="-15" dirty="0">
                <a:solidFill>
                  <a:srgbClr val="C00000"/>
                </a:solidFill>
              </a:rPr>
              <a:t> </a:t>
            </a:r>
            <a:r>
              <a:rPr sz="2800" spc="-5" dirty="0">
                <a:solidFill>
                  <a:srgbClr val="C00000"/>
                </a:solidFill>
              </a:rPr>
              <a:t>OSI</a:t>
            </a:r>
            <a:r>
              <a:rPr sz="2800" spc="-25" dirty="0">
                <a:solidFill>
                  <a:srgbClr val="C00000"/>
                </a:solidFill>
              </a:rPr>
              <a:t> </a:t>
            </a:r>
            <a:r>
              <a:rPr sz="2800" spc="-20" dirty="0">
                <a:solidFill>
                  <a:srgbClr val="C00000"/>
                </a:solidFill>
              </a:rPr>
              <a:t>Reference</a:t>
            </a:r>
            <a:r>
              <a:rPr sz="2800" spc="-30" dirty="0">
                <a:solidFill>
                  <a:srgbClr val="C00000"/>
                </a:solidFill>
              </a:rPr>
              <a:t> </a:t>
            </a:r>
            <a:r>
              <a:rPr sz="2800" spc="-5" dirty="0">
                <a:solidFill>
                  <a:srgbClr val="C00000"/>
                </a:solidFill>
              </a:rPr>
              <a:t>Model</a:t>
            </a:r>
            <a:endParaRPr sz="2800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6534" y="1394673"/>
            <a:ext cx="11177270" cy="4350871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41300" indent="-228600">
              <a:lnSpc>
                <a:spcPct val="150000"/>
              </a:lnSpc>
              <a:spcBef>
                <a:spcPts val="80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WANs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must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interconnect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heterogeneous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types</a:t>
            </a:r>
            <a:r>
              <a:rPr sz="2400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equipment</a:t>
            </a:r>
            <a:r>
              <a:rPr sz="2400" spc="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(Computers,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Printers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etc).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372110" indent="-228600">
              <a:lnSpc>
                <a:spcPct val="150000"/>
              </a:lnSpc>
              <a:spcBef>
                <a:spcPts val="103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equipment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other in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speed, </a:t>
            </a:r>
            <a:r>
              <a:rPr sz="2400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length,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</a:t>
            </a:r>
            <a:r>
              <a:rPr sz="2400" spc="-5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in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other criteria.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5080" indent="-228600">
              <a:lnSpc>
                <a:spcPct val="15000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b="1" spc="-10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communicate</a:t>
            </a:r>
            <a:r>
              <a:rPr sz="2400" b="1" spc="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b="1" spc="-1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heterogeneous</a:t>
            </a:r>
            <a:r>
              <a:rPr sz="2400" b="1" spc="-2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environment, </a:t>
            </a:r>
            <a:r>
              <a:rPr sz="2400" b="1"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</a:t>
            </a:r>
            <a:r>
              <a:rPr sz="2400" b="1" spc="-1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OSI</a:t>
            </a:r>
            <a:r>
              <a:rPr sz="2400" b="1" spc="-1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sz="2400" b="1"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sz="2400" b="1" spc="-1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sz="2400" b="1" spc="-53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b="1" spc="-1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r>
              <a:rPr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400" b="1"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sz="2400" b="1"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protocols</a:t>
            </a: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50000"/>
              </a:lnSpc>
              <a:spcBef>
                <a:spcPts val="67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organizes</a:t>
            </a:r>
            <a:r>
              <a:rPr sz="2400" spc="-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protocols </a:t>
            </a:r>
            <a:r>
              <a:rPr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2400" spc="-1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seven</a:t>
            </a:r>
            <a:r>
              <a:rPr sz="2400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  <a:r>
              <a:rPr sz="2400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specifies the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50000"/>
              </a:lnSpc>
              <a:spcBef>
                <a:spcPts val="71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model,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sz="2400" spc="-1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  <a:r>
              <a:rPr sz="2400" spc="-1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sz="2400"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0021" y="108978"/>
            <a:ext cx="361061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ISO</a:t>
            </a:r>
            <a:r>
              <a:rPr sz="2800" spc="-20" dirty="0"/>
              <a:t> </a:t>
            </a:r>
            <a:r>
              <a:rPr sz="2800" spc="-5" dirty="0"/>
              <a:t>OSI</a:t>
            </a:r>
            <a:r>
              <a:rPr sz="2800" spc="-25" dirty="0"/>
              <a:t> </a:t>
            </a:r>
            <a:r>
              <a:rPr sz="2800" spc="-20" dirty="0"/>
              <a:t>reference </a:t>
            </a:r>
            <a:r>
              <a:rPr sz="2800" spc="-10" dirty="0"/>
              <a:t>model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6360" y="769682"/>
            <a:ext cx="10306190" cy="570731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317" y="76200"/>
            <a:ext cx="43300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C00000"/>
                </a:solidFill>
              </a:rPr>
              <a:t>The</a:t>
            </a:r>
            <a:r>
              <a:rPr sz="2800" spc="-30" dirty="0">
                <a:solidFill>
                  <a:srgbClr val="C00000"/>
                </a:solidFill>
              </a:rPr>
              <a:t> </a:t>
            </a:r>
            <a:r>
              <a:rPr sz="2800" spc="-5" dirty="0">
                <a:solidFill>
                  <a:srgbClr val="C00000"/>
                </a:solidFill>
              </a:rPr>
              <a:t>ISO</a:t>
            </a:r>
            <a:r>
              <a:rPr sz="2800" spc="-15" dirty="0">
                <a:solidFill>
                  <a:srgbClr val="C00000"/>
                </a:solidFill>
              </a:rPr>
              <a:t> </a:t>
            </a:r>
            <a:r>
              <a:rPr sz="2800" spc="-5" dirty="0">
                <a:solidFill>
                  <a:srgbClr val="C00000"/>
                </a:solidFill>
              </a:rPr>
              <a:t>OSI</a:t>
            </a:r>
            <a:r>
              <a:rPr sz="2800" spc="-25" dirty="0">
                <a:solidFill>
                  <a:srgbClr val="C00000"/>
                </a:solidFill>
              </a:rPr>
              <a:t> </a:t>
            </a:r>
            <a:r>
              <a:rPr sz="2800" spc="-20" dirty="0">
                <a:solidFill>
                  <a:srgbClr val="C00000"/>
                </a:solidFill>
              </a:rPr>
              <a:t>Reference</a:t>
            </a:r>
            <a:r>
              <a:rPr sz="2800" spc="-30" dirty="0">
                <a:solidFill>
                  <a:srgbClr val="C00000"/>
                </a:solidFill>
              </a:rPr>
              <a:t> </a:t>
            </a:r>
            <a:r>
              <a:rPr sz="2800" spc="-5" dirty="0">
                <a:solidFill>
                  <a:srgbClr val="C00000"/>
                </a:solidFill>
              </a:rPr>
              <a:t>Model</a:t>
            </a:r>
            <a:endParaRPr sz="2800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7359" y="528955"/>
            <a:ext cx="11269980" cy="693106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7620" indent="-228600">
              <a:lnSpc>
                <a:spcPct val="150000"/>
              </a:lnSpc>
              <a:spcBef>
                <a:spcPts val="4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sz="24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4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sz="24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sz="24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24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sz="2400" spc="1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wants</a:t>
            </a:r>
            <a:r>
              <a:rPr sz="24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sz="24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sz="24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4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</a:t>
            </a:r>
            <a:r>
              <a:rPr sz="2400" spc="-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chain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6445" lvl="1" indent="-297815">
              <a:lnSpc>
                <a:spcPct val="150000"/>
              </a:lnSpc>
              <a:spcBef>
                <a:spcPts val="175"/>
              </a:spcBef>
              <a:buFont typeface="Arial MT"/>
              <a:buChar char="•"/>
              <a:tabLst>
                <a:tab pos="766445" algn="l"/>
                <a:tab pos="76708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passes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sz="2400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  <a:r>
              <a:rPr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7865" marR="5080" lvl="1" indent="-228600">
              <a:lnSpc>
                <a:spcPct val="150000"/>
              </a:lnSpc>
              <a:spcBef>
                <a:spcPts val="54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  <a:r>
              <a:rPr sz="2400" spc="31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sz="2400" spc="32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transforms</a:t>
            </a:r>
            <a:r>
              <a:rPr sz="2400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data,</a:t>
            </a:r>
            <a:r>
              <a:rPr sz="2400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sz="2400" spc="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sz="2400" spc="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containing</a:t>
            </a:r>
            <a:r>
              <a:rPr sz="2400" spc="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sz="2400" spc="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</a:t>
            </a:r>
            <a:r>
              <a:rPr sz="2400" spc="-5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to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passes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 </a:t>
            </a:r>
            <a:r>
              <a:rPr sz="2400" spc="-5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8500" lvl="1" indent="-229235">
              <a:lnSpc>
                <a:spcPct val="150000"/>
              </a:lnSpc>
              <a:spcBef>
                <a:spcPts val="17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 </a:t>
            </a:r>
            <a:r>
              <a:rPr sz="2400" spc="-2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sz="2400"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adds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header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passes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8500" lvl="1" indent="-229235">
              <a:lnSpc>
                <a:spcPct val="150000"/>
              </a:lnSpc>
              <a:spcBef>
                <a:spcPts val="210"/>
              </a:spcBef>
              <a:buFont typeface="Arial MT"/>
              <a:buChar char="•"/>
              <a:tabLst>
                <a:tab pos="698500" algn="l"/>
                <a:tab pos="3592829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	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reaches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1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  <a:r>
              <a:rPr sz="2400"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97865" marR="8890" lvl="1" indent="-228600">
              <a:lnSpc>
                <a:spcPct val="150000"/>
              </a:lnSpc>
              <a:spcBef>
                <a:spcPts val="54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4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  <a:r>
              <a:rPr sz="2400" spc="41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sz="2400" spc="41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400" spc="4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4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transmits</a:t>
            </a:r>
            <a:r>
              <a:rPr sz="2400" spc="40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4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</a:t>
            </a:r>
            <a:r>
              <a:rPr sz="2400" spc="4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400" spc="4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bits</a:t>
            </a:r>
            <a:r>
              <a:rPr sz="2400" spc="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sz="2400" spc="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  <a:r>
              <a:rPr sz="2400" spc="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sz="2400" spc="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  <a:r>
              <a:rPr sz="2400" spc="4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sz="2400" spc="-5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-1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routed</a:t>
            </a:r>
            <a:r>
              <a:rPr sz="2400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1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sz="2400" spc="-1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 various</a:t>
            </a:r>
            <a:r>
              <a:rPr sz="2400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intermediate</a:t>
            </a:r>
            <a:r>
              <a:rPr sz="2400" spc="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switches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7865" marR="13335" lvl="1" indent="-228600">
              <a:lnSpc>
                <a:spcPct val="150000"/>
              </a:lnSpc>
              <a:spcBef>
                <a:spcPts val="49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sz="2400" spc="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receiving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message,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performs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necessary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</a:t>
            </a:r>
            <a:r>
              <a:rPr sz="2400" spc="-5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passes on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sz="2400"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8500" lvl="1" indent="-229235">
              <a:lnSpc>
                <a:spcPct val="150000"/>
              </a:lnSpc>
              <a:spcBef>
                <a:spcPts val="16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continues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reaches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1584" y="444500"/>
            <a:ext cx="43300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C00000"/>
                </a:solidFill>
              </a:rPr>
              <a:t>The</a:t>
            </a:r>
            <a:r>
              <a:rPr sz="2800" spc="-30" dirty="0">
                <a:solidFill>
                  <a:srgbClr val="C00000"/>
                </a:solidFill>
              </a:rPr>
              <a:t> </a:t>
            </a:r>
            <a:r>
              <a:rPr sz="2800" spc="-5" dirty="0">
                <a:solidFill>
                  <a:srgbClr val="C00000"/>
                </a:solidFill>
              </a:rPr>
              <a:t>ISO</a:t>
            </a:r>
            <a:r>
              <a:rPr sz="2800" spc="-15" dirty="0">
                <a:solidFill>
                  <a:srgbClr val="C00000"/>
                </a:solidFill>
              </a:rPr>
              <a:t> </a:t>
            </a:r>
            <a:r>
              <a:rPr sz="2800" spc="-5" dirty="0">
                <a:solidFill>
                  <a:srgbClr val="C00000"/>
                </a:solidFill>
              </a:rPr>
              <a:t>OSI</a:t>
            </a:r>
            <a:r>
              <a:rPr sz="2800" spc="-25" dirty="0">
                <a:solidFill>
                  <a:srgbClr val="C00000"/>
                </a:solidFill>
              </a:rPr>
              <a:t> </a:t>
            </a:r>
            <a:r>
              <a:rPr sz="2800" spc="-20" dirty="0">
                <a:solidFill>
                  <a:srgbClr val="C00000"/>
                </a:solidFill>
              </a:rPr>
              <a:t>Reference</a:t>
            </a:r>
            <a:r>
              <a:rPr sz="2800" spc="-30" dirty="0">
                <a:solidFill>
                  <a:srgbClr val="C00000"/>
                </a:solidFill>
              </a:rPr>
              <a:t> </a:t>
            </a:r>
            <a:r>
              <a:rPr sz="2800" spc="-5" dirty="0">
                <a:solidFill>
                  <a:srgbClr val="C00000"/>
                </a:solidFill>
              </a:rPr>
              <a:t>Model</a:t>
            </a:r>
            <a:endParaRPr sz="2800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6534" y="1560867"/>
            <a:ext cx="11265535" cy="35266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OSI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does not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specify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5"/>
              </a:spcBef>
              <a:buClr>
                <a:srgbClr val="FFFFFF"/>
              </a:buClr>
              <a:buFont typeface="Arial MT"/>
              <a:buChar char="•"/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aware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the</a:t>
            </a:r>
            <a:r>
              <a:rPr sz="2800" spc="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protocols</a:t>
            </a:r>
            <a:r>
              <a:rPr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sz="2800"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header</a:t>
            </a:r>
            <a:r>
              <a:rPr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formats </a:t>
            </a:r>
            <a:r>
              <a:rPr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its</a:t>
            </a:r>
            <a:r>
              <a:rPr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own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5"/>
              </a:spcBef>
              <a:buClr>
                <a:srgbClr val="FFFFFF"/>
              </a:buClr>
              <a:buFont typeface="Arial MT"/>
              <a:buChar char="•"/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spcBef>
                <a:spcPts val="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the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protocols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  <a:r>
              <a:rPr sz="2800" spc="-2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"/>
              </a:spcBef>
              <a:buClr>
                <a:srgbClr val="FFFFFF"/>
              </a:buClr>
              <a:buFont typeface="Arial MT"/>
              <a:buChar char="•"/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5080" indent="-228600"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2800" spc="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sz="2800" spc="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800" spc="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800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sz="2800" spc="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sz="2800" spc="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sz="2800" spc="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800" spc="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</a:t>
            </a:r>
            <a:r>
              <a:rPr sz="2800" spc="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sz="2800" spc="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sz="2800" spc="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sz="2800" spc="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affecting</a:t>
            </a:r>
            <a:r>
              <a:rPr sz="2800" spc="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  <a:r>
              <a:rPr sz="2800" spc="-5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layers.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7546" y="490219"/>
            <a:ext cx="44450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C00000"/>
                </a:solidFill>
              </a:rPr>
              <a:t>2.</a:t>
            </a:r>
            <a:r>
              <a:rPr sz="2800" spc="-30" dirty="0">
                <a:solidFill>
                  <a:srgbClr val="C00000"/>
                </a:solidFill>
              </a:rPr>
              <a:t> </a:t>
            </a:r>
            <a:r>
              <a:rPr sz="2800" spc="-10" dirty="0">
                <a:solidFill>
                  <a:srgbClr val="C00000"/>
                </a:solidFill>
              </a:rPr>
              <a:t>Local </a:t>
            </a:r>
            <a:r>
              <a:rPr sz="2800" spc="-15" dirty="0">
                <a:solidFill>
                  <a:srgbClr val="C00000"/>
                </a:solidFill>
              </a:rPr>
              <a:t>Area Networks </a:t>
            </a:r>
            <a:r>
              <a:rPr sz="2800" spc="-5" dirty="0">
                <a:solidFill>
                  <a:srgbClr val="C00000"/>
                </a:solidFill>
              </a:rPr>
              <a:t>(LANs)</a:t>
            </a:r>
            <a:endParaRPr sz="280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094" y="1581022"/>
            <a:ext cx="10955655" cy="3981539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ct val="150000"/>
              </a:lnSpc>
              <a:spcBef>
                <a:spcPts val="4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 is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communication network that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interconnects 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variety</a:t>
            </a:r>
            <a:r>
              <a:rPr sz="2400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</a:t>
            </a:r>
            <a:r>
              <a:rPr sz="2400" spc="-5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geographic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area.</a:t>
            </a:r>
            <a:endParaRPr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sz="2400" b="1" spc="-1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</a:t>
            </a:r>
            <a:r>
              <a:rPr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b="1" spc="-2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LANs</a:t>
            </a:r>
            <a:endParaRPr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8500" lvl="1" indent="-228600">
              <a:lnSpc>
                <a:spcPct val="150000"/>
              </a:lnSpc>
              <a:spcBef>
                <a:spcPts val="21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sz="2400" spc="-1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sz="2400" spc="-1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transmission</a:t>
            </a:r>
            <a:r>
              <a:rPr sz="2400" spc="-1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rates.</a:t>
            </a:r>
            <a:endParaRPr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8500" marR="513080" lvl="1" indent="-228600">
              <a:lnSpc>
                <a:spcPct val="150000"/>
              </a:lnSpc>
              <a:spcBef>
                <a:spcPts val="54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geographic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small, </a:t>
            </a:r>
            <a:r>
              <a:rPr sz="2400" spc="-1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generally</a:t>
            </a:r>
            <a:r>
              <a:rPr sz="2400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confined </a:t>
            </a:r>
            <a:r>
              <a:rPr sz="2400" spc="-1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1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single</a:t>
            </a:r>
            <a:r>
              <a:rPr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</a:t>
            </a:r>
            <a:r>
              <a:rPr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2400" spc="-1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several </a:t>
            </a:r>
            <a:r>
              <a:rPr sz="2400" spc="-53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buildings</a:t>
            </a:r>
            <a:r>
              <a:rPr sz="2400" spc="-1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(eg:</a:t>
            </a:r>
            <a:r>
              <a:rPr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campus)</a:t>
            </a:r>
            <a:endParaRPr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8500" lvl="1" indent="-228600">
              <a:lnSpc>
                <a:spcPct val="150000"/>
              </a:lnSpc>
              <a:spcBef>
                <a:spcPts val="17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sz="2400" spc="-2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rate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7665" y="490219"/>
            <a:ext cx="399796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C00000"/>
                </a:solidFill>
              </a:rPr>
              <a:t>Network</a:t>
            </a:r>
            <a:r>
              <a:rPr sz="2800" spc="-25" dirty="0">
                <a:solidFill>
                  <a:srgbClr val="C00000"/>
                </a:solidFill>
              </a:rPr>
              <a:t> </a:t>
            </a:r>
            <a:r>
              <a:rPr sz="2800" spc="-10" dirty="0">
                <a:solidFill>
                  <a:srgbClr val="C00000"/>
                </a:solidFill>
              </a:rPr>
              <a:t>topologies</a:t>
            </a:r>
            <a:r>
              <a:rPr sz="2800" spc="-20" dirty="0">
                <a:solidFill>
                  <a:srgbClr val="C00000"/>
                </a:solidFill>
              </a:rPr>
              <a:t> </a:t>
            </a:r>
            <a:r>
              <a:rPr sz="2800" spc="-5" dirty="0">
                <a:solidFill>
                  <a:srgbClr val="C00000"/>
                </a:solidFill>
              </a:rPr>
              <a:t>of</a:t>
            </a:r>
            <a:r>
              <a:rPr sz="2800" spc="-25" dirty="0">
                <a:solidFill>
                  <a:srgbClr val="C00000"/>
                </a:solidFill>
              </a:rPr>
              <a:t> </a:t>
            </a:r>
            <a:r>
              <a:rPr sz="2800" spc="-5" dirty="0">
                <a:solidFill>
                  <a:srgbClr val="C00000"/>
                </a:solidFill>
              </a:rPr>
              <a:t>LAN</a:t>
            </a:r>
            <a:endParaRPr sz="2800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5777" y="1518879"/>
            <a:ext cx="10249535" cy="2444115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09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Widely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sz="24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topologies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1" indent="-457200">
              <a:lnSpc>
                <a:spcPct val="100000"/>
              </a:lnSpc>
              <a:spcBef>
                <a:spcPts val="209"/>
              </a:spcBef>
              <a:buAutoNum type="arabicPeriod"/>
              <a:tabLst>
                <a:tab pos="1840864" algn="l"/>
                <a:tab pos="1841500" algn="l"/>
              </a:tabLst>
            </a:pPr>
            <a:r>
              <a:rPr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</a:t>
            </a:r>
          </a:p>
          <a:p>
            <a:pPr marL="1841500" lvl="1" indent="-457200">
              <a:lnSpc>
                <a:spcPct val="100000"/>
              </a:lnSpc>
              <a:spcBef>
                <a:spcPts val="209"/>
              </a:spcBef>
              <a:buAutoNum type="arabicPeriod"/>
              <a:tabLst>
                <a:tab pos="1840864" algn="l"/>
                <a:tab pos="1841500" algn="l"/>
              </a:tabLst>
            </a:pPr>
            <a:r>
              <a:rPr sz="2400" spc="-5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endParaRPr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1" indent="-457200">
              <a:lnSpc>
                <a:spcPct val="100000"/>
              </a:lnSpc>
              <a:spcBef>
                <a:spcPts val="210"/>
              </a:spcBef>
              <a:buAutoNum type="arabicPeriod"/>
              <a:tabLst>
                <a:tab pos="1840864" algn="l"/>
                <a:tab pos="1841500" algn="l"/>
              </a:tabLst>
            </a:pPr>
            <a:r>
              <a:rPr sz="2400"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Ring</a:t>
            </a:r>
            <a:endParaRPr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Calibri"/>
              <a:buAutoNum type="arabicPeriod"/>
            </a:pPr>
            <a:endParaRPr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coaxial</a:t>
            </a:r>
            <a:r>
              <a:rPr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cable, </a:t>
            </a:r>
            <a:r>
              <a:rPr sz="2400" spc="-1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twisted </a:t>
            </a:r>
            <a:r>
              <a:rPr sz="2400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</a:t>
            </a:r>
            <a:r>
              <a:rPr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</a:t>
            </a:r>
            <a:r>
              <a:rPr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2400" spc="-1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optical</a:t>
            </a:r>
            <a:r>
              <a:rPr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fibre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4786" y="231025"/>
            <a:ext cx="28924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0000"/>
                </a:solidFill>
              </a:rPr>
              <a:t>Bus</a:t>
            </a:r>
            <a:r>
              <a:rPr sz="2800" spc="-35" dirty="0">
                <a:solidFill>
                  <a:srgbClr val="FF0000"/>
                </a:solidFill>
              </a:rPr>
              <a:t> </a:t>
            </a:r>
            <a:r>
              <a:rPr sz="2800" dirty="0">
                <a:solidFill>
                  <a:srgbClr val="FF0000"/>
                </a:solidFill>
              </a:rPr>
              <a:t>/</a:t>
            </a:r>
            <a:r>
              <a:rPr sz="2800" spc="-40" dirty="0">
                <a:solidFill>
                  <a:srgbClr val="FF0000"/>
                </a:solidFill>
              </a:rPr>
              <a:t> </a:t>
            </a:r>
            <a:r>
              <a:rPr sz="2800" spc="-50" dirty="0">
                <a:solidFill>
                  <a:srgbClr val="FF0000"/>
                </a:solidFill>
              </a:rPr>
              <a:t>Tree</a:t>
            </a:r>
            <a:r>
              <a:rPr sz="2800" spc="-35" dirty="0">
                <a:solidFill>
                  <a:srgbClr val="FF0000"/>
                </a:solidFill>
              </a:rPr>
              <a:t> </a:t>
            </a:r>
            <a:r>
              <a:rPr sz="2800" spc="-10" dirty="0">
                <a:solidFill>
                  <a:srgbClr val="FF0000"/>
                </a:solidFill>
              </a:rPr>
              <a:t>topology</a:t>
            </a:r>
            <a:endParaRPr sz="2800"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0902" y="920787"/>
            <a:ext cx="10649585" cy="510159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6350" indent="-22860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</a:t>
            </a:r>
            <a:r>
              <a:rPr sz="2400" spc="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topology,</a:t>
            </a:r>
            <a:r>
              <a:rPr sz="240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sz="2400" spc="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sz="2400" spc="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transmit</a:t>
            </a:r>
            <a:r>
              <a:rPr sz="2400" spc="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400" spc="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spc="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sz="240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packets </a:t>
            </a:r>
            <a:r>
              <a:rPr sz="2400" spc="-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each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sz="24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r>
              <a:rPr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7620" indent="-228600">
              <a:lnSpc>
                <a:spcPts val="259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  <a:r>
              <a:rPr sz="24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propagates</a:t>
            </a:r>
            <a:r>
              <a:rPr sz="24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throughout</a:t>
            </a:r>
            <a:r>
              <a:rPr sz="24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medium,</a:t>
            </a:r>
            <a:r>
              <a:rPr sz="24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bus,</a:t>
            </a:r>
            <a:r>
              <a:rPr sz="24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sz="24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z="24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  <a:r>
              <a:rPr sz="2400" spc="-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devices,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received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addressed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7620" indent="-228600">
              <a:lnSpc>
                <a:spcPts val="259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</a:t>
            </a:r>
            <a:r>
              <a:rPr sz="2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topology,</a:t>
            </a:r>
            <a:r>
              <a:rPr sz="2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z="2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sz="2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connected</a:t>
            </a: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</a:t>
            </a: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allowed</a:t>
            </a: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transmit</a:t>
            </a: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sz="2400" spc="-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5080" indent="-228600">
              <a:lnSpc>
                <a:spcPts val="259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</a:t>
            </a:r>
            <a:r>
              <a:rPr sz="2400" spc="3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z="2400" spc="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sz="2400" spc="3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</a:t>
            </a:r>
            <a:r>
              <a:rPr sz="2400" spc="3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3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</a:t>
            </a:r>
            <a:r>
              <a:rPr sz="2400" spc="38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400" spc="38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sz="2400" spc="39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(bus)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400" spc="3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3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sz="2400" spc="3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sz="2400" spc="3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5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necessary.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5080" indent="-228600">
              <a:lnSpc>
                <a:spcPts val="259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sz="2400" spc="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topology</a:t>
            </a:r>
            <a:r>
              <a:rPr sz="2400" spc="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</a:t>
            </a:r>
            <a:r>
              <a:rPr sz="2400" spc="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obtained</a:t>
            </a:r>
            <a:r>
              <a:rPr sz="2400" spc="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400" spc="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interconnecting</a:t>
            </a:r>
            <a:r>
              <a:rPr sz="2400" spc="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</a:t>
            </a:r>
            <a:r>
              <a:rPr sz="2400" spc="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</a:t>
            </a:r>
            <a:r>
              <a:rPr sz="2400" spc="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topology</a:t>
            </a:r>
            <a:r>
              <a:rPr sz="2400" spc="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LANs</a:t>
            </a:r>
            <a:r>
              <a:rPr sz="2400" spc="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5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Protocols to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are,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7100" lvl="1" indent="-457200">
              <a:lnSpc>
                <a:spcPct val="100000"/>
              </a:lnSpc>
              <a:spcBef>
                <a:spcPts val="209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sz="2400" b="1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CSMA/CD</a:t>
            </a:r>
            <a:r>
              <a:rPr sz="2400" b="1" spc="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(Carrier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Sense</a:t>
            </a:r>
            <a:r>
              <a:rPr sz="2400" spc="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sz="2400" spc="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Collision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Detection)</a:t>
            </a:r>
            <a:r>
              <a:rPr sz="2400" spc="4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endParaRPr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7100" lvl="1" indent="-457200">
              <a:lnSpc>
                <a:spcPct val="100000"/>
              </a:lnSpc>
              <a:spcBef>
                <a:spcPts val="209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sz="2400" b="1" spc="-5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sz="2400" b="1" spc="-2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</a:t>
            </a:r>
            <a:r>
              <a:rPr sz="2400" b="1" spc="-2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endParaRPr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4786" y="231025"/>
            <a:ext cx="28924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C00000"/>
                </a:solidFill>
              </a:rPr>
              <a:t>Bus</a:t>
            </a:r>
            <a:r>
              <a:rPr sz="2800" spc="-35" dirty="0">
                <a:solidFill>
                  <a:srgbClr val="C00000"/>
                </a:solidFill>
              </a:rPr>
              <a:t> </a:t>
            </a:r>
            <a:r>
              <a:rPr sz="2800" dirty="0">
                <a:solidFill>
                  <a:srgbClr val="C00000"/>
                </a:solidFill>
              </a:rPr>
              <a:t>/</a:t>
            </a:r>
            <a:r>
              <a:rPr sz="2800" spc="-40" dirty="0">
                <a:solidFill>
                  <a:srgbClr val="C00000"/>
                </a:solidFill>
              </a:rPr>
              <a:t> </a:t>
            </a:r>
            <a:r>
              <a:rPr sz="2800" spc="-50" dirty="0">
                <a:solidFill>
                  <a:srgbClr val="C00000"/>
                </a:solidFill>
              </a:rPr>
              <a:t>Tree</a:t>
            </a:r>
            <a:r>
              <a:rPr sz="2800" spc="-35" dirty="0">
                <a:solidFill>
                  <a:srgbClr val="C00000"/>
                </a:solidFill>
              </a:rPr>
              <a:t> </a:t>
            </a:r>
            <a:r>
              <a:rPr sz="2800" spc="-10" dirty="0">
                <a:solidFill>
                  <a:srgbClr val="C00000"/>
                </a:solidFill>
              </a:rPr>
              <a:t>topology</a:t>
            </a:r>
            <a:endParaRPr sz="280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4425" y="896292"/>
            <a:ext cx="10214610" cy="5219378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474345" indent="-462280">
              <a:lnSpc>
                <a:spcPct val="100000"/>
              </a:lnSpc>
              <a:spcBef>
                <a:spcPts val="320"/>
              </a:spcBef>
              <a:buAutoNum type="arabicPeriod"/>
              <a:tabLst>
                <a:tab pos="474345" algn="l"/>
                <a:tab pos="474980" algn="l"/>
              </a:tabLst>
            </a:pPr>
            <a:r>
              <a:rPr sz="2350" b="1" spc="10" dirty="0">
                <a:solidFill>
                  <a:srgbClr val="FF0000"/>
                </a:solidFill>
                <a:latin typeface="Calibri"/>
                <a:cs typeface="Calibri"/>
              </a:rPr>
              <a:t>CSMA/CD</a:t>
            </a:r>
            <a:r>
              <a:rPr sz="235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50" spc="5" dirty="0">
                <a:solidFill>
                  <a:srgbClr val="FF0000"/>
                </a:solidFill>
                <a:latin typeface="Calibri"/>
                <a:cs typeface="Calibri"/>
              </a:rPr>
              <a:t>(Carrier</a:t>
            </a:r>
            <a:r>
              <a:rPr sz="235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50" spc="5" dirty="0">
                <a:solidFill>
                  <a:srgbClr val="FF0000"/>
                </a:solidFill>
                <a:latin typeface="Calibri"/>
                <a:cs typeface="Calibri"/>
              </a:rPr>
              <a:t>Sense</a:t>
            </a:r>
            <a:r>
              <a:rPr sz="235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50" spc="5" dirty="0">
                <a:solidFill>
                  <a:srgbClr val="FF0000"/>
                </a:solidFill>
                <a:latin typeface="Calibri"/>
                <a:cs typeface="Calibri"/>
              </a:rPr>
              <a:t>Multiple</a:t>
            </a:r>
            <a:r>
              <a:rPr sz="2350" spc="10" dirty="0">
                <a:solidFill>
                  <a:srgbClr val="FF0000"/>
                </a:solidFill>
                <a:latin typeface="Calibri"/>
                <a:cs typeface="Calibri"/>
              </a:rPr>
              <a:t> Access</a:t>
            </a:r>
            <a:r>
              <a:rPr sz="235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50" spc="5" dirty="0">
                <a:solidFill>
                  <a:srgbClr val="FF0000"/>
                </a:solidFill>
                <a:latin typeface="Calibri"/>
                <a:cs typeface="Calibri"/>
              </a:rPr>
              <a:t>with</a:t>
            </a:r>
            <a:r>
              <a:rPr sz="235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50" dirty="0">
                <a:solidFill>
                  <a:srgbClr val="FF0000"/>
                </a:solidFill>
                <a:latin typeface="Calibri"/>
                <a:cs typeface="Calibri"/>
              </a:rPr>
              <a:t>Collision</a:t>
            </a:r>
            <a:r>
              <a:rPr sz="235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50" dirty="0">
                <a:solidFill>
                  <a:srgbClr val="FF0000"/>
                </a:solidFill>
                <a:latin typeface="Calibri"/>
                <a:cs typeface="Calibri"/>
              </a:rPr>
              <a:t>Detection)</a:t>
            </a:r>
            <a:r>
              <a:rPr sz="2350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50" b="1" spc="-5" dirty="0">
                <a:solidFill>
                  <a:srgbClr val="FF0000"/>
                </a:solidFill>
                <a:latin typeface="Calibri"/>
                <a:cs typeface="Calibri"/>
              </a:rPr>
              <a:t>protocol</a:t>
            </a:r>
            <a:endParaRPr sz="235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474345" marR="8255" lvl="1" indent="-206375">
              <a:lnSpc>
                <a:spcPts val="2570"/>
              </a:lnSpc>
              <a:spcBef>
                <a:spcPts val="525"/>
              </a:spcBef>
              <a:buFont typeface="Arial MT"/>
              <a:buChar char="•"/>
              <a:tabLst>
                <a:tab pos="474980" algn="l"/>
                <a:tab pos="786765" algn="l"/>
                <a:tab pos="1715135" algn="l"/>
                <a:tab pos="2781935" algn="l"/>
                <a:tab pos="3174365" algn="l"/>
                <a:tab pos="4342765" algn="l"/>
                <a:tab pos="5255895" algn="l"/>
                <a:tab pos="5649595" algn="l"/>
                <a:tab pos="6195695" algn="l"/>
                <a:tab pos="7351395" algn="l"/>
                <a:tab pos="7744459" algn="l"/>
                <a:tab pos="9159875" algn="l"/>
              </a:tabLst>
            </a:pPr>
            <a:r>
              <a:rPr sz="2350" spc="15" dirty="0">
                <a:latin typeface="Calibri"/>
                <a:cs typeface="Calibri"/>
              </a:rPr>
              <a:t>A</a:t>
            </a:r>
            <a:r>
              <a:rPr sz="2350" dirty="0">
                <a:latin typeface="Calibri"/>
                <a:cs typeface="Calibri"/>
              </a:rPr>
              <a:t>	</a:t>
            </a:r>
            <a:r>
              <a:rPr sz="2350" spc="10" dirty="0">
                <a:latin typeface="Calibri"/>
                <a:cs typeface="Calibri"/>
              </a:rPr>
              <a:t>d</a:t>
            </a:r>
            <a:r>
              <a:rPr sz="2350" dirty="0">
                <a:latin typeface="Calibri"/>
                <a:cs typeface="Calibri"/>
              </a:rPr>
              <a:t>e</a:t>
            </a:r>
            <a:r>
              <a:rPr sz="2350" spc="5" dirty="0">
                <a:latin typeface="Calibri"/>
                <a:cs typeface="Calibri"/>
              </a:rPr>
              <a:t>v</a:t>
            </a:r>
            <a:r>
              <a:rPr sz="2350" spc="-5" dirty="0">
                <a:latin typeface="Calibri"/>
                <a:cs typeface="Calibri"/>
              </a:rPr>
              <a:t>i</a:t>
            </a:r>
            <a:r>
              <a:rPr sz="2350" spc="10" dirty="0">
                <a:latin typeface="Calibri"/>
                <a:cs typeface="Calibri"/>
              </a:rPr>
              <a:t>ce</a:t>
            </a:r>
            <a:r>
              <a:rPr sz="2350" dirty="0">
                <a:latin typeface="Calibri"/>
                <a:cs typeface="Calibri"/>
              </a:rPr>
              <a:t>	</a:t>
            </a:r>
            <a:r>
              <a:rPr sz="2350" spc="15" dirty="0">
                <a:latin typeface="Calibri"/>
                <a:cs typeface="Calibri"/>
              </a:rPr>
              <a:t>w</a:t>
            </a:r>
            <a:r>
              <a:rPr sz="2350" spc="-5" dirty="0">
                <a:latin typeface="Calibri"/>
                <a:cs typeface="Calibri"/>
              </a:rPr>
              <a:t>i</a:t>
            </a:r>
            <a:r>
              <a:rPr sz="2350" spc="5" dirty="0">
                <a:latin typeface="Calibri"/>
                <a:cs typeface="Calibri"/>
              </a:rPr>
              <a:t>s</a:t>
            </a:r>
            <a:r>
              <a:rPr sz="2350" dirty="0">
                <a:latin typeface="Calibri"/>
                <a:cs typeface="Calibri"/>
              </a:rPr>
              <a:t>hi</a:t>
            </a:r>
            <a:r>
              <a:rPr sz="2350" spc="10" dirty="0">
                <a:latin typeface="Calibri"/>
                <a:cs typeface="Calibri"/>
              </a:rPr>
              <a:t>ng</a:t>
            </a:r>
            <a:r>
              <a:rPr sz="2350" dirty="0">
                <a:latin typeface="Calibri"/>
                <a:cs typeface="Calibri"/>
              </a:rPr>
              <a:t>	</a:t>
            </a:r>
            <a:r>
              <a:rPr sz="2350" spc="-20" dirty="0">
                <a:latin typeface="Calibri"/>
                <a:cs typeface="Calibri"/>
              </a:rPr>
              <a:t>t</a:t>
            </a:r>
            <a:r>
              <a:rPr sz="2350" spc="15" dirty="0">
                <a:latin typeface="Calibri"/>
                <a:cs typeface="Calibri"/>
              </a:rPr>
              <a:t>o</a:t>
            </a:r>
            <a:r>
              <a:rPr sz="2350" dirty="0">
                <a:latin typeface="Calibri"/>
                <a:cs typeface="Calibri"/>
              </a:rPr>
              <a:t>	</a:t>
            </a:r>
            <a:r>
              <a:rPr sz="2350" spc="10" dirty="0">
                <a:latin typeface="Calibri"/>
                <a:cs typeface="Calibri"/>
              </a:rPr>
              <a:t>t</a:t>
            </a:r>
            <a:r>
              <a:rPr sz="2350" spc="-40" dirty="0">
                <a:latin typeface="Calibri"/>
                <a:cs typeface="Calibri"/>
              </a:rPr>
              <a:t>r</a:t>
            </a:r>
            <a:r>
              <a:rPr sz="2350" spc="10" dirty="0">
                <a:latin typeface="Calibri"/>
                <a:cs typeface="Calibri"/>
              </a:rPr>
              <a:t>a</a:t>
            </a:r>
            <a:r>
              <a:rPr sz="2350" spc="5" dirty="0">
                <a:latin typeface="Calibri"/>
                <a:cs typeface="Calibri"/>
              </a:rPr>
              <a:t>ns</a:t>
            </a:r>
            <a:r>
              <a:rPr sz="2350" spc="10" dirty="0">
                <a:latin typeface="Calibri"/>
                <a:cs typeface="Calibri"/>
              </a:rPr>
              <a:t>m</a:t>
            </a:r>
            <a:r>
              <a:rPr sz="2350" spc="5" dirty="0">
                <a:latin typeface="Calibri"/>
                <a:cs typeface="Calibri"/>
              </a:rPr>
              <a:t>it</a:t>
            </a:r>
            <a:r>
              <a:rPr sz="2350" dirty="0">
                <a:latin typeface="Calibri"/>
                <a:cs typeface="Calibri"/>
              </a:rPr>
              <a:t>	</a:t>
            </a:r>
            <a:r>
              <a:rPr sz="2350" spc="-5" dirty="0">
                <a:latin typeface="Calibri"/>
                <a:cs typeface="Calibri"/>
              </a:rPr>
              <a:t>li</a:t>
            </a:r>
            <a:r>
              <a:rPr sz="2350" spc="-25" dirty="0">
                <a:latin typeface="Calibri"/>
                <a:cs typeface="Calibri"/>
              </a:rPr>
              <a:t>s</a:t>
            </a:r>
            <a:r>
              <a:rPr sz="2350" spc="-20" dirty="0">
                <a:latin typeface="Calibri"/>
                <a:cs typeface="Calibri"/>
              </a:rPr>
              <a:t>t</a:t>
            </a:r>
            <a:r>
              <a:rPr sz="2350" spc="15" dirty="0">
                <a:latin typeface="Calibri"/>
                <a:cs typeface="Calibri"/>
              </a:rPr>
              <a:t>e</a:t>
            </a:r>
            <a:r>
              <a:rPr sz="2350" dirty="0">
                <a:latin typeface="Calibri"/>
                <a:cs typeface="Calibri"/>
              </a:rPr>
              <a:t>n</a:t>
            </a:r>
            <a:r>
              <a:rPr sz="2350" spc="10" dirty="0">
                <a:latin typeface="Calibri"/>
                <a:cs typeface="Calibri"/>
              </a:rPr>
              <a:t>s</a:t>
            </a:r>
            <a:r>
              <a:rPr sz="2350" dirty="0">
                <a:latin typeface="Calibri"/>
                <a:cs typeface="Calibri"/>
              </a:rPr>
              <a:t>	</a:t>
            </a:r>
            <a:r>
              <a:rPr sz="2350" spc="-20" dirty="0">
                <a:latin typeface="Calibri"/>
                <a:cs typeface="Calibri"/>
              </a:rPr>
              <a:t>t</a:t>
            </a:r>
            <a:r>
              <a:rPr sz="2350" spc="15" dirty="0">
                <a:latin typeface="Calibri"/>
                <a:cs typeface="Calibri"/>
              </a:rPr>
              <a:t>o</a:t>
            </a:r>
            <a:r>
              <a:rPr sz="2350" dirty="0">
                <a:latin typeface="Calibri"/>
                <a:cs typeface="Calibri"/>
              </a:rPr>
              <a:t>	t</a:t>
            </a:r>
            <a:r>
              <a:rPr sz="2350" spc="10" dirty="0">
                <a:latin typeface="Calibri"/>
                <a:cs typeface="Calibri"/>
              </a:rPr>
              <a:t>h</a:t>
            </a:r>
            <a:r>
              <a:rPr sz="2350" spc="15" dirty="0">
                <a:latin typeface="Calibri"/>
                <a:cs typeface="Calibri"/>
              </a:rPr>
              <a:t>e</a:t>
            </a:r>
            <a:r>
              <a:rPr sz="2350" dirty="0">
                <a:latin typeface="Calibri"/>
                <a:cs typeface="Calibri"/>
              </a:rPr>
              <a:t>	</a:t>
            </a:r>
            <a:r>
              <a:rPr sz="2350" spc="15" dirty="0">
                <a:latin typeface="Calibri"/>
                <a:cs typeface="Calibri"/>
              </a:rPr>
              <a:t>me</a:t>
            </a:r>
            <a:r>
              <a:rPr sz="2350" dirty="0">
                <a:latin typeface="Calibri"/>
                <a:cs typeface="Calibri"/>
              </a:rPr>
              <a:t>d</a:t>
            </a:r>
            <a:r>
              <a:rPr sz="2350" spc="-5" dirty="0">
                <a:latin typeface="Calibri"/>
                <a:cs typeface="Calibri"/>
              </a:rPr>
              <a:t>i</a:t>
            </a:r>
            <a:r>
              <a:rPr sz="2350" spc="10" dirty="0">
                <a:latin typeface="Calibri"/>
                <a:cs typeface="Calibri"/>
              </a:rPr>
              <a:t>u</a:t>
            </a:r>
            <a:r>
              <a:rPr sz="2350" spc="20" dirty="0">
                <a:latin typeface="Calibri"/>
                <a:cs typeface="Calibri"/>
              </a:rPr>
              <a:t>m</a:t>
            </a:r>
            <a:r>
              <a:rPr sz="2350" dirty="0">
                <a:latin typeface="Calibri"/>
                <a:cs typeface="Calibri"/>
              </a:rPr>
              <a:t>	</a:t>
            </a:r>
            <a:r>
              <a:rPr sz="2350" spc="-20" dirty="0">
                <a:latin typeface="Calibri"/>
                <a:cs typeface="Calibri"/>
              </a:rPr>
              <a:t>t</a:t>
            </a:r>
            <a:r>
              <a:rPr sz="2350" spc="15" dirty="0">
                <a:latin typeface="Calibri"/>
                <a:cs typeface="Calibri"/>
              </a:rPr>
              <a:t>o</a:t>
            </a:r>
            <a:r>
              <a:rPr sz="2350" dirty="0">
                <a:latin typeface="Calibri"/>
                <a:cs typeface="Calibri"/>
              </a:rPr>
              <a:t>	</a:t>
            </a:r>
            <a:r>
              <a:rPr sz="2350" spc="10" dirty="0">
                <a:latin typeface="Calibri"/>
                <a:cs typeface="Calibri"/>
              </a:rPr>
              <a:t>d</a:t>
            </a:r>
            <a:r>
              <a:rPr sz="2350" dirty="0">
                <a:latin typeface="Calibri"/>
                <a:cs typeface="Calibri"/>
              </a:rPr>
              <a:t>e</a:t>
            </a:r>
            <a:r>
              <a:rPr sz="2350" spc="-30" dirty="0">
                <a:latin typeface="Calibri"/>
                <a:cs typeface="Calibri"/>
              </a:rPr>
              <a:t>t</a:t>
            </a:r>
            <a:r>
              <a:rPr sz="2350" spc="15" dirty="0">
                <a:latin typeface="Calibri"/>
                <a:cs typeface="Calibri"/>
              </a:rPr>
              <a:t>e</a:t>
            </a:r>
            <a:r>
              <a:rPr sz="2350" spc="10" dirty="0">
                <a:latin typeface="Calibri"/>
                <a:cs typeface="Calibri"/>
              </a:rPr>
              <a:t>rm</a:t>
            </a:r>
            <a:r>
              <a:rPr sz="2350" spc="-15" dirty="0">
                <a:latin typeface="Calibri"/>
                <a:cs typeface="Calibri"/>
              </a:rPr>
              <a:t>i</a:t>
            </a:r>
            <a:r>
              <a:rPr sz="2350" spc="10" dirty="0">
                <a:latin typeface="Calibri"/>
                <a:cs typeface="Calibri"/>
              </a:rPr>
              <a:t>n</a:t>
            </a:r>
            <a:r>
              <a:rPr sz="2350" spc="15" dirty="0">
                <a:latin typeface="Calibri"/>
                <a:cs typeface="Calibri"/>
              </a:rPr>
              <a:t>e</a:t>
            </a:r>
            <a:r>
              <a:rPr sz="2350" dirty="0">
                <a:latin typeface="Calibri"/>
                <a:cs typeface="Calibri"/>
              </a:rPr>
              <a:t>	</a:t>
            </a:r>
            <a:r>
              <a:rPr sz="2350" spc="10" dirty="0">
                <a:latin typeface="Calibri"/>
                <a:cs typeface="Calibri"/>
              </a:rPr>
              <a:t>wh</a:t>
            </a:r>
            <a:r>
              <a:rPr sz="2350" dirty="0">
                <a:latin typeface="Calibri"/>
                <a:cs typeface="Calibri"/>
              </a:rPr>
              <a:t>et</a:t>
            </a:r>
            <a:r>
              <a:rPr sz="2350" spc="10" dirty="0">
                <a:latin typeface="Calibri"/>
                <a:cs typeface="Calibri"/>
              </a:rPr>
              <a:t>he</a:t>
            </a:r>
            <a:r>
              <a:rPr sz="2350" spc="5" dirty="0">
                <a:latin typeface="Calibri"/>
                <a:cs typeface="Calibri"/>
              </a:rPr>
              <a:t>r  another</a:t>
            </a:r>
            <a:r>
              <a:rPr sz="2350" dirty="0">
                <a:latin typeface="Calibri"/>
                <a:cs typeface="Calibri"/>
              </a:rPr>
              <a:t> transmission</a:t>
            </a:r>
            <a:r>
              <a:rPr sz="2350" spc="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is</a:t>
            </a:r>
            <a:r>
              <a:rPr sz="2350" spc="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in</a:t>
            </a:r>
            <a:r>
              <a:rPr sz="2350" spc="5" dirty="0">
                <a:latin typeface="Calibri"/>
                <a:cs typeface="Calibri"/>
              </a:rPr>
              <a:t> </a:t>
            </a:r>
            <a:r>
              <a:rPr sz="2350" spc="-5" dirty="0">
                <a:latin typeface="Calibri"/>
                <a:cs typeface="Calibri"/>
              </a:rPr>
              <a:t>progress.</a:t>
            </a:r>
            <a:endParaRPr sz="2350" dirty="0">
              <a:latin typeface="Calibri"/>
              <a:cs typeface="Calibri"/>
            </a:endParaRPr>
          </a:p>
          <a:p>
            <a:pPr marL="474345" lvl="1" indent="-206375">
              <a:lnSpc>
                <a:spcPct val="100000"/>
              </a:lnSpc>
              <a:spcBef>
                <a:spcPts val="185"/>
              </a:spcBef>
              <a:buFont typeface="Arial MT"/>
              <a:buChar char="•"/>
              <a:tabLst>
                <a:tab pos="474980" algn="l"/>
              </a:tabLst>
            </a:pPr>
            <a:r>
              <a:rPr sz="2350" spc="5" dirty="0">
                <a:latin typeface="Calibri"/>
                <a:cs typeface="Calibri"/>
              </a:rPr>
              <a:t>If</a:t>
            </a:r>
            <a:r>
              <a:rPr sz="2350" spc="-10" dirty="0">
                <a:latin typeface="Calibri"/>
                <a:cs typeface="Calibri"/>
              </a:rPr>
              <a:t> so,</a:t>
            </a:r>
            <a:r>
              <a:rPr sz="2350" spc="5" dirty="0">
                <a:latin typeface="Calibri"/>
                <a:cs typeface="Calibri"/>
              </a:rPr>
              <a:t> the</a:t>
            </a:r>
            <a:r>
              <a:rPr sz="2350" spc="15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device</a:t>
            </a:r>
            <a:r>
              <a:rPr sz="2350" spc="20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waits </a:t>
            </a:r>
            <a:r>
              <a:rPr sz="2350" spc="5" dirty="0">
                <a:latin typeface="Calibri"/>
                <a:cs typeface="Calibri"/>
              </a:rPr>
              <a:t>for</a:t>
            </a:r>
            <a:r>
              <a:rPr sz="2350" dirty="0">
                <a:latin typeface="Calibri"/>
                <a:cs typeface="Calibri"/>
              </a:rPr>
              <a:t> </a:t>
            </a:r>
            <a:r>
              <a:rPr sz="2350" spc="10" dirty="0">
                <a:latin typeface="Calibri"/>
                <a:cs typeface="Calibri"/>
              </a:rPr>
              <a:t>a </a:t>
            </a:r>
            <a:r>
              <a:rPr sz="2350" dirty="0">
                <a:solidFill>
                  <a:srgbClr val="FF0000"/>
                </a:solidFill>
                <a:latin typeface="Calibri"/>
                <a:cs typeface="Calibri"/>
              </a:rPr>
              <a:t>random</a:t>
            </a:r>
            <a:r>
              <a:rPr sz="2350" spc="5" dirty="0">
                <a:solidFill>
                  <a:srgbClr val="FF0000"/>
                </a:solidFill>
                <a:latin typeface="Calibri"/>
                <a:cs typeface="Calibri"/>
              </a:rPr>
              <a:t> amount</a:t>
            </a:r>
            <a:r>
              <a:rPr sz="23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50" spc="5" dirty="0">
                <a:solidFill>
                  <a:srgbClr val="FF0000"/>
                </a:solidFill>
                <a:latin typeface="Calibri"/>
                <a:cs typeface="Calibri"/>
              </a:rPr>
              <a:t>of time </a:t>
            </a:r>
            <a:r>
              <a:rPr sz="2350" spc="-10" dirty="0">
                <a:latin typeface="Calibri"/>
                <a:cs typeface="Calibri"/>
              </a:rPr>
              <a:t>before</a:t>
            </a:r>
            <a:r>
              <a:rPr sz="2350" spc="15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trying</a:t>
            </a:r>
            <a:r>
              <a:rPr sz="2350" dirty="0">
                <a:latin typeface="Calibri"/>
                <a:cs typeface="Calibri"/>
              </a:rPr>
              <a:t> again.</a:t>
            </a:r>
          </a:p>
          <a:p>
            <a:pPr marL="474345" marR="8255" lvl="1" indent="-206375">
              <a:lnSpc>
                <a:spcPts val="2560"/>
              </a:lnSpc>
              <a:spcBef>
                <a:spcPts val="545"/>
              </a:spcBef>
              <a:buFont typeface="Arial MT"/>
              <a:buChar char="•"/>
              <a:tabLst>
                <a:tab pos="474980" algn="l"/>
              </a:tabLst>
            </a:pPr>
            <a:r>
              <a:rPr sz="2350" spc="5" dirty="0">
                <a:latin typeface="Calibri"/>
                <a:cs typeface="Calibri"/>
              </a:rPr>
              <a:t>If</a:t>
            </a:r>
            <a:r>
              <a:rPr sz="2350" spc="185" dirty="0">
                <a:latin typeface="Calibri"/>
                <a:cs typeface="Calibri"/>
              </a:rPr>
              <a:t> </a:t>
            </a:r>
            <a:r>
              <a:rPr sz="2350" spc="10" dirty="0">
                <a:latin typeface="Calibri"/>
                <a:cs typeface="Calibri"/>
              </a:rPr>
              <a:t>no</a:t>
            </a:r>
            <a:r>
              <a:rPr sz="2350" spc="195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other</a:t>
            </a:r>
            <a:r>
              <a:rPr sz="2350" spc="200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transmission</a:t>
            </a:r>
            <a:r>
              <a:rPr sz="2350" spc="200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is</a:t>
            </a:r>
            <a:r>
              <a:rPr sz="2350" spc="190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in</a:t>
            </a:r>
            <a:r>
              <a:rPr sz="2350" spc="200" dirty="0">
                <a:latin typeface="Calibri"/>
                <a:cs typeface="Calibri"/>
              </a:rPr>
              <a:t> </a:t>
            </a:r>
            <a:r>
              <a:rPr sz="2350" spc="-5" dirty="0">
                <a:latin typeface="Calibri"/>
                <a:cs typeface="Calibri"/>
              </a:rPr>
              <a:t>progress,</a:t>
            </a:r>
            <a:r>
              <a:rPr sz="2350" spc="200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the</a:t>
            </a:r>
            <a:r>
              <a:rPr sz="2350" spc="195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device</a:t>
            </a:r>
            <a:r>
              <a:rPr sz="2350" spc="204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starts</a:t>
            </a:r>
            <a:r>
              <a:rPr sz="2350" spc="190" dirty="0">
                <a:latin typeface="Calibri"/>
                <a:cs typeface="Calibri"/>
              </a:rPr>
              <a:t> </a:t>
            </a:r>
            <a:r>
              <a:rPr sz="2350" spc="-5" dirty="0">
                <a:latin typeface="Calibri"/>
                <a:cs typeface="Calibri"/>
              </a:rPr>
              <a:t>transmitting</a:t>
            </a:r>
            <a:r>
              <a:rPr sz="2350" spc="190" dirty="0">
                <a:latin typeface="Calibri"/>
                <a:cs typeface="Calibri"/>
              </a:rPr>
              <a:t> </a:t>
            </a:r>
            <a:r>
              <a:rPr sz="2350" spc="-5" dirty="0">
                <a:latin typeface="Calibri"/>
                <a:cs typeface="Calibri"/>
              </a:rPr>
              <a:t>data</a:t>
            </a:r>
            <a:r>
              <a:rPr sz="2350" spc="190" dirty="0">
                <a:latin typeface="Calibri"/>
                <a:cs typeface="Calibri"/>
              </a:rPr>
              <a:t> </a:t>
            </a:r>
            <a:r>
              <a:rPr sz="2350" spc="10" dirty="0">
                <a:latin typeface="Calibri"/>
                <a:cs typeface="Calibri"/>
              </a:rPr>
              <a:t>and </a:t>
            </a:r>
            <a:r>
              <a:rPr sz="2350" spc="-51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continues</a:t>
            </a:r>
            <a:r>
              <a:rPr sz="2350" spc="-10" dirty="0">
                <a:latin typeface="Calibri"/>
                <a:cs typeface="Calibri"/>
              </a:rPr>
              <a:t> </a:t>
            </a:r>
            <a:r>
              <a:rPr sz="2350" spc="-5" dirty="0">
                <a:latin typeface="Calibri"/>
                <a:cs typeface="Calibri"/>
              </a:rPr>
              <a:t>to</a:t>
            </a:r>
            <a:r>
              <a:rPr sz="2350" dirty="0">
                <a:latin typeface="Calibri"/>
                <a:cs typeface="Calibri"/>
              </a:rPr>
              <a:t> </a:t>
            </a:r>
            <a:r>
              <a:rPr sz="2350" spc="-5" dirty="0">
                <a:latin typeface="Calibri"/>
                <a:cs typeface="Calibri"/>
              </a:rPr>
              <a:t>listen</a:t>
            </a:r>
            <a:r>
              <a:rPr sz="2350" spc="5" dirty="0">
                <a:latin typeface="Calibri"/>
                <a:cs typeface="Calibri"/>
              </a:rPr>
              <a:t> </a:t>
            </a:r>
            <a:r>
              <a:rPr sz="2350" spc="-5" dirty="0">
                <a:latin typeface="Calibri"/>
                <a:cs typeface="Calibri"/>
              </a:rPr>
              <a:t>to</a:t>
            </a:r>
            <a:r>
              <a:rPr sz="2350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the</a:t>
            </a:r>
            <a:r>
              <a:rPr sz="2350" spc="10" dirty="0">
                <a:latin typeface="Calibri"/>
                <a:cs typeface="Calibri"/>
              </a:rPr>
              <a:t> medium</a:t>
            </a:r>
            <a:r>
              <a:rPr sz="2350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while</a:t>
            </a:r>
            <a:r>
              <a:rPr sz="2350" spc="10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it</a:t>
            </a:r>
            <a:r>
              <a:rPr sz="2350" spc="-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is</a:t>
            </a:r>
            <a:r>
              <a:rPr sz="2350" spc="5" dirty="0">
                <a:latin typeface="Calibri"/>
                <a:cs typeface="Calibri"/>
              </a:rPr>
              <a:t> </a:t>
            </a:r>
            <a:r>
              <a:rPr sz="2350" spc="-5" dirty="0">
                <a:latin typeface="Calibri"/>
                <a:cs typeface="Calibri"/>
              </a:rPr>
              <a:t>transmitting.</a:t>
            </a:r>
            <a:endParaRPr sz="2350" dirty="0">
              <a:latin typeface="Calibri"/>
              <a:cs typeface="Calibri"/>
            </a:endParaRPr>
          </a:p>
          <a:p>
            <a:pPr marL="474345" marR="5080" lvl="1" indent="-206375">
              <a:lnSpc>
                <a:spcPts val="2560"/>
              </a:lnSpc>
              <a:spcBef>
                <a:spcPts val="495"/>
              </a:spcBef>
              <a:buFont typeface="Arial MT"/>
              <a:buChar char="•"/>
              <a:tabLst>
                <a:tab pos="474980" algn="l"/>
                <a:tab pos="803275" algn="l"/>
                <a:tab pos="1940560" algn="l"/>
                <a:tab pos="2893060" algn="l"/>
                <a:tab pos="3734435" algn="l"/>
                <a:tab pos="5383530" algn="l"/>
                <a:tab pos="7445375" algn="l"/>
                <a:tab pos="8016240" algn="l"/>
                <a:tab pos="8650605" algn="l"/>
              </a:tabLst>
            </a:pPr>
            <a:r>
              <a:rPr sz="2350" dirty="0">
                <a:latin typeface="Calibri"/>
                <a:cs typeface="Calibri"/>
              </a:rPr>
              <a:t>I</a:t>
            </a:r>
            <a:r>
              <a:rPr sz="2350" spc="5" dirty="0">
                <a:latin typeface="Calibri"/>
                <a:cs typeface="Calibri"/>
              </a:rPr>
              <a:t>f</a:t>
            </a:r>
            <a:r>
              <a:rPr sz="2350" dirty="0">
                <a:latin typeface="Calibri"/>
                <a:cs typeface="Calibri"/>
              </a:rPr>
              <a:t>	</a:t>
            </a:r>
            <a:r>
              <a:rPr sz="2350" spc="15" dirty="0">
                <a:latin typeface="Calibri"/>
                <a:cs typeface="Calibri"/>
              </a:rPr>
              <a:t>an</a:t>
            </a:r>
            <a:r>
              <a:rPr sz="2350" dirty="0">
                <a:latin typeface="Calibri"/>
                <a:cs typeface="Calibri"/>
              </a:rPr>
              <a:t>ot</a:t>
            </a:r>
            <a:r>
              <a:rPr sz="2350" spc="10" dirty="0">
                <a:latin typeface="Calibri"/>
                <a:cs typeface="Calibri"/>
              </a:rPr>
              <a:t>her</a:t>
            </a:r>
            <a:r>
              <a:rPr sz="2350" dirty="0">
                <a:latin typeface="Calibri"/>
                <a:cs typeface="Calibri"/>
              </a:rPr>
              <a:t>	</a:t>
            </a:r>
            <a:r>
              <a:rPr sz="2350" spc="10" dirty="0">
                <a:latin typeface="Calibri"/>
                <a:cs typeface="Calibri"/>
              </a:rPr>
              <a:t>d</a:t>
            </a:r>
            <a:r>
              <a:rPr sz="2350" dirty="0">
                <a:latin typeface="Calibri"/>
                <a:cs typeface="Calibri"/>
              </a:rPr>
              <a:t>e</a:t>
            </a:r>
            <a:r>
              <a:rPr sz="2350" spc="5" dirty="0">
                <a:latin typeface="Calibri"/>
                <a:cs typeface="Calibri"/>
              </a:rPr>
              <a:t>v</a:t>
            </a:r>
            <a:r>
              <a:rPr sz="2350" spc="-5" dirty="0">
                <a:latin typeface="Calibri"/>
                <a:cs typeface="Calibri"/>
              </a:rPr>
              <a:t>i</a:t>
            </a:r>
            <a:r>
              <a:rPr sz="2350" spc="10" dirty="0">
                <a:latin typeface="Calibri"/>
                <a:cs typeface="Calibri"/>
              </a:rPr>
              <a:t>ce</a:t>
            </a:r>
            <a:r>
              <a:rPr sz="2350" dirty="0">
                <a:latin typeface="Calibri"/>
                <a:cs typeface="Calibri"/>
              </a:rPr>
              <a:t>	</a:t>
            </a:r>
            <a:r>
              <a:rPr sz="2350" spc="-25" dirty="0">
                <a:latin typeface="Calibri"/>
                <a:cs typeface="Calibri"/>
              </a:rPr>
              <a:t>s</a:t>
            </a:r>
            <a:r>
              <a:rPr sz="2350" spc="-20" dirty="0">
                <a:latin typeface="Calibri"/>
                <a:cs typeface="Calibri"/>
              </a:rPr>
              <a:t>t</a:t>
            </a:r>
            <a:r>
              <a:rPr sz="2350" spc="10" dirty="0">
                <a:latin typeface="Calibri"/>
                <a:cs typeface="Calibri"/>
              </a:rPr>
              <a:t>ar</a:t>
            </a:r>
            <a:r>
              <a:rPr sz="2350" spc="5" dirty="0">
                <a:latin typeface="Calibri"/>
                <a:cs typeface="Calibri"/>
              </a:rPr>
              <a:t>t</a:t>
            </a:r>
            <a:r>
              <a:rPr sz="2350" spc="10" dirty="0">
                <a:latin typeface="Calibri"/>
                <a:cs typeface="Calibri"/>
              </a:rPr>
              <a:t>s</a:t>
            </a:r>
            <a:r>
              <a:rPr sz="2350" dirty="0">
                <a:latin typeface="Calibri"/>
                <a:cs typeface="Calibri"/>
              </a:rPr>
              <a:t>	</a:t>
            </a:r>
            <a:r>
              <a:rPr sz="2350" spc="10" dirty="0">
                <a:latin typeface="Calibri"/>
                <a:cs typeface="Calibri"/>
              </a:rPr>
              <a:t>t</a:t>
            </a:r>
            <a:r>
              <a:rPr sz="2350" spc="-50" dirty="0">
                <a:latin typeface="Calibri"/>
                <a:cs typeface="Calibri"/>
              </a:rPr>
              <a:t>r</a:t>
            </a:r>
            <a:r>
              <a:rPr sz="2350" spc="10" dirty="0">
                <a:latin typeface="Calibri"/>
                <a:cs typeface="Calibri"/>
              </a:rPr>
              <a:t>ans</a:t>
            </a:r>
            <a:r>
              <a:rPr sz="2350" spc="5" dirty="0">
                <a:latin typeface="Calibri"/>
                <a:cs typeface="Calibri"/>
              </a:rPr>
              <a:t>mi</a:t>
            </a:r>
            <a:r>
              <a:rPr sz="2350" spc="-30" dirty="0">
                <a:latin typeface="Calibri"/>
                <a:cs typeface="Calibri"/>
              </a:rPr>
              <a:t>tti</a:t>
            </a:r>
            <a:r>
              <a:rPr sz="2350" spc="10" dirty="0">
                <a:latin typeface="Calibri"/>
                <a:cs typeface="Calibri"/>
              </a:rPr>
              <a:t>ng</a:t>
            </a:r>
            <a:r>
              <a:rPr sz="2350" dirty="0">
                <a:latin typeface="Calibri"/>
                <a:cs typeface="Calibri"/>
              </a:rPr>
              <a:t>	si</a:t>
            </a:r>
            <a:r>
              <a:rPr sz="2350" spc="5" dirty="0">
                <a:latin typeface="Calibri"/>
                <a:cs typeface="Calibri"/>
              </a:rPr>
              <a:t>m</a:t>
            </a:r>
            <a:r>
              <a:rPr sz="2350" spc="10" dirty="0">
                <a:latin typeface="Calibri"/>
                <a:cs typeface="Calibri"/>
              </a:rPr>
              <a:t>u</a:t>
            </a:r>
            <a:r>
              <a:rPr sz="2350" spc="-5" dirty="0">
                <a:latin typeface="Calibri"/>
                <a:cs typeface="Calibri"/>
              </a:rPr>
              <a:t>l</a:t>
            </a:r>
            <a:r>
              <a:rPr sz="2350" spc="-20" dirty="0">
                <a:latin typeface="Calibri"/>
                <a:cs typeface="Calibri"/>
              </a:rPr>
              <a:t>t</a:t>
            </a:r>
            <a:r>
              <a:rPr sz="2350" spc="15" dirty="0">
                <a:latin typeface="Calibri"/>
                <a:cs typeface="Calibri"/>
              </a:rPr>
              <a:t>an</a:t>
            </a:r>
            <a:r>
              <a:rPr sz="2350" spc="10" dirty="0">
                <a:latin typeface="Calibri"/>
                <a:cs typeface="Calibri"/>
              </a:rPr>
              <a:t>e</a:t>
            </a:r>
            <a:r>
              <a:rPr sz="2350" spc="5" dirty="0">
                <a:latin typeface="Calibri"/>
                <a:cs typeface="Calibri"/>
              </a:rPr>
              <a:t>ous</a:t>
            </a:r>
            <a:r>
              <a:rPr sz="2350" spc="-15" dirty="0">
                <a:latin typeface="Calibri"/>
                <a:cs typeface="Calibri"/>
              </a:rPr>
              <a:t>l</a:t>
            </a:r>
            <a:r>
              <a:rPr sz="2350" spc="-150" dirty="0">
                <a:latin typeface="Calibri"/>
                <a:cs typeface="Calibri"/>
              </a:rPr>
              <a:t>y</a:t>
            </a:r>
            <a:r>
              <a:rPr sz="2350" spc="5" dirty="0">
                <a:latin typeface="Calibri"/>
                <a:cs typeface="Calibri"/>
              </a:rPr>
              <a:t>,</a:t>
            </a:r>
            <a:r>
              <a:rPr sz="2350" dirty="0">
                <a:latin typeface="Calibri"/>
                <a:cs typeface="Calibri"/>
              </a:rPr>
              <a:t>	t</a:t>
            </a:r>
            <a:r>
              <a:rPr sz="2350" spc="10" dirty="0">
                <a:latin typeface="Calibri"/>
                <a:cs typeface="Calibri"/>
              </a:rPr>
              <a:t>h</a:t>
            </a:r>
            <a:r>
              <a:rPr sz="2350" spc="15" dirty="0">
                <a:latin typeface="Calibri"/>
                <a:cs typeface="Calibri"/>
              </a:rPr>
              <a:t>e</a:t>
            </a:r>
            <a:r>
              <a:rPr sz="2350" dirty="0">
                <a:latin typeface="Calibri"/>
                <a:cs typeface="Calibri"/>
              </a:rPr>
              <a:t>	</a:t>
            </a:r>
            <a:r>
              <a:rPr sz="235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350" spc="-5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350" spc="1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350" dirty="0">
                <a:solidFill>
                  <a:srgbClr val="FF0000"/>
                </a:solidFill>
                <a:latin typeface="Calibri"/>
                <a:cs typeface="Calibri"/>
              </a:rPr>
              <a:t>	t</a:t>
            </a:r>
            <a:r>
              <a:rPr sz="2350" spc="-4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350" spc="15" dirty="0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sz="235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350" spc="15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350" spc="-5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350" dirty="0">
                <a:solidFill>
                  <a:srgbClr val="FF0000"/>
                </a:solidFill>
                <a:latin typeface="Calibri"/>
                <a:cs typeface="Calibri"/>
              </a:rPr>
              <a:t>si</a:t>
            </a:r>
            <a:r>
              <a:rPr sz="2350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350" spc="10" dirty="0">
                <a:solidFill>
                  <a:srgbClr val="FF0000"/>
                </a:solidFill>
                <a:latin typeface="Calibri"/>
                <a:cs typeface="Calibri"/>
              </a:rPr>
              <a:t>n  </a:t>
            </a:r>
            <a:r>
              <a:rPr sz="2350" dirty="0">
                <a:solidFill>
                  <a:srgbClr val="FF0000"/>
                </a:solidFill>
                <a:latin typeface="Calibri"/>
                <a:cs typeface="Calibri"/>
              </a:rPr>
              <a:t>collide.</a:t>
            </a:r>
          </a:p>
          <a:p>
            <a:pPr marL="474345" marR="8890" lvl="1" indent="-206375">
              <a:lnSpc>
                <a:spcPts val="2570"/>
              </a:lnSpc>
              <a:spcBef>
                <a:spcPts val="484"/>
              </a:spcBef>
              <a:buFont typeface="Arial MT"/>
              <a:buChar char="•"/>
              <a:tabLst>
                <a:tab pos="474980" algn="l"/>
              </a:tabLst>
            </a:pPr>
            <a:r>
              <a:rPr sz="2350" spc="5" dirty="0">
                <a:latin typeface="Calibri"/>
                <a:cs typeface="Calibri"/>
              </a:rPr>
              <a:t>If</a:t>
            </a:r>
            <a:r>
              <a:rPr sz="2350" spc="160" dirty="0">
                <a:latin typeface="Calibri"/>
                <a:cs typeface="Calibri"/>
              </a:rPr>
              <a:t> </a:t>
            </a:r>
            <a:r>
              <a:rPr sz="2350" spc="10" dirty="0">
                <a:latin typeface="Calibri"/>
                <a:cs typeface="Calibri"/>
              </a:rPr>
              <a:t>a</a:t>
            </a:r>
            <a:r>
              <a:rPr sz="2350" spc="180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collision</a:t>
            </a:r>
            <a:r>
              <a:rPr sz="2350" spc="16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is</a:t>
            </a:r>
            <a:r>
              <a:rPr sz="2350" spc="170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detected,</a:t>
            </a:r>
            <a:r>
              <a:rPr sz="2350" spc="200" dirty="0">
                <a:latin typeface="Calibri"/>
                <a:cs typeface="Calibri"/>
              </a:rPr>
              <a:t> </a:t>
            </a:r>
            <a:r>
              <a:rPr sz="2350" spc="10" dirty="0">
                <a:latin typeface="Calibri"/>
                <a:cs typeface="Calibri"/>
              </a:rPr>
              <a:t>a</a:t>
            </a:r>
            <a:r>
              <a:rPr sz="2350" spc="180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short</a:t>
            </a:r>
            <a:r>
              <a:rPr sz="2350" spc="170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jamming</a:t>
            </a:r>
            <a:r>
              <a:rPr sz="2350" spc="170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signal</a:t>
            </a:r>
            <a:r>
              <a:rPr sz="2350" spc="18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is</a:t>
            </a:r>
            <a:r>
              <a:rPr sz="2350" spc="170" dirty="0">
                <a:latin typeface="Calibri"/>
                <a:cs typeface="Calibri"/>
              </a:rPr>
              <a:t> </a:t>
            </a:r>
            <a:r>
              <a:rPr sz="2350" spc="-10" dirty="0">
                <a:latin typeface="Calibri"/>
                <a:cs typeface="Calibri"/>
              </a:rPr>
              <a:t>transmitted</a:t>
            </a:r>
            <a:r>
              <a:rPr sz="2350" spc="17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over</a:t>
            </a:r>
            <a:r>
              <a:rPr sz="2350" spc="165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the</a:t>
            </a:r>
            <a:r>
              <a:rPr sz="2350" spc="185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bus</a:t>
            </a:r>
            <a:r>
              <a:rPr sz="2350" spc="170" dirty="0">
                <a:latin typeface="Calibri"/>
                <a:cs typeface="Calibri"/>
              </a:rPr>
              <a:t> </a:t>
            </a:r>
            <a:r>
              <a:rPr sz="2350" spc="-5" dirty="0">
                <a:latin typeface="Calibri"/>
                <a:cs typeface="Calibri"/>
              </a:rPr>
              <a:t>to </a:t>
            </a:r>
            <a:r>
              <a:rPr sz="2350" spc="-520" dirty="0">
                <a:latin typeface="Calibri"/>
                <a:cs typeface="Calibri"/>
              </a:rPr>
              <a:t> </a:t>
            </a:r>
            <a:r>
              <a:rPr sz="2350" spc="-5" dirty="0">
                <a:latin typeface="Calibri"/>
                <a:cs typeface="Calibri"/>
              </a:rPr>
              <a:t>inform</a:t>
            </a:r>
            <a:r>
              <a:rPr sz="2350" spc="-10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all</a:t>
            </a:r>
            <a:r>
              <a:rPr sz="2350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the</a:t>
            </a:r>
            <a:r>
              <a:rPr sz="2350" dirty="0">
                <a:latin typeface="Calibri"/>
                <a:cs typeface="Calibri"/>
              </a:rPr>
              <a:t> </a:t>
            </a:r>
            <a:r>
              <a:rPr sz="2350" spc="5" dirty="0">
                <a:latin typeface="Calibri"/>
                <a:cs typeface="Calibri"/>
              </a:rPr>
              <a:t>devices </a:t>
            </a:r>
            <a:r>
              <a:rPr sz="2350" dirty="0">
                <a:latin typeface="Calibri"/>
                <a:cs typeface="Calibri"/>
              </a:rPr>
              <a:t>that</a:t>
            </a:r>
            <a:r>
              <a:rPr sz="2350" spc="-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there</a:t>
            </a:r>
            <a:r>
              <a:rPr sz="2350" spc="10" dirty="0">
                <a:latin typeface="Calibri"/>
                <a:cs typeface="Calibri"/>
              </a:rPr>
              <a:t> has</a:t>
            </a:r>
            <a:r>
              <a:rPr sz="2350" spc="-5" dirty="0">
                <a:latin typeface="Calibri"/>
                <a:cs typeface="Calibri"/>
              </a:rPr>
              <a:t> </a:t>
            </a:r>
            <a:r>
              <a:rPr sz="2350" spc="10" dirty="0">
                <a:latin typeface="Calibri"/>
                <a:cs typeface="Calibri"/>
              </a:rPr>
              <a:t>been</a:t>
            </a:r>
            <a:r>
              <a:rPr sz="2350" spc="5" dirty="0">
                <a:latin typeface="Calibri"/>
                <a:cs typeface="Calibri"/>
              </a:rPr>
              <a:t> </a:t>
            </a:r>
            <a:r>
              <a:rPr sz="2350" spc="10" dirty="0">
                <a:latin typeface="Calibri"/>
                <a:cs typeface="Calibri"/>
              </a:rPr>
              <a:t>a</a:t>
            </a:r>
            <a:r>
              <a:rPr sz="2350" spc="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collision.</a:t>
            </a:r>
          </a:p>
          <a:p>
            <a:pPr marL="474345" marR="10795" lvl="1" indent="-206375">
              <a:lnSpc>
                <a:spcPts val="2570"/>
              </a:lnSpc>
              <a:spcBef>
                <a:spcPts val="480"/>
              </a:spcBef>
              <a:buFont typeface="Arial MT"/>
              <a:buChar char="•"/>
              <a:tabLst>
                <a:tab pos="474980" algn="l"/>
              </a:tabLst>
            </a:pPr>
            <a:r>
              <a:rPr sz="2350" spc="5" dirty="0">
                <a:latin typeface="Calibri"/>
                <a:cs typeface="Calibri"/>
              </a:rPr>
              <a:t>The device</a:t>
            </a:r>
            <a:r>
              <a:rPr sz="2350" spc="10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will</a:t>
            </a:r>
            <a:r>
              <a:rPr sz="2350" spc="5" dirty="0">
                <a:latin typeface="Calibri"/>
                <a:cs typeface="Calibri"/>
              </a:rPr>
              <a:t> </a:t>
            </a:r>
            <a:r>
              <a:rPr sz="2350" spc="10" dirty="0">
                <a:latin typeface="Calibri"/>
                <a:cs typeface="Calibri"/>
              </a:rPr>
              <a:t>then </a:t>
            </a:r>
            <a:r>
              <a:rPr sz="2350" dirty="0">
                <a:latin typeface="Calibri"/>
                <a:cs typeface="Calibri"/>
              </a:rPr>
              <a:t>wait</a:t>
            </a:r>
            <a:r>
              <a:rPr sz="2350" spc="5" dirty="0">
                <a:latin typeface="Calibri"/>
                <a:cs typeface="Calibri"/>
              </a:rPr>
              <a:t> </a:t>
            </a:r>
            <a:r>
              <a:rPr sz="2350" spc="-15" dirty="0">
                <a:latin typeface="Calibri"/>
                <a:cs typeface="Calibri"/>
              </a:rPr>
              <a:t>for</a:t>
            </a:r>
            <a:r>
              <a:rPr sz="2350" spc="-10" dirty="0">
                <a:latin typeface="Calibri"/>
                <a:cs typeface="Calibri"/>
              </a:rPr>
              <a:t> </a:t>
            </a:r>
            <a:r>
              <a:rPr sz="2350" spc="10" dirty="0">
                <a:latin typeface="Calibri"/>
                <a:cs typeface="Calibri"/>
              </a:rPr>
              <a:t>a </a:t>
            </a:r>
            <a:r>
              <a:rPr sz="2350" spc="5" dirty="0">
                <a:latin typeface="Calibri"/>
                <a:cs typeface="Calibri"/>
              </a:rPr>
              <a:t>random amount of </a:t>
            </a:r>
            <a:r>
              <a:rPr sz="2350" dirty="0">
                <a:latin typeface="Calibri"/>
                <a:cs typeface="Calibri"/>
              </a:rPr>
              <a:t>time</a:t>
            </a:r>
            <a:r>
              <a:rPr sz="2350" spc="5" dirty="0">
                <a:latin typeface="Calibri"/>
                <a:cs typeface="Calibri"/>
              </a:rPr>
              <a:t> </a:t>
            </a:r>
            <a:r>
              <a:rPr sz="2350" spc="-10" dirty="0">
                <a:latin typeface="Calibri"/>
                <a:cs typeface="Calibri"/>
              </a:rPr>
              <a:t>before</a:t>
            </a:r>
            <a:r>
              <a:rPr sz="2350" spc="-5" dirty="0">
                <a:latin typeface="Calibri"/>
                <a:cs typeface="Calibri"/>
              </a:rPr>
              <a:t> </a:t>
            </a:r>
            <a:r>
              <a:rPr sz="2350" spc="-10" dirty="0">
                <a:latin typeface="Calibri"/>
                <a:cs typeface="Calibri"/>
              </a:rPr>
              <a:t>attempting</a:t>
            </a:r>
            <a:r>
              <a:rPr sz="2350" spc="-5" dirty="0">
                <a:latin typeface="Calibri"/>
                <a:cs typeface="Calibri"/>
              </a:rPr>
              <a:t> </a:t>
            </a:r>
            <a:r>
              <a:rPr sz="2350" spc="-10" dirty="0">
                <a:latin typeface="Calibri"/>
                <a:cs typeface="Calibri"/>
              </a:rPr>
              <a:t>to </a:t>
            </a:r>
            <a:r>
              <a:rPr sz="2350" spc="-520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transmit again.</a:t>
            </a:r>
          </a:p>
          <a:p>
            <a:pPr marL="474345" lvl="1" indent="-206375">
              <a:lnSpc>
                <a:spcPct val="100000"/>
              </a:lnSpc>
              <a:spcBef>
                <a:spcPts val="185"/>
              </a:spcBef>
              <a:buFont typeface="Arial MT"/>
              <a:buChar char="•"/>
              <a:tabLst>
                <a:tab pos="474980" algn="l"/>
              </a:tabLst>
            </a:pPr>
            <a:r>
              <a:rPr sz="2350" dirty="0">
                <a:solidFill>
                  <a:srgbClr val="FF0000"/>
                </a:solidFill>
                <a:latin typeface="Calibri"/>
                <a:cs typeface="Calibri"/>
              </a:rPr>
              <a:t>Advantage</a:t>
            </a:r>
            <a:r>
              <a:rPr sz="2350" spc="-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350" spc="5" dirty="0">
                <a:solidFill>
                  <a:srgbClr val="00B0F0"/>
                </a:solidFill>
                <a:latin typeface="Calibri"/>
                <a:cs typeface="Calibri"/>
              </a:rPr>
              <a:t>:</a:t>
            </a:r>
            <a:r>
              <a:rPr sz="2350" spc="-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350" dirty="0">
                <a:solidFill>
                  <a:srgbClr val="00B0F0"/>
                </a:solidFill>
                <a:latin typeface="Calibri"/>
                <a:cs typeface="Calibri"/>
              </a:rPr>
              <a:t>Simplicity</a:t>
            </a:r>
          </a:p>
          <a:p>
            <a:pPr marL="474345" lvl="1" indent="-206375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474980" algn="l"/>
              </a:tabLst>
            </a:pPr>
            <a:r>
              <a:rPr sz="2350" dirty="0">
                <a:solidFill>
                  <a:srgbClr val="FF0000"/>
                </a:solidFill>
                <a:latin typeface="Calibri"/>
                <a:cs typeface="Calibri"/>
              </a:rPr>
              <a:t>Disadvantage</a:t>
            </a:r>
            <a:r>
              <a:rPr sz="2350" dirty="0">
                <a:solidFill>
                  <a:srgbClr val="00B0F0"/>
                </a:solidFill>
                <a:latin typeface="Calibri"/>
                <a:cs typeface="Calibri"/>
              </a:rPr>
              <a:t>:</a:t>
            </a:r>
            <a:r>
              <a:rPr sz="2350" spc="-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350" spc="5" dirty="0">
                <a:solidFill>
                  <a:srgbClr val="00B0F0"/>
                </a:solidFill>
                <a:latin typeface="Calibri"/>
                <a:cs typeface="Calibri"/>
              </a:rPr>
              <a:t>Heavy load,</a:t>
            </a:r>
            <a:r>
              <a:rPr sz="2350" spc="1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350" dirty="0">
                <a:solidFill>
                  <a:srgbClr val="00B0F0"/>
                </a:solidFill>
                <a:latin typeface="Calibri"/>
                <a:cs typeface="Calibri"/>
              </a:rPr>
              <a:t>performance</a:t>
            </a:r>
            <a:r>
              <a:rPr sz="2350" spc="2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350" spc="5" dirty="0">
                <a:solidFill>
                  <a:srgbClr val="00B0F0"/>
                </a:solidFill>
                <a:latin typeface="Calibri"/>
                <a:cs typeface="Calibri"/>
              </a:rPr>
              <a:t>degraded</a:t>
            </a:r>
            <a:r>
              <a:rPr sz="2350" spc="1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350" spc="5" dirty="0">
                <a:solidFill>
                  <a:srgbClr val="00B0F0"/>
                </a:solidFill>
                <a:latin typeface="Calibri"/>
                <a:cs typeface="Calibri"/>
              </a:rPr>
              <a:t>due</a:t>
            </a:r>
            <a:r>
              <a:rPr sz="2350" spc="2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350" spc="-5" dirty="0">
                <a:solidFill>
                  <a:srgbClr val="00B0F0"/>
                </a:solidFill>
                <a:latin typeface="Calibri"/>
                <a:cs typeface="Calibri"/>
              </a:rPr>
              <a:t>to</a:t>
            </a:r>
            <a:r>
              <a:rPr sz="2350" spc="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350" dirty="0">
                <a:solidFill>
                  <a:srgbClr val="00B0F0"/>
                </a:solidFill>
                <a:latin typeface="Calibri"/>
                <a:cs typeface="Calibri"/>
              </a:rPr>
              <a:t>collision.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4786" y="231025"/>
            <a:ext cx="28924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C00000"/>
                </a:solidFill>
              </a:rPr>
              <a:t>Bus</a:t>
            </a:r>
            <a:r>
              <a:rPr sz="2800" spc="-35" dirty="0">
                <a:solidFill>
                  <a:srgbClr val="C00000"/>
                </a:solidFill>
              </a:rPr>
              <a:t> </a:t>
            </a:r>
            <a:r>
              <a:rPr sz="2800" dirty="0">
                <a:solidFill>
                  <a:srgbClr val="C00000"/>
                </a:solidFill>
              </a:rPr>
              <a:t>/</a:t>
            </a:r>
            <a:r>
              <a:rPr sz="2800" spc="-40" dirty="0">
                <a:solidFill>
                  <a:srgbClr val="C00000"/>
                </a:solidFill>
              </a:rPr>
              <a:t> </a:t>
            </a:r>
            <a:r>
              <a:rPr sz="2800" spc="-50" dirty="0">
                <a:solidFill>
                  <a:srgbClr val="C00000"/>
                </a:solidFill>
              </a:rPr>
              <a:t>Tree</a:t>
            </a:r>
            <a:r>
              <a:rPr sz="2800" spc="-35" dirty="0">
                <a:solidFill>
                  <a:srgbClr val="C00000"/>
                </a:solidFill>
              </a:rPr>
              <a:t> </a:t>
            </a:r>
            <a:r>
              <a:rPr sz="2800" spc="-10" dirty="0">
                <a:solidFill>
                  <a:srgbClr val="C00000"/>
                </a:solidFill>
              </a:rPr>
              <a:t>topology</a:t>
            </a:r>
            <a:endParaRPr sz="2800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8102" y="920787"/>
            <a:ext cx="10196830" cy="4554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5595" indent="-30353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316230" algn="l"/>
              </a:tabLst>
            </a:pPr>
            <a:r>
              <a:rPr sz="2400" b="1" spc="-6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sz="2400" b="1" spc="-4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</a:t>
            </a:r>
            <a:r>
              <a:rPr sz="2400" b="1" spc="-3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endParaRPr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5080" lvl="1" indent="-198120">
              <a:lnSpc>
                <a:spcPct val="150000"/>
              </a:lnSpc>
              <a:spcBef>
                <a:spcPts val="540"/>
              </a:spcBef>
              <a:buFont typeface="Arial MT"/>
              <a:buChar char="•"/>
              <a:tabLst>
                <a:tab pos="469900" algn="l"/>
              </a:tabLst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sz="2400" spc="3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physically</a:t>
            </a:r>
            <a:r>
              <a:rPr sz="2400" spc="3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</a:t>
            </a:r>
            <a:r>
              <a:rPr sz="2400" spc="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spc="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3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bus/tree</a:t>
            </a:r>
            <a:r>
              <a:rPr sz="2400" spc="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topology</a:t>
            </a:r>
            <a:r>
              <a:rPr sz="2400" spc="3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sz="2400" spc="3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3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</a:t>
            </a:r>
            <a:r>
              <a:rPr sz="2400" spc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ring,</a:t>
            </a:r>
            <a:r>
              <a:rPr sz="2400" spc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spc="-5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knows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identity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devices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preceding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it.</a:t>
            </a:r>
          </a:p>
          <a:p>
            <a:pPr marL="469900" lvl="1" indent="-198120">
              <a:lnSpc>
                <a:spcPct val="100000"/>
              </a:lnSpc>
              <a:spcBef>
                <a:spcPts val="1935"/>
              </a:spcBef>
              <a:buFont typeface="Arial MT"/>
              <a:buChar char="•"/>
              <a:tabLst>
                <a:tab pos="469900" algn="l"/>
              </a:tabLst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bus is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controlled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(Control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Packet).</a:t>
            </a:r>
            <a:endParaRPr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lvl="1" indent="-198120">
              <a:lnSpc>
                <a:spcPct val="100000"/>
              </a:lnSpc>
              <a:spcBef>
                <a:spcPts val="1945"/>
              </a:spcBef>
              <a:buFont typeface="Arial MT"/>
              <a:buChar char="•"/>
              <a:tabLst>
                <a:tab pos="469900" algn="l"/>
              </a:tabLst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holding the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allowed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transmit.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lvl="1" indent="-198120">
              <a:lnSpc>
                <a:spcPct val="100000"/>
              </a:lnSpc>
              <a:spcBef>
                <a:spcPts val="1935"/>
              </a:spcBef>
              <a:buFont typeface="Arial MT"/>
              <a:buChar char="•"/>
              <a:tabLst>
                <a:tab pos="469900" algn="l"/>
              </a:tabLst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holding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8255" lvl="1" indent="-198120">
              <a:lnSpc>
                <a:spcPct val="150000"/>
              </a:lnSpc>
              <a:spcBef>
                <a:spcPts val="505"/>
              </a:spcBef>
              <a:buFont typeface="Arial MT"/>
              <a:buChar char="•"/>
              <a:tabLst>
                <a:tab pos="4699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sz="24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allowed</a:t>
            </a:r>
            <a:r>
              <a:rPr sz="24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</a:t>
            </a:r>
            <a:r>
              <a:rPr sz="24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sz="24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4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sz="24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  <a:r>
              <a:rPr sz="24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duration,</a:t>
            </a:r>
            <a:r>
              <a:rPr sz="24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sz="2400" spc="-5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the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ring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8696" y="108978"/>
            <a:ext cx="205613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C00000"/>
                </a:solidFill>
              </a:rPr>
              <a:t>Ring</a:t>
            </a:r>
            <a:r>
              <a:rPr sz="2800" spc="-75" dirty="0">
                <a:solidFill>
                  <a:srgbClr val="C00000"/>
                </a:solidFill>
              </a:rPr>
              <a:t> </a:t>
            </a:r>
            <a:r>
              <a:rPr sz="2800" spc="-10" dirty="0">
                <a:solidFill>
                  <a:srgbClr val="C00000"/>
                </a:solidFill>
              </a:rPr>
              <a:t>topology</a:t>
            </a:r>
            <a:endParaRPr sz="2800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2150" y="459789"/>
            <a:ext cx="10552430" cy="6240939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41300" indent="-228600">
              <a:lnSpc>
                <a:spcPct val="150000"/>
              </a:lnSpc>
              <a:spcBef>
                <a:spcPts val="81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transmitted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point-to-point.</a:t>
            </a:r>
            <a:endParaRPr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126364" indent="-228600">
              <a:lnSpc>
                <a:spcPct val="150000"/>
              </a:lnSpc>
              <a:spcBef>
                <a:spcPts val="10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point,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copied</a:t>
            </a:r>
            <a:r>
              <a:rPr sz="2800" spc="-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-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checked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</a:t>
            </a:r>
            <a:r>
              <a:rPr sz="2800" spc="-5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meant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connected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point.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5080" indent="-228600">
              <a:lnSpc>
                <a:spcPct val="15000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address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match,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copied,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otherwise, the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entire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sz="2800" spc="-2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retransmitted</a:t>
            </a:r>
            <a:r>
              <a:rPr sz="2800" spc="-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2800" spc="-5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ring.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5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Protocols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access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ring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are,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7100" lvl="1" indent="-457200">
              <a:lnSpc>
                <a:spcPct val="150000"/>
              </a:lnSpc>
              <a:spcBef>
                <a:spcPts val="210"/>
              </a:spcBef>
              <a:buAutoNum type="arabicPeriod"/>
              <a:tabLst>
                <a:tab pos="926465" algn="l"/>
                <a:tab pos="927100" algn="l"/>
                <a:tab pos="2334260" algn="l"/>
              </a:tabLst>
            </a:pPr>
            <a:r>
              <a:rPr sz="2800" spc="-6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ring	</a:t>
            </a:r>
            <a:r>
              <a:rPr sz="2800" spc="-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endParaRPr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7100" lvl="1" indent="-457200">
              <a:lnSpc>
                <a:spcPct val="150000"/>
              </a:lnSpc>
              <a:spcBef>
                <a:spcPts val="210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sz="2800" spc="-2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Slotted</a:t>
            </a:r>
            <a:r>
              <a:rPr sz="2800" spc="-3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ring</a:t>
            </a:r>
            <a:r>
              <a:rPr sz="2800" spc="-4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endParaRPr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3657" y="243979"/>
            <a:ext cx="70637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C00000"/>
                </a:solidFill>
              </a:rPr>
              <a:t>Architecture</a:t>
            </a:r>
            <a:r>
              <a:rPr sz="3600" spc="-10" dirty="0">
                <a:solidFill>
                  <a:srgbClr val="C00000"/>
                </a:solidFill>
              </a:rPr>
              <a:t> </a:t>
            </a:r>
            <a:r>
              <a:rPr sz="3600" spc="-5" dirty="0">
                <a:solidFill>
                  <a:srgbClr val="C00000"/>
                </a:solidFill>
              </a:rPr>
              <a:t>of</a:t>
            </a:r>
            <a:r>
              <a:rPr sz="3600" spc="-15" dirty="0">
                <a:solidFill>
                  <a:srgbClr val="C00000"/>
                </a:solidFill>
              </a:rPr>
              <a:t> </a:t>
            </a:r>
            <a:r>
              <a:rPr sz="3600" dirty="0">
                <a:solidFill>
                  <a:srgbClr val="C00000"/>
                </a:solidFill>
              </a:rPr>
              <a:t>a</a:t>
            </a:r>
            <a:r>
              <a:rPr sz="3600" spc="-15" dirty="0">
                <a:solidFill>
                  <a:srgbClr val="C00000"/>
                </a:solidFill>
              </a:rPr>
              <a:t> Distributed </a:t>
            </a:r>
            <a:r>
              <a:rPr sz="3600" spc="-30" dirty="0">
                <a:solidFill>
                  <a:srgbClr val="C00000"/>
                </a:solidFill>
              </a:rPr>
              <a:t>Systems</a:t>
            </a:r>
            <a:endParaRPr sz="3600" dirty="0">
              <a:solidFill>
                <a:srgbClr val="C00000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4150" y="1217879"/>
            <a:ext cx="9144000" cy="4877282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8696" y="108978"/>
            <a:ext cx="205613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Ring</a:t>
            </a:r>
            <a:r>
              <a:rPr sz="2800" spc="-75" dirty="0"/>
              <a:t> </a:t>
            </a:r>
            <a:r>
              <a:rPr sz="2800" spc="-10" dirty="0"/>
              <a:t>topology</a:t>
            </a:r>
            <a:endParaRPr sz="2800"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469900" indent="-457200" algn="just">
              <a:lnSpc>
                <a:spcPct val="100000"/>
              </a:lnSpc>
              <a:spcBef>
                <a:spcPts val="310"/>
              </a:spcBef>
              <a:buFont typeface="Arial MT"/>
              <a:buChar char="•"/>
              <a:tabLst>
                <a:tab pos="469900" algn="l"/>
              </a:tabLst>
            </a:pPr>
            <a:r>
              <a:rPr sz="2400" spc="-5" dirty="0"/>
              <a:t>Widely</a:t>
            </a:r>
            <a:r>
              <a:rPr sz="2400" spc="-25" dirty="0"/>
              <a:t> </a:t>
            </a:r>
            <a:r>
              <a:rPr sz="2400" spc="-5" dirty="0"/>
              <a:t>used</a:t>
            </a:r>
            <a:r>
              <a:rPr sz="2400" spc="-25" dirty="0"/>
              <a:t> </a:t>
            </a:r>
            <a:r>
              <a:rPr sz="2400" spc="-15" dirty="0"/>
              <a:t>protocol.</a:t>
            </a:r>
            <a:endParaRPr sz="2400"/>
          </a:p>
          <a:p>
            <a:pPr marL="469900" indent="-457200" algn="just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469900" algn="l"/>
              </a:tabLst>
            </a:pPr>
            <a:r>
              <a:rPr sz="2400" spc="-10" dirty="0"/>
              <a:t>The</a:t>
            </a:r>
            <a:r>
              <a:rPr sz="2400" dirty="0"/>
              <a:t> </a:t>
            </a:r>
            <a:r>
              <a:rPr sz="2400" spc="-25" dirty="0"/>
              <a:t>token</a:t>
            </a:r>
            <a:r>
              <a:rPr sz="2400" spc="-5" dirty="0"/>
              <a:t> is labelled</a:t>
            </a:r>
            <a:r>
              <a:rPr sz="2400" spc="10" dirty="0"/>
              <a:t> </a:t>
            </a:r>
            <a:r>
              <a:rPr sz="2400" spc="-15" dirty="0">
                <a:solidFill>
                  <a:srgbClr val="FFFF00"/>
                </a:solidFill>
              </a:rPr>
              <a:t>free</a:t>
            </a:r>
            <a:r>
              <a:rPr sz="2400" spc="10" dirty="0">
                <a:solidFill>
                  <a:srgbClr val="FFFF00"/>
                </a:solidFill>
              </a:rPr>
              <a:t> </a:t>
            </a:r>
            <a:r>
              <a:rPr sz="2400" spc="-5" dirty="0"/>
              <a:t>when no</a:t>
            </a:r>
            <a:r>
              <a:rPr sz="2400" spc="-10" dirty="0"/>
              <a:t> </a:t>
            </a:r>
            <a:r>
              <a:rPr sz="2400" spc="-5" dirty="0"/>
              <a:t>device</a:t>
            </a:r>
            <a:r>
              <a:rPr sz="2400" dirty="0"/>
              <a:t> </a:t>
            </a:r>
            <a:r>
              <a:rPr sz="2400" spc="-5" dirty="0"/>
              <a:t>is </a:t>
            </a:r>
            <a:r>
              <a:rPr sz="2400" spc="-15" dirty="0"/>
              <a:t>transmitting.</a:t>
            </a:r>
            <a:endParaRPr sz="2400"/>
          </a:p>
          <a:p>
            <a:pPr marL="469265" marR="5080" indent="-457200" algn="just">
              <a:lnSpc>
                <a:spcPct val="90100"/>
              </a:lnSpc>
              <a:spcBef>
                <a:spcPts val="495"/>
              </a:spcBef>
              <a:buFont typeface="Arial MT"/>
              <a:buChar char="•"/>
              <a:tabLst>
                <a:tab pos="469900" algn="l"/>
              </a:tabLst>
            </a:pPr>
            <a:r>
              <a:rPr sz="2400" spc="-5" dirty="0"/>
              <a:t>When</a:t>
            </a:r>
            <a:r>
              <a:rPr sz="2400" spc="229" dirty="0"/>
              <a:t> </a:t>
            </a:r>
            <a:r>
              <a:rPr sz="2400" dirty="0"/>
              <a:t>a</a:t>
            </a:r>
            <a:r>
              <a:rPr sz="2400" spc="240" dirty="0"/>
              <a:t> </a:t>
            </a:r>
            <a:r>
              <a:rPr sz="2400" spc="-5" dirty="0"/>
              <a:t>device</a:t>
            </a:r>
            <a:r>
              <a:rPr sz="2400" spc="235" dirty="0"/>
              <a:t> </a:t>
            </a:r>
            <a:r>
              <a:rPr sz="2400" spc="-5" dirty="0"/>
              <a:t>wishes</a:t>
            </a:r>
            <a:r>
              <a:rPr sz="2400" spc="229" dirty="0"/>
              <a:t> </a:t>
            </a:r>
            <a:r>
              <a:rPr sz="2400" spc="-15" dirty="0"/>
              <a:t>to</a:t>
            </a:r>
            <a:r>
              <a:rPr sz="2400" spc="225" dirty="0"/>
              <a:t> </a:t>
            </a:r>
            <a:r>
              <a:rPr sz="2400" spc="-10" dirty="0"/>
              <a:t>transmit,</a:t>
            </a:r>
            <a:r>
              <a:rPr sz="2400" spc="229" dirty="0"/>
              <a:t> </a:t>
            </a:r>
            <a:r>
              <a:rPr sz="2400" spc="-5" dirty="0"/>
              <a:t>it</a:t>
            </a:r>
            <a:r>
              <a:rPr sz="2400" spc="245" dirty="0"/>
              <a:t> </a:t>
            </a:r>
            <a:r>
              <a:rPr sz="2400" spc="-10" dirty="0"/>
              <a:t>waits</a:t>
            </a:r>
            <a:r>
              <a:rPr sz="2400" spc="229" dirty="0"/>
              <a:t> </a:t>
            </a:r>
            <a:r>
              <a:rPr sz="2400" spc="-25" dirty="0"/>
              <a:t>for</a:t>
            </a:r>
            <a:r>
              <a:rPr sz="2400" spc="235" dirty="0"/>
              <a:t> </a:t>
            </a:r>
            <a:r>
              <a:rPr sz="2400" spc="-5" dirty="0"/>
              <a:t>the</a:t>
            </a:r>
            <a:r>
              <a:rPr sz="2400" spc="245" dirty="0"/>
              <a:t> </a:t>
            </a:r>
            <a:r>
              <a:rPr sz="2400" spc="-25" dirty="0"/>
              <a:t>token</a:t>
            </a:r>
            <a:r>
              <a:rPr sz="2400" spc="220" dirty="0"/>
              <a:t> </a:t>
            </a:r>
            <a:r>
              <a:rPr sz="2400" spc="-15" dirty="0"/>
              <a:t>to</a:t>
            </a:r>
            <a:r>
              <a:rPr sz="2400" spc="225" dirty="0"/>
              <a:t> </a:t>
            </a:r>
            <a:r>
              <a:rPr sz="2400" spc="-5" dirty="0"/>
              <a:t>arrive,</a:t>
            </a:r>
            <a:r>
              <a:rPr sz="2400" spc="229" dirty="0"/>
              <a:t> </a:t>
            </a:r>
            <a:r>
              <a:rPr sz="2400" spc="-5" dirty="0"/>
              <a:t>labels </a:t>
            </a:r>
            <a:r>
              <a:rPr sz="2400" spc="-530" dirty="0"/>
              <a:t> </a:t>
            </a:r>
            <a:r>
              <a:rPr sz="2400" spc="-5" dirty="0"/>
              <a:t>the </a:t>
            </a:r>
            <a:r>
              <a:rPr sz="2400" spc="-25" dirty="0"/>
              <a:t>token </a:t>
            </a:r>
            <a:r>
              <a:rPr sz="2400" dirty="0"/>
              <a:t>as </a:t>
            </a:r>
            <a:r>
              <a:rPr sz="2400" spc="-15" dirty="0"/>
              <a:t>busy </a:t>
            </a:r>
            <a:r>
              <a:rPr sz="2400" dirty="0"/>
              <a:t>and </a:t>
            </a:r>
            <a:r>
              <a:rPr sz="2400" spc="-15" dirty="0"/>
              <a:t>retransmit </a:t>
            </a:r>
            <a:r>
              <a:rPr sz="2400" spc="-5" dirty="0"/>
              <a:t>the </a:t>
            </a:r>
            <a:r>
              <a:rPr sz="2400" spc="-25" dirty="0"/>
              <a:t>token. </a:t>
            </a:r>
            <a:r>
              <a:rPr sz="2400" spc="-10" dirty="0"/>
              <a:t>Immediately </a:t>
            </a:r>
            <a:r>
              <a:rPr sz="2400" spc="-5" dirty="0"/>
              <a:t>the device </a:t>
            </a:r>
            <a:r>
              <a:rPr sz="2400" spc="-10" dirty="0"/>
              <a:t>starts </a:t>
            </a:r>
            <a:r>
              <a:rPr sz="2400" spc="-5" dirty="0"/>
              <a:t> </a:t>
            </a:r>
            <a:r>
              <a:rPr sz="2400" spc="-20" dirty="0"/>
              <a:t>transmitting </a:t>
            </a:r>
            <a:r>
              <a:rPr sz="2400" spc="-5" dirty="0"/>
              <a:t>the</a:t>
            </a:r>
            <a:r>
              <a:rPr sz="2400" dirty="0"/>
              <a:t> </a:t>
            </a:r>
            <a:r>
              <a:rPr sz="2400" spc="-15" dirty="0"/>
              <a:t>data.</a:t>
            </a:r>
            <a:endParaRPr sz="2400"/>
          </a:p>
          <a:p>
            <a:pPr marL="469265" marR="7620">
              <a:lnSpc>
                <a:spcPts val="2590"/>
              </a:lnSpc>
              <a:spcBef>
                <a:spcPts val="535"/>
              </a:spcBef>
              <a:tabLst>
                <a:tab pos="1059815" algn="l"/>
                <a:tab pos="2696210" algn="l"/>
                <a:tab pos="3626485" algn="l"/>
                <a:tab pos="4184015" algn="l"/>
                <a:tab pos="4949190" algn="l"/>
                <a:tab pos="5493385" algn="l"/>
                <a:tab pos="6322695" algn="l"/>
                <a:tab pos="6952615" algn="l"/>
                <a:tab pos="7772400" algn="l"/>
                <a:tab pos="8317865" algn="l"/>
                <a:tab pos="9019540" algn="l"/>
              </a:tabLst>
            </a:pPr>
            <a:r>
              <a:rPr spc="-15" dirty="0"/>
              <a:t>T</a:t>
            </a:r>
            <a:r>
              <a:rPr spc="-5" dirty="0"/>
              <a:t>h</a:t>
            </a:r>
            <a:r>
              <a:rPr dirty="0"/>
              <a:t>e	t</a:t>
            </a:r>
            <a:r>
              <a:rPr spc="-50" dirty="0"/>
              <a:t>r</a:t>
            </a:r>
            <a:r>
              <a:rPr dirty="0"/>
              <a:t>ansm</a:t>
            </a:r>
            <a:r>
              <a:rPr spc="-5" dirty="0"/>
              <a:t>i</a:t>
            </a:r>
            <a:r>
              <a:rPr spc="-40" dirty="0"/>
              <a:t>tti</a:t>
            </a:r>
            <a:r>
              <a:rPr spc="-5" dirty="0"/>
              <a:t>n</a:t>
            </a:r>
            <a:r>
              <a:rPr dirty="0"/>
              <a:t>g	</a:t>
            </a:r>
            <a:r>
              <a:rPr spc="-5" dirty="0"/>
              <a:t>devi</a:t>
            </a:r>
            <a:r>
              <a:rPr dirty="0"/>
              <a:t>ce	</a:t>
            </a:r>
            <a:r>
              <a:rPr spc="-10" dirty="0"/>
              <a:t>w</a:t>
            </a:r>
            <a:r>
              <a:rPr spc="5" dirty="0"/>
              <a:t>i</a:t>
            </a:r>
            <a:r>
              <a:rPr spc="-5" dirty="0"/>
              <a:t>l</a:t>
            </a:r>
            <a:r>
              <a:rPr dirty="0"/>
              <a:t>l	mark	</a:t>
            </a:r>
            <a:r>
              <a:rPr spc="-5" dirty="0"/>
              <a:t>th</a:t>
            </a:r>
            <a:r>
              <a:rPr dirty="0"/>
              <a:t>e	</a:t>
            </a:r>
            <a:r>
              <a:rPr spc="-25" dirty="0"/>
              <a:t>t</a:t>
            </a:r>
            <a:r>
              <a:rPr spc="-10" dirty="0"/>
              <a:t>o</a:t>
            </a:r>
            <a:r>
              <a:rPr spc="-85" dirty="0"/>
              <a:t>k</a:t>
            </a:r>
            <a:r>
              <a:rPr dirty="0"/>
              <a:t>en	f</a:t>
            </a:r>
            <a:r>
              <a:rPr spc="-40" dirty="0"/>
              <a:t>r</a:t>
            </a:r>
            <a:r>
              <a:rPr dirty="0"/>
              <a:t>ee	w</a:t>
            </a:r>
            <a:r>
              <a:rPr spc="-15" dirty="0"/>
              <a:t>h</a:t>
            </a:r>
            <a:r>
              <a:rPr spc="10" dirty="0"/>
              <a:t>e</a:t>
            </a:r>
            <a:r>
              <a:rPr dirty="0"/>
              <a:t>n	t</a:t>
            </a:r>
            <a:r>
              <a:rPr spc="-5" dirty="0"/>
              <a:t>h</a:t>
            </a:r>
            <a:r>
              <a:rPr dirty="0"/>
              <a:t>e	</a:t>
            </a:r>
            <a:r>
              <a:rPr spc="-15" dirty="0"/>
              <a:t>b</a:t>
            </a:r>
            <a:r>
              <a:rPr spc="5" dirty="0"/>
              <a:t>u</a:t>
            </a:r>
            <a:r>
              <a:rPr spc="-50" dirty="0"/>
              <a:t>s</a:t>
            </a:r>
            <a:r>
              <a:rPr dirty="0"/>
              <a:t>y	</a:t>
            </a:r>
            <a:r>
              <a:rPr spc="-25" dirty="0"/>
              <a:t>t</a:t>
            </a:r>
            <a:r>
              <a:rPr dirty="0"/>
              <a:t>o</a:t>
            </a:r>
            <a:r>
              <a:rPr spc="-95" dirty="0"/>
              <a:t>k</a:t>
            </a:r>
            <a:r>
              <a:rPr dirty="0"/>
              <a:t>en  </a:t>
            </a:r>
            <a:r>
              <a:rPr spc="-10" dirty="0"/>
              <a:t>returns </a:t>
            </a:r>
            <a:r>
              <a:rPr spc="-15" dirty="0"/>
              <a:t>to</a:t>
            </a:r>
            <a:r>
              <a:rPr spc="-10" dirty="0"/>
              <a:t> </a:t>
            </a:r>
            <a:r>
              <a:rPr spc="-5" dirty="0"/>
              <a:t>the</a:t>
            </a:r>
            <a:r>
              <a:rPr dirty="0"/>
              <a:t> </a:t>
            </a:r>
            <a:r>
              <a:rPr spc="-5" dirty="0"/>
              <a:t>device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the</a:t>
            </a:r>
            <a:r>
              <a:rPr dirty="0"/>
              <a:t> </a:t>
            </a:r>
            <a:r>
              <a:rPr spc="-5" dirty="0"/>
              <a:t>device</a:t>
            </a:r>
            <a:r>
              <a:rPr dirty="0"/>
              <a:t> </a:t>
            </a:r>
            <a:r>
              <a:rPr spc="-5" dirty="0"/>
              <a:t>has</a:t>
            </a:r>
            <a:r>
              <a:rPr spc="-10" dirty="0"/>
              <a:t> completed</a:t>
            </a:r>
            <a:r>
              <a:rPr spc="-5" dirty="0"/>
              <a:t> </a:t>
            </a:r>
            <a:r>
              <a:rPr dirty="0"/>
              <a:t>its</a:t>
            </a:r>
            <a:r>
              <a:rPr spc="-15" dirty="0"/>
              <a:t> </a:t>
            </a:r>
            <a:r>
              <a:rPr spc="-10" dirty="0"/>
              <a:t>transmission.</a:t>
            </a:r>
          </a:p>
          <a:p>
            <a:pPr marL="469265">
              <a:lnSpc>
                <a:spcPct val="100000"/>
              </a:lnSpc>
              <a:spcBef>
                <a:spcPts val="170"/>
              </a:spcBef>
            </a:pPr>
            <a:r>
              <a:rPr spc="-15" dirty="0">
                <a:solidFill>
                  <a:srgbClr val="FFFF00"/>
                </a:solidFill>
              </a:rPr>
              <a:t>Advantage: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spc="-5" dirty="0"/>
              <a:t>Not</a:t>
            </a:r>
            <a:r>
              <a:rPr spc="-15" dirty="0"/>
              <a:t> </a:t>
            </a:r>
            <a:r>
              <a:rPr spc="-10" dirty="0"/>
              <a:t>sensitive</a:t>
            </a:r>
            <a:r>
              <a:rPr spc="-5" dirty="0"/>
              <a:t> </a:t>
            </a:r>
            <a:r>
              <a:rPr spc="-15" dirty="0"/>
              <a:t>to</a:t>
            </a:r>
            <a:r>
              <a:rPr spc="-10" dirty="0"/>
              <a:t> </a:t>
            </a:r>
            <a:r>
              <a:rPr spc="-5" dirty="0"/>
              <a:t>the</a:t>
            </a:r>
            <a:r>
              <a:rPr dirty="0"/>
              <a:t> </a:t>
            </a:r>
            <a:r>
              <a:rPr spc="-5" dirty="0"/>
              <a:t>load</a:t>
            </a:r>
            <a:r>
              <a:rPr spc="-10" dirty="0"/>
              <a:t> </a:t>
            </a:r>
            <a:r>
              <a:rPr spc="-5" dirty="0"/>
              <a:t>on</a:t>
            </a:r>
            <a:r>
              <a:rPr spc="-10" dirty="0"/>
              <a:t> </a:t>
            </a:r>
            <a:r>
              <a:rPr spc="-5" dirty="0"/>
              <a:t>the </a:t>
            </a:r>
            <a:r>
              <a:rPr spc="-10" dirty="0"/>
              <a:t>network.</a:t>
            </a:r>
          </a:p>
          <a:p>
            <a:pPr marL="469265" marR="5080">
              <a:lnSpc>
                <a:spcPts val="2590"/>
              </a:lnSpc>
              <a:spcBef>
                <a:spcPts val="540"/>
              </a:spcBef>
              <a:tabLst>
                <a:tab pos="2338705" algn="l"/>
                <a:tab pos="3622040" algn="l"/>
                <a:tab pos="3921760" algn="l"/>
                <a:tab pos="4467225" algn="l"/>
                <a:tab pos="5297170" algn="l"/>
                <a:tab pos="5616575" algn="l"/>
                <a:tab pos="6195695" algn="l"/>
                <a:tab pos="6793230" algn="l"/>
                <a:tab pos="7451725" algn="l"/>
                <a:tab pos="8202930" algn="l"/>
                <a:tab pos="8646160" algn="l"/>
                <a:tab pos="9461500" algn="l"/>
              </a:tabLst>
            </a:pPr>
            <a:r>
              <a:rPr dirty="0">
                <a:solidFill>
                  <a:srgbClr val="FFFF00"/>
                </a:solidFill>
              </a:rPr>
              <a:t>D</a:t>
            </a:r>
            <a:r>
              <a:rPr spc="-5" dirty="0">
                <a:solidFill>
                  <a:srgbClr val="FFFF00"/>
                </a:solidFill>
              </a:rPr>
              <a:t>i</a:t>
            </a:r>
            <a:r>
              <a:rPr spc="-15" dirty="0">
                <a:solidFill>
                  <a:srgbClr val="FFFF00"/>
                </a:solidFill>
              </a:rPr>
              <a:t>s</a:t>
            </a:r>
            <a:r>
              <a:rPr dirty="0">
                <a:solidFill>
                  <a:srgbClr val="FFFF00"/>
                </a:solidFill>
              </a:rPr>
              <a:t>a</a:t>
            </a:r>
            <a:r>
              <a:rPr spc="5" dirty="0">
                <a:solidFill>
                  <a:srgbClr val="FFFF00"/>
                </a:solidFill>
              </a:rPr>
              <a:t>d</a:t>
            </a:r>
            <a:r>
              <a:rPr spc="-45" dirty="0">
                <a:solidFill>
                  <a:srgbClr val="FFFF00"/>
                </a:solidFill>
              </a:rPr>
              <a:t>v</a:t>
            </a:r>
            <a:r>
              <a:rPr dirty="0">
                <a:solidFill>
                  <a:srgbClr val="FFFF00"/>
                </a:solidFill>
              </a:rPr>
              <a:t>a</a:t>
            </a:r>
            <a:r>
              <a:rPr spc="-20" dirty="0">
                <a:solidFill>
                  <a:srgbClr val="FFFF00"/>
                </a:solidFill>
              </a:rPr>
              <a:t>n</a:t>
            </a:r>
            <a:r>
              <a:rPr spc="-25" dirty="0">
                <a:solidFill>
                  <a:srgbClr val="FFFF00"/>
                </a:solidFill>
              </a:rPr>
              <a:t>t</a:t>
            </a:r>
            <a:r>
              <a:rPr dirty="0">
                <a:solidFill>
                  <a:srgbClr val="FFFF00"/>
                </a:solidFill>
              </a:rPr>
              <a:t>a</a:t>
            </a:r>
            <a:r>
              <a:rPr spc="-30" dirty="0">
                <a:solidFill>
                  <a:srgbClr val="FFFF00"/>
                </a:solidFill>
              </a:rPr>
              <a:t>g</a:t>
            </a:r>
            <a:r>
              <a:rPr dirty="0">
                <a:solidFill>
                  <a:srgbClr val="FFFF00"/>
                </a:solidFill>
              </a:rPr>
              <a:t>e:	</a:t>
            </a:r>
            <a:r>
              <a:rPr spc="5" dirty="0"/>
              <a:t>C</a:t>
            </a:r>
            <a:r>
              <a:rPr spc="-10" dirty="0"/>
              <a:t>o</a:t>
            </a:r>
            <a:r>
              <a:rPr dirty="0"/>
              <a:t>m</a:t>
            </a:r>
            <a:r>
              <a:rPr spc="-5" dirty="0"/>
              <a:t>pl</a:t>
            </a:r>
            <a:r>
              <a:rPr spc="-45" dirty="0"/>
              <a:t>e</a:t>
            </a:r>
            <a:r>
              <a:rPr spc="-5" dirty="0"/>
              <a:t>x</a:t>
            </a:r>
            <a:r>
              <a:rPr dirty="0"/>
              <a:t>.	</a:t>
            </a:r>
            <a:r>
              <a:rPr spc="-5" dirty="0"/>
              <a:t>I</a:t>
            </a:r>
            <a:r>
              <a:rPr dirty="0"/>
              <a:t>f	t</a:t>
            </a:r>
            <a:r>
              <a:rPr spc="-5" dirty="0"/>
              <a:t>h</a:t>
            </a:r>
            <a:r>
              <a:rPr dirty="0"/>
              <a:t>e	</a:t>
            </a:r>
            <a:r>
              <a:rPr spc="-25" dirty="0"/>
              <a:t>t</a:t>
            </a:r>
            <a:r>
              <a:rPr spc="-10" dirty="0"/>
              <a:t>o</a:t>
            </a:r>
            <a:r>
              <a:rPr spc="-85" dirty="0"/>
              <a:t>k</a:t>
            </a:r>
            <a:r>
              <a:rPr dirty="0"/>
              <a:t>en	</a:t>
            </a:r>
            <a:r>
              <a:rPr spc="-5" dirty="0"/>
              <a:t>i</a:t>
            </a:r>
            <a:r>
              <a:rPr dirty="0"/>
              <a:t>s	</a:t>
            </a:r>
            <a:r>
              <a:rPr spc="5" dirty="0"/>
              <a:t>l</a:t>
            </a:r>
            <a:r>
              <a:rPr spc="-10" dirty="0"/>
              <a:t>o</a:t>
            </a:r>
            <a:r>
              <a:rPr spc="-30" dirty="0"/>
              <a:t>s</a:t>
            </a:r>
            <a:r>
              <a:rPr dirty="0"/>
              <a:t>t	and	</a:t>
            </a:r>
            <a:r>
              <a:rPr spc="-15" dirty="0"/>
              <a:t>c</a:t>
            </a:r>
            <a:r>
              <a:rPr dirty="0"/>
              <a:t>a</a:t>
            </a:r>
            <a:r>
              <a:rPr spc="-40" dirty="0"/>
              <a:t>r</a:t>
            </a:r>
            <a:r>
              <a:rPr dirty="0"/>
              <a:t>e	</a:t>
            </a:r>
            <a:r>
              <a:rPr spc="-10" dirty="0"/>
              <a:t>m</a:t>
            </a:r>
            <a:r>
              <a:rPr spc="5" dirty="0"/>
              <a:t>u</a:t>
            </a:r>
            <a:r>
              <a:rPr spc="-30" dirty="0"/>
              <a:t>s</a:t>
            </a:r>
            <a:r>
              <a:rPr dirty="0"/>
              <a:t>t	</a:t>
            </a:r>
            <a:r>
              <a:rPr spc="-5" dirty="0"/>
              <a:t>b</a:t>
            </a:r>
            <a:r>
              <a:rPr dirty="0"/>
              <a:t>e	</a:t>
            </a:r>
            <a:r>
              <a:rPr spc="-25" dirty="0"/>
              <a:t>t</a:t>
            </a:r>
            <a:r>
              <a:rPr spc="5" dirty="0"/>
              <a:t>a</a:t>
            </a:r>
            <a:r>
              <a:rPr spc="-95" dirty="0"/>
              <a:t>k</a:t>
            </a:r>
            <a:r>
              <a:rPr dirty="0"/>
              <a:t>en	</a:t>
            </a:r>
            <a:r>
              <a:rPr spc="-25" dirty="0"/>
              <a:t>t</a:t>
            </a:r>
            <a:r>
              <a:rPr dirty="0"/>
              <a:t>o  </a:t>
            </a:r>
            <a:r>
              <a:rPr spc="-20" dirty="0"/>
              <a:t>generate</a:t>
            </a:r>
            <a:r>
              <a:rPr spc="-5" dirty="0"/>
              <a:t> only one</a:t>
            </a:r>
            <a:r>
              <a:rPr dirty="0"/>
              <a:t> </a:t>
            </a:r>
            <a:r>
              <a:rPr spc="-25" dirty="0"/>
              <a:t>token.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0902" y="760590"/>
            <a:ext cx="5447665" cy="1294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Protocols to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control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access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ring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are,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Arial MT"/>
              <a:buChar char="•"/>
            </a:pPr>
            <a:endParaRPr sz="3050">
              <a:latin typeface="Calibri"/>
              <a:cs typeface="Calibri"/>
            </a:endParaRPr>
          </a:p>
          <a:p>
            <a:pPr marL="927100" lvl="1" indent="-457200">
              <a:lnSpc>
                <a:spcPct val="100000"/>
              </a:lnSpc>
              <a:buAutoNum type="arabicPeriod"/>
              <a:tabLst>
                <a:tab pos="926465" algn="l"/>
                <a:tab pos="927100" algn="l"/>
                <a:tab pos="2603500" algn="l"/>
              </a:tabLst>
            </a:pPr>
            <a:r>
              <a:rPr sz="2800" b="1" spc="-70" dirty="0">
                <a:solidFill>
                  <a:srgbClr val="91CF4F"/>
                </a:solidFill>
                <a:latin typeface="Calibri"/>
                <a:cs typeface="Calibri"/>
              </a:rPr>
              <a:t>Token</a:t>
            </a:r>
            <a:r>
              <a:rPr sz="2800" b="1" dirty="0">
                <a:solidFill>
                  <a:srgbClr val="91CF4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91CF4F"/>
                </a:solidFill>
                <a:latin typeface="Calibri"/>
                <a:cs typeface="Calibri"/>
              </a:rPr>
              <a:t>ring	</a:t>
            </a:r>
            <a:r>
              <a:rPr sz="2800" b="1" spc="-15" dirty="0">
                <a:solidFill>
                  <a:srgbClr val="91CF4F"/>
                </a:solidFill>
                <a:latin typeface="Calibri"/>
                <a:cs typeface="Calibri"/>
              </a:rPr>
              <a:t>protocol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5302" y="3879621"/>
            <a:ext cx="1327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5302" y="4574575"/>
            <a:ext cx="132715" cy="810260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2400" dirty="0">
                <a:solidFill>
                  <a:srgbClr val="FFFF00"/>
                </a:solidFill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sz="2400" dirty="0">
                <a:solidFill>
                  <a:srgbClr val="FFFF00"/>
                </a:solidFill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8696" y="108978"/>
            <a:ext cx="205613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C00000"/>
                </a:solidFill>
              </a:rPr>
              <a:t>Ring</a:t>
            </a:r>
            <a:r>
              <a:rPr sz="2800" spc="-75" dirty="0">
                <a:solidFill>
                  <a:srgbClr val="C00000"/>
                </a:solidFill>
              </a:rPr>
              <a:t> </a:t>
            </a:r>
            <a:r>
              <a:rPr sz="2800" spc="-10" dirty="0">
                <a:solidFill>
                  <a:srgbClr val="C00000"/>
                </a:solidFill>
              </a:rPr>
              <a:t>topology</a:t>
            </a:r>
            <a:endParaRPr sz="2800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0902" y="760590"/>
            <a:ext cx="10653395" cy="3523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protocols to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ring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are,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>
              <a:lnSpc>
                <a:spcPct val="100000"/>
              </a:lnSpc>
            </a:pPr>
            <a:r>
              <a:rPr sz="28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sz="2800" spc="-3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Slotted </a:t>
            </a:r>
            <a:r>
              <a:rPr sz="28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ring</a:t>
            </a:r>
            <a:r>
              <a:rPr sz="2800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endParaRPr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7100" indent="-457200">
              <a:lnSpc>
                <a:spcPct val="100000"/>
              </a:lnSpc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</a:t>
            </a:r>
            <a:r>
              <a:rPr sz="2400"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 </a:t>
            </a:r>
            <a:r>
              <a:rPr sz="2400"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slots</a:t>
            </a:r>
            <a:r>
              <a:rPr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continuously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circulate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around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ring.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Arial MT"/>
              <a:buChar char="•"/>
            </a:pPr>
            <a:endParaRPr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7100" marR="5080" indent="-457200" algn="just">
              <a:lnSpc>
                <a:spcPct val="90100"/>
              </a:lnSpc>
              <a:buFont typeface="Arial MT"/>
              <a:buChar char="•"/>
              <a:tabLst>
                <a:tab pos="9271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wishing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transmit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waits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slot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marked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arrive,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marks it full, </a:t>
            </a:r>
            <a:r>
              <a:rPr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inserts the </a:t>
            </a:r>
            <a:r>
              <a:rPr sz="2400" spc="-2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destination’s </a:t>
            </a:r>
            <a:r>
              <a:rPr sz="2400" spc="-1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into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slot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goes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6360" y="769683"/>
            <a:ext cx="9482404" cy="5333758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1104" y="276745"/>
            <a:ext cx="390906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" dirty="0">
                <a:solidFill>
                  <a:srgbClr val="C00000"/>
                </a:solidFill>
              </a:rPr>
              <a:t>Communication</a:t>
            </a:r>
            <a:r>
              <a:rPr sz="2800" spc="-5" dirty="0">
                <a:solidFill>
                  <a:srgbClr val="C00000"/>
                </a:solidFill>
              </a:rPr>
              <a:t> </a:t>
            </a:r>
            <a:r>
              <a:rPr sz="2800" spc="-15" dirty="0">
                <a:solidFill>
                  <a:srgbClr val="C00000"/>
                </a:solidFill>
              </a:rPr>
              <a:t>primitives</a:t>
            </a:r>
            <a:endParaRPr sz="2800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0902" y="981621"/>
            <a:ext cx="10651490" cy="477329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715" indent="-22860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sz="24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sz="24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</a:t>
            </a:r>
            <a:r>
              <a:rPr sz="2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</a:t>
            </a:r>
            <a:r>
              <a:rPr sz="24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sz="2400" spc="8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9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</a:t>
            </a:r>
            <a:r>
              <a:rPr sz="2400" spc="9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</a:t>
            </a:r>
            <a:r>
              <a:rPr sz="2400" spc="8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</a:t>
            </a:r>
            <a:r>
              <a:rPr sz="2400" spc="9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streams </a:t>
            </a:r>
            <a:r>
              <a:rPr sz="2400" spc="-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5080" indent="-228600">
              <a:lnSpc>
                <a:spcPts val="2590"/>
              </a:lnSpc>
              <a:spcBef>
                <a:spcPts val="101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sz="2400" spc="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primitives</a:t>
            </a:r>
            <a:r>
              <a:rPr sz="2400" spc="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400" spc="3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high-level</a:t>
            </a:r>
            <a:r>
              <a:rPr sz="2400" spc="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constructs</a:t>
            </a:r>
            <a:r>
              <a:rPr sz="2400" spc="3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400" spc="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z="2400" spc="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  <a:r>
              <a:rPr sz="2400" spc="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sz="2400" spc="-5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underlying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influence: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7100" lvl="1" indent="-457200">
              <a:lnSpc>
                <a:spcPct val="100000"/>
              </a:lnSpc>
              <a:spcBef>
                <a:spcPts val="210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programmer’s</a:t>
            </a:r>
            <a:r>
              <a:rPr sz="24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choice of</a:t>
            </a:r>
            <a:r>
              <a:rPr sz="2400" spc="-1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endParaRPr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7100" lvl="1" indent="-457200">
              <a:lnSpc>
                <a:spcPct val="100000"/>
              </a:lnSpc>
              <a:spcBef>
                <a:spcPts val="210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sz="2400" spc="-1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Ultimate</a:t>
            </a:r>
            <a:r>
              <a:rPr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programs.</a:t>
            </a:r>
            <a:endParaRPr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7100" lvl="1" indent="-457200">
              <a:lnSpc>
                <a:spcPct val="100000"/>
              </a:lnSpc>
              <a:spcBef>
                <a:spcPts val="210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sz="2400" spc="-1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Ease</a:t>
            </a:r>
            <a:r>
              <a:rPr sz="2400" spc="-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sz="24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7100" lvl="1" indent="-457200">
              <a:lnSpc>
                <a:spcPct val="100000"/>
              </a:lnSpc>
              <a:spcBef>
                <a:spcPts val="210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sz="2400" spc="-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r>
              <a:rPr sz="24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sz="24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400" spc="-1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400" spc="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developed</a:t>
            </a:r>
            <a:r>
              <a:rPr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primitives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are,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84300" lvl="1" indent="-457200">
              <a:lnSpc>
                <a:spcPct val="100000"/>
              </a:lnSpc>
              <a:spcBef>
                <a:spcPts val="210"/>
              </a:spcBef>
              <a:buAutoNum type="arabicPeriod"/>
              <a:tabLst>
                <a:tab pos="1383665" algn="l"/>
                <a:tab pos="1384300" algn="l"/>
              </a:tabLst>
            </a:pPr>
            <a:r>
              <a:rPr sz="2400" spc="-1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1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sz="2400" spc="-1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passing</a:t>
            </a:r>
            <a:r>
              <a:rPr sz="2400" spc="-2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84300" lvl="1" indent="-457200">
              <a:lnSpc>
                <a:spcPct val="100000"/>
              </a:lnSpc>
              <a:spcBef>
                <a:spcPts val="210"/>
              </a:spcBef>
              <a:buAutoNum type="arabicPeriod"/>
              <a:tabLst>
                <a:tab pos="1383665" algn="l"/>
                <a:tab pos="1384300" algn="l"/>
              </a:tabLst>
            </a:pPr>
            <a:r>
              <a:rPr sz="2400" spc="-1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 procedure</a:t>
            </a:r>
            <a:r>
              <a:rPr sz="2400" spc="-1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call</a:t>
            </a:r>
            <a:endParaRPr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9225" y="220422"/>
            <a:ext cx="411035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C00000"/>
                </a:solidFill>
              </a:rPr>
              <a:t>The</a:t>
            </a:r>
            <a:r>
              <a:rPr sz="2800" spc="-25" dirty="0">
                <a:solidFill>
                  <a:srgbClr val="C00000"/>
                </a:solidFill>
              </a:rPr>
              <a:t> </a:t>
            </a:r>
            <a:r>
              <a:rPr lang="en-US" sz="2800" spc="-25" dirty="0">
                <a:solidFill>
                  <a:srgbClr val="C00000"/>
                </a:solidFill>
              </a:rPr>
              <a:t>M</a:t>
            </a:r>
            <a:r>
              <a:rPr sz="2800" spc="-10" dirty="0">
                <a:solidFill>
                  <a:srgbClr val="C00000"/>
                </a:solidFill>
              </a:rPr>
              <a:t>essage</a:t>
            </a:r>
            <a:r>
              <a:rPr sz="2800" spc="-30" dirty="0">
                <a:solidFill>
                  <a:srgbClr val="C00000"/>
                </a:solidFill>
              </a:rPr>
              <a:t> </a:t>
            </a:r>
            <a:r>
              <a:rPr lang="en-US" sz="2800" spc="-30" dirty="0">
                <a:solidFill>
                  <a:srgbClr val="C00000"/>
                </a:solidFill>
              </a:rPr>
              <a:t>P</a:t>
            </a:r>
            <a:r>
              <a:rPr sz="2800" spc="-5" dirty="0">
                <a:solidFill>
                  <a:srgbClr val="C00000"/>
                </a:solidFill>
              </a:rPr>
              <a:t>assing</a:t>
            </a:r>
            <a:r>
              <a:rPr sz="2800" spc="-25" dirty="0">
                <a:solidFill>
                  <a:srgbClr val="C00000"/>
                </a:solidFill>
              </a:rPr>
              <a:t> </a:t>
            </a:r>
            <a:r>
              <a:rPr lang="en-US" sz="2800" spc="-25" dirty="0">
                <a:solidFill>
                  <a:srgbClr val="C00000"/>
                </a:solidFill>
              </a:rPr>
              <a:t>M</a:t>
            </a:r>
            <a:r>
              <a:rPr sz="2800" spc="-10" dirty="0">
                <a:solidFill>
                  <a:srgbClr val="C00000"/>
                </a:solidFill>
              </a:rPr>
              <a:t>odel</a:t>
            </a:r>
            <a:endParaRPr sz="2800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2104" y="1051385"/>
            <a:ext cx="10639425" cy="486537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229235" indent="-217170" algn="just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229870" algn="l"/>
              </a:tabLst>
            </a:pPr>
            <a:r>
              <a:rPr sz="2250" spc="5" dirty="0">
                <a:latin typeface="Calibri"/>
                <a:cs typeface="Calibri"/>
              </a:rPr>
              <a:t>This</a:t>
            </a:r>
            <a:r>
              <a:rPr sz="2250" dirty="0">
                <a:latin typeface="Calibri"/>
                <a:cs typeface="Calibri"/>
              </a:rPr>
              <a:t> </a:t>
            </a:r>
            <a:r>
              <a:rPr sz="2250" spc="10" dirty="0">
                <a:latin typeface="Calibri"/>
                <a:cs typeface="Calibri"/>
              </a:rPr>
              <a:t>model</a:t>
            </a:r>
            <a:r>
              <a:rPr sz="2250" spc="5" dirty="0">
                <a:latin typeface="Calibri"/>
                <a:cs typeface="Calibri"/>
              </a:rPr>
              <a:t> </a:t>
            </a:r>
            <a:r>
              <a:rPr sz="2250" dirty="0">
                <a:latin typeface="Calibri"/>
                <a:cs typeface="Calibri"/>
              </a:rPr>
              <a:t>provides</a:t>
            </a:r>
            <a:r>
              <a:rPr sz="2250" spc="-5" dirty="0">
                <a:latin typeface="Calibri"/>
                <a:cs typeface="Calibri"/>
              </a:rPr>
              <a:t> </a:t>
            </a:r>
            <a:r>
              <a:rPr sz="2250" spc="5" dirty="0">
                <a:latin typeface="Calibri"/>
                <a:cs typeface="Calibri"/>
              </a:rPr>
              <a:t>two</a:t>
            </a:r>
            <a:r>
              <a:rPr sz="2250" spc="-5" dirty="0">
                <a:latin typeface="Calibri"/>
                <a:cs typeface="Calibri"/>
              </a:rPr>
              <a:t> </a:t>
            </a:r>
            <a:r>
              <a:rPr sz="2250" spc="5" dirty="0">
                <a:latin typeface="Calibri"/>
                <a:cs typeface="Calibri"/>
              </a:rPr>
              <a:t>basic</a:t>
            </a:r>
            <a:r>
              <a:rPr sz="2250" dirty="0">
                <a:latin typeface="Calibri"/>
                <a:cs typeface="Calibri"/>
              </a:rPr>
              <a:t> </a:t>
            </a:r>
            <a:r>
              <a:rPr sz="2250" spc="5" dirty="0">
                <a:latin typeface="Calibri"/>
                <a:cs typeface="Calibri"/>
              </a:rPr>
              <a:t>communication primitives</a:t>
            </a:r>
            <a:r>
              <a:rPr sz="2250" spc="-5" dirty="0">
                <a:latin typeface="Calibri"/>
                <a:cs typeface="Calibri"/>
              </a:rPr>
              <a:t> </a:t>
            </a:r>
            <a:r>
              <a:rPr sz="2250" spc="5" dirty="0">
                <a:latin typeface="Calibri"/>
                <a:cs typeface="Calibri"/>
              </a:rPr>
              <a:t>,</a:t>
            </a:r>
            <a:endParaRPr sz="2250" dirty="0">
              <a:latin typeface="Calibri"/>
              <a:cs typeface="Calibri"/>
            </a:endParaRPr>
          </a:p>
          <a:p>
            <a:pPr marL="1532255" lvl="1" indent="-293370" algn="just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1532890" algn="l"/>
              </a:tabLst>
            </a:pPr>
            <a:r>
              <a:rPr sz="2250" spc="10" dirty="0">
                <a:solidFill>
                  <a:srgbClr val="FF0000"/>
                </a:solidFill>
                <a:latin typeface="Calibri"/>
                <a:cs typeface="Calibri"/>
              </a:rPr>
              <a:t>SEND</a:t>
            </a:r>
            <a:r>
              <a:rPr sz="225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50" spc="15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225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50" spc="5" dirty="0">
                <a:solidFill>
                  <a:srgbClr val="FF0000"/>
                </a:solidFill>
                <a:latin typeface="Calibri"/>
                <a:cs typeface="Calibri"/>
              </a:rPr>
              <a:t>RECEIVE</a:t>
            </a:r>
            <a:r>
              <a:rPr sz="2250" spc="5" dirty="0">
                <a:latin typeface="Calibri"/>
                <a:cs typeface="Calibri"/>
              </a:rPr>
              <a:t>.</a:t>
            </a:r>
            <a:endParaRPr sz="2250" dirty="0">
              <a:latin typeface="Calibri"/>
              <a:cs typeface="Calibri"/>
            </a:endParaRPr>
          </a:p>
          <a:p>
            <a:pPr marL="229235" marR="5598795" indent="-229870" algn="r">
              <a:lnSpc>
                <a:spcPct val="100000"/>
              </a:lnSpc>
              <a:spcBef>
                <a:spcPts val="700"/>
              </a:spcBef>
              <a:buFont typeface="Arial MT"/>
              <a:buChar char="•"/>
              <a:tabLst>
                <a:tab pos="229870" algn="l"/>
              </a:tabLst>
            </a:pPr>
            <a:r>
              <a:rPr sz="2250" spc="10" dirty="0">
                <a:latin typeface="Calibri"/>
                <a:cs typeface="Calibri"/>
              </a:rPr>
              <a:t>The</a:t>
            </a:r>
            <a:r>
              <a:rPr sz="2250" spc="5" dirty="0">
                <a:latin typeface="Calibri"/>
                <a:cs typeface="Calibri"/>
              </a:rPr>
              <a:t> </a:t>
            </a:r>
            <a:r>
              <a:rPr sz="2250" spc="10" dirty="0">
                <a:solidFill>
                  <a:srgbClr val="0070C0"/>
                </a:solidFill>
                <a:latin typeface="Calibri"/>
                <a:cs typeface="Calibri"/>
              </a:rPr>
              <a:t>SEND</a:t>
            </a:r>
            <a:r>
              <a:rPr sz="2250" spc="-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250" spc="5" dirty="0">
                <a:latin typeface="Calibri"/>
                <a:cs typeface="Calibri"/>
              </a:rPr>
              <a:t>primitive</a:t>
            </a:r>
            <a:r>
              <a:rPr sz="2250" dirty="0">
                <a:latin typeface="Calibri"/>
                <a:cs typeface="Calibri"/>
              </a:rPr>
              <a:t> </a:t>
            </a:r>
            <a:r>
              <a:rPr sz="2250" spc="10" dirty="0">
                <a:latin typeface="Calibri"/>
                <a:cs typeface="Calibri"/>
              </a:rPr>
              <a:t>has</a:t>
            </a:r>
            <a:r>
              <a:rPr sz="2250" spc="-15" dirty="0">
                <a:latin typeface="Calibri"/>
                <a:cs typeface="Calibri"/>
              </a:rPr>
              <a:t> </a:t>
            </a:r>
            <a:r>
              <a:rPr sz="2250" spc="5" dirty="0">
                <a:latin typeface="Calibri"/>
                <a:cs typeface="Calibri"/>
              </a:rPr>
              <a:t>two</a:t>
            </a:r>
            <a:r>
              <a:rPr sz="2250" spc="-5" dirty="0">
                <a:latin typeface="Calibri"/>
                <a:cs typeface="Calibri"/>
              </a:rPr>
              <a:t> </a:t>
            </a:r>
            <a:r>
              <a:rPr sz="2250" dirty="0">
                <a:latin typeface="Calibri"/>
                <a:cs typeface="Calibri"/>
              </a:rPr>
              <a:t>parameters</a:t>
            </a:r>
            <a:r>
              <a:rPr sz="2250" spc="-10" dirty="0">
                <a:latin typeface="Calibri"/>
                <a:cs typeface="Calibri"/>
              </a:rPr>
              <a:t> </a:t>
            </a:r>
            <a:r>
              <a:rPr sz="2250" spc="5" dirty="0">
                <a:latin typeface="Calibri"/>
                <a:cs typeface="Calibri"/>
              </a:rPr>
              <a:t>:</a:t>
            </a:r>
            <a:endParaRPr sz="2250" dirty="0">
              <a:latin typeface="Calibri"/>
              <a:cs typeface="Calibri"/>
            </a:endParaRPr>
          </a:p>
          <a:p>
            <a:pPr marL="292735" marR="5561965" lvl="1" indent="-292735" algn="r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292735" algn="l"/>
                <a:tab pos="293370" algn="l"/>
              </a:tabLst>
            </a:pPr>
            <a:r>
              <a:rPr sz="2250" spc="1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25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50" spc="5" dirty="0">
                <a:solidFill>
                  <a:srgbClr val="FF0000"/>
                </a:solidFill>
                <a:latin typeface="Calibri"/>
                <a:cs typeface="Calibri"/>
              </a:rPr>
              <a:t>message</a:t>
            </a:r>
            <a:r>
              <a:rPr sz="225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50" spc="10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22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50" spc="5" dirty="0">
                <a:solidFill>
                  <a:srgbClr val="FF0000"/>
                </a:solidFill>
                <a:latin typeface="Calibri"/>
                <a:cs typeface="Calibri"/>
              </a:rPr>
              <a:t>its</a:t>
            </a:r>
            <a:r>
              <a:rPr sz="225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FF0000"/>
                </a:solidFill>
                <a:latin typeface="Calibri"/>
                <a:cs typeface="Calibri"/>
              </a:rPr>
              <a:t>destination</a:t>
            </a:r>
            <a:r>
              <a:rPr sz="2250" dirty="0">
                <a:latin typeface="Calibri"/>
                <a:cs typeface="Calibri"/>
              </a:rPr>
              <a:t>.</a:t>
            </a:r>
          </a:p>
          <a:p>
            <a:pPr marL="229235" indent="-217170" algn="just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29870" algn="l"/>
              </a:tabLst>
            </a:pPr>
            <a:r>
              <a:rPr sz="2250" spc="10" dirty="0">
                <a:latin typeface="Calibri"/>
                <a:cs typeface="Calibri"/>
              </a:rPr>
              <a:t>The </a:t>
            </a:r>
            <a:r>
              <a:rPr sz="2250" spc="5" dirty="0">
                <a:solidFill>
                  <a:srgbClr val="0070C0"/>
                </a:solidFill>
                <a:latin typeface="Calibri"/>
                <a:cs typeface="Calibri"/>
              </a:rPr>
              <a:t>RECEIVE</a:t>
            </a:r>
            <a:r>
              <a:rPr sz="2250" spc="2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250" dirty="0">
                <a:latin typeface="Calibri"/>
                <a:cs typeface="Calibri"/>
              </a:rPr>
              <a:t>primitive</a:t>
            </a:r>
            <a:r>
              <a:rPr sz="2250" spc="5" dirty="0">
                <a:latin typeface="Calibri"/>
                <a:cs typeface="Calibri"/>
              </a:rPr>
              <a:t> </a:t>
            </a:r>
            <a:r>
              <a:rPr sz="2250" spc="10" dirty="0">
                <a:latin typeface="Calibri"/>
                <a:cs typeface="Calibri"/>
              </a:rPr>
              <a:t>has</a:t>
            </a:r>
            <a:r>
              <a:rPr sz="2250" spc="-5" dirty="0">
                <a:latin typeface="Calibri"/>
                <a:cs typeface="Calibri"/>
              </a:rPr>
              <a:t> </a:t>
            </a:r>
            <a:r>
              <a:rPr sz="2250" spc="5" dirty="0">
                <a:latin typeface="Calibri"/>
                <a:cs typeface="Calibri"/>
              </a:rPr>
              <a:t>two </a:t>
            </a:r>
            <a:r>
              <a:rPr sz="2250" dirty="0">
                <a:latin typeface="Calibri"/>
                <a:cs typeface="Calibri"/>
              </a:rPr>
              <a:t>parameters</a:t>
            </a:r>
            <a:r>
              <a:rPr sz="2250" spc="5" dirty="0">
                <a:latin typeface="Calibri"/>
                <a:cs typeface="Calibri"/>
              </a:rPr>
              <a:t> :</a:t>
            </a:r>
            <a:endParaRPr sz="2250" dirty="0">
              <a:latin typeface="Calibri"/>
              <a:cs typeface="Calibri"/>
            </a:endParaRPr>
          </a:p>
          <a:p>
            <a:pPr marL="1532255" lvl="1" indent="-293370" algn="just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1532890" algn="l"/>
              </a:tabLst>
            </a:pPr>
            <a:r>
              <a:rPr sz="2250" spc="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25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FF0000"/>
                </a:solidFill>
                <a:latin typeface="Calibri"/>
                <a:cs typeface="Calibri"/>
              </a:rPr>
              <a:t>source</a:t>
            </a:r>
            <a:r>
              <a:rPr sz="225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50" spc="5" dirty="0">
                <a:solidFill>
                  <a:srgbClr val="FF0000"/>
                </a:solidFill>
                <a:latin typeface="Calibri"/>
                <a:cs typeface="Calibri"/>
              </a:rPr>
              <a:t>of </a:t>
            </a:r>
            <a:r>
              <a:rPr sz="2250" spc="10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250" spc="5" dirty="0">
                <a:solidFill>
                  <a:srgbClr val="FF0000"/>
                </a:solidFill>
                <a:latin typeface="Calibri"/>
                <a:cs typeface="Calibri"/>
              </a:rPr>
              <a:t>message</a:t>
            </a:r>
            <a:r>
              <a:rPr sz="2250" spc="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50" spc="10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225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50" spc="1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2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50" spc="-10" dirty="0">
                <a:solidFill>
                  <a:srgbClr val="FF0000"/>
                </a:solidFill>
                <a:latin typeface="Calibri"/>
                <a:cs typeface="Calibri"/>
              </a:rPr>
              <a:t>buffer</a:t>
            </a:r>
            <a:r>
              <a:rPr sz="22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50" spc="-10" dirty="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sz="225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FF0000"/>
                </a:solidFill>
                <a:latin typeface="Calibri"/>
                <a:cs typeface="Calibri"/>
              </a:rPr>
              <a:t>storing</a:t>
            </a:r>
            <a:r>
              <a:rPr sz="225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50" spc="1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25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50" spc="10" dirty="0">
                <a:solidFill>
                  <a:srgbClr val="FF0000"/>
                </a:solidFill>
                <a:latin typeface="Calibri"/>
                <a:cs typeface="Calibri"/>
              </a:rPr>
              <a:t>message.</a:t>
            </a:r>
            <a:endParaRPr sz="225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229235" indent="-217170" algn="just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29870" algn="l"/>
              </a:tabLst>
            </a:pPr>
            <a:r>
              <a:rPr sz="2250" spc="5" dirty="0">
                <a:latin typeface="Calibri"/>
                <a:cs typeface="Calibri"/>
              </a:rPr>
              <a:t>Example:</a:t>
            </a:r>
            <a:r>
              <a:rPr sz="2250" dirty="0">
                <a:latin typeface="Calibri"/>
                <a:cs typeface="Calibri"/>
              </a:rPr>
              <a:t> </a:t>
            </a:r>
            <a:r>
              <a:rPr sz="2250" spc="5" dirty="0">
                <a:solidFill>
                  <a:srgbClr val="FF0000"/>
                </a:solidFill>
                <a:latin typeface="Calibri"/>
                <a:cs typeface="Calibri"/>
              </a:rPr>
              <a:t>client</a:t>
            </a:r>
            <a:r>
              <a:rPr sz="225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50" spc="5" dirty="0">
                <a:solidFill>
                  <a:srgbClr val="FF0000"/>
                </a:solidFill>
                <a:latin typeface="Calibri"/>
                <a:cs typeface="Calibri"/>
              </a:rPr>
              <a:t>server</a:t>
            </a:r>
            <a:r>
              <a:rPr sz="22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50" spc="10" dirty="0">
                <a:solidFill>
                  <a:srgbClr val="FF0000"/>
                </a:solidFill>
                <a:latin typeface="Calibri"/>
                <a:cs typeface="Calibri"/>
              </a:rPr>
              <a:t>model</a:t>
            </a:r>
            <a:endParaRPr sz="225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663575" marR="9525" lvl="1" indent="-250190" algn="just">
              <a:lnSpc>
                <a:spcPct val="91100"/>
              </a:lnSpc>
              <a:spcBef>
                <a:spcPts val="470"/>
              </a:spcBef>
              <a:buFont typeface="Arial MT"/>
              <a:buChar char="•"/>
              <a:tabLst>
                <a:tab pos="664210" algn="l"/>
              </a:tabLst>
            </a:pPr>
            <a:r>
              <a:rPr sz="2250" spc="10" dirty="0">
                <a:latin typeface="Calibri"/>
                <a:cs typeface="Calibri"/>
              </a:rPr>
              <a:t>The </a:t>
            </a:r>
            <a:r>
              <a:rPr sz="2250" spc="5" dirty="0">
                <a:latin typeface="Calibri"/>
                <a:cs typeface="Calibri"/>
              </a:rPr>
              <a:t>client </a:t>
            </a:r>
            <a:r>
              <a:rPr sz="2250" dirty="0">
                <a:latin typeface="Calibri"/>
                <a:cs typeface="Calibri"/>
              </a:rPr>
              <a:t>process </a:t>
            </a:r>
            <a:r>
              <a:rPr sz="2250" spc="10" dirty="0">
                <a:latin typeface="Calibri"/>
                <a:cs typeface="Calibri"/>
              </a:rPr>
              <a:t>needing some service sends a </a:t>
            </a:r>
            <a:r>
              <a:rPr sz="2250" spc="5" dirty="0">
                <a:latin typeface="Calibri"/>
                <a:cs typeface="Calibri"/>
              </a:rPr>
              <a:t>message </a:t>
            </a:r>
            <a:r>
              <a:rPr sz="2250" dirty="0">
                <a:latin typeface="Calibri"/>
                <a:cs typeface="Calibri"/>
              </a:rPr>
              <a:t>to </a:t>
            </a:r>
            <a:r>
              <a:rPr sz="2250" spc="5" dirty="0">
                <a:latin typeface="Calibri"/>
                <a:cs typeface="Calibri"/>
              </a:rPr>
              <a:t>the </a:t>
            </a:r>
            <a:r>
              <a:rPr sz="2250" spc="10" dirty="0">
                <a:latin typeface="Calibri"/>
                <a:cs typeface="Calibri"/>
              </a:rPr>
              <a:t>server and </a:t>
            </a:r>
            <a:r>
              <a:rPr sz="2250" spc="5" dirty="0">
                <a:latin typeface="Calibri"/>
                <a:cs typeface="Calibri"/>
              </a:rPr>
              <a:t>waits </a:t>
            </a:r>
            <a:r>
              <a:rPr sz="2250" spc="-10" dirty="0">
                <a:latin typeface="Calibri"/>
                <a:cs typeface="Calibri"/>
              </a:rPr>
              <a:t>for </a:t>
            </a:r>
            <a:r>
              <a:rPr sz="2250" spc="-5" dirty="0">
                <a:latin typeface="Calibri"/>
                <a:cs typeface="Calibri"/>
              </a:rPr>
              <a:t> </a:t>
            </a:r>
            <a:r>
              <a:rPr sz="2250" spc="10" dirty="0">
                <a:latin typeface="Calibri"/>
                <a:cs typeface="Calibri"/>
              </a:rPr>
              <a:t>a </a:t>
            </a:r>
            <a:r>
              <a:rPr sz="2250" spc="5" dirty="0">
                <a:latin typeface="Calibri"/>
                <a:cs typeface="Calibri"/>
              </a:rPr>
              <a:t>reply message. </a:t>
            </a:r>
            <a:r>
              <a:rPr sz="2250" spc="-10" dirty="0">
                <a:latin typeface="Calibri"/>
                <a:cs typeface="Calibri"/>
              </a:rPr>
              <a:t>After </a:t>
            </a:r>
            <a:r>
              <a:rPr sz="2250" dirty="0">
                <a:latin typeface="Calibri"/>
                <a:cs typeface="Calibri"/>
              </a:rPr>
              <a:t>performing </a:t>
            </a:r>
            <a:r>
              <a:rPr sz="2250" spc="10" dirty="0">
                <a:latin typeface="Calibri"/>
                <a:cs typeface="Calibri"/>
              </a:rPr>
              <a:t>the </a:t>
            </a:r>
            <a:r>
              <a:rPr sz="2250" dirty="0">
                <a:latin typeface="Calibri"/>
                <a:cs typeface="Calibri"/>
              </a:rPr>
              <a:t>task, </a:t>
            </a:r>
            <a:r>
              <a:rPr sz="2250" spc="10" dirty="0">
                <a:latin typeface="Calibri"/>
                <a:cs typeface="Calibri"/>
              </a:rPr>
              <a:t>the </a:t>
            </a:r>
            <a:r>
              <a:rPr sz="2250" spc="5" dirty="0">
                <a:latin typeface="Calibri"/>
                <a:cs typeface="Calibri"/>
              </a:rPr>
              <a:t>server </a:t>
            </a:r>
            <a:r>
              <a:rPr sz="2250" dirty="0">
                <a:latin typeface="Calibri"/>
                <a:cs typeface="Calibri"/>
              </a:rPr>
              <a:t>process </a:t>
            </a:r>
            <a:r>
              <a:rPr sz="2250" spc="5" dirty="0">
                <a:latin typeface="Calibri"/>
                <a:cs typeface="Calibri"/>
              </a:rPr>
              <a:t>sends </a:t>
            </a:r>
            <a:r>
              <a:rPr sz="2250" spc="10" dirty="0">
                <a:latin typeface="Calibri"/>
                <a:cs typeface="Calibri"/>
              </a:rPr>
              <a:t>the </a:t>
            </a:r>
            <a:r>
              <a:rPr sz="2250" dirty="0">
                <a:latin typeface="Calibri"/>
                <a:cs typeface="Calibri"/>
              </a:rPr>
              <a:t>result </a:t>
            </a:r>
            <a:r>
              <a:rPr sz="2250" spc="10" dirty="0">
                <a:latin typeface="Calibri"/>
                <a:cs typeface="Calibri"/>
              </a:rPr>
              <a:t>in </a:t>
            </a:r>
            <a:r>
              <a:rPr sz="2250" spc="5" dirty="0">
                <a:latin typeface="Calibri"/>
                <a:cs typeface="Calibri"/>
              </a:rPr>
              <a:t>the </a:t>
            </a:r>
            <a:r>
              <a:rPr sz="2250" spc="-495" dirty="0">
                <a:latin typeface="Calibri"/>
                <a:cs typeface="Calibri"/>
              </a:rPr>
              <a:t> </a:t>
            </a:r>
            <a:r>
              <a:rPr sz="2250" spc="-5" dirty="0">
                <a:latin typeface="Calibri"/>
                <a:cs typeface="Calibri"/>
              </a:rPr>
              <a:t>form</a:t>
            </a:r>
            <a:r>
              <a:rPr sz="2250" spc="15" dirty="0">
                <a:latin typeface="Calibri"/>
                <a:cs typeface="Calibri"/>
              </a:rPr>
              <a:t> </a:t>
            </a:r>
            <a:r>
              <a:rPr sz="2250" spc="5" dirty="0">
                <a:latin typeface="Calibri"/>
                <a:cs typeface="Calibri"/>
              </a:rPr>
              <a:t>of</a:t>
            </a:r>
            <a:r>
              <a:rPr sz="2250" dirty="0">
                <a:latin typeface="Calibri"/>
                <a:cs typeface="Calibri"/>
              </a:rPr>
              <a:t> </a:t>
            </a:r>
            <a:r>
              <a:rPr sz="2250" spc="10" dirty="0">
                <a:latin typeface="Calibri"/>
                <a:cs typeface="Calibri"/>
              </a:rPr>
              <a:t>a</a:t>
            </a:r>
            <a:r>
              <a:rPr sz="2250" spc="5" dirty="0">
                <a:latin typeface="Calibri"/>
                <a:cs typeface="Calibri"/>
              </a:rPr>
              <a:t> </a:t>
            </a:r>
            <a:r>
              <a:rPr sz="2250" dirty="0">
                <a:latin typeface="Calibri"/>
                <a:cs typeface="Calibri"/>
              </a:rPr>
              <a:t>reply</a:t>
            </a:r>
            <a:r>
              <a:rPr sz="2250" spc="5" dirty="0">
                <a:latin typeface="Calibri"/>
                <a:cs typeface="Calibri"/>
              </a:rPr>
              <a:t> message to</a:t>
            </a:r>
            <a:r>
              <a:rPr sz="2250" spc="-5" dirty="0">
                <a:latin typeface="Calibri"/>
                <a:cs typeface="Calibri"/>
              </a:rPr>
              <a:t> </a:t>
            </a:r>
            <a:r>
              <a:rPr sz="2250" spc="10" dirty="0">
                <a:latin typeface="Calibri"/>
                <a:cs typeface="Calibri"/>
              </a:rPr>
              <a:t>the </a:t>
            </a:r>
            <a:r>
              <a:rPr sz="2250" spc="5" dirty="0">
                <a:latin typeface="Calibri"/>
                <a:cs typeface="Calibri"/>
              </a:rPr>
              <a:t>client </a:t>
            </a:r>
            <a:r>
              <a:rPr sz="2250" dirty="0">
                <a:latin typeface="Calibri"/>
                <a:cs typeface="Calibri"/>
              </a:rPr>
              <a:t>process.</a:t>
            </a:r>
          </a:p>
          <a:p>
            <a:pPr marL="229235" indent="-217170" algn="just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229870" algn="l"/>
              </a:tabLst>
            </a:pPr>
            <a:r>
              <a:rPr sz="2250" spc="10" dirty="0">
                <a:latin typeface="Calibri"/>
                <a:cs typeface="Calibri"/>
              </a:rPr>
              <a:t>The SEND</a:t>
            </a:r>
            <a:r>
              <a:rPr sz="2250" dirty="0">
                <a:latin typeface="Calibri"/>
                <a:cs typeface="Calibri"/>
              </a:rPr>
              <a:t> </a:t>
            </a:r>
            <a:r>
              <a:rPr sz="2250" spc="10" dirty="0">
                <a:latin typeface="Calibri"/>
                <a:cs typeface="Calibri"/>
              </a:rPr>
              <a:t>and</a:t>
            </a:r>
            <a:r>
              <a:rPr sz="2250" spc="5" dirty="0">
                <a:latin typeface="Calibri"/>
                <a:cs typeface="Calibri"/>
              </a:rPr>
              <a:t> RECEIVE</a:t>
            </a:r>
            <a:r>
              <a:rPr sz="2250" spc="10" dirty="0">
                <a:latin typeface="Calibri"/>
                <a:cs typeface="Calibri"/>
              </a:rPr>
              <a:t> </a:t>
            </a:r>
            <a:r>
              <a:rPr sz="2250" spc="5" dirty="0">
                <a:latin typeface="Calibri"/>
                <a:cs typeface="Calibri"/>
              </a:rPr>
              <a:t>primitives</a:t>
            </a:r>
            <a:r>
              <a:rPr sz="2250" dirty="0">
                <a:latin typeface="Calibri"/>
                <a:cs typeface="Calibri"/>
              </a:rPr>
              <a:t> provide</a:t>
            </a:r>
            <a:r>
              <a:rPr sz="2250" spc="10" dirty="0">
                <a:latin typeface="Calibri"/>
                <a:cs typeface="Calibri"/>
              </a:rPr>
              <a:t> the </a:t>
            </a:r>
            <a:r>
              <a:rPr sz="2250" spc="5" dirty="0">
                <a:latin typeface="Calibri"/>
                <a:cs typeface="Calibri"/>
              </a:rPr>
              <a:t>basic communication</a:t>
            </a:r>
            <a:r>
              <a:rPr sz="2250" spc="10" dirty="0">
                <a:latin typeface="Calibri"/>
                <a:cs typeface="Calibri"/>
              </a:rPr>
              <a:t> </a:t>
            </a:r>
            <a:r>
              <a:rPr sz="2250" spc="5" dirty="0">
                <a:latin typeface="Calibri"/>
                <a:cs typeface="Calibri"/>
              </a:rPr>
              <a:t>ability</a:t>
            </a:r>
            <a:r>
              <a:rPr sz="2250" spc="10" dirty="0">
                <a:latin typeface="Calibri"/>
                <a:cs typeface="Calibri"/>
              </a:rPr>
              <a:t> </a:t>
            </a:r>
            <a:r>
              <a:rPr sz="2250" dirty="0">
                <a:latin typeface="Calibri"/>
                <a:cs typeface="Calibri"/>
              </a:rPr>
              <a:t>to</a:t>
            </a:r>
            <a:r>
              <a:rPr sz="2250" spc="10" dirty="0">
                <a:latin typeface="Calibri"/>
                <a:cs typeface="Calibri"/>
              </a:rPr>
              <a:t> </a:t>
            </a:r>
            <a:r>
              <a:rPr sz="2250" dirty="0">
                <a:latin typeface="Calibri"/>
                <a:cs typeface="Calibri"/>
              </a:rPr>
              <a:t>programs.</a:t>
            </a:r>
          </a:p>
          <a:p>
            <a:pPr marL="229235" marR="5080" indent="-217170" algn="just">
              <a:lnSpc>
                <a:spcPts val="2460"/>
              </a:lnSpc>
              <a:spcBef>
                <a:spcPts val="515"/>
              </a:spcBef>
              <a:buFont typeface="Arial MT"/>
              <a:buChar char="•"/>
              <a:tabLst>
                <a:tab pos="229870" algn="l"/>
              </a:tabLst>
            </a:pPr>
            <a:r>
              <a:rPr sz="2250" spc="10" dirty="0">
                <a:latin typeface="Calibri"/>
                <a:cs typeface="Calibri"/>
              </a:rPr>
              <a:t>The</a:t>
            </a:r>
            <a:r>
              <a:rPr sz="2250" spc="15" dirty="0">
                <a:latin typeface="Calibri"/>
                <a:cs typeface="Calibri"/>
              </a:rPr>
              <a:t> </a:t>
            </a:r>
            <a:r>
              <a:rPr sz="2250" i="1" spc="5" dirty="0">
                <a:latin typeface="Calibri"/>
                <a:cs typeface="Calibri"/>
              </a:rPr>
              <a:t>semantics</a:t>
            </a:r>
            <a:r>
              <a:rPr sz="2250" i="1" spc="10" dirty="0">
                <a:latin typeface="Calibri"/>
                <a:cs typeface="Calibri"/>
              </a:rPr>
              <a:t> </a:t>
            </a:r>
            <a:r>
              <a:rPr sz="2250" spc="5" dirty="0">
                <a:latin typeface="Calibri"/>
                <a:cs typeface="Calibri"/>
              </a:rPr>
              <a:t>of</a:t>
            </a:r>
            <a:r>
              <a:rPr sz="2250" spc="10" dirty="0">
                <a:latin typeface="Calibri"/>
                <a:cs typeface="Calibri"/>
              </a:rPr>
              <a:t> these</a:t>
            </a:r>
            <a:r>
              <a:rPr sz="2250" spc="15" dirty="0">
                <a:latin typeface="Calibri"/>
                <a:cs typeface="Calibri"/>
              </a:rPr>
              <a:t> </a:t>
            </a:r>
            <a:r>
              <a:rPr sz="2250" spc="5" dirty="0">
                <a:latin typeface="Calibri"/>
                <a:cs typeface="Calibri"/>
              </a:rPr>
              <a:t>primitives</a:t>
            </a:r>
            <a:r>
              <a:rPr sz="2250" spc="10" dirty="0">
                <a:latin typeface="Calibri"/>
                <a:cs typeface="Calibri"/>
              </a:rPr>
              <a:t> </a:t>
            </a:r>
            <a:r>
              <a:rPr sz="2250" spc="5" dirty="0">
                <a:latin typeface="Calibri"/>
                <a:cs typeface="Calibri"/>
              </a:rPr>
              <a:t>also</a:t>
            </a:r>
            <a:r>
              <a:rPr sz="2250" spc="10" dirty="0">
                <a:latin typeface="Calibri"/>
                <a:cs typeface="Calibri"/>
              </a:rPr>
              <a:t> </a:t>
            </a:r>
            <a:r>
              <a:rPr sz="2250" dirty="0">
                <a:latin typeface="Calibri"/>
                <a:cs typeface="Calibri"/>
              </a:rPr>
              <a:t>play</a:t>
            </a:r>
            <a:r>
              <a:rPr sz="2250" spc="5" dirty="0">
                <a:latin typeface="Calibri"/>
                <a:cs typeface="Calibri"/>
              </a:rPr>
              <a:t> </a:t>
            </a:r>
            <a:r>
              <a:rPr sz="2250" spc="10" dirty="0">
                <a:latin typeface="Calibri"/>
                <a:cs typeface="Calibri"/>
              </a:rPr>
              <a:t>a</a:t>
            </a:r>
            <a:r>
              <a:rPr sz="2250" spc="15" dirty="0">
                <a:latin typeface="Calibri"/>
                <a:cs typeface="Calibri"/>
              </a:rPr>
              <a:t> </a:t>
            </a:r>
            <a:r>
              <a:rPr sz="2250" dirty="0">
                <a:latin typeface="Calibri"/>
                <a:cs typeface="Calibri"/>
              </a:rPr>
              <a:t>significant</a:t>
            </a:r>
            <a:r>
              <a:rPr sz="2250" spc="5" dirty="0">
                <a:latin typeface="Calibri"/>
                <a:cs typeface="Calibri"/>
              </a:rPr>
              <a:t> </a:t>
            </a:r>
            <a:r>
              <a:rPr sz="2250" spc="-5" dirty="0">
                <a:latin typeface="Calibri"/>
                <a:cs typeface="Calibri"/>
              </a:rPr>
              <a:t>role</a:t>
            </a:r>
            <a:r>
              <a:rPr sz="2250" dirty="0">
                <a:latin typeface="Calibri"/>
                <a:cs typeface="Calibri"/>
              </a:rPr>
              <a:t> </a:t>
            </a:r>
            <a:r>
              <a:rPr sz="2250" spc="10" dirty="0">
                <a:latin typeface="Calibri"/>
                <a:cs typeface="Calibri"/>
              </a:rPr>
              <a:t>in</a:t>
            </a:r>
            <a:r>
              <a:rPr sz="2250" spc="15" dirty="0">
                <a:latin typeface="Calibri"/>
                <a:cs typeface="Calibri"/>
              </a:rPr>
              <a:t> </a:t>
            </a:r>
            <a:r>
              <a:rPr sz="2250" spc="10" dirty="0">
                <a:latin typeface="Calibri"/>
                <a:cs typeface="Calibri"/>
              </a:rPr>
              <a:t>ease</a:t>
            </a:r>
            <a:r>
              <a:rPr sz="2250" spc="15" dirty="0">
                <a:latin typeface="Calibri"/>
                <a:cs typeface="Calibri"/>
              </a:rPr>
              <a:t> </a:t>
            </a:r>
            <a:r>
              <a:rPr sz="2250" spc="5" dirty="0">
                <a:latin typeface="Calibri"/>
                <a:cs typeface="Calibri"/>
              </a:rPr>
              <a:t>of</a:t>
            </a:r>
            <a:r>
              <a:rPr sz="2250" spc="10" dirty="0">
                <a:latin typeface="Calibri"/>
                <a:cs typeface="Calibri"/>
              </a:rPr>
              <a:t> </a:t>
            </a:r>
            <a:r>
              <a:rPr sz="2250" spc="5" dirty="0">
                <a:latin typeface="Calibri"/>
                <a:cs typeface="Calibri"/>
              </a:rPr>
              <a:t>developing </a:t>
            </a:r>
            <a:r>
              <a:rPr sz="2250" spc="-495" dirty="0">
                <a:latin typeface="Calibri"/>
                <a:cs typeface="Calibri"/>
              </a:rPr>
              <a:t> </a:t>
            </a:r>
            <a:r>
              <a:rPr sz="2250" dirty="0">
                <a:latin typeface="Calibri"/>
                <a:cs typeface="Calibri"/>
              </a:rPr>
              <a:t>programs.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0426" y="383298"/>
            <a:ext cx="41090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C00000"/>
                </a:solidFill>
              </a:rPr>
              <a:t>The</a:t>
            </a:r>
            <a:r>
              <a:rPr sz="2800" spc="-30" dirty="0">
                <a:solidFill>
                  <a:srgbClr val="C00000"/>
                </a:solidFill>
              </a:rPr>
              <a:t> </a:t>
            </a:r>
            <a:r>
              <a:rPr sz="2800" spc="-10" dirty="0">
                <a:solidFill>
                  <a:srgbClr val="C00000"/>
                </a:solidFill>
              </a:rPr>
              <a:t>message</a:t>
            </a:r>
            <a:r>
              <a:rPr sz="2800" spc="-35" dirty="0">
                <a:solidFill>
                  <a:srgbClr val="C00000"/>
                </a:solidFill>
              </a:rPr>
              <a:t> </a:t>
            </a:r>
            <a:r>
              <a:rPr sz="2800" spc="-5" dirty="0">
                <a:solidFill>
                  <a:srgbClr val="C00000"/>
                </a:solidFill>
              </a:rPr>
              <a:t>passing</a:t>
            </a:r>
            <a:r>
              <a:rPr sz="2800" spc="-25" dirty="0">
                <a:solidFill>
                  <a:srgbClr val="C00000"/>
                </a:solidFill>
              </a:rPr>
              <a:t> </a:t>
            </a:r>
            <a:r>
              <a:rPr sz="2800" spc="-10" dirty="0">
                <a:solidFill>
                  <a:srgbClr val="C00000"/>
                </a:solidFill>
              </a:rPr>
              <a:t>model</a:t>
            </a:r>
            <a:endParaRPr sz="280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0902" y="1375234"/>
            <a:ext cx="10465435" cy="443166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210820" indent="-198755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211454" algn="l"/>
              </a:tabLst>
            </a:pPr>
            <a:r>
              <a:rPr sz="20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50" spc="4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</a:t>
            </a:r>
            <a:r>
              <a:rPr sz="205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sz="20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passing</a:t>
            </a:r>
            <a:r>
              <a:rPr sz="2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model,</a:t>
            </a:r>
            <a:r>
              <a:rPr sz="20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messages</a:t>
            </a:r>
            <a:r>
              <a:rPr sz="2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</a:t>
            </a:r>
            <a:r>
              <a:rPr sz="20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copied</a:t>
            </a:r>
            <a:r>
              <a:rPr sz="20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</a:t>
            </a:r>
            <a:r>
              <a:rPr sz="20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times:</a:t>
            </a:r>
            <a:endParaRPr sz="2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8965" lvl="1" indent="-19939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09600" algn="l"/>
              </a:tabLst>
            </a:pPr>
            <a:r>
              <a:rPr sz="20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0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1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z="205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sz="2050" spc="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sz="2050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-1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endParaRPr sz="205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8965" lvl="1" indent="-199390">
              <a:lnSpc>
                <a:spcPct val="100000"/>
              </a:lnSpc>
              <a:spcBef>
                <a:spcPts val="220"/>
              </a:spcBef>
              <a:buFont typeface="Arial MT"/>
              <a:buChar char="•"/>
              <a:tabLst>
                <a:tab pos="609600" algn="l"/>
              </a:tabLst>
            </a:pPr>
            <a:r>
              <a:rPr sz="20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kernel</a:t>
            </a:r>
            <a:r>
              <a:rPr sz="20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sz="205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0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sending</a:t>
            </a:r>
            <a:r>
              <a:rPr sz="20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sz="2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</a:t>
            </a:r>
            <a:r>
              <a:rPr sz="20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5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</a:t>
            </a:r>
            <a:r>
              <a:rPr sz="20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sz="205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0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receiving</a:t>
            </a:r>
            <a:r>
              <a:rPr sz="20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computer.</a:t>
            </a:r>
            <a:endParaRPr sz="2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8965" lvl="1" indent="-199390">
              <a:lnSpc>
                <a:spcPct val="100000"/>
              </a:lnSpc>
              <a:spcBef>
                <a:spcPts val="220"/>
              </a:spcBef>
              <a:buFont typeface="Arial MT"/>
              <a:buChar char="•"/>
              <a:tabLst>
                <a:tab pos="609600" algn="l"/>
              </a:tabLst>
            </a:pPr>
            <a:r>
              <a:rPr sz="20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0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5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sz="20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sz="205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0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receiving</a:t>
            </a:r>
            <a:r>
              <a:rPr sz="20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computer to </a:t>
            </a:r>
            <a:r>
              <a:rPr sz="20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5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z="20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buffer.</a:t>
            </a:r>
            <a:endParaRPr sz="2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Arial MT"/>
              <a:buChar char="•"/>
            </a:pP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0820" indent="-198755">
              <a:lnSpc>
                <a:spcPct val="100000"/>
              </a:lnSpc>
              <a:buFont typeface="Arial MT"/>
              <a:buChar char="•"/>
              <a:tabLst>
                <a:tab pos="211454" algn="l"/>
              </a:tabLst>
            </a:pPr>
            <a:r>
              <a:rPr sz="20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2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5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known</a:t>
            </a:r>
            <a:r>
              <a:rPr sz="20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0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5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buffered</a:t>
            </a:r>
            <a:r>
              <a:rPr sz="205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option.</a:t>
            </a:r>
            <a:endParaRPr sz="2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 MT"/>
              <a:buChar char="•"/>
            </a:pPr>
            <a:endParaRPr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0820" indent="-198755">
              <a:lnSpc>
                <a:spcPct val="100000"/>
              </a:lnSpc>
              <a:buFont typeface="Arial MT"/>
              <a:buChar char="•"/>
              <a:tabLst>
                <a:tab pos="211454" algn="l"/>
              </a:tabLst>
            </a:pPr>
            <a:r>
              <a:rPr sz="20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sz="20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sz="2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</a:t>
            </a:r>
            <a:r>
              <a:rPr sz="20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</a:t>
            </a:r>
            <a:r>
              <a:rPr sz="2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decide</a:t>
            </a:r>
            <a:r>
              <a:rPr sz="20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semantics</a:t>
            </a:r>
            <a:r>
              <a:rPr sz="2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sz="2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sz="20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primitives</a:t>
            </a:r>
            <a:r>
              <a:rPr sz="20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are: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7720" indent="-398145">
              <a:lnSpc>
                <a:spcPct val="100000"/>
              </a:lnSpc>
              <a:buAutoNum type="arabicPeriod"/>
              <a:tabLst>
                <a:tab pos="807720" algn="l"/>
                <a:tab pos="808355" algn="l"/>
              </a:tabLst>
            </a:pPr>
            <a:r>
              <a:rPr sz="2050" spc="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BLOCKING</a:t>
            </a:r>
            <a:r>
              <a:rPr sz="2050" spc="-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VS.</a:t>
            </a:r>
            <a:r>
              <a:rPr sz="2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NONBLOCKING</a:t>
            </a:r>
            <a:r>
              <a:rPr sz="2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PRIMITIVES</a:t>
            </a:r>
            <a:endParaRPr sz="2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FF00"/>
              </a:buClr>
              <a:buFont typeface="Calibri"/>
              <a:buAutoNum type="arabicPeriod"/>
            </a:pPr>
            <a:endParaRPr sz="23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7720" indent="-398145">
              <a:lnSpc>
                <a:spcPct val="100000"/>
              </a:lnSpc>
              <a:buAutoNum type="arabicPeriod"/>
              <a:tabLst>
                <a:tab pos="807720" algn="l"/>
                <a:tab pos="808355" algn="l"/>
              </a:tabLst>
            </a:pPr>
            <a:r>
              <a:rPr sz="2050" spc="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SYNCHRONOUS</a:t>
            </a:r>
            <a:r>
              <a:rPr sz="205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VS.</a:t>
            </a:r>
            <a:r>
              <a:rPr sz="2050" spc="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ASYNCHRONOUS</a:t>
            </a:r>
            <a:r>
              <a:rPr sz="2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50" spc="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PRIMITIVES</a:t>
            </a:r>
            <a:endParaRPr sz="2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6224" y="337578"/>
            <a:ext cx="645985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" dirty="0">
                <a:solidFill>
                  <a:srgbClr val="C00000"/>
                </a:solidFill>
              </a:rPr>
              <a:t>1.BLOCKING</a:t>
            </a:r>
            <a:r>
              <a:rPr sz="2800" spc="-10" dirty="0">
                <a:solidFill>
                  <a:srgbClr val="C00000"/>
                </a:solidFill>
              </a:rPr>
              <a:t> VS.</a:t>
            </a:r>
            <a:r>
              <a:rPr sz="2800" dirty="0">
                <a:solidFill>
                  <a:srgbClr val="C00000"/>
                </a:solidFill>
              </a:rPr>
              <a:t> </a:t>
            </a:r>
            <a:r>
              <a:rPr sz="2800" spc="-15" dirty="0">
                <a:solidFill>
                  <a:srgbClr val="C00000"/>
                </a:solidFill>
              </a:rPr>
              <a:t>NONBLOCKING</a:t>
            </a:r>
            <a:r>
              <a:rPr sz="2800" spc="-5" dirty="0">
                <a:solidFill>
                  <a:srgbClr val="C00000"/>
                </a:solidFill>
              </a:rPr>
              <a:t> </a:t>
            </a:r>
            <a:r>
              <a:rPr sz="2800" spc="-10" dirty="0">
                <a:solidFill>
                  <a:srgbClr val="C00000"/>
                </a:solidFill>
              </a:rPr>
              <a:t>PRIMITIVES</a:t>
            </a:r>
            <a:endParaRPr sz="2800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2628" y="1067435"/>
            <a:ext cx="10647045" cy="52074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232410" marR="5080" indent="-220345" algn="just">
              <a:lnSpc>
                <a:spcPts val="2480"/>
              </a:lnSpc>
              <a:spcBef>
                <a:spcPts val="414"/>
              </a:spcBef>
              <a:buFont typeface="Arial MT"/>
              <a:buChar char="•"/>
              <a:tabLst>
                <a:tab pos="233045" algn="l"/>
              </a:tabLst>
            </a:pP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NONBLOCKING</a:t>
            </a:r>
            <a:r>
              <a:rPr sz="23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PRIMITIVES</a:t>
            </a: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primitive</a:t>
            </a: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</a:t>
            </a: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300" spc="4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300" spc="5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sz="23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soon</a:t>
            </a:r>
            <a:r>
              <a:rPr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</a:t>
            </a:r>
            <a:r>
              <a:rPr sz="23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copied</a:t>
            </a:r>
            <a:r>
              <a:rPr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onto</a:t>
            </a:r>
            <a:r>
              <a:rPr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buffer.</a:t>
            </a:r>
            <a:endParaRPr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2410" marR="20955" indent="-220345" algn="just">
              <a:lnSpc>
                <a:spcPct val="90100"/>
              </a:lnSpc>
              <a:spcBef>
                <a:spcPts val="925"/>
              </a:spcBef>
              <a:buFont typeface="Arial MT"/>
              <a:buChar char="•"/>
              <a:tabLst>
                <a:tab pos="233045" algn="l"/>
              </a:tabLst>
            </a:pP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 </a:t>
            </a:r>
            <a:r>
              <a:rPr sz="23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 </a:t>
            </a:r>
            <a:r>
              <a:rPr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primitive </a:t>
            </a: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signals its </a:t>
            </a:r>
            <a:r>
              <a:rPr sz="23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intention to </a:t>
            </a:r>
            <a:r>
              <a:rPr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 </a:t>
            </a: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message </a:t>
            </a:r>
            <a:r>
              <a:rPr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 </a:t>
            </a:r>
            <a:r>
              <a:rPr sz="23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</a:t>
            </a: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message. The </a:t>
            </a:r>
            <a:r>
              <a:rPr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receiving process </a:t>
            </a:r>
            <a:r>
              <a:rPr sz="23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</a:t>
            </a: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either periodically </a:t>
            </a:r>
            <a:r>
              <a:rPr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sz="2300" spc="4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3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300" spc="4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arrival</a:t>
            </a:r>
            <a:r>
              <a:rPr sz="2300" spc="4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300" spc="4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300" spc="4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sz="2300" spc="4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300" spc="4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300" spc="4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signalled</a:t>
            </a:r>
            <a:r>
              <a:rPr sz="2300" spc="4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300" spc="4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300" spc="4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sz="2300" spc="4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upon</a:t>
            </a:r>
            <a:r>
              <a:rPr sz="2300" spc="4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arrival</a:t>
            </a:r>
            <a:r>
              <a:rPr sz="2300" spc="4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300" spc="4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300" spc="-5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message.</a:t>
            </a:r>
            <a:r>
              <a:rPr sz="23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</a:t>
            </a:r>
            <a:r>
              <a:rPr sz="23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difficult,</a:t>
            </a:r>
            <a:r>
              <a:rPr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sz="23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flexible.</a:t>
            </a:r>
            <a:endParaRPr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2410" marR="6985" indent="-220345" algn="just">
              <a:lnSpc>
                <a:spcPct val="90100"/>
              </a:lnSpc>
              <a:spcBef>
                <a:spcPts val="950"/>
              </a:spcBef>
              <a:buFont typeface="Arial MT"/>
              <a:buChar char="•"/>
              <a:tabLst>
                <a:tab pos="233045" algn="l"/>
              </a:tabLst>
            </a:pP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3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BLOCKING </a:t>
            </a:r>
            <a:r>
              <a:rPr sz="23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PRIMITIVES</a:t>
            </a: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sz="23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primitive </a:t>
            </a: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</a:t>
            </a:r>
            <a:r>
              <a:rPr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sz="23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to </a:t>
            </a: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</a:t>
            </a:r>
            <a:r>
              <a:rPr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until</a:t>
            </a: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been</a:t>
            </a:r>
            <a:r>
              <a:rPr sz="23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</a:t>
            </a: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</a:t>
            </a:r>
            <a:r>
              <a:rPr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3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</a:t>
            </a:r>
            <a:r>
              <a:rPr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been </a:t>
            </a:r>
            <a:r>
              <a:rPr sz="23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received. </a:t>
            </a: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</a:t>
            </a:r>
            <a:r>
              <a:rPr sz="2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 </a:t>
            </a:r>
            <a:r>
              <a:rPr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reused </a:t>
            </a: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soon as the </a:t>
            </a:r>
            <a:r>
              <a:rPr sz="23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</a:t>
            </a:r>
            <a:r>
              <a:rPr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returned </a:t>
            </a:r>
            <a:r>
              <a:rPr sz="23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</a:t>
            </a:r>
            <a:r>
              <a:rPr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program.</a:t>
            </a:r>
            <a:r>
              <a:rPr sz="23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300" spc="8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2410" marR="6985" indent="-220345" algn="just">
              <a:lnSpc>
                <a:spcPct val="90100"/>
              </a:lnSpc>
              <a:spcBef>
                <a:spcPts val="950"/>
              </a:spcBef>
              <a:buFont typeface="Arial MT"/>
              <a:buChar char="•"/>
              <a:tabLst>
                <a:tab pos="233045" algn="l"/>
              </a:tabLst>
            </a:pPr>
            <a:r>
              <a:rPr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3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</a:t>
            </a:r>
            <a:r>
              <a:rPr sz="23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</a:t>
            </a:r>
            <a:r>
              <a:rPr sz="23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primitive</a:t>
            </a:r>
            <a:r>
              <a:rPr sz="23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</a:t>
            </a:r>
            <a:r>
              <a:rPr sz="23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23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sz="23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sz="23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sz="23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3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</a:t>
            </a:r>
            <a:r>
              <a:rPr sz="2300" spc="-5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copied</a:t>
            </a:r>
            <a:r>
              <a:rPr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3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buffer.</a:t>
            </a:r>
            <a:r>
              <a:rPr sz="2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reliable</a:t>
            </a: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</a:t>
            </a: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primitive</a:t>
            </a: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</a:t>
            </a: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sends</a:t>
            </a:r>
            <a:r>
              <a:rPr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acknowledgement,</a:t>
            </a: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</a:t>
            </a:r>
            <a:r>
              <a:rPr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</a:t>
            </a:r>
            <a:r>
              <a:rPr sz="23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unreliable</a:t>
            </a: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</a:t>
            </a: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primitive</a:t>
            </a: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does</a:t>
            </a:r>
            <a:r>
              <a:rPr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acknowledgement. Here </a:t>
            </a: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 </a:t>
            </a: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sz="23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 </a:t>
            </a: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predictable, </a:t>
            </a: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3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</a:t>
            </a:r>
            <a:r>
              <a:rPr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</a:t>
            </a: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easy.,</a:t>
            </a:r>
            <a:r>
              <a:rPr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sz="23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</a:t>
            </a:r>
            <a:r>
              <a:rPr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</a:t>
            </a: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sz="23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absence</a:t>
            </a:r>
            <a:r>
              <a:rPr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concurrency.</a:t>
            </a:r>
            <a:endParaRPr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3185" y="337578"/>
            <a:ext cx="72593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" dirty="0">
                <a:solidFill>
                  <a:srgbClr val="C00000"/>
                </a:solidFill>
              </a:rPr>
              <a:t>SYNCHRONOUS</a:t>
            </a:r>
            <a:r>
              <a:rPr sz="2800" dirty="0">
                <a:solidFill>
                  <a:srgbClr val="C00000"/>
                </a:solidFill>
              </a:rPr>
              <a:t> </a:t>
            </a:r>
            <a:r>
              <a:rPr sz="2800" spc="-15" dirty="0">
                <a:solidFill>
                  <a:srgbClr val="C00000"/>
                </a:solidFill>
              </a:rPr>
              <a:t>VS.</a:t>
            </a:r>
            <a:r>
              <a:rPr sz="2800" spc="-5" dirty="0">
                <a:solidFill>
                  <a:srgbClr val="C00000"/>
                </a:solidFill>
              </a:rPr>
              <a:t> </a:t>
            </a:r>
            <a:r>
              <a:rPr sz="2800" spc="-15" dirty="0">
                <a:solidFill>
                  <a:srgbClr val="C00000"/>
                </a:solidFill>
              </a:rPr>
              <a:t>ASYNCHRONOUS</a:t>
            </a:r>
            <a:r>
              <a:rPr sz="2800" dirty="0">
                <a:solidFill>
                  <a:srgbClr val="C00000"/>
                </a:solidFill>
              </a:rPr>
              <a:t> </a:t>
            </a:r>
            <a:r>
              <a:rPr sz="2800" spc="-10" dirty="0">
                <a:solidFill>
                  <a:srgbClr val="C00000"/>
                </a:solidFill>
              </a:rPr>
              <a:t>PRIMITIVES</a:t>
            </a:r>
            <a:endParaRPr sz="2800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0902" y="1118780"/>
            <a:ext cx="10654030" cy="4555734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1300" marR="8255" indent="-228600" algn="just">
              <a:lnSpc>
                <a:spcPct val="90000"/>
              </a:lnSpc>
              <a:spcBef>
                <a:spcPts val="38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synchronous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primitives,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primitive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blocked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 </a:t>
            </a:r>
            <a:r>
              <a:rPr sz="2400" spc="-5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primitive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executed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receiving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computer.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called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rendezvous.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blocking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synchronous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primitive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extended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unblocking-synchronous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primitive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copying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sending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side,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sz="2400" spc="5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allowing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</a:t>
            </a:r>
            <a:r>
              <a:rPr sz="24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SEND.</a:t>
            </a:r>
            <a:endParaRPr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 MT"/>
              <a:buChar char="•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5080" indent="-228600" algn="just">
              <a:lnSpc>
                <a:spcPts val="2590"/>
              </a:lnSpc>
              <a:spcBef>
                <a:spcPts val="17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asynchronous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primitives, the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messages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buffered.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5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primitive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even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corresponding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primitive.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10795" indent="-228600" algn="just">
              <a:lnSpc>
                <a:spcPts val="259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 </a:t>
            </a:r>
            <a:r>
              <a:rPr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primitive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either be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blocking or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nonblocking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primitive. </a:t>
            </a:r>
            <a:endParaRPr lang="en-US" sz="24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10795" indent="-228600" algn="just">
              <a:lnSpc>
                <a:spcPts val="259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buffering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messages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complex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messages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meant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already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died.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3574" y="307339"/>
            <a:ext cx="33458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" dirty="0">
                <a:solidFill>
                  <a:srgbClr val="C00000"/>
                </a:solidFill>
              </a:rPr>
              <a:t>Remote</a:t>
            </a:r>
            <a:r>
              <a:rPr sz="2800" spc="-40" dirty="0">
                <a:solidFill>
                  <a:srgbClr val="C00000"/>
                </a:solidFill>
              </a:rPr>
              <a:t> </a:t>
            </a:r>
            <a:r>
              <a:rPr sz="2800" spc="-15" dirty="0">
                <a:solidFill>
                  <a:srgbClr val="C00000"/>
                </a:solidFill>
              </a:rPr>
              <a:t>procedure</a:t>
            </a:r>
            <a:r>
              <a:rPr sz="2800" spc="-40" dirty="0">
                <a:solidFill>
                  <a:srgbClr val="C00000"/>
                </a:solidFill>
              </a:rPr>
              <a:t> </a:t>
            </a:r>
            <a:r>
              <a:rPr sz="2800" spc="-10" dirty="0">
                <a:solidFill>
                  <a:srgbClr val="C00000"/>
                </a:solidFill>
              </a:rPr>
              <a:t>call</a:t>
            </a:r>
            <a:endParaRPr sz="2800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0902" y="891616"/>
            <a:ext cx="10645775" cy="482155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33679" marR="10160" indent="-221615" algn="just">
              <a:lnSpc>
                <a:spcPts val="2510"/>
              </a:lnSpc>
              <a:spcBef>
                <a:spcPts val="420"/>
              </a:spcBef>
              <a:buFont typeface="Arial MT"/>
              <a:buChar char="•"/>
              <a:tabLst>
                <a:tab pos="234315" algn="l"/>
              </a:tabLst>
            </a:pPr>
            <a:r>
              <a:rPr sz="2300" spc="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 </a:t>
            </a:r>
            <a:r>
              <a:rPr sz="2300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3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sz="23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 </a:t>
            </a:r>
            <a:r>
              <a:rPr sz="23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sz="23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3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</a:t>
            </a:r>
            <a:r>
              <a:rPr sz="23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 </a:t>
            </a:r>
            <a:r>
              <a:rPr sz="23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server, </a:t>
            </a:r>
            <a:r>
              <a:rPr sz="23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sz="23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3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</a:t>
            </a:r>
            <a:r>
              <a:rPr sz="23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needing a service </a:t>
            </a:r>
            <a:r>
              <a:rPr sz="23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invokes</a:t>
            </a:r>
            <a:r>
              <a:rPr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3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  <a:r>
              <a:rPr sz="23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server.</a:t>
            </a:r>
            <a:endParaRPr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3679" marR="5080" indent="-221615" algn="just">
              <a:lnSpc>
                <a:spcPct val="90900"/>
              </a:lnSpc>
              <a:spcBef>
                <a:spcPts val="930"/>
              </a:spcBef>
              <a:buFont typeface="Arial MT"/>
              <a:buChar char="•"/>
              <a:tabLst>
                <a:tab pos="234315" algn="l"/>
              </a:tabLst>
            </a:pPr>
            <a:r>
              <a:rPr sz="23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invoking </a:t>
            </a:r>
            <a:r>
              <a:rPr sz="23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procedure, </a:t>
            </a:r>
            <a:r>
              <a:rPr sz="23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3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calling process </a:t>
            </a:r>
            <a:r>
              <a:rPr sz="23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(the </a:t>
            </a:r>
            <a:r>
              <a:rPr sz="23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client) is </a:t>
            </a:r>
            <a:r>
              <a:rPr sz="23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suspended and </a:t>
            </a:r>
            <a:r>
              <a:rPr sz="23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parameters, </a:t>
            </a:r>
            <a:r>
              <a:rPr sz="23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</a:t>
            </a: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3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passed </a:t>
            </a: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3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</a:t>
            </a:r>
            <a:r>
              <a:rPr sz="23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machine(the </a:t>
            </a:r>
            <a:r>
              <a:rPr sz="23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server) where </a:t>
            </a:r>
            <a:r>
              <a:rPr sz="23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</a:t>
            </a:r>
            <a:r>
              <a:rPr sz="23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23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execute.</a:t>
            </a:r>
            <a:endParaRPr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3679" marR="5715" indent="-221615" algn="just">
              <a:lnSpc>
                <a:spcPts val="2520"/>
              </a:lnSpc>
              <a:spcBef>
                <a:spcPts val="1005"/>
              </a:spcBef>
              <a:buFont typeface="Arial MT"/>
              <a:buChar char="•"/>
              <a:tabLst>
                <a:tab pos="234315" algn="l"/>
              </a:tabLst>
            </a:pPr>
            <a:r>
              <a:rPr sz="23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3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completion</a:t>
            </a:r>
            <a:r>
              <a:rPr sz="23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3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3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  <a:r>
              <a:rPr sz="23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execution,</a:t>
            </a:r>
            <a:r>
              <a:rPr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3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sz="23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3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passed</a:t>
            </a:r>
            <a:r>
              <a:rPr sz="23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 </a:t>
            </a:r>
            <a:r>
              <a:rPr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300" spc="5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300" spc="-5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3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</a:t>
            </a:r>
            <a:r>
              <a:rPr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3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3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resumes</a:t>
            </a:r>
            <a:r>
              <a:rPr sz="23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r>
              <a:rPr sz="23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if</a:t>
            </a:r>
            <a:r>
              <a:rPr sz="23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3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had</a:t>
            </a:r>
            <a:r>
              <a:rPr sz="23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sz="23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procedure.</a:t>
            </a:r>
          </a:p>
          <a:p>
            <a:pPr marL="233679" marR="7620" indent="-221615" algn="just">
              <a:lnSpc>
                <a:spcPts val="2510"/>
              </a:lnSpc>
              <a:spcBef>
                <a:spcPts val="965"/>
              </a:spcBef>
              <a:buFont typeface="Arial MT"/>
              <a:buChar char="•"/>
              <a:tabLst>
                <a:tab pos="234315" algn="l"/>
              </a:tabLst>
            </a:pPr>
            <a:r>
              <a:rPr sz="23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sz="23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3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RPC</a:t>
            </a:r>
            <a:r>
              <a:rPr sz="23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</a:t>
            </a:r>
            <a:r>
              <a:rPr sz="23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looks</a:t>
            </a:r>
            <a:r>
              <a:rPr sz="23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simple,</a:t>
            </a:r>
            <a:r>
              <a:rPr sz="23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3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</a:t>
            </a:r>
            <a:r>
              <a:rPr sz="23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3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arise</a:t>
            </a:r>
            <a:r>
              <a:rPr sz="23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</a:t>
            </a:r>
            <a:r>
              <a:rPr sz="23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</a:t>
            </a:r>
            <a:r>
              <a:rPr sz="23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3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</a:t>
            </a:r>
            <a:r>
              <a:rPr sz="23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are,</a:t>
            </a:r>
          </a:p>
          <a:p>
            <a:pPr marL="899160" lvl="1" indent="-471170">
              <a:lnSpc>
                <a:spcPct val="100000"/>
              </a:lnSpc>
              <a:spcBef>
                <a:spcPts val="190"/>
              </a:spcBef>
              <a:buAutoNum type="arabicPeriod"/>
              <a:tabLst>
                <a:tab pos="899160" algn="l"/>
                <a:tab pos="899794" algn="l"/>
              </a:tabLst>
            </a:pPr>
            <a:r>
              <a:rPr sz="2300" spc="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endParaRPr sz="23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9160" lvl="1" indent="-471170">
              <a:lnSpc>
                <a:spcPct val="100000"/>
              </a:lnSpc>
              <a:spcBef>
                <a:spcPts val="229"/>
              </a:spcBef>
              <a:buAutoNum type="arabicPeriod"/>
              <a:tabLst>
                <a:tab pos="899160" algn="l"/>
                <a:tab pos="899794" algn="l"/>
              </a:tabLst>
            </a:pPr>
            <a:r>
              <a:rPr sz="2300" spc="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Binding</a:t>
            </a:r>
            <a:endParaRPr sz="23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9160" lvl="1" indent="-47117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899160" algn="l"/>
                <a:tab pos="899794" algn="l"/>
              </a:tabLst>
            </a:pPr>
            <a:r>
              <a:rPr sz="23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</a:t>
            </a:r>
            <a:r>
              <a:rPr sz="23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300" spc="-2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sz="2300" spc="-2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passing</a:t>
            </a:r>
            <a:endParaRPr sz="23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9160" lvl="1" indent="-471170">
              <a:lnSpc>
                <a:spcPct val="100000"/>
              </a:lnSpc>
              <a:spcBef>
                <a:spcPts val="229"/>
              </a:spcBef>
              <a:buAutoNum type="arabicPeriod"/>
              <a:tabLst>
                <a:tab pos="899160" algn="l"/>
                <a:tab pos="899794" algn="l"/>
              </a:tabLst>
            </a:pPr>
            <a:r>
              <a:rPr sz="23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sz="23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handling,</a:t>
            </a:r>
            <a:r>
              <a:rPr sz="23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semantics</a:t>
            </a:r>
            <a:r>
              <a:rPr sz="23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3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correctness</a:t>
            </a:r>
            <a:endParaRPr sz="23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7958" y="342722"/>
            <a:ext cx="10787405" cy="625535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6700" y="136524"/>
            <a:ext cx="6591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C00000"/>
                </a:solidFill>
              </a:rPr>
              <a:t>Advantages</a:t>
            </a:r>
            <a:r>
              <a:rPr sz="3600" spc="5" dirty="0">
                <a:solidFill>
                  <a:srgbClr val="C00000"/>
                </a:solidFill>
              </a:rPr>
              <a:t> </a:t>
            </a:r>
            <a:r>
              <a:rPr sz="3600" spc="-5" dirty="0">
                <a:solidFill>
                  <a:srgbClr val="C00000"/>
                </a:solidFill>
              </a:rPr>
              <a:t>of</a:t>
            </a:r>
            <a:r>
              <a:rPr sz="3600" spc="5" dirty="0">
                <a:solidFill>
                  <a:srgbClr val="C00000"/>
                </a:solidFill>
              </a:rPr>
              <a:t> </a:t>
            </a:r>
            <a:r>
              <a:rPr sz="3600" spc="-15" dirty="0">
                <a:solidFill>
                  <a:srgbClr val="C00000"/>
                </a:solidFill>
              </a:rPr>
              <a:t>Distributed</a:t>
            </a:r>
            <a:r>
              <a:rPr sz="3600" spc="5" dirty="0">
                <a:solidFill>
                  <a:srgbClr val="C00000"/>
                </a:solidFill>
              </a:rPr>
              <a:t> </a:t>
            </a:r>
            <a:r>
              <a:rPr sz="3600" spc="-30" dirty="0">
                <a:solidFill>
                  <a:srgbClr val="C00000"/>
                </a:solidFill>
              </a:rPr>
              <a:t>Systems</a:t>
            </a:r>
            <a:endParaRPr sz="3600" dirty="0">
              <a:solidFill>
                <a:srgbClr val="C00000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66165" y="685800"/>
            <a:ext cx="10072370" cy="5482269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09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sz="2800" spc="-4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Sharing</a:t>
            </a:r>
            <a:endParaRPr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7865" marR="465455" lvl="1" indent="-228600">
              <a:lnSpc>
                <a:spcPts val="2590"/>
              </a:lnSpc>
              <a:spcBef>
                <a:spcPts val="535"/>
              </a:spcBef>
              <a:buFont typeface="Arial MT"/>
              <a:buChar char="•"/>
              <a:tabLst>
                <a:tab pos="698500" algn="l"/>
              </a:tabLst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service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by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sending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5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1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sz="2800" spc="-1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network.</a:t>
            </a:r>
            <a:endParaRPr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8500" lvl="1" indent="-228600">
              <a:lnSpc>
                <a:spcPct val="100000"/>
              </a:lnSpc>
              <a:spcBef>
                <a:spcPts val="175"/>
              </a:spcBef>
              <a:buFont typeface="Arial MT"/>
              <a:buChar char="•"/>
              <a:tabLst>
                <a:tab pos="698500" algn="l"/>
              </a:tabLst>
            </a:pP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computers.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7865" marR="5080" lvl="1" indent="-228600">
              <a:lnSpc>
                <a:spcPts val="2590"/>
              </a:lnSpc>
              <a:spcBef>
                <a:spcPts val="535"/>
              </a:spcBef>
              <a:buFont typeface="Arial MT"/>
              <a:buChar char="•"/>
              <a:tabLst>
                <a:tab pos="698500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Eg: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3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printer,</a:t>
            </a:r>
            <a:r>
              <a:rPr sz="28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compiler,</a:t>
            </a:r>
            <a:r>
              <a:rPr sz="28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2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sz="28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processor,</a:t>
            </a:r>
            <a:r>
              <a:rPr sz="28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sz="28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</a:t>
            </a:r>
            <a:r>
              <a:rPr sz="2800" spc="-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computers.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Enhanced</a:t>
            </a:r>
            <a:r>
              <a:rPr sz="2800" spc="-4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endParaRPr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8500" lvl="1" indent="-228600">
              <a:lnSpc>
                <a:spcPct val="100000"/>
              </a:lnSpc>
              <a:spcBef>
                <a:spcPts val="210"/>
              </a:spcBef>
              <a:buFont typeface="Arial MT"/>
              <a:buChar char="•"/>
              <a:tabLst>
                <a:tab pos="698500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Capable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rapid</a:t>
            </a:r>
            <a:r>
              <a:rPr sz="28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response</a:t>
            </a:r>
            <a:r>
              <a:rPr sz="2800" spc="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higher </a:t>
            </a:r>
            <a:r>
              <a:rPr sz="2800" spc="-2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throughput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8500" lvl="1" indent="-228600">
              <a:lnSpc>
                <a:spcPct val="100000"/>
              </a:lnSpc>
              <a:spcBef>
                <a:spcPts val="210"/>
              </a:spcBef>
              <a:buFont typeface="Arial MT"/>
              <a:buChar char="•"/>
              <a:tabLst>
                <a:tab pos="698500" algn="l"/>
              </a:tabLst>
            </a:pP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concurrently</a:t>
            </a:r>
            <a:r>
              <a:rPr sz="2800"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executed</a:t>
            </a:r>
            <a:r>
              <a:rPr sz="2800" spc="-1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sz="2800" spc="-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computers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distributing</a:t>
            </a:r>
            <a:r>
              <a:rPr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</a:t>
            </a:r>
            <a:r>
              <a:rPr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11496" y="307339"/>
            <a:ext cx="2997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C00000"/>
                </a:solidFill>
              </a:rPr>
              <a:t>Design</a:t>
            </a:r>
            <a:r>
              <a:rPr sz="2800" spc="-30" dirty="0">
                <a:solidFill>
                  <a:srgbClr val="C00000"/>
                </a:solidFill>
              </a:rPr>
              <a:t> </a:t>
            </a:r>
            <a:r>
              <a:rPr sz="2800" spc="-5" dirty="0">
                <a:solidFill>
                  <a:srgbClr val="C00000"/>
                </a:solidFill>
              </a:rPr>
              <a:t>Issues</a:t>
            </a:r>
            <a:r>
              <a:rPr sz="2800" spc="-35" dirty="0">
                <a:solidFill>
                  <a:srgbClr val="C00000"/>
                </a:solidFill>
              </a:rPr>
              <a:t> </a:t>
            </a:r>
            <a:r>
              <a:rPr sz="2800" spc="-5" dirty="0">
                <a:solidFill>
                  <a:srgbClr val="C00000"/>
                </a:solidFill>
              </a:rPr>
              <a:t>in</a:t>
            </a:r>
            <a:r>
              <a:rPr sz="2800" spc="-35" dirty="0">
                <a:solidFill>
                  <a:srgbClr val="C00000"/>
                </a:solidFill>
              </a:rPr>
              <a:t> </a:t>
            </a:r>
            <a:r>
              <a:rPr sz="2800" spc="-10" dirty="0">
                <a:solidFill>
                  <a:srgbClr val="C00000"/>
                </a:solidFill>
              </a:rPr>
              <a:t>RPC</a:t>
            </a:r>
            <a:endParaRPr sz="2800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8150" y="1371600"/>
            <a:ext cx="7467600" cy="3688317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41300" indent="-228600">
              <a:lnSpc>
                <a:spcPct val="200000"/>
              </a:lnSpc>
              <a:spcBef>
                <a:spcPts val="80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endParaRPr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200000"/>
              </a:lnSpc>
              <a:spcBef>
                <a:spcPts val="71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Binding</a:t>
            </a:r>
            <a:endParaRPr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200000"/>
              </a:lnSpc>
              <a:spcBef>
                <a:spcPts val="71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</a:t>
            </a:r>
            <a:r>
              <a:rPr sz="28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result</a:t>
            </a:r>
            <a:r>
              <a:rPr sz="28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passing</a:t>
            </a:r>
            <a:endParaRPr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2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</a:t>
            </a:r>
            <a:r>
              <a:rPr sz="28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handling,</a:t>
            </a:r>
            <a:r>
              <a:rPr sz="28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semantics,</a:t>
            </a:r>
            <a:r>
              <a:rPr sz="28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correctness</a:t>
            </a:r>
            <a:endParaRPr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8350" y="152400"/>
            <a:ext cx="251829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C00000"/>
                </a:solidFill>
              </a:rPr>
              <a:t>Structure</a:t>
            </a:r>
            <a:endParaRPr sz="3600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35150" y="1295400"/>
            <a:ext cx="8331200" cy="3215304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41300" indent="-228600">
              <a:lnSpc>
                <a:spcPct val="200000"/>
              </a:lnSpc>
              <a:spcBef>
                <a:spcPts val="81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RPC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stub</a:t>
            </a:r>
            <a:r>
              <a:rPr sz="24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procedures</a:t>
            </a:r>
            <a:endParaRPr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200000"/>
              </a:lnSpc>
              <a:spcBef>
                <a:spcPts val="71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stub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stub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2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stub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stub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200000"/>
              </a:lnSpc>
              <a:spcBef>
                <a:spcPts val="71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stub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passes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stub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6950" y="41990"/>
            <a:ext cx="209937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solidFill>
                  <a:srgbClr val="C00000"/>
                </a:solidFill>
              </a:rPr>
              <a:t>Binding</a:t>
            </a:r>
            <a:endParaRPr sz="4000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0902" y="670367"/>
            <a:ext cx="10645775" cy="466280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Approach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</a:p>
          <a:p>
            <a:pPr marL="241300" marR="5080" indent="-228600">
              <a:lnSpc>
                <a:spcPts val="2590"/>
              </a:lnSpc>
              <a:spcBef>
                <a:spcPts val="104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Binding</a:t>
            </a:r>
            <a:r>
              <a:rPr sz="2400" spc="3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3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3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</a:t>
            </a:r>
            <a:r>
              <a:rPr sz="2400" spc="3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3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determines</a:t>
            </a:r>
            <a:r>
              <a:rPr sz="2400" spc="3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395" dirty="0"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remote</a:t>
            </a:r>
            <a:r>
              <a:rPr sz="2400" spc="3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procedure</a:t>
            </a:r>
            <a:r>
              <a:rPr sz="2400" spc="3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3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3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machine</a:t>
            </a:r>
            <a:r>
              <a:rPr sz="2400" spc="3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which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will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executed</a:t>
            </a:r>
            <a:endParaRPr sz="24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Also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check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compatibility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of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parameters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passed</a:t>
            </a:r>
            <a:r>
              <a:rPr sz="2400" dirty="0">
                <a:latin typeface="Calibri"/>
                <a:cs typeface="Calibri"/>
              </a:rPr>
              <a:t> and</a:t>
            </a:r>
            <a:r>
              <a:rPr sz="2400" spc="-5" dirty="0">
                <a:latin typeface="Calibri"/>
                <a:cs typeface="Calibri"/>
              </a:rPr>
              <a:t> 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procedure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type</a:t>
            </a:r>
            <a:endParaRPr sz="2400" dirty="0">
              <a:latin typeface="Calibri"/>
              <a:cs typeface="Calibri"/>
            </a:endParaRPr>
          </a:p>
          <a:p>
            <a:pPr marL="241300" marR="6350" indent="-228600">
              <a:lnSpc>
                <a:spcPts val="2590"/>
              </a:lnSpc>
              <a:spcBef>
                <a:spcPts val="1040"/>
              </a:spcBef>
              <a:buFont typeface="Arial MT"/>
              <a:buChar char="•"/>
              <a:tabLst>
                <a:tab pos="241300" algn="l"/>
                <a:tab pos="571500" algn="l"/>
                <a:tab pos="1649730" algn="l"/>
                <a:tab pos="2578100" algn="l"/>
                <a:tab pos="2921000" algn="l"/>
                <a:tab pos="3742054" algn="l"/>
                <a:tab pos="4634230" algn="l"/>
                <a:tab pos="5417185" algn="l"/>
                <a:tab pos="5985510" algn="l"/>
                <a:tab pos="6913880" algn="l"/>
                <a:tab pos="8129905" algn="l"/>
                <a:tab pos="9513570" algn="l"/>
                <a:tab pos="10217785" algn="l"/>
              </a:tabLst>
            </a:pPr>
            <a:r>
              <a:rPr sz="2400" dirty="0">
                <a:latin typeface="Calibri"/>
                <a:cs typeface="Calibri"/>
              </a:rPr>
              <a:t>A	</a:t>
            </a:r>
            <a:r>
              <a:rPr sz="2400" spc="-5" dirty="0">
                <a:latin typeface="Calibri"/>
                <a:cs typeface="Calibri"/>
              </a:rPr>
              <a:t>bind</a:t>
            </a:r>
            <a:r>
              <a:rPr sz="2400" spc="5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	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20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er	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s	</a:t>
            </a:r>
            <a:r>
              <a:rPr sz="2400" spc="-5" dirty="0">
                <a:latin typeface="Calibri"/>
                <a:cs typeface="Calibri"/>
              </a:rPr>
              <a:t>used</a:t>
            </a:r>
            <a:r>
              <a:rPr sz="2400" dirty="0">
                <a:latin typeface="Calibri"/>
                <a:cs typeface="Calibri"/>
              </a:rPr>
              <a:t>,	w</a:t>
            </a:r>
            <a:r>
              <a:rPr sz="2400" spc="-5" dirty="0">
                <a:latin typeface="Calibri"/>
                <a:cs typeface="Calibri"/>
              </a:rPr>
              <a:t>hi</a:t>
            </a:r>
            <a:r>
              <a:rPr sz="2400" dirty="0">
                <a:latin typeface="Calibri"/>
                <a:cs typeface="Calibri"/>
              </a:rPr>
              <a:t>ch	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	t</a:t>
            </a:r>
            <a:r>
              <a:rPr sz="2400" spc="-15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20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er	</a:t>
            </a:r>
            <a:r>
              <a:rPr sz="2400" spc="-10" dirty="0">
                <a:latin typeface="Calibri"/>
                <a:cs typeface="Calibri"/>
              </a:rPr>
              <a:t>m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hin</a:t>
            </a:r>
            <a:r>
              <a:rPr sz="2400" dirty="0">
                <a:latin typeface="Calibri"/>
                <a:cs typeface="Calibri"/>
              </a:rPr>
              <a:t>e	add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sse</a:t>
            </a:r>
            <a:r>
              <a:rPr sz="2400" dirty="0">
                <a:latin typeface="Calibri"/>
                <a:cs typeface="Calibri"/>
              </a:rPr>
              <a:t>s	</a:t>
            </a:r>
            <a:r>
              <a:rPr sz="2400" spc="-10" dirty="0">
                <a:latin typeface="Calibri"/>
                <a:cs typeface="Calibri"/>
              </a:rPr>
              <a:t>w</a:t>
            </a:r>
            <a:r>
              <a:rPr sz="2400" spc="5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	</a:t>
            </a:r>
            <a:r>
              <a:rPr sz="2400" spc="-5" dirty="0">
                <a:latin typeface="Calibri"/>
                <a:cs typeface="Calibri"/>
              </a:rPr>
              <a:t>the  </a:t>
            </a:r>
            <a:r>
              <a:rPr sz="2400" dirty="0">
                <a:latin typeface="Calibri"/>
                <a:cs typeface="Calibri"/>
              </a:rPr>
              <a:t>services</a:t>
            </a:r>
            <a:r>
              <a:rPr sz="2400" spc="-10" dirty="0">
                <a:latin typeface="Calibri"/>
                <a:cs typeface="Calibri"/>
              </a:rPr>
              <a:t> they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provide.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latin typeface="Calibri"/>
                <a:cs typeface="Calibri"/>
              </a:rPr>
              <a:t>Servers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register</a:t>
            </a:r>
            <a:r>
              <a:rPr sz="2400" spc="-5" dirty="0">
                <a:latin typeface="Calibri"/>
                <a:cs typeface="Calibri"/>
              </a:rPr>
              <a:t> with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binding </a:t>
            </a:r>
            <a:r>
              <a:rPr sz="2400" spc="-40" dirty="0">
                <a:latin typeface="Calibri"/>
                <a:cs typeface="Calibri"/>
              </a:rPr>
              <a:t>server.</a:t>
            </a:r>
            <a:endParaRPr sz="2400" dirty="0">
              <a:latin typeface="Calibri"/>
              <a:cs typeface="Calibri"/>
            </a:endParaRPr>
          </a:p>
          <a:p>
            <a:pPr marL="12700" marR="2331720">
              <a:lnSpc>
                <a:spcPts val="3590"/>
              </a:lnSpc>
              <a:spcBef>
                <a:spcPts val="23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latin typeface="Calibri"/>
                <a:cs typeface="Calibri"/>
              </a:rPr>
              <a:t>Client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stub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procedure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obtains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server</a:t>
            </a:r>
            <a:r>
              <a:rPr sz="2400" spc="-10" dirty="0">
                <a:latin typeface="Calibri"/>
                <a:cs typeface="Calibri"/>
              </a:rPr>
              <a:t> address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binding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server.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Approach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</a:p>
          <a:p>
            <a:pPr marL="241300" marR="5080" indent="-228600">
              <a:lnSpc>
                <a:spcPts val="2600"/>
              </a:lnSpc>
              <a:spcBef>
                <a:spcPts val="79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latin typeface="Calibri"/>
                <a:cs typeface="Calibri"/>
              </a:rPr>
              <a:t>Client</a:t>
            </a:r>
            <a:r>
              <a:rPr sz="2400" spc="2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specifies</a:t>
            </a:r>
            <a:r>
              <a:rPr sz="2400" spc="2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2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machine</a:t>
            </a:r>
            <a:r>
              <a:rPr sz="2400" spc="2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2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service</a:t>
            </a:r>
            <a:r>
              <a:rPr sz="2400" spc="2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required,</a:t>
            </a:r>
            <a:r>
              <a:rPr sz="2400" spc="2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binding</a:t>
            </a:r>
            <a:r>
              <a:rPr sz="2400" spc="2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server</a:t>
            </a:r>
            <a:r>
              <a:rPr sz="2400" spc="2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returns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270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port </a:t>
            </a:r>
            <a:r>
              <a:rPr sz="2400" spc="-5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number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communicating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5" dirty="0">
                <a:latin typeface="Calibri"/>
                <a:cs typeface="Calibri"/>
              </a:rPr>
              <a:t> the</a:t>
            </a:r>
            <a:r>
              <a:rPr sz="2400" dirty="0">
                <a:latin typeface="Calibri"/>
                <a:cs typeface="Calibri"/>
              </a:rPr>
              <a:t> service </a:t>
            </a:r>
            <a:r>
              <a:rPr sz="2400" spc="-15" dirty="0">
                <a:latin typeface="Calibri"/>
                <a:cs typeface="Calibri"/>
              </a:rPr>
              <a:t>required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4785" y="82722"/>
            <a:ext cx="505316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" dirty="0">
                <a:solidFill>
                  <a:srgbClr val="C00000"/>
                </a:solidFill>
              </a:rPr>
              <a:t>Parameter</a:t>
            </a:r>
            <a:r>
              <a:rPr sz="3200" spc="-10" dirty="0">
                <a:solidFill>
                  <a:srgbClr val="C00000"/>
                </a:solidFill>
              </a:rPr>
              <a:t> </a:t>
            </a:r>
            <a:r>
              <a:rPr sz="3200" spc="-5" dirty="0">
                <a:solidFill>
                  <a:srgbClr val="C00000"/>
                </a:solidFill>
              </a:rPr>
              <a:t>and</a:t>
            </a:r>
            <a:r>
              <a:rPr sz="3200" spc="-10" dirty="0">
                <a:solidFill>
                  <a:srgbClr val="C00000"/>
                </a:solidFill>
              </a:rPr>
              <a:t> </a:t>
            </a:r>
            <a:r>
              <a:rPr sz="3200" spc="-15" dirty="0">
                <a:solidFill>
                  <a:srgbClr val="C00000"/>
                </a:solidFill>
              </a:rPr>
              <a:t>result</a:t>
            </a:r>
            <a:r>
              <a:rPr sz="3200" spc="-10" dirty="0">
                <a:solidFill>
                  <a:srgbClr val="C00000"/>
                </a:solidFill>
              </a:rPr>
              <a:t> passing</a:t>
            </a:r>
            <a:endParaRPr sz="3200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0902" y="760590"/>
            <a:ext cx="10650220" cy="510349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300" algn="l"/>
                <a:tab pos="945515" algn="l"/>
                <a:tab pos="2364740" algn="l"/>
                <a:tab pos="2931795" algn="l"/>
                <a:tab pos="3333115" algn="l"/>
                <a:tab pos="4411980" algn="l"/>
                <a:tab pos="4967605" algn="l"/>
                <a:tab pos="6527165" algn="l"/>
                <a:tab pos="7135495" algn="l"/>
                <a:tab pos="8101965" algn="l"/>
                <a:tab pos="8730615" algn="l"/>
                <a:tab pos="9177655" algn="l"/>
              </a:tabLst>
            </a:pP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b	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ce</a:t>
            </a:r>
            <a:r>
              <a:rPr sz="2400" spc="-5" dirty="0">
                <a:latin typeface="Calibri"/>
                <a:cs typeface="Calibri"/>
              </a:rPr>
              <a:t>du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s	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	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n</a:t>
            </a:r>
            <a:r>
              <a:rPr sz="2400" spc="-25" dirty="0">
                <a:latin typeface="Calibri"/>
                <a:cs typeface="Calibri"/>
              </a:rPr>
              <a:t>v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t	</a:t>
            </a: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-5" dirty="0">
                <a:solidFill>
                  <a:srgbClr val="0070C0"/>
                </a:solidFill>
                <a:latin typeface="Calibri"/>
                <a:cs typeface="Calibri"/>
              </a:rPr>
              <a:t>pa</a:t>
            </a:r>
            <a:r>
              <a:rPr sz="2400" spc="-50" dirty="0">
                <a:solidFill>
                  <a:srgbClr val="0070C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a</a:t>
            </a:r>
            <a:r>
              <a:rPr sz="2400" spc="10" dirty="0">
                <a:solidFill>
                  <a:srgbClr val="0070C0"/>
                </a:solidFill>
                <a:latin typeface="Calibri"/>
                <a:cs typeface="Calibri"/>
              </a:rPr>
              <a:t>m</a:t>
            </a:r>
            <a:r>
              <a:rPr sz="2400" spc="-25" dirty="0">
                <a:solidFill>
                  <a:srgbClr val="0070C0"/>
                </a:solidFill>
                <a:latin typeface="Calibri"/>
                <a:cs typeface="Calibri"/>
              </a:rPr>
              <a:t>et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e</a:t>
            </a:r>
            <a:r>
              <a:rPr sz="2400" spc="-50" dirty="0">
                <a:solidFill>
                  <a:srgbClr val="0070C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s	and	</a:t>
            </a:r>
            <a:r>
              <a:rPr sz="2400" spc="-40" dirty="0">
                <a:solidFill>
                  <a:srgbClr val="0070C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0070C0"/>
                </a:solidFill>
                <a:latin typeface="Calibri"/>
                <a:cs typeface="Calibri"/>
              </a:rPr>
              <a:t>sult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25" dirty="0">
                <a:latin typeface="Calibri"/>
                <a:cs typeface="Calibri"/>
              </a:rPr>
              <a:t>nt</a:t>
            </a:r>
            <a:r>
              <a:rPr sz="2400" dirty="0">
                <a:latin typeface="Calibri"/>
                <a:cs typeface="Calibri"/>
              </a:rPr>
              <a:t>o	an	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pp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25" dirty="0">
                <a:latin typeface="Calibri"/>
                <a:cs typeface="Calibri"/>
              </a:rPr>
              <a:t>at</a:t>
            </a:r>
            <a:r>
              <a:rPr sz="2400" dirty="0">
                <a:latin typeface="Calibri"/>
                <a:cs typeface="Calibri"/>
              </a:rPr>
              <a:t>e  </a:t>
            </a:r>
            <a:r>
              <a:rPr sz="2400" spc="-15" dirty="0">
                <a:latin typeface="Calibri"/>
                <a:cs typeface="Calibri"/>
              </a:rPr>
              <a:t>representation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pack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them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buffer</a:t>
            </a:r>
            <a:r>
              <a:rPr sz="2400" spc="-5" dirty="0">
                <a:latin typeface="Calibri"/>
                <a:cs typeface="Calibri"/>
              </a:rPr>
              <a:t> in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form</a:t>
            </a:r>
            <a:r>
              <a:rPr sz="2400" spc="-5" dirty="0">
                <a:latin typeface="Calibri"/>
                <a:cs typeface="Calibri"/>
              </a:rPr>
              <a:t> suitable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transmission.</a:t>
            </a:r>
            <a:endParaRPr sz="2400" dirty="0">
              <a:latin typeface="Calibri"/>
              <a:cs typeface="Calibri"/>
            </a:endParaRPr>
          </a:p>
          <a:p>
            <a:pPr marL="12700" marR="7475220">
              <a:lnSpc>
                <a:spcPts val="3600"/>
              </a:lnSpc>
              <a:spcBef>
                <a:spcPts val="19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Conversion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5" dirty="0">
                <a:latin typeface="Calibri"/>
                <a:cs typeface="Calibri"/>
              </a:rPr>
              <a:t>expensive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45" dirty="0">
                <a:solidFill>
                  <a:srgbClr val="0070C0"/>
                </a:solidFill>
                <a:latin typeface="Calibri"/>
                <a:cs typeface="Calibri"/>
              </a:rPr>
              <a:t>Ways</a:t>
            </a:r>
            <a:r>
              <a:rPr sz="2400" spc="-15" dirty="0">
                <a:solidFill>
                  <a:srgbClr val="0070C0"/>
                </a:solidFill>
                <a:latin typeface="Calibri"/>
                <a:cs typeface="Calibri"/>
              </a:rPr>
              <a:t> to</a:t>
            </a:r>
            <a:r>
              <a:rPr sz="2400" spc="-20" dirty="0">
                <a:solidFill>
                  <a:srgbClr val="0070C0"/>
                </a:solidFill>
                <a:latin typeface="Calibri"/>
                <a:cs typeface="Calibri"/>
              </a:rPr>
              <a:t> avoid</a:t>
            </a:r>
            <a:r>
              <a:rPr sz="2400" spc="-1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70C0"/>
                </a:solidFill>
                <a:latin typeface="Calibri"/>
                <a:cs typeface="Calibri"/>
              </a:rPr>
              <a:t>conversion</a:t>
            </a:r>
            <a:endParaRPr sz="2400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469900" marR="80010" indent="-457200">
              <a:lnSpc>
                <a:spcPct val="89900"/>
              </a:lnSpc>
              <a:spcBef>
                <a:spcPts val="76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00B0F0"/>
                </a:solidFill>
                <a:latin typeface="Calibri"/>
                <a:cs typeface="Calibri"/>
              </a:rPr>
              <a:t>Send </a:t>
            </a:r>
            <a:r>
              <a:rPr sz="2400" spc="-15" dirty="0">
                <a:solidFill>
                  <a:srgbClr val="00B0F0"/>
                </a:solidFill>
                <a:latin typeface="Calibri"/>
                <a:cs typeface="Calibri"/>
              </a:rPr>
              <a:t>parameters </a:t>
            </a:r>
            <a:r>
              <a:rPr sz="2400" spc="-5" dirty="0">
                <a:latin typeface="Calibri"/>
                <a:cs typeface="Calibri"/>
              </a:rPr>
              <a:t>along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code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</a:t>
            </a:r>
            <a:r>
              <a:rPr sz="2400" spc="-10" dirty="0">
                <a:latin typeface="Calibri"/>
                <a:cs typeface="Calibri"/>
              </a:rPr>
              <a:t> that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receiver</a:t>
            </a:r>
            <a:r>
              <a:rPr sz="2400" spc="-5" dirty="0">
                <a:latin typeface="Calibri"/>
                <a:cs typeface="Calibri"/>
              </a:rPr>
              <a:t> can do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conversion,</a:t>
            </a:r>
            <a:r>
              <a:rPr sz="2400" spc="-5" dirty="0">
                <a:latin typeface="Calibri"/>
                <a:cs typeface="Calibri"/>
              </a:rPr>
              <a:t> this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requires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machine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know how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convert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formats.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new </a:t>
            </a:r>
            <a:r>
              <a:rPr sz="2400" spc="-15" dirty="0">
                <a:latin typeface="Calibri"/>
                <a:cs typeface="Calibri"/>
              </a:rPr>
              <a:t>representation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there, </a:t>
            </a:r>
            <a:r>
              <a:rPr sz="2400" spc="-15" dirty="0">
                <a:latin typeface="Calibri"/>
                <a:cs typeface="Calibri"/>
              </a:rPr>
              <a:t>existing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software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needs</a:t>
            </a:r>
            <a:r>
              <a:rPr sz="2400" spc="-15" dirty="0">
                <a:latin typeface="Calibri"/>
                <a:cs typeface="Calibri"/>
              </a:rPr>
              <a:t> 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updated.</a:t>
            </a:r>
            <a:endParaRPr sz="2400" dirty="0">
              <a:latin typeface="Calibri"/>
              <a:cs typeface="Calibri"/>
            </a:endParaRPr>
          </a:p>
          <a:p>
            <a:pPr marL="469900" marR="224154" indent="-457200">
              <a:lnSpc>
                <a:spcPts val="2590"/>
              </a:lnSpc>
              <a:spcBef>
                <a:spcPts val="104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15" dirty="0">
                <a:latin typeface="Calibri"/>
                <a:cs typeface="Calibri"/>
              </a:rPr>
              <a:t>Each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type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may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have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standard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format,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sender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will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convert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standard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format,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receiver</a:t>
            </a:r>
            <a:r>
              <a:rPr sz="2400" spc="-5" dirty="0">
                <a:latin typeface="Calibri"/>
                <a:cs typeface="Calibri"/>
              </a:rPr>
              <a:t> will </a:t>
            </a:r>
            <a:r>
              <a:rPr sz="2400" spc="-15" dirty="0">
                <a:latin typeface="Calibri"/>
                <a:cs typeface="Calibri"/>
              </a:rPr>
              <a:t>convert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local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representation.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 dirty="0">
              <a:latin typeface="Calibri"/>
              <a:cs typeface="Calibri"/>
            </a:endParaRPr>
          </a:p>
          <a:p>
            <a:pPr marL="241300" marR="55244" indent="-228600">
              <a:lnSpc>
                <a:spcPct val="89900"/>
              </a:lnSpc>
              <a:spcBef>
                <a:spcPts val="163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Dealing with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passing </a:t>
            </a:r>
            <a:r>
              <a:rPr sz="2400" spc="-15" dirty="0">
                <a:solidFill>
                  <a:srgbClr val="7030A0"/>
                </a:solidFill>
                <a:latin typeface="Calibri"/>
                <a:cs typeface="Calibri"/>
              </a:rPr>
              <a:t>parameters</a:t>
            </a:r>
            <a:r>
              <a:rPr sz="2400" spc="-10" dirty="0">
                <a:solidFill>
                  <a:srgbClr val="7030A0"/>
                </a:solidFill>
                <a:latin typeface="Calibri"/>
                <a:cs typeface="Calibri"/>
              </a:rPr>
              <a:t> by</a:t>
            </a:r>
            <a:r>
              <a:rPr sz="2400" spc="-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7030A0"/>
                </a:solidFill>
                <a:latin typeface="Calibri"/>
                <a:cs typeface="Calibri"/>
              </a:rPr>
              <a:t>value</a:t>
            </a:r>
            <a:r>
              <a:rPr sz="2400" spc="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7030A0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7030A0"/>
                </a:solidFill>
                <a:latin typeface="Calibri"/>
                <a:cs typeface="Calibri"/>
              </a:rPr>
              <a:t>by</a:t>
            </a:r>
            <a:r>
              <a:rPr sz="2400" spc="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7030A0"/>
                </a:solidFill>
                <a:latin typeface="Calibri"/>
                <a:cs typeface="Calibri"/>
              </a:rPr>
              <a:t>reference</a:t>
            </a:r>
            <a:r>
              <a:rPr sz="2400" spc="-20" dirty="0">
                <a:latin typeface="Calibri"/>
                <a:cs typeface="Calibri"/>
              </a:rPr>
              <a:t>.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Passing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 </a:t>
            </a:r>
            <a:r>
              <a:rPr sz="2400" spc="-45" dirty="0">
                <a:solidFill>
                  <a:srgbClr val="FF0000"/>
                </a:solidFill>
                <a:latin typeface="Calibri"/>
                <a:cs typeface="Calibri"/>
              </a:rPr>
              <a:t>easy,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but</a:t>
            </a:r>
            <a:r>
              <a:rPr sz="2400" spc="-10" dirty="0">
                <a:latin typeface="Calibri"/>
                <a:cs typeface="Calibri"/>
              </a:rPr>
              <a:t> by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reference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complicated</a:t>
            </a:r>
            <a:r>
              <a:rPr sz="2400" spc="-5" dirty="0">
                <a:latin typeface="Calibri"/>
                <a:cs typeface="Calibri"/>
              </a:rPr>
              <a:t> because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along with </a:t>
            </a:r>
            <a:r>
              <a:rPr sz="2400" spc="-10" dirty="0">
                <a:latin typeface="Calibri"/>
                <a:cs typeface="Calibri"/>
              </a:rPr>
              <a:t>file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pointers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previleges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associated</a:t>
            </a:r>
            <a:r>
              <a:rPr sz="2400" spc="-5" dirty="0">
                <a:latin typeface="Calibri"/>
                <a:cs typeface="Calibri"/>
              </a:rPr>
              <a:t> with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calling </a:t>
            </a:r>
            <a:r>
              <a:rPr sz="2400" spc="-15" dirty="0">
                <a:latin typeface="Calibri"/>
                <a:cs typeface="Calibri"/>
              </a:rPr>
              <a:t>procedure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have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be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passed.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4027" y="354744"/>
            <a:ext cx="689832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C00000"/>
                </a:solidFill>
              </a:rPr>
              <a:t>Error</a:t>
            </a:r>
            <a:r>
              <a:rPr sz="3200" spc="-5" dirty="0">
                <a:solidFill>
                  <a:srgbClr val="C00000"/>
                </a:solidFill>
              </a:rPr>
              <a:t> handling,</a:t>
            </a:r>
            <a:r>
              <a:rPr sz="3200" dirty="0">
                <a:solidFill>
                  <a:srgbClr val="C00000"/>
                </a:solidFill>
              </a:rPr>
              <a:t> </a:t>
            </a:r>
            <a:r>
              <a:rPr sz="3200" spc="-15" dirty="0">
                <a:solidFill>
                  <a:srgbClr val="C00000"/>
                </a:solidFill>
              </a:rPr>
              <a:t>semantics</a:t>
            </a:r>
            <a:r>
              <a:rPr sz="3200" spc="-5" dirty="0">
                <a:solidFill>
                  <a:srgbClr val="C00000"/>
                </a:solidFill>
              </a:rPr>
              <a:t> and</a:t>
            </a:r>
            <a:r>
              <a:rPr sz="3200" dirty="0">
                <a:solidFill>
                  <a:srgbClr val="C00000"/>
                </a:solidFill>
              </a:rPr>
              <a:t> </a:t>
            </a:r>
            <a:r>
              <a:rPr sz="3200" spc="-10" dirty="0">
                <a:solidFill>
                  <a:srgbClr val="C00000"/>
                </a:solidFill>
              </a:rPr>
              <a:t>correctness</a:t>
            </a:r>
            <a:endParaRPr sz="3200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4550" y="1262697"/>
            <a:ext cx="10281920" cy="433260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1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RPC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sz="2400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failures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failures</a:t>
            </a:r>
            <a:endParaRPr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>
              <a:lnSpc>
                <a:spcPct val="100000"/>
              </a:lnSpc>
              <a:spcBef>
                <a:spcPts val="71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Messages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occasionally,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 one</a:t>
            </a:r>
            <a:r>
              <a:rPr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495934" indent="-457200">
              <a:lnSpc>
                <a:spcPct val="89900"/>
              </a:lnSpc>
              <a:spcBef>
                <a:spcPts val="101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sz="24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crashes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no machine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receive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result.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sz="2400" spc="-5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recovers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quickly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reissues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RPC,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execution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Semantics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RPC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2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“At </a:t>
            </a:r>
            <a:r>
              <a:rPr sz="2400" spc="-1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</a:t>
            </a:r>
            <a:r>
              <a:rPr sz="2400" spc="-2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once”</a:t>
            </a:r>
            <a:r>
              <a:rPr sz="2400" spc="-2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6948805">
              <a:lnSpc>
                <a:spcPts val="3590"/>
              </a:lnSpc>
              <a:spcBef>
                <a:spcPts val="24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sz="2400" spc="-1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Exactly</a:t>
            </a:r>
            <a:r>
              <a:rPr sz="2400" spc="-4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once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semantics </a:t>
            </a:r>
            <a:r>
              <a:rPr sz="2400" spc="-5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Stronger</a:t>
            </a:r>
            <a:r>
              <a:rPr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semantics</a:t>
            </a:r>
            <a:endParaRPr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sz="2400" spc="-2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2400" spc="-1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most</a:t>
            </a:r>
            <a:r>
              <a:rPr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once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semantics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Zero-or-one”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semantics)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1261" y="243979"/>
            <a:ext cx="6591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C00000"/>
                </a:solidFill>
              </a:rPr>
              <a:t>Advantages</a:t>
            </a:r>
            <a:r>
              <a:rPr sz="3600" spc="5" dirty="0">
                <a:solidFill>
                  <a:srgbClr val="C00000"/>
                </a:solidFill>
              </a:rPr>
              <a:t> </a:t>
            </a:r>
            <a:r>
              <a:rPr sz="3600" spc="-5" dirty="0">
                <a:solidFill>
                  <a:srgbClr val="C00000"/>
                </a:solidFill>
              </a:rPr>
              <a:t>of</a:t>
            </a:r>
            <a:r>
              <a:rPr sz="3600" spc="5" dirty="0">
                <a:solidFill>
                  <a:srgbClr val="C00000"/>
                </a:solidFill>
              </a:rPr>
              <a:t> </a:t>
            </a:r>
            <a:r>
              <a:rPr sz="3600" spc="-15" dirty="0">
                <a:solidFill>
                  <a:srgbClr val="C00000"/>
                </a:solidFill>
              </a:rPr>
              <a:t>Distributed</a:t>
            </a:r>
            <a:r>
              <a:rPr sz="3600" spc="5" dirty="0">
                <a:solidFill>
                  <a:srgbClr val="C00000"/>
                </a:solidFill>
              </a:rPr>
              <a:t> </a:t>
            </a:r>
            <a:r>
              <a:rPr sz="3600" spc="-30" dirty="0">
                <a:solidFill>
                  <a:srgbClr val="C00000"/>
                </a:solidFill>
              </a:rPr>
              <a:t>Systems</a:t>
            </a:r>
            <a:endParaRPr sz="3600" dirty="0">
              <a:solidFill>
                <a:srgbClr val="C00000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78102" y="1183713"/>
            <a:ext cx="10101580" cy="3526092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09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Improved</a:t>
            </a:r>
            <a:r>
              <a:rPr sz="2800" spc="-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  <a:r>
              <a:rPr sz="28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Availability</a:t>
            </a:r>
            <a:endParaRPr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7865" marR="5080" lvl="1" indent="-228600">
              <a:lnSpc>
                <a:spcPts val="2590"/>
              </a:lnSpc>
              <a:spcBef>
                <a:spcPts val="535"/>
              </a:spcBef>
              <a:buFont typeface="Arial MT"/>
              <a:buChar char="•"/>
              <a:tabLst>
                <a:tab pos="698500" algn="l"/>
              </a:tabLst>
            </a:pP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the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 </a:t>
            </a:r>
            <a:r>
              <a:rPr sz="28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 </a:t>
            </a:r>
            <a:r>
              <a:rPr sz="2800" spc="-2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affecting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800" spc="-5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r>
              <a:rPr sz="2800" spc="-1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-1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2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7865" marR="1029335" lvl="1" indent="-228600">
              <a:lnSpc>
                <a:spcPts val="2590"/>
              </a:lnSpc>
              <a:spcBef>
                <a:spcPts val="500"/>
              </a:spcBef>
              <a:buFont typeface="Arial MT"/>
              <a:buChar char="•"/>
              <a:tabLst>
                <a:tab pos="698500" algn="l"/>
              </a:tabLst>
            </a:pP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replication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(files</a:t>
            </a:r>
            <a:r>
              <a:rPr sz="2800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directories)</a:t>
            </a:r>
            <a:r>
              <a:rPr sz="2800" spc="-1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services, </a:t>
            </a:r>
            <a:r>
              <a:rPr sz="2800" spc="-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systems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fault</a:t>
            </a:r>
            <a:r>
              <a:rPr sz="28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tolerant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Arial MT"/>
              <a:buChar char="•"/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Modular</a:t>
            </a:r>
            <a:r>
              <a:rPr sz="2800" spc="-4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Expandability</a:t>
            </a:r>
            <a:endParaRPr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7865" marR="903605" lvl="1" indent="-228600">
              <a:lnSpc>
                <a:spcPts val="2590"/>
              </a:lnSpc>
              <a:spcBef>
                <a:spcPts val="540"/>
              </a:spcBef>
              <a:buFont typeface="Arial MT"/>
              <a:buChar char="•"/>
              <a:tabLst>
                <a:tab pos="698500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hardware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easily </a:t>
            </a:r>
            <a:r>
              <a:rPr sz="28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added</a:t>
            </a:r>
            <a:r>
              <a:rPr sz="2800" spc="-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</a:t>
            </a:r>
            <a:r>
              <a:rPr sz="2800" spc="-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replacing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2224" y="2151621"/>
            <a:ext cx="91605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C00000"/>
                </a:solidFill>
              </a:rPr>
              <a:t>Issues</a:t>
            </a:r>
            <a:r>
              <a:rPr sz="4400" spc="-15" dirty="0">
                <a:solidFill>
                  <a:srgbClr val="C00000"/>
                </a:solidFill>
              </a:rPr>
              <a:t> </a:t>
            </a:r>
            <a:r>
              <a:rPr sz="4400" spc="-5" dirty="0">
                <a:solidFill>
                  <a:srgbClr val="C00000"/>
                </a:solidFill>
              </a:rPr>
              <a:t>in</a:t>
            </a:r>
            <a:r>
              <a:rPr sz="4400" spc="-20" dirty="0">
                <a:solidFill>
                  <a:srgbClr val="C00000"/>
                </a:solidFill>
              </a:rPr>
              <a:t> </a:t>
            </a:r>
            <a:r>
              <a:rPr sz="4400" spc="-15" dirty="0">
                <a:solidFill>
                  <a:srgbClr val="C00000"/>
                </a:solidFill>
              </a:rPr>
              <a:t>Distributed</a:t>
            </a:r>
            <a:r>
              <a:rPr sz="4400" spc="-10" dirty="0">
                <a:solidFill>
                  <a:srgbClr val="C00000"/>
                </a:solidFill>
              </a:rPr>
              <a:t> </a:t>
            </a:r>
            <a:r>
              <a:rPr sz="4400" spc="-20" dirty="0">
                <a:solidFill>
                  <a:srgbClr val="C00000"/>
                </a:solidFill>
              </a:rPr>
              <a:t>Operating </a:t>
            </a:r>
            <a:r>
              <a:rPr sz="4400" spc="-30" dirty="0">
                <a:solidFill>
                  <a:srgbClr val="C00000"/>
                </a:solidFill>
              </a:rPr>
              <a:t>Systems</a:t>
            </a:r>
            <a:endParaRPr sz="4400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3950" y="166607"/>
            <a:ext cx="366684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C00000"/>
                </a:solidFill>
              </a:rPr>
              <a:t>Issues</a:t>
            </a:r>
            <a:r>
              <a:rPr sz="4000" spc="-40" dirty="0">
                <a:solidFill>
                  <a:srgbClr val="C00000"/>
                </a:solidFill>
              </a:rPr>
              <a:t> </a:t>
            </a:r>
            <a:r>
              <a:rPr sz="4000" dirty="0">
                <a:solidFill>
                  <a:srgbClr val="C00000"/>
                </a:solidFill>
              </a:rPr>
              <a:t>in</a:t>
            </a:r>
            <a:r>
              <a:rPr sz="4000" spc="-45" dirty="0">
                <a:solidFill>
                  <a:srgbClr val="C00000"/>
                </a:solidFill>
              </a:rPr>
              <a:t> </a:t>
            </a:r>
            <a:r>
              <a:rPr sz="4000" spc="-5" dirty="0">
                <a:solidFill>
                  <a:srgbClr val="C00000"/>
                </a:solidFill>
              </a:rPr>
              <a:t>DOS</a:t>
            </a:r>
            <a:endParaRPr sz="4000" dirty="0">
              <a:solidFill>
                <a:srgbClr val="C00000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81322" y="875271"/>
            <a:ext cx="10551326" cy="57387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10"/>
              </a:spcBef>
              <a:tabLst>
                <a:tab pos="220345" algn="l"/>
              </a:tabLst>
            </a:pPr>
            <a:r>
              <a:rPr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sz="2800" b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 </a:t>
            </a:r>
            <a:r>
              <a:rPr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issues</a:t>
            </a:r>
            <a:r>
              <a:rPr sz="2800" b="1" spc="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are:</a:t>
            </a:r>
            <a:endParaRPr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44550" lvl="1" indent="-417195">
              <a:lnSpc>
                <a:spcPct val="100000"/>
              </a:lnSpc>
              <a:spcBef>
                <a:spcPts val="1839"/>
              </a:spcBef>
              <a:buAutoNum type="arabicPeriod"/>
              <a:tabLst>
                <a:tab pos="844550" algn="l"/>
                <a:tab pos="845185" algn="l"/>
              </a:tabLst>
            </a:pPr>
            <a:r>
              <a:rPr sz="2800" b="1" spc="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Unavailability</a:t>
            </a:r>
            <a:r>
              <a:rPr sz="2800" b="1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b="1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up-to-date</a:t>
            </a:r>
            <a:r>
              <a:rPr sz="2800" b="1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sz="2800" b="1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  <a:endParaRPr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44550" lvl="1" indent="-417195">
              <a:lnSpc>
                <a:spcPct val="100000"/>
              </a:lnSpc>
              <a:spcBef>
                <a:spcPts val="1810"/>
              </a:spcBef>
              <a:buAutoNum type="arabicPeriod"/>
              <a:tabLst>
                <a:tab pos="844550" algn="l"/>
                <a:tab pos="845185" algn="l"/>
              </a:tabLst>
            </a:pPr>
            <a:r>
              <a:rPr sz="2800" b="1" spc="1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Naming</a:t>
            </a:r>
            <a:endParaRPr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44550" lvl="1" indent="-417195">
              <a:lnSpc>
                <a:spcPct val="100000"/>
              </a:lnSpc>
              <a:spcBef>
                <a:spcPts val="1800"/>
              </a:spcBef>
              <a:buAutoNum type="arabicPeriod"/>
              <a:tabLst>
                <a:tab pos="844550" algn="l"/>
                <a:tab pos="845185" algn="l"/>
              </a:tabLst>
            </a:pPr>
            <a:r>
              <a:rPr sz="2800" b="1" spc="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endParaRPr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44550" lvl="1" indent="-417195">
              <a:lnSpc>
                <a:spcPct val="100000"/>
              </a:lnSpc>
              <a:spcBef>
                <a:spcPts val="1800"/>
              </a:spcBef>
              <a:buAutoNum type="arabicPeriod"/>
              <a:tabLst>
                <a:tab pos="844550" algn="l"/>
                <a:tab pos="845185" algn="l"/>
              </a:tabLst>
            </a:pPr>
            <a:r>
              <a:rPr sz="2800" b="1" spc="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Compatibility</a:t>
            </a:r>
            <a:endParaRPr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44550" lvl="1" indent="-417195">
              <a:lnSpc>
                <a:spcPct val="100000"/>
              </a:lnSpc>
              <a:spcBef>
                <a:spcPts val="1800"/>
              </a:spcBef>
              <a:buAutoNum type="arabicPeriod"/>
              <a:tabLst>
                <a:tab pos="844550" algn="l"/>
                <a:tab pos="845185" algn="l"/>
              </a:tabLst>
            </a:pPr>
            <a:r>
              <a:rPr sz="2800" b="1" spc="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synchronization</a:t>
            </a:r>
            <a:endParaRPr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44550" lvl="1" indent="-417195">
              <a:lnSpc>
                <a:spcPct val="100000"/>
              </a:lnSpc>
              <a:spcBef>
                <a:spcPts val="1810"/>
              </a:spcBef>
              <a:buAutoNum type="arabicPeriod"/>
              <a:tabLst>
                <a:tab pos="844550" algn="l"/>
                <a:tab pos="845185" algn="l"/>
              </a:tabLst>
            </a:pPr>
            <a:r>
              <a:rPr sz="2800" b="1" spc="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sz="2800" b="1" spc="-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endParaRPr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44550" lvl="1" indent="-417195">
              <a:lnSpc>
                <a:spcPct val="100000"/>
              </a:lnSpc>
              <a:spcBef>
                <a:spcPts val="1800"/>
              </a:spcBef>
              <a:buAutoNum type="arabicPeriod"/>
              <a:tabLst>
                <a:tab pos="844550" algn="l"/>
                <a:tab pos="845185" algn="l"/>
              </a:tabLst>
            </a:pPr>
            <a:r>
              <a:rPr sz="2800" b="1" spc="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endParaRPr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44550" lvl="1" indent="-417195">
              <a:lnSpc>
                <a:spcPct val="100000"/>
              </a:lnSpc>
              <a:spcBef>
                <a:spcPts val="1800"/>
              </a:spcBef>
              <a:buAutoNum type="arabicPeriod"/>
              <a:tabLst>
                <a:tab pos="844550" algn="l"/>
                <a:tab pos="845185" algn="l"/>
              </a:tabLst>
            </a:pPr>
            <a:r>
              <a:rPr sz="2800" b="1" spc="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Structuring</a:t>
            </a:r>
            <a:r>
              <a:rPr sz="2800" b="1" spc="-1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1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</a:t>
            </a:r>
            <a:r>
              <a:rPr sz="2800" b="1" spc="-1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5540" y="243979"/>
            <a:ext cx="25476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C00000"/>
                </a:solidFill>
              </a:rPr>
              <a:t>Issues</a:t>
            </a:r>
            <a:r>
              <a:rPr sz="3600" spc="-40" dirty="0">
                <a:solidFill>
                  <a:srgbClr val="C00000"/>
                </a:solidFill>
              </a:rPr>
              <a:t> </a:t>
            </a:r>
            <a:r>
              <a:rPr sz="3600" dirty="0">
                <a:solidFill>
                  <a:srgbClr val="C00000"/>
                </a:solidFill>
              </a:rPr>
              <a:t>in</a:t>
            </a:r>
            <a:r>
              <a:rPr sz="3600" spc="-45" dirty="0">
                <a:solidFill>
                  <a:srgbClr val="C00000"/>
                </a:solidFill>
              </a:rPr>
              <a:t> </a:t>
            </a:r>
            <a:r>
              <a:rPr sz="3600" spc="-5" dirty="0">
                <a:solidFill>
                  <a:srgbClr val="C00000"/>
                </a:solidFill>
              </a:rPr>
              <a:t>DOS</a:t>
            </a:r>
            <a:endParaRPr sz="3600" dirty="0">
              <a:solidFill>
                <a:srgbClr val="C00000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78102" y="1183713"/>
            <a:ext cx="10196195" cy="5344026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315595" indent="-303530" algn="just">
              <a:lnSpc>
                <a:spcPct val="100000"/>
              </a:lnSpc>
              <a:spcBef>
                <a:spcPts val="309"/>
              </a:spcBef>
              <a:buAutoNum type="arabicPeriod"/>
              <a:tabLst>
                <a:tab pos="316230" algn="l"/>
              </a:tabLst>
            </a:pPr>
            <a:r>
              <a:rPr sz="2800" b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Unavailability</a:t>
            </a:r>
            <a:r>
              <a:rPr sz="2800" b="1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b="1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up-to-date</a:t>
            </a:r>
            <a:r>
              <a:rPr sz="2800" b="1" spc="-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sz="2800" b="1" spc="-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  <a:endParaRPr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7865" marR="6350" lvl="1" indent="-228600" algn="just">
              <a:lnSpc>
                <a:spcPts val="2590"/>
              </a:lnSpc>
              <a:spcBef>
                <a:spcPts val="535"/>
              </a:spcBef>
              <a:buFont typeface="Arial MT"/>
              <a:buChar char="•"/>
              <a:tabLst>
                <a:tab pos="698500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800" spc="-1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shared </a:t>
            </a:r>
            <a:r>
              <a:rPr sz="2800" spc="-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sz="2800" spc="-2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up-to-date </a:t>
            </a:r>
            <a:r>
              <a:rPr sz="2800" spc="-2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</a:t>
            </a:r>
            <a:r>
              <a:rPr sz="28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sz="28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processes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sz="2800" spc="-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known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7865" marR="5715" lvl="1" indent="-228600" algn="just">
              <a:lnSpc>
                <a:spcPct val="90100"/>
              </a:lnSpc>
              <a:spcBef>
                <a:spcPts val="459"/>
              </a:spcBef>
              <a:buFont typeface="Arial MT"/>
              <a:buChar char="•"/>
              <a:tabLst>
                <a:tab pos="698500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unavailability</a:t>
            </a:r>
            <a:r>
              <a:rPr sz="28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  <a:r>
              <a:rPr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sz="2800" spc="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sz="28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practically </a:t>
            </a:r>
            <a:r>
              <a:rPr sz="2800"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impossible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to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up-to-date information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</a:t>
            </a:r>
            <a:r>
              <a:rPr sz="2800" spc="-5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7865" marR="6350" lvl="1" indent="-228600">
              <a:lnSpc>
                <a:spcPts val="2600"/>
              </a:lnSpc>
              <a:spcBef>
                <a:spcPts val="515"/>
              </a:spcBef>
              <a:buFont typeface="Arial MT"/>
              <a:buChar char="•"/>
              <a:tabLst>
                <a:tab pos="698500" algn="l"/>
              </a:tabLst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sz="2800" spc="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</a:t>
            </a:r>
            <a:r>
              <a:rPr sz="2800" spc="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2800" spc="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</a:t>
            </a:r>
            <a:r>
              <a:rPr sz="2800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sz="2800" spc="32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33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</a:t>
            </a:r>
            <a:r>
              <a:rPr sz="2800" spc="3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sz="2800" spc="3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</a:t>
            </a:r>
            <a:r>
              <a:rPr sz="2800" spc="-5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7865" marR="5080" lvl="1" indent="-228600">
              <a:lnSpc>
                <a:spcPts val="2590"/>
              </a:lnSpc>
              <a:spcBef>
                <a:spcPts val="500"/>
              </a:spcBef>
              <a:buFont typeface="Arial MT"/>
              <a:buChar char="•"/>
              <a:tabLst>
                <a:tab pos="698500" algn="l"/>
              </a:tabLst>
            </a:pPr>
            <a:r>
              <a:rPr sz="2800" spc="-1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Absence</a:t>
            </a:r>
            <a:r>
              <a:rPr sz="2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sz="28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sz="2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arises</a:t>
            </a:r>
            <a:r>
              <a:rPr sz="28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r>
              <a:rPr sz="2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sz="28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sz="28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z="28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events </a:t>
            </a:r>
            <a:r>
              <a:rPr sz="2800" spc="-5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sz="2800" spc="-2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sz="2800" spc="-1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times</a:t>
            </a:r>
            <a:r>
              <a:rPr sz="2800" spc="-1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sz="2800" spc="-1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computers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7865" marR="5715" lvl="1" indent="-228600">
              <a:lnSpc>
                <a:spcPts val="2590"/>
              </a:lnSpc>
              <a:spcBef>
                <a:spcPts val="500"/>
              </a:spcBef>
              <a:buFont typeface="Arial MT"/>
              <a:buChar char="•"/>
              <a:tabLst>
                <a:tab pos="698500" algn="l"/>
                <a:tab pos="7887970" algn="l"/>
              </a:tabLst>
            </a:pPr>
            <a:r>
              <a:rPr sz="2800" spc="-4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Temporal</a:t>
            </a:r>
            <a:r>
              <a:rPr sz="2800" spc="45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ordering</a:t>
            </a:r>
            <a:r>
              <a:rPr sz="2800" spc="45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459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  <a:r>
              <a:rPr sz="2800" spc="45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800" spc="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</a:t>
            </a:r>
            <a:r>
              <a:rPr sz="2800" spc="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	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800" spc="4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4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sz="2800" spc="4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800" spc="-5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distributed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5540" y="243979"/>
            <a:ext cx="25476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C00000"/>
                </a:solidFill>
              </a:rPr>
              <a:t>Issues</a:t>
            </a:r>
            <a:r>
              <a:rPr sz="3600" spc="-40" dirty="0">
                <a:solidFill>
                  <a:srgbClr val="C00000"/>
                </a:solidFill>
              </a:rPr>
              <a:t> </a:t>
            </a:r>
            <a:r>
              <a:rPr sz="3600" dirty="0">
                <a:solidFill>
                  <a:srgbClr val="C00000"/>
                </a:solidFill>
              </a:rPr>
              <a:t>in</a:t>
            </a:r>
            <a:r>
              <a:rPr sz="3600" spc="-45" dirty="0">
                <a:solidFill>
                  <a:srgbClr val="C00000"/>
                </a:solidFill>
              </a:rPr>
              <a:t> </a:t>
            </a:r>
            <a:r>
              <a:rPr sz="3600" spc="-5" dirty="0">
                <a:solidFill>
                  <a:srgbClr val="C00000"/>
                </a:solidFill>
              </a:rPr>
              <a:t>DOS</a:t>
            </a:r>
            <a:endParaRPr sz="3600">
              <a:solidFill>
                <a:srgbClr val="C00000"/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95222" y="1234338"/>
            <a:ext cx="1183005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b="1" dirty="0">
                <a:solidFill>
                  <a:srgbClr val="C00000"/>
                </a:solidFill>
                <a:latin typeface="Calibri"/>
                <a:cs typeface="Calibri"/>
              </a:rPr>
              <a:t>2.</a:t>
            </a:r>
            <a:r>
              <a:rPr sz="2150" b="1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150" b="1" dirty="0">
                <a:solidFill>
                  <a:srgbClr val="C00000"/>
                </a:solidFill>
                <a:latin typeface="Calibri"/>
                <a:cs typeface="Calibri"/>
              </a:rPr>
              <a:t>Naming</a:t>
            </a:r>
            <a:endParaRPr sz="2150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1259" y="1548752"/>
            <a:ext cx="121920" cy="73152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2150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endParaRPr sz="21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150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1259" y="2573185"/>
            <a:ext cx="12192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41259" y="1558480"/>
            <a:ext cx="9921875" cy="306430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663575" indent="-342900">
              <a:lnSpc>
                <a:spcPct val="100000"/>
              </a:lnSpc>
              <a:spcBef>
                <a:spcPts val="295"/>
              </a:spcBef>
              <a:buFont typeface="Arial" panose="020B0604020202020204" pitchFamily="34" charset="0"/>
              <a:buChar char="•"/>
            </a:pPr>
            <a:r>
              <a:rPr sz="2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Naming</a:t>
            </a:r>
            <a:r>
              <a:rPr sz="21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</a:t>
            </a:r>
            <a:r>
              <a:rPr sz="2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</a:t>
            </a:r>
            <a:r>
              <a:rPr sz="21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1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</a:t>
            </a:r>
            <a:r>
              <a:rPr sz="2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15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sz="2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63575" marR="5080" indent="-342900">
              <a:lnSpc>
                <a:spcPts val="2330"/>
              </a:lnSpc>
              <a:spcBef>
                <a:spcPts val="490"/>
              </a:spcBef>
              <a:buFont typeface="Arial" panose="020B0604020202020204" pitchFamily="34" charset="0"/>
              <a:buChar char="•"/>
            </a:pPr>
            <a:r>
              <a:rPr sz="2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sz="21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15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15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15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named</a:t>
            </a:r>
            <a:r>
              <a:rPr sz="215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15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sz="215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5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sz="215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sz="215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50"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computers,</a:t>
            </a:r>
            <a:r>
              <a:rPr sz="2150" spc="2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50" spc="-1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printers,</a:t>
            </a:r>
            <a:r>
              <a:rPr sz="2150" spc="2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5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services, </a:t>
            </a:r>
            <a:r>
              <a:rPr sz="2150" spc="-47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50"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r>
              <a:rPr sz="2150" spc="-1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5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150" spc="1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50" spc="-1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users.</a:t>
            </a:r>
            <a:endParaRPr sz="215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63575" marR="5715" indent="-342900">
              <a:lnSpc>
                <a:spcPts val="2330"/>
              </a:lnSpc>
              <a:spcBef>
                <a:spcPts val="440"/>
              </a:spcBef>
              <a:buFont typeface="Arial" panose="020B0604020202020204" pitchFamily="34" charset="0"/>
              <a:buChar char="•"/>
            </a:pPr>
            <a:r>
              <a:rPr sz="2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Eg:</a:t>
            </a:r>
            <a:r>
              <a:rPr sz="2150" spc="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sz="215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Service.</a:t>
            </a:r>
            <a:r>
              <a:rPr sz="2150" spc="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5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[Store</a:t>
            </a:r>
            <a:r>
              <a:rPr sz="2150" spc="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</a:t>
            </a:r>
            <a:r>
              <a:rPr sz="2150" spc="29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150" spc="29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sz="2150" spc="30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5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  <a:r>
              <a:rPr sz="2150" spc="29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5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addresses</a:t>
            </a:r>
            <a:r>
              <a:rPr sz="2150" spc="28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5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150" spc="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5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sz="2150" spc="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5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150" spc="29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mapping </a:t>
            </a:r>
            <a:r>
              <a:rPr sz="2150" spc="-47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</a:t>
            </a:r>
            <a:r>
              <a:rPr sz="215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5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1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their</a:t>
            </a:r>
            <a:r>
              <a:rPr sz="2150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5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addresses]</a:t>
            </a:r>
            <a:endParaRPr sz="215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77875" lvl="1" indent="-308610">
              <a:spcBef>
                <a:spcPts val="160"/>
              </a:spcBef>
              <a:buFont typeface="Arial MT"/>
              <a:buChar char="•"/>
              <a:tabLst>
                <a:tab pos="320675" algn="l"/>
                <a:tab pos="321310" algn="l"/>
              </a:tabLst>
            </a:pPr>
            <a:r>
              <a:rPr sz="2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1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</a:t>
            </a:r>
            <a:r>
              <a:rPr sz="21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5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system,</a:t>
            </a:r>
            <a:r>
              <a:rPr sz="21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1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5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directories</a:t>
            </a:r>
            <a:r>
              <a:rPr sz="21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r>
              <a:rPr sz="2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replicated</a:t>
            </a:r>
            <a:r>
              <a:rPr sz="21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1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5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</a:t>
            </a:r>
            <a:r>
              <a:rPr sz="21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21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sz="21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locations.</a:t>
            </a:r>
            <a:endParaRPr sz="2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77875" lvl="1" indent="-308610">
              <a:spcBef>
                <a:spcPts val="200"/>
              </a:spcBef>
              <a:buFont typeface="Arial MT"/>
              <a:buChar char="•"/>
              <a:tabLst>
                <a:tab pos="320675" algn="l"/>
                <a:tab pos="321310" algn="l"/>
              </a:tabLst>
            </a:pPr>
            <a:r>
              <a:rPr sz="21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sz="21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</a:t>
            </a:r>
            <a:r>
              <a:rPr sz="2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</a:t>
            </a:r>
            <a:r>
              <a:rPr sz="21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</a:t>
            </a:r>
            <a:r>
              <a:rPr sz="2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1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names.</a:t>
            </a:r>
          </a:p>
          <a:p>
            <a:pPr marL="777875" lvl="1" indent="-308610">
              <a:spcBef>
                <a:spcPts val="200"/>
              </a:spcBef>
              <a:buFont typeface="Arial MT"/>
              <a:buChar char="•"/>
              <a:tabLst>
                <a:tab pos="320675" algn="l"/>
                <a:tab pos="321310" algn="l"/>
              </a:tabLst>
            </a:pPr>
            <a:r>
              <a:rPr sz="2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sz="21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15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naming</a:t>
            </a:r>
            <a:r>
              <a:rPr sz="2150" spc="-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sz="2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95222" y="4643183"/>
            <a:ext cx="1453515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b="1" dirty="0">
                <a:solidFill>
                  <a:srgbClr val="C00000"/>
                </a:solidFill>
                <a:latin typeface="Calibri"/>
                <a:cs typeface="Calibri"/>
              </a:rPr>
              <a:t>3.</a:t>
            </a:r>
            <a:r>
              <a:rPr sz="2150" b="1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150" b="1" spc="-5" dirty="0">
                <a:solidFill>
                  <a:srgbClr val="C00000"/>
                </a:solidFill>
                <a:latin typeface="Calibri"/>
                <a:cs typeface="Calibri"/>
              </a:rPr>
              <a:t>Scalability</a:t>
            </a:r>
            <a:endParaRPr sz="2150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17777" y="4961940"/>
            <a:ext cx="121920" cy="73215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2150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endParaRPr sz="21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150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12620" y="4972736"/>
            <a:ext cx="9750425" cy="102743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417830" indent="-342900">
              <a:lnSpc>
                <a:spcPct val="100000"/>
              </a:lnSpc>
              <a:spcBef>
                <a:spcPts val="295"/>
              </a:spcBef>
              <a:buFont typeface="Arial" panose="020B0604020202020204" pitchFamily="34" charset="0"/>
              <a:buChar char="•"/>
            </a:pPr>
            <a:r>
              <a:rPr sz="215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 </a:t>
            </a:r>
            <a:r>
              <a:rPr sz="215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grow</a:t>
            </a:r>
            <a:r>
              <a:rPr sz="2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sz="21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time.</a:t>
            </a:r>
            <a:endParaRPr sz="2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>
              <a:lnSpc>
                <a:spcPts val="2330"/>
              </a:lnSpc>
              <a:spcBef>
                <a:spcPts val="484"/>
              </a:spcBef>
              <a:buFont typeface="Arial" panose="020B0604020202020204" pitchFamily="34" charset="0"/>
              <a:buChar char="•"/>
            </a:pPr>
            <a:r>
              <a:rPr sz="2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15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r>
              <a:rPr sz="215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sz="215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15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</a:t>
            </a:r>
            <a:r>
              <a:rPr sz="215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15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215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</a:t>
            </a:r>
            <a:r>
              <a:rPr sz="215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215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sz="215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15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50" spc="-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2150" spc="7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5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unavailability</a:t>
            </a:r>
            <a:r>
              <a:rPr sz="2150" spc="7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2150" spc="-4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50"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degraded</a:t>
            </a:r>
            <a:r>
              <a:rPr sz="2150" spc="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50"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sz="2150" spc="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sz="21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growth</a:t>
            </a:r>
            <a:r>
              <a:rPr sz="21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occurs.</a:t>
            </a:r>
            <a:endParaRPr sz="2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3457</Words>
  <Application>Microsoft Office PowerPoint</Application>
  <PresentationFormat>Custom</PresentationFormat>
  <Paragraphs>322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Arial MT</vt:lpstr>
      <vt:lpstr>Calibri</vt:lpstr>
      <vt:lpstr>Calibri Light</vt:lpstr>
      <vt:lpstr>Times New Roman</vt:lpstr>
      <vt:lpstr>Office Theme</vt:lpstr>
      <vt:lpstr>Module – 2  Distributed Operating Systems</vt:lpstr>
      <vt:lpstr>Distributed Operating Systems</vt:lpstr>
      <vt:lpstr>Architecture of a Distributed Systems</vt:lpstr>
      <vt:lpstr>Advantages of Distributed Systems</vt:lpstr>
      <vt:lpstr>Advantages of Distributed Systems</vt:lpstr>
      <vt:lpstr>Issues in Distributed Operating Systems</vt:lpstr>
      <vt:lpstr>Issues in DOS</vt:lpstr>
      <vt:lpstr>Issues in DOS</vt:lpstr>
      <vt:lpstr>Issues in DOS</vt:lpstr>
      <vt:lpstr>Issues in DOS</vt:lpstr>
      <vt:lpstr>Issues in DOS</vt:lpstr>
      <vt:lpstr>Issues in DOS</vt:lpstr>
      <vt:lpstr>Communication networks</vt:lpstr>
      <vt:lpstr>Communication networks</vt:lpstr>
      <vt:lpstr>1. Wide Area Networks (WANs)</vt:lpstr>
      <vt:lpstr>1. Wide Area Networks (WANs)</vt:lpstr>
      <vt:lpstr>1. Wide Area Networks (WANs)</vt:lpstr>
      <vt:lpstr>Utilizing communication networks - modes</vt:lpstr>
      <vt:lpstr>Utilizing communication networks - modes</vt:lpstr>
      <vt:lpstr>The ISO OSI Reference Model</vt:lpstr>
      <vt:lpstr>ISO OSI reference model</vt:lpstr>
      <vt:lpstr>The ISO OSI Reference Model</vt:lpstr>
      <vt:lpstr>The ISO OSI Reference Model</vt:lpstr>
      <vt:lpstr>2. Local Area Networks (LANs)</vt:lpstr>
      <vt:lpstr>Network topologies of LAN</vt:lpstr>
      <vt:lpstr>Bus / Tree topology</vt:lpstr>
      <vt:lpstr>Bus / Tree topology</vt:lpstr>
      <vt:lpstr>Bus / Tree topology</vt:lpstr>
      <vt:lpstr>Ring topology</vt:lpstr>
      <vt:lpstr>Ring topology</vt:lpstr>
      <vt:lpstr>Ring topology</vt:lpstr>
      <vt:lpstr>PowerPoint Presentation</vt:lpstr>
      <vt:lpstr>Communication primitives</vt:lpstr>
      <vt:lpstr>The Message Passing Model</vt:lpstr>
      <vt:lpstr>The message passing model</vt:lpstr>
      <vt:lpstr>1.BLOCKING VS. NONBLOCKING PRIMITIVES</vt:lpstr>
      <vt:lpstr>SYNCHRONOUS VS. ASYNCHRONOUS PRIMITIVES</vt:lpstr>
      <vt:lpstr>Remote procedure call</vt:lpstr>
      <vt:lpstr>PowerPoint Presentation</vt:lpstr>
      <vt:lpstr>Design Issues in RPC</vt:lpstr>
      <vt:lpstr>Structure</vt:lpstr>
      <vt:lpstr>Binding</vt:lpstr>
      <vt:lpstr>Parameter and result passing</vt:lpstr>
      <vt:lpstr>Error handling, semantics and correctness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Operating Systems   20MCAT152</dc:title>
  <dc:creator>kavitha_s70@yahoo.co.in</dc:creator>
  <cp:lastModifiedBy>rajsandy18@outlook.com</cp:lastModifiedBy>
  <cp:revision>42</cp:revision>
  <dcterms:created xsi:type="dcterms:W3CDTF">2023-03-07T06:14:55Z</dcterms:created>
  <dcterms:modified xsi:type="dcterms:W3CDTF">2023-03-15T05:13:34Z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2021-09-02T00:00:00Z</vt:filetime>
  </property>
  <property fmtid="{D5CDD505-2E9C-101B-9397-08002B2CF9AE}" pid="3" name="Creator">
    <vt:lpwstr>Impress</vt:lpwstr>
  </property>
  <property fmtid="{D5CDD505-2E9C-101B-9397-08002B2CF9AE}" pid="4" name="LastSaved">
    <vt:filetime>2021-09-02T00:00:00Z</vt:filetime>
  </property>
</Properties>
</file>