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79" r:id="rId28"/>
    <p:sldId id="280" r:id="rId29"/>
    <p:sldId id="281" r:id="rId30"/>
    <p:sldId id="286" r:id="rId31"/>
    <p:sldId id="287" r:id="rId32"/>
    <p:sldId id="288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039" y="461594"/>
            <a:ext cx="73419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8072119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46173"/>
            <a:ext cx="85344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200" algn="ctr">
              <a:lnSpc>
                <a:spcPct val="100000"/>
              </a:lnSpc>
              <a:spcBef>
                <a:spcPts val="105"/>
              </a:spcBef>
            </a:pPr>
            <a:br>
              <a:rPr lang="en-US" spc="-30" dirty="0">
                <a:solidFill>
                  <a:srgbClr val="C00000"/>
                </a:solidFill>
              </a:rPr>
            </a:br>
            <a:r>
              <a:rPr lang="en-US" spc="-30" dirty="0">
                <a:solidFill>
                  <a:srgbClr val="C00000"/>
                </a:solidFill>
              </a:rPr>
              <a:t>M</a:t>
            </a:r>
            <a:r>
              <a:rPr lang="en-IN" spc="-30" dirty="0" err="1">
                <a:solidFill>
                  <a:srgbClr val="C00000"/>
                </a:solidFill>
              </a:rPr>
              <a:t>odule</a:t>
            </a:r>
            <a:r>
              <a:rPr lang="en-IN" spc="-30" dirty="0">
                <a:solidFill>
                  <a:srgbClr val="C00000"/>
                </a:solidFill>
              </a:rPr>
              <a:t> 7</a:t>
            </a:r>
            <a:br>
              <a:rPr lang="en-IN" spc="-30" dirty="0">
                <a:solidFill>
                  <a:srgbClr val="C00000"/>
                </a:solidFill>
              </a:rPr>
            </a:br>
            <a:r>
              <a:rPr spc="-30" dirty="0">
                <a:solidFill>
                  <a:srgbClr val="C00000"/>
                </a:solidFill>
              </a:rPr>
              <a:t>Failure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Recovery </a:t>
            </a:r>
            <a:r>
              <a:rPr dirty="0">
                <a:solidFill>
                  <a:srgbClr val="C00000"/>
                </a:solidFill>
              </a:rPr>
              <a:t>and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25" dirty="0">
                <a:solidFill>
                  <a:srgbClr val="C00000"/>
                </a:solidFill>
              </a:rPr>
              <a:t>Fault </a:t>
            </a:r>
            <a:r>
              <a:rPr spc="-980" dirty="0">
                <a:solidFill>
                  <a:srgbClr val="C00000"/>
                </a:solidFill>
              </a:rPr>
              <a:t> </a:t>
            </a:r>
            <a:r>
              <a:rPr spc="-55" dirty="0">
                <a:solidFill>
                  <a:srgbClr val="C00000"/>
                </a:solidFill>
              </a:rPr>
              <a:t>Tolerance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205" y="461594"/>
            <a:ext cx="3566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Type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0" dirty="0"/>
              <a:t>Failures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83" y="2005017"/>
            <a:ext cx="8629104" cy="24886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461594"/>
            <a:ext cx="3422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</a:t>
            </a:r>
            <a:r>
              <a:rPr spc="-90" dirty="0"/>
              <a:t> </a:t>
            </a:r>
            <a:r>
              <a:rPr spc="-2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32115" cy="3546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20700" indent="-34353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dirty="0">
                <a:latin typeface="Calibri"/>
                <a:cs typeface="Calibri"/>
              </a:rPr>
              <a:t>type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failure,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distributed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generally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halted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unable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perform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execution.</a:t>
            </a:r>
            <a:endParaRPr sz="3000">
              <a:latin typeface="Calibri"/>
              <a:cs typeface="Calibri"/>
            </a:endParaRPr>
          </a:p>
          <a:p>
            <a:pPr marL="355600" marR="520700" indent="-343535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Sometimes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leads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ending </a:t>
            </a:r>
            <a:r>
              <a:rPr sz="3000" spc="-5" dirty="0">
                <a:latin typeface="Calibri"/>
                <a:cs typeface="Calibri"/>
              </a:rPr>
              <a:t>up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execution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resulting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associate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incorrect </a:t>
            </a:r>
            <a:r>
              <a:rPr sz="3000" spc="-15" dirty="0">
                <a:latin typeface="Calibri"/>
                <a:cs typeface="Calibri"/>
              </a:rPr>
              <a:t>outcome.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Method </a:t>
            </a:r>
            <a:r>
              <a:rPr sz="3000" spc="-20" dirty="0">
                <a:latin typeface="Calibri"/>
                <a:cs typeface="Calibri"/>
              </a:rPr>
              <a:t>failure </a:t>
            </a:r>
            <a:r>
              <a:rPr sz="3000" spc="-5" dirty="0">
                <a:latin typeface="Calibri"/>
                <a:cs typeface="Calibri"/>
              </a:rPr>
              <a:t>causes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30" dirty="0">
                <a:latin typeface="Calibri"/>
                <a:cs typeface="Calibri"/>
              </a:rPr>
              <a:t>state </a:t>
            </a:r>
            <a:r>
              <a:rPr sz="3000" spc="-15" dirty="0">
                <a:latin typeface="Calibri"/>
                <a:cs typeface="Calibri"/>
              </a:rPr>
              <a:t>to deviate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specifications, </a:t>
            </a:r>
            <a:r>
              <a:rPr sz="3000" dirty="0">
                <a:latin typeface="Calibri"/>
                <a:cs typeface="Calibri"/>
              </a:rPr>
              <a:t>and also </a:t>
            </a:r>
            <a:r>
              <a:rPr sz="3000" spc="-5" dirty="0">
                <a:latin typeface="Calibri"/>
                <a:cs typeface="Calibri"/>
              </a:rPr>
              <a:t>method </a:t>
            </a:r>
            <a:r>
              <a:rPr sz="3000" spc="-10" dirty="0">
                <a:latin typeface="Calibri"/>
                <a:cs typeface="Calibri"/>
              </a:rPr>
              <a:t>might </a:t>
            </a:r>
            <a:r>
              <a:rPr sz="3000" spc="-20" dirty="0">
                <a:latin typeface="Calibri"/>
                <a:cs typeface="Calibri"/>
              </a:rPr>
              <a:t>fail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progress.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461594"/>
            <a:ext cx="3422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</a:t>
            </a:r>
            <a:r>
              <a:rPr spc="-90" dirty="0"/>
              <a:t> </a:t>
            </a:r>
            <a:r>
              <a:rPr spc="-2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113"/>
            <a:ext cx="1870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Behavior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2668" y="1420113"/>
            <a:ext cx="203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907870"/>
            <a:ext cx="2174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9605" algn="l"/>
                <a:tab pos="1745614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603" y="1907870"/>
            <a:ext cx="3306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8385" algn="l"/>
                <a:tab pos="3073400" algn="l"/>
              </a:tabLst>
            </a:pPr>
            <a:r>
              <a:rPr sz="3200" spc="-5" dirty="0">
                <a:latin typeface="Calibri"/>
                <a:cs typeface="Calibri"/>
              </a:rPr>
              <a:t>unde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925" y="2395855"/>
            <a:ext cx="1749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7390" y="1907870"/>
            <a:ext cx="15405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indent="5905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  viol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3554" y="2395855"/>
            <a:ext cx="14484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229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out,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4801" y="2883535"/>
            <a:ext cx="213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810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r	inp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7270" y="3371163"/>
            <a:ext cx="4751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9355" algn="l"/>
                <a:tab pos="2152015" algn="l"/>
                <a:tab pos="3865879" algn="l"/>
              </a:tabLst>
            </a:pPr>
            <a:r>
              <a:rPr sz="3200" dirty="0">
                <a:latin typeface="Calibri"/>
                <a:cs typeface="Calibri"/>
              </a:rPr>
              <a:t>then	the	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	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9180" y="2883535"/>
            <a:ext cx="12007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5655" marR="5080" indent="-783590">
              <a:lnSpc>
                <a:spcPct val="100000"/>
              </a:lnSpc>
              <a:spcBef>
                <a:spcPts val="105"/>
              </a:spcBef>
              <a:tabLst>
                <a:tab pos="932815" algn="l"/>
              </a:tabLst>
            </a:pP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		</a:t>
            </a:r>
            <a:r>
              <a:rPr sz="3200" spc="5" dirty="0">
                <a:latin typeface="Calibri"/>
                <a:cs typeface="Calibri"/>
              </a:rPr>
              <a:t>is  </a:t>
            </a:r>
            <a:r>
              <a:rPr sz="3200" dirty="0">
                <a:latin typeface="Calibri"/>
                <a:cs typeface="Calibri"/>
              </a:rPr>
              <a:t>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395855"/>
            <a:ext cx="248539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  </a:t>
            </a:r>
            <a:r>
              <a:rPr sz="3200" spc="-10" dirty="0">
                <a:latin typeface="Calibri"/>
                <a:cs typeface="Calibri"/>
              </a:rPr>
              <a:t>deadlocks,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performed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latin typeface="Calibri"/>
                <a:cs typeface="Calibri"/>
              </a:rPr>
              <a:t>Recovery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144" y="4932121"/>
            <a:ext cx="77050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</a:t>
            </a:r>
            <a:r>
              <a:rPr sz="3200" spc="-5" dirty="0">
                <a:latin typeface="Calibri"/>
                <a:cs typeface="Calibri"/>
              </a:rPr>
              <a:t> can be </a:t>
            </a:r>
            <a:r>
              <a:rPr sz="3200" spc="-20" dirty="0">
                <a:latin typeface="Calibri"/>
                <a:cs typeface="Calibri"/>
              </a:rPr>
              <a:t>prevented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aborting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method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restarting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prior </a:t>
            </a:r>
            <a:r>
              <a:rPr sz="3200" spc="-25" dirty="0">
                <a:latin typeface="Calibri"/>
                <a:cs typeface="Calibri"/>
              </a:rPr>
              <a:t>state.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594"/>
            <a:ext cx="3298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System</a:t>
            </a:r>
            <a:r>
              <a:rPr spc="-85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480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failure,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10" dirty="0">
                <a:latin typeface="Calibri"/>
                <a:cs typeface="Calibri"/>
              </a:rPr>
              <a:t>processor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associated </a:t>
            </a:r>
            <a:r>
              <a:rPr sz="3200" spc="-5" dirty="0">
                <a:latin typeface="Calibri"/>
                <a:cs typeface="Calibri"/>
              </a:rPr>
              <a:t> 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distributed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caused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0" dirty="0">
                <a:latin typeface="Calibri"/>
                <a:cs typeface="Calibri"/>
              </a:rPr>
              <a:t> errors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hardware</a:t>
            </a:r>
            <a:r>
              <a:rPr sz="3200" spc="-5" dirty="0">
                <a:latin typeface="Calibri"/>
                <a:cs typeface="Calibri"/>
              </a:rPr>
              <a:t> issues.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Hardware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issues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involve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CPU/memory/bus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failure.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is assumed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whenever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5" dirty="0">
                <a:latin typeface="Calibri"/>
                <a:cs typeface="Calibri"/>
              </a:rPr>
              <a:t> stops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due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interior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lost.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594"/>
            <a:ext cx="3298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System</a:t>
            </a:r>
            <a:r>
              <a:rPr spc="-85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78065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Behavior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  <a:spcBef>
                <a:spcPts val="190"/>
              </a:spcBef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concerned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processor.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freeze,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reboot </a:t>
            </a:r>
            <a:r>
              <a:rPr sz="3200" dirty="0">
                <a:latin typeface="Calibri"/>
                <a:cs typeface="Calibri"/>
              </a:rPr>
              <a:t>and also it </a:t>
            </a:r>
            <a:r>
              <a:rPr sz="3200" spc="-5" dirty="0">
                <a:latin typeface="Calibri"/>
                <a:cs typeface="Calibri"/>
              </a:rPr>
              <a:t>does not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leading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go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state.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latin typeface="Calibri"/>
                <a:cs typeface="Calibri"/>
              </a:rPr>
              <a:t>Recovery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355600" marR="16510">
              <a:lnSpc>
                <a:spcPct val="90000"/>
              </a:lnSpc>
              <a:spcBef>
                <a:spcPts val="190"/>
              </a:spcBef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cured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rebooting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soon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configuring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 </a:t>
            </a:r>
            <a:r>
              <a:rPr sz="3200" spc="-10" dirty="0">
                <a:latin typeface="Calibri"/>
                <a:cs typeface="Calibri"/>
              </a:rPr>
              <a:t> point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wrong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461594"/>
            <a:ext cx="7403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Secondary</a:t>
            </a:r>
            <a:r>
              <a:rPr spc="-35" dirty="0"/>
              <a:t> </a:t>
            </a:r>
            <a:r>
              <a:rPr spc="-25" dirty="0"/>
              <a:t>Storage</a:t>
            </a:r>
            <a:r>
              <a:rPr dirty="0"/>
              <a:t> </a:t>
            </a:r>
            <a:r>
              <a:rPr spc="-5" dirty="0"/>
              <a:t>device</a:t>
            </a:r>
            <a:r>
              <a:rPr spc="-20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289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storage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</a:t>
            </a:r>
            <a:r>
              <a:rPr sz="3200" dirty="0">
                <a:latin typeface="Calibri"/>
                <a:cs typeface="Calibri"/>
              </a:rPr>
              <a:t> is claimed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occurred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once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keep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can’t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 accessed.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failure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sometimes caused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parity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error,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head </a:t>
            </a:r>
            <a:r>
              <a:rPr sz="3200" spc="-10" dirty="0">
                <a:latin typeface="Calibri"/>
                <a:cs typeface="Calibri"/>
              </a:rPr>
              <a:t>crash,</a:t>
            </a:r>
            <a:r>
              <a:rPr sz="3200" spc="-5" dirty="0">
                <a:latin typeface="Calibri"/>
                <a:cs typeface="Calibri"/>
              </a:rPr>
              <a:t> 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dirt particles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settled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medium.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461594"/>
            <a:ext cx="7403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Secondary</a:t>
            </a:r>
            <a:r>
              <a:rPr spc="-35" dirty="0"/>
              <a:t> </a:t>
            </a:r>
            <a:r>
              <a:rPr spc="-25" dirty="0"/>
              <a:t>Storage</a:t>
            </a:r>
            <a:r>
              <a:rPr dirty="0"/>
              <a:t> </a:t>
            </a:r>
            <a:r>
              <a:rPr spc="-5" dirty="0"/>
              <a:t>device</a:t>
            </a:r>
            <a:r>
              <a:rPr spc="-20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944484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spc="-15" dirty="0">
                <a:latin typeface="Calibri"/>
                <a:cs typeface="Calibri"/>
              </a:rPr>
              <a:t>Behavior</a:t>
            </a:r>
            <a:r>
              <a:rPr sz="3000" b="1" dirty="0">
                <a:latin typeface="Calibri"/>
                <a:cs typeface="Calibri"/>
              </a:rPr>
              <a:t> –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Stored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information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can’t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accessed.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ts val="324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spc="-10" dirty="0">
                <a:latin typeface="Calibri"/>
                <a:cs typeface="Calibri"/>
              </a:rPr>
              <a:t>Recovery/Design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strategies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</a:t>
            </a:r>
            <a:endParaRPr sz="30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360"/>
              </a:spcBef>
            </a:pPr>
            <a:r>
              <a:rPr sz="3000" spc="-15" dirty="0">
                <a:latin typeface="Calibri"/>
                <a:cs typeface="Calibri"/>
              </a:rPr>
              <a:t>Reconstruct </a:t>
            </a:r>
            <a:r>
              <a:rPr sz="3000" spc="-20" dirty="0">
                <a:latin typeface="Calibri"/>
                <a:cs typeface="Calibri"/>
              </a:rPr>
              <a:t>content 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archive </a:t>
            </a:r>
            <a:r>
              <a:rPr sz="3000" dirty="0">
                <a:latin typeface="Calibri"/>
                <a:cs typeface="Calibri"/>
              </a:rPr>
              <a:t>and the </a:t>
            </a:r>
            <a:r>
              <a:rPr sz="3000" spc="-10" dirty="0">
                <a:latin typeface="Calibri"/>
                <a:cs typeface="Calibri"/>
              </a:rPr>
              <a:t>log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activities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style </a:t>
            </a:r>
            <a:r>
              <a:rPr sz="3000" spc="-15" dirty="0">
                <a:latin typeface="Calibri"/>
                <a:cs typeface="Calibri"/>
              </a:rPr>
              <a:t>reflected </a:t>
            </a:r>
            <a:r>
              <a:rPr sz="3000" spc="-10" dirty="0">
                <a:latin typeface="Calibri"/>
                <a:cs typeface="Calibri"/>
              </a:rPr>
              <a:t>disk </a:t>
            </a:r>
            <a:r>
              <a:rPr sz="3000" spc="-25" dirty="0">
                <a:latin typeface="Calibri"/>
                <a:cs typeface="Calibri"/>
              </a:rPr>
              <a:t>system.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failure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additionally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classified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follows.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Associate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cognitive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partial </a:t>
            </a:r>
            <a:r>
              <a:rPr sz="2600" spc="-10" dirty="0">
                <a:latin typeface="Calibri"/>
                <a:cs typeface="Calibri"/>
              </a:rPr>
              <a:t>cognitive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state </a:t>
            </a:r>
            <a:r>
              <a:rPr sz="2600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disruption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halting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Communication</a:t>
            </a:r>
            <a:r>
              <a:rPr spc="-10" dirty="0"/>
              <a:t> </a:t>
            </a:r>
            <a:r>
              <a:rPr dirty="0"/>
              <a:t>Medium</a:t>
            </a:r>
            <a:r>
              <a:rPr spc="-30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1398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communication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medium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</a:t>
            </a:r>
            <a:r>
              <a:rPr sz="3200" spc="-5" dirty="0">
                <a:latin typeface="Calibri"/>
                <a:cs typeface="Calibri"/>
              </a:rPr>
              <a:t> happens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web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cannot </a:t>
            </a:r>
            <a:r>
              <a:rPr sz="3200" spc="-15" dirty="0">
                <a:latin typeface="Calibri"/>
                <a:cs typeface="Calibri"/>
              </a:rPr>
              <a:t>communicate</a:t>
            </a:r>
            <a:r>
              <a:rPr sz="3200" dirty="0">
                <a:latin typeface="Calibri"/>
                <a:cs typeface="Calibri"/>
              </a:rPr>
              <a:t> with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10" dirty="0">
                <a:latin typeface="Calibri"/>
                <a:cs typeface="Calibri"/>
              </a:rPr>
              <a:t> operational </a:t>
            </a:r>
            <a:r>
              <a:rPr sz="3200" spc="-15" dirty="0">
                <a:latin typeface="Calibri"/>
                <a:cs typeface="Calibri"/>
              </a:rPr>
              <a:t>site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network.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caused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shift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and/or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human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Communication</a:t>
            </a:r>
            <a:r>
              <a:rPr spc="-10" dirty="0"/>
              <a:t> </a:t>
            </a:r>
            <a:r>
              <a:rPr dirty="0"/>
              <a:t>Medium</a:t>
            </a:r>
            <a:r>
              <a:rPr spc="-30" dirty="0"/>
              <a:t> </a:t>
            </a:r>
            <a:r>
              <a:rPr spc="-2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9178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Behavior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web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communicate</a:t>
            </a:r>
            <a:r>
              <a:rPr sz="3200" dirty="0">
                <a:latin typeface="Calibri"/>
                <a:cs typeface="Calibri"/>
              </a:rPr>
              <a:t> with another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site.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latin typeface="Calibri"/>
                <a:cs typeface="Calibri"/>
              </a:rPr>
              <a:t>Errors/Faults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Failure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 or </a:t>
            </a: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Recovery/Design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strategies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355600" marR="983615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Reroute, </a:t>
            </a:r>
            <a:r>
              <a:rPr sz="3200" spc="-15" dirty="0">
                <a:latin typeface="Calibri"/>
                <a:cs typeface="Calibri"/>
              </a:rPr>
              <a:t>error-resistant </a:t>
            </a:r>
            <a:r>
              <a:rPr sz="3200" spc="-10" dirty="0">
                <a:latin typeface="Calibri"/>
                <a:cs typeface="Calibri"/>
              </a:rPr>
              <a:t>communication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461594"/>
            <a:ext cx="6482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Methods</a:t>
            </a:r>
            <a:r>
              <a:rPr spc="-25" dirty="0"/>
              <a:t> to</a:t>
            </a:r>
            <a:r>
              <a:rPr spc="-20" dirty="0"/>
              <a:t> </a:t>
            </a:r>
            <a:r>
              <a:rPr spc="5" dirty="0"/>
              <a:t>deal</a:t>
            </a:r>
            <a:r>
              <a:rPr spc="-10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20" dirty="0"/>
              <a:t>failure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52" y="1734245"/>
            <a:ext cx="6183997" cy="4572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461594"/>
            <a:ext cx="3123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Basic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824470" cy="42329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25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distributed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system</a:t>
            </a:r>
            <a:r>
              <a:rPr sz="3000" spc="-2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kinds of </a:t>
            </a:r>
            <a:r>
              <a:rPr sz="3000" spc="-15" dirty="0">
                <a:latin typeface="Calibri"/>
                <a:cs typeface="Calibri"/>
              </a:rPr>
              <a:t>problems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occur.</a:t>
            </a:r>
            <a:endParaRPr sz="3000" dirty="0">
              <a:latin typeface="Calibri"/>
              <a:cs typeface="Calibri"/>
            </a:endParaRPr>
          </a:p>
          <a:p>
            <a:pPr marL="407670" indent="-395605">
              <a:lnSpc>
                <a:spcPct val="100000"/>
              </a:lnSpc>
              <a:spcBef>
                <a:spcPts val="315"/>
              </a:spcBef>
              <a:buFont typeface="Calibri"/>
              <a:buAutoNum type="arabicParenR"/>
              <a:tabLst>
                <a:tab pos="408305" algn="l"/>
              </a:tabLst>
            </a:pP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Faults</a:t>
            </a:r>
            <a:endParaRPr sz="3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243840">
              <a:lnSpc>
                <a:spcPts val="3960"/>
              </a:lnSpc>
              <a:spcBef>
                <a:spcPts val="195"/>
              </a:spcBef>
              <a:buAutoNum type="arabicParenR"/>
              <a:tabLst>
                <a:tab pos="322580" algn="l"/>
              </a:tabLst>
            </a:pP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Errors(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System</a:t>
            </a:r>
            <a:r>
              <a:rPr sz="30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enters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into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an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unexpected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state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000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3)Failures</a:t>
            </a:r>
            <a:endParaRPr sz="3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000" dirty="0">
                <a:latin typeface="Calibri"/>
                <a:cs typeface="Calibri"/>
              </a:rPr>
              <a:t>All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</a:t>
            </a:r>
            <a:r>
              <a:rPr sz="3000" spc="-20" dirty="0">
                <a:latin typeface="Calibri"/>
                <a:cs typeface="Calibri"/>
              </a:rPr>
              <a:t> related.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...</a:t>
            </a:r>
            <a:endParaRPr sz="3000" dirty="0">
              <a:latin typeface="Calibri"/>
              <a:cs typeface="Calibri"/>
            </a:endParaRPr>
          </a:p>
          <a:p>
            <a:pPr marL="12700" marR="699135">
              <a:lnSpc>
                <a:spcPct val="90000"/>
              </a:lnSpc>
              <a:spcBef>
                <a:spcPts val="720"/>
              </a:spcBef>
            </a:pPr>
            <a:r>
              <a:rPr sz="3000" b="1" spc="-25" dirty="0">
                <a:solidFill>
                  <a:srgbClr val="0070C0"/>
                </a:solidFill>
                <a:latin typeface="Calibri"/>
                <a:cs typeface="Calibri"/>
              </a:rPr>
              <a:t>Failure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Occurs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server</a:t>
            </a:r>
            <a:r>
              <a:rPr sz="3000" spc="-10" dirty="0">
                <a:latin typeface="Calibri"/>
                <a:cs typeface="Calibri"/>
              </a:rPr>
              <a:t> does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5" dirty="0">
                <a:latin typeface="Calibri"/>
                <a:cs typeface="Calibri"/>
              </a:rPr>
              <a:t>receive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incoming</a:t>
            </a:r>
            <a:r>
              <a:rPr sz="3000" spc="-15" dirty="0">
                <a:latin typeface="Calibri"/>
                <a:cs typeface="Calibri"/>
              </a:rPr>
              <a:t> requests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client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fails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send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messages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response 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clients</a:t>
            </a:r>
            <a:r>
              <a:rPr sz="3000" spc="-15" dirty="0">
                <a:latin typeface="Calibri"/>
                <a:cs typeface="Calibri"/>
              </a:rPr>
              <a:t> request.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461594"/>
            <a:ext cx="5387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35" dirty="0"/>
              <a:t> </a:t>
            </a:r>
            <a:r>
              <a:rPr spc="-15" dirty="0"/>
              <a:t>Error</a:t>
            </a:r>
            <a:r>
              <a:rPr spc="-10" dirty="0"/>
              <a:t> </a:t>
            </a:r>
            <a:r>
              <a:rPr spc="-20" dirty="0"/>
              <a:t>Recovery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77" y="1765053"/>
            <a:ext cx="7464649" cy="3136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452" y="461594"/>
            <a:ext cx="5701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30" dirty="0"/>
              <a:t> </a:t>
            </a:r>
            <a:r>
              <a:rPr spc="-20" dirty="0"/>
              <a:t>Error</a:t>
            </a:r>
            <a:r>
              <a:rPr spc="-15" dirty="0"/>
              <a:t> </a:t>
            </a:r>
            <a:r>
              <a:rPr spc="-20" dirty="0"/>
              <a:t>Recovery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11" y="1849278"/>
            <a:ext cx="7834556" cy="46648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0" y="461594"/>
            <a:ext cx="3270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5" dirty="0"/>
              <a:t>e</a:t>
            </a:r>
            <a:r>
              <a:rPr dirty="0"/>
              <a:t>ckp</a:t>
            </a:r>
            <a:r>
              <a:rPr spc="5" dirty="0"/>
              <a:t>o</a:t>
            </a:r>
            <a:r>
              <a:rPr dirty="0"/>
              <a:t>i</a:t>
            </a:r>
            <a:r>
              <a:rPr spc="-35" dirty="0"/>
              <a:t>n</a:t>
            </a:r>
            <a:r>
              <a:rPr dirty="0"/>
              <a:t>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453" y="1976097"/>
            <a:ext cx="7490940" cy="34119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594"/>
            <a:ext cx="17741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</a:t>
            </a:r>
            <a:r>
              <a:rPr spc="40" dirty="0"/>
              <a:t>g</a:t>
            </a:r>
            <a:r>
              <a:rPr dirty="0"/>
              <a:t>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501" y="1448821"/>
            <a:ext cx="7325445" cy="45107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E750-B3EB-C4B5-DA8F-CE40B0F7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52600"/>
            <a:ext cx="7785761" cy="2708434"/>
          </a:xfrm>
        </p:spPr>
        <p:txBody>
          <a:bodyPr/>
          <a:lstStyle/>
          <a:p>
            <a:r>
              <a:rPr lang="en-US" dirty="0"/>
              <a:t>1.The operation –based approach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state-based approach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88EAD-C8FE-50AE-EF6C-6B808717FB77}"/>
              </a:ext>
            </a:extLst>
          </p:cNvPr>
          <p:cNvSpPr txBox="1"/>
          <p:nvPr/>
        </p:nvSpPr>
        <p:spPr>
          <a:xfrm>
            <a:off x="2286000" y="79087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APPROACHS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3611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AE4-01C9-F27A-22CB-800BD297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39" y="461594"/>
            <a:ext cx="7341920" cy="4739759"/>
          </a:xfrm>
        </p:spPr>
        <p:txBody>
          <a:bodyPr/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updating-in-place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  based on log records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write-ahead-log protocol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 object only after the undo is recorded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committing the updates, redo and undo logs recorded.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8AA6-4BB2-FC57-D31C-5B7A4DAF71C7}"/>
              </a:ext>
            </a:extLst>
          </p:cNvPr>
          <p:cNvSpPr txBox="1"/>
          <p:nvPr/>
        </p:nvSpPr>
        <p:spPr>
          <a:xfrm>
            <a:off x="2285999" y="276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based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5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CCD-D5B8-34CC-0854-DA929E4E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5400"/>
            <a:ext cx="8672052" cy="5416868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pages: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the state-based recovery approach is the technique based on shadow pages.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Under this technique only a part of the saved to facilitate recovery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whenever a process wants to modify on object ,the page containing the object is duplicated and is maintained on stable storage.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other unmodified copy is known as the shadow page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1B9BC-0EA0-B061-CE1C-21FACC57BA71}"/>
              </a:ext>
            </a:extLst>
          </p:cNvPr>
          <p:cNvSpPr txBox="1"/>
          <p:nvPr/>
        </p:nvSpPr>
        <p:spPr>
          <a:xfrm>
            <a:off x="2895600" y="31600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State-based approach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421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601" y="461594"/>
            <a:ext cx="4083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</a:t>
            </a:r>
            <a:r>
              <a:rPr spc="-55" dirty="0"/>
              <a:t> </a:t>
            </a:r>
            <a:r>
              <a:rPr spc="-2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5815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distributed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base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b="1" spc="-20" dirty="0">
                <a:latin typeface="Calibri"/>
                <a:cs typeface="Calibri"/>
              </a:rPr>
              <a:t>systems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distributed </a:t>
            </a:r>
            <a:r>
              <a:rPr sz="3200" b="1" spc="-5" dirty="0">
                <a:latin typeface="Calibri"/>
                <a:cs typeface="Calibri"/>
              </a:rPr>
              <a:t>commit 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protocol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required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ensure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effects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distributed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transaction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atomic,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dirty="0">
                <a:latin typeface="Calibri"/>
                <a:cs typeface="Calibri"/>
              </a:rPr>
              <a:t>all the </a:t>
            </a:r>
            <a:r>
              <a:rPr sz="3200" spc="-20" dirty="0">
                <a:latin typeface="Calibri"/>
                <a:cs typeface="Calibri"/>
              </a:rPr>
              <a:t>effects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20" dirty="0">
                <a:latin typeface="Calibri"/>
                <a:cs typeface="Calibri"/>
              </a:rPr>
              <a:t>persist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none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persist,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occur.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461594"/>
            <a:ext cx="6337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spc="-15" dirty="0"/>
              <a:t> </a:t>
            </a:r>
            <a:r>
              <a:rPr spc="-5" dirty="0"/>
              <a:t>phase</a:t>
            </a:r>
            <a:r>
              <a:rPr spc="-20" dirty="0"/>
              <a:t> </a:t>
            </a:r>
            <a:r>
              <a:rPr spc="-10" dirty="0"/>
              <a:t>commit</a:t>
            </a:r>
            <a:r>
              <a:rPr spc="-20" dirty="0"/>
              <a:t> </a:t>
            </a:r>
            <a:r>
              <a:rPr spc="-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7623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one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b="1" dirty="0">
                <a:latin typeface="Calibri"/>
                <a:cs typeface="Calibri"/>
              </a:rPr>
              <a:t>phase </a:t>
            </a:r>
            <a:r>
              <a:rPr sz="3200" b="1" spc="-5" dirty="0">
                <a:latin typeface="Calibri"/>
                <a:cs typeface="Calibri"/>
              </a:rPr>
              <a:t>commit </a:t>
            </a:r>
            <a:r>
              <a:rPr sz="3200" b="1" spc="-10" dirty="0">
                <a:latin typeface="Calibri"/>
                <a:cs typeface="Calibri"/>
              </a:rPr>
              <a:t>protocol </a:t>
            </a:r>
            <a:r>
              <a:rPr sz="3200" spc="-15" dirty="0">
                <a:latin typeface="Calibri"/>
                <a:cs typeface="Calibri"/>
              </a:rPr>
              <a:t>involves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coordinator </a:t>
            </a:r>
            <a:r>
              <a:rPr sz="3200" spc="-5" dirty="0">
                <a:latin typeface="Calibri"/>
                <a:cs typeface="Calibri"/>
              </a:rPr>
              <a:t>periodically </a:t>
            </a:r>
            <a:r>
              <a:rPr sz="3200" spc="-10" dirty="0">
                <a:latin typeface="Calibri"/>
                <a:cs typeface="Calibri"/>
              </a:rPr>
              <a:t>communicating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 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servers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carrying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transaction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whether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commit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transaction </a:t>
            </a:r>
            <a:r>
              <a:rPr sz="3200" dirty="0">
                <a:latin typeface="Calibri"/>
                <a:cs typeface="Calibri"/>
              </a:rPr>
              <a:t>or abort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461594"/>
            <a:ext cx="6344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Two</a:t>
            </a:r>
            <a:r>
              <a:rPr spc="-30" dirty="0"/>
              <a:t> </a:t>
            </a:r>
            <a:r>
              <a:rPr spc="5" dirty="0"/>
              <a:t>phase</a:t>
            </a:r>
            <a:r>
              <a:rPr spc="-20" dirty="0"/>
              <a:t> </a:t>
            </a:r>
            <a:r>
              <a:rPr spc="-10" dirty="0"/>
              <a:t>commit</a:t>
            </a:r>
            <a:r>
              <a:rPr spc="-25" dirty="0"/>
              <a:t> </a:t>
            </a:r>
            <a:r>
              <a:rPr spc="-2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9432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two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phase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commit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protocol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marR="22542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distributed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sites</a:t>
            </a:r>
            <a:r>
              <a:rPr sz="3200" dirty="0">
                <a:latin typeface="Calibri"/>
                <a:cs typeface="Calibri"/>
              </a:rPr>
              <a:t> 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distributed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agree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commit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transaction</a:t>
            </a:r>
            <a:r>
              <a:rPr sz="3200" spc="-5" dirty="0">
                <a:latin typeface="Calibri"/>
                <a:cs typeface="Calibri"/>
              </a:rPr>
              <a:t>. The </a:t>
            </a:r>
            <a:r>
              <a:rPr sz="3200" b="1" spc="-10" dirty="0">
                <a:latin typeface="Calibri"/>
                <a:cs typeface="Calibri"/>
              </a:rPr>
              <a:t>protocol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either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r>
              <a:rPr sz="3200" spc="-10" dirty="0">
                <a:latin typeface="Calibri"/>
                <a:cs typeface="Calibri"/>
              </a:rPr>
              <a:t> committing</a:t>
            </a:r>
            <a:endParaRPr sz="3200">
              <a:latin typeface="Calibri"/>
              <a:cs typeface="Calibri"/>
            </a:endParaRPr>
          </a:p>
          <a:p>
            <a:pPr marL="355600" marR="18478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transaction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aborting, </a:t>
            </a:r>
            <a:r>
              <a:rPr sz="3200" spc="-15" dirty="0">
                <a:latin typeface="Calibri"/>
                <a:cs typeface="Calibri"/>
              </a:rPr>
              <a:t>even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case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failures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133" y="461594"/>
            <a:ext cx="3192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Basic</a:t>
            </a:r>
            <a:r>
              <a:rPr spc="-6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8074025" cy="4123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Fault</a:t>
            </a:r>
            <a:r>
              <a:rPr sz="3200" b="1" spc="68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tolerance</a:t>
            </a:r>
            <a:r>
              <a:rPr sz="3200" b="1" spc="6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6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refers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6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   ability   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(computer,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cloud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cluster,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etc.)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continue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interruption</a:t>
            </a:r>
            <a:r>
              <a:rPr sz="3200" dirty="0">
                <a:latin typeface="Calibri"/>
                <a:cs typeface="Calibri"/>
              </a:rPr>
              <a:t> when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dirty="0">
                <a:latin typeface="Calibri"/>
                <a:cs typeface="Calibri"/>
              </a:rPr>
              <a:t> 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Fault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tolerant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systems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backup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automatically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place 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failed</a:t>
            </a:r>
            <a:r>
              <a:rPr sz="3200" spc="-10" dirty="0">
                <a:latin typeface="Calibri"/>
                <a:cs typeface="Calibri"/>
              </a:rPr>
              <a:t> components,</a:t>
            </a:r>
            <a:r>
              <a:rPr sz="3200" spc="-5" dirty="0">
                <a:latin typeface="Calibri"/>
                <a:cs typeface="Calibri"/>
              </a:rPr>
              <a:t> ensuring</a:t>
            </a:r>
            <a:r>
              <a:rPr sz="3200" dirty="0">
                <a:latin typeface="Calibri"/>
                <a:cs typeface="Calibri"/>
              </a:rPr>
              <a:t> no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0030-5A50-2E46-FD76-B3A3948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70" dirty="0"/>
              <a:t>Two</a:t>
            </a:r>
            <a:r>
              <a:rPr lang="en-IN" spc="-30" dirty="0"/>
              <a:t> </a:t>
            </a:r>
            <a:r>
              <a:rPr lang="en-IN" spc="5" dirty="0"/>
              <a:t>phase</a:t>
            </a:r>
            <a:r>
              <a:rPr lang="en-IN" spc="-20" dirty="0"/>
              <a:t> </a:t>
            </a:r>
            <a:r>
              <a:rPr lang="en-IN" spc="-10" dirty="0"/>
              <a:t>commit</a:t>
            </a:r>
            <a:r>
              <a:rPr lang="en-IN" spc="-25" dirty="0"/>
              <a:t> </a:t>
            </a:r>
            <a:r>
              <a:rPr lang="en-IN" spc="-20" dirty="0"/>
              <a:t>protocol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EE5B-E9B1-A765-5D7B-E4A10740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39" y="1180947"/>
            <a:ext cx="8072119" cy="55399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process acts as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coordinator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other processes are called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cohorts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stable storage is available at each 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site uses write-ahead log protocol, to achieve local fault recovery and rollback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Phase-I. At the coordinator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1.the coordinator sends a COMMIT-REQUEST message to every cohort requesting the cohorts to commit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2.the coordinator waits for replies from all the cohorts.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 cohorts: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receving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CO,,IT-REQUEST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message,a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cohorts takes the following 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if the transaction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excuting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the cohort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successful,it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writs UNDO and REDO log on the stable storage and sends an AGREED message to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ccordinator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Otherwise ,it sends an ABORT message to the coordinator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617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6B9-970D-30D9-FD45-B4E9737D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70" dirty="0"/>
              <a:t>Two</a:t>
            </a:r>
            <a:r>
              <a:rPr lang="en-IN" spc="-30" dirty="0"/>
              <a:t> </a:t>
            </a:r>
            <a:r>
              <a:rPr lang="en-IN" spc="5" dirty="0"/>
              <a:t>phase</a:t>
            </a:r>
            <a:r>
              <a:rPr lang="en-IN" spc="-20" dirty="0"/>
              <a:t> </a:t>
            </a:r>
            <a:r>
              <a:rPr lang="en-IN" spc="-10" dirty="0"/>
              <a:t>commit</a:t>
            </a:r>
            <a:r>
              <a:rPr lang="en-IN" spc="-25" dirty="0"/>
              <a:t> </a:t>
            </a:r>
            <a:r>
              <a:rPr lang="en-IN" spc="-20" dirty="0"/>
              <a:t>protocol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ED05-E10D-8BD5-E1D1-6E6F3880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8072119" cy="443198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Phase II  At the coordinator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1.If all the cohorts reply AGREED and the coordinator also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agrees,then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coordinator writes a COMMIT record into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log.Then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it sends a COMMIT message to all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cohorts,otherwise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,the coordinators sends an ABORT message to all the cohorts.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2.The coordinator then waits for acknowledgements from each cohort.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3.If an acknowledgement is not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recived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from any cohort within a timeout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period,the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coordinator resends the COMMIT/ABORT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mmesage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cohort.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4.If all the 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cknowledgements are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recievd,the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coordinator writes a COMPLETE record to the log (to indicate the completion of the transaction)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 cohorts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1.On receiving a COMMIT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message,a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cohort releases all the resources and locks held by it for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excuting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transaction,and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sends an acknowledgement.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2.On receiving an ABORT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message,a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cohort undoes the transaction using the UNDO log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record,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releases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all the resources and locks held by it for performing the transaction ,and sends an acknowledgement.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70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AC22-EB40-7080-1A3F-6736B694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limitations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D66B-DBAB-3937-FC9F-95724344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8072119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Biggest drawback is that it is a </a:t>
            </a:r>
            <a:r>
              <a:rPr lang="en-US" sz="2800" dirty="0">
                <a:solidFill>
                  <a:srgbClr val="FF0000"/>
                </a:solidFill>
              </a:rPr>
              <a:t>blocking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Whenever the coordinator </a:t>
            </a:r>
            <a:r>
              <a:rPr lang="en-US" sz="2800" dirty="0">
                <a:solidFill>
                  <a:srgbClr val="FF0000"/>
                </a:solidFill>
              </a:rPr>
              <a:t>fails</a:t>
            </a:r>
            <a:r>
              <a:rPr lang="en-US" sz="2800" dirty="0"/>
              <a:t>, cohort sites will have to wait for its </a:t>
            </a:r>
            <a:r>
              <a:rPr lang="en-US" sz="2800" dirty="0">
                <a:solidFill>
                  <a:srgbClr val="FF0000"/>
                </a:solidFill>
              </a:rPr>
              <a:t>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undesirable as these sites may be holding </a:t>
            </a:r>
            <a:r>
              <a:rPr lang="en-US" sz="2800" dirty="0">
                <a:solidFill>
                  <a:srgbClr val="FF0000"/>
                </a:solidFill>
              </a:rPr>
              <a:t>locks on the resource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30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4" y="692746"/>
            <a:ext cx="9004681" cy="54725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65" y="548728"/>
            <a:ext cx="9001252" cy="5832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3" y="669632"/>
            <a:ext cx="8668385" cy="50636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78" y="548728"/>
            <a:ext cx="8992616" cy="5832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728"/>
            <a:ext cx="9055243" cy="5688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350" y="0"/>
            <a:ext cx="5383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Strategies</a:t>
            </a:r>
            <a:r>
              <a:rPr sz="4000" spc="-45" dirty="0"/>
              <a:t> </a:t>
            </a:r>
            <a:r>
              <a:rPr sz="4000" spc="-20" dirty="0"/>
              <a:t>to</a:t>
            </a:r>
            <a:r>
              <a:rPr sz="4000" spc="-30" dirty="0"/>
              <a:t> </a:t>
            </a:r>
            <a:r>
              <a:rPr sz="4000" spc="-5" dirty="0"/>
              <a:t>handle</a:t>
            </a:r>
            <a:r>
              <a:rPr sz="4000" spc="-50" dirty="0"/>
              <a:t> </a:t>
            </a:r>
            <a:r>
              <a:rPr sz="4000" spc="-15" dirty="0"/>
              <a:t>faults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1" y="908672"/>
            <a:ext cx="8928989" cy="5809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1200</Words>
  <Application>Microsoft Office PowerPoint</Application>
  <PresentationFormat>On-screen Show (4:3)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MT</vt:lpstr>
      <vt:lpstr>Calibri</vt:lpstr>
      <vt:lpstr>Times New Roman</vt:lpstr>
      <vt:lpstr>Office Theme</vt:lpstr>
      <vt:lpstr> Module 7 Failure Recovery and Fault  Tolerance</vt:lpstr>
      <vt:lpstr>Basic concept</vt:lpstr>
      <vt:lpstr>Basic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Strategies to handle faults</vt:lpstr>
      <vt:lpstr>Type of Failures</vt:lpstr>
      <vt:lpstr>Method failure</vt:lpstr>
      <vt:lpstr>Method failure</vt:lpstr>
      <vt:lpstr>System Failure</vt:lpstr>
      <vt:lpstr>System Failure</vt:lpstr>
      <vt:lpstr>Secondary Storage device failure</vt:lpstr>
      <vt:lpstr>Secondary Storage device failure</vt:lpstr>
      <vt:lpstr>Communication Medium Failure</vt:lpstr>
      <vt:lpstr>Communication Medium Failure</vt:lpstr>
      <vt:lpstr>Methods to deal with failure</vt:lpstr>
      <vt:lpstr>Forward Error Recovery</vt:lpstr>
      <vt:lpstr>Backward Error Recovery</vt:lpstr>
      <vt:lpstr>Checkpointing</vt:lpstr>
      <vt:lpstr>Logging</vt:lpstr>
      <vt:lpstr>1.The operation –based approach  2. state-based approach </vt:lpstr>
      <vt:lpstr> methods: updating-in-place do  undo redo display   based on log records write-ahead-log protocol update an object only after the undo is recorded before committing the updates, redo and undo logs recorded.</vt:lpstr>
      <vt:lpstr>shadow pages: 1. a special case of the state-based recovery approach is the technique based on shadow pages. 2. Under this technique only a part of the saved to facilitate recovery 3. whenever a process wants to modify on object ,the page containing the object is duplicated and is maintained on stable storage. 4. The other unmodified copy is known as the shadow page  </vt:lpstr>
      <vt:lpstr>Commit protocols</vt:lpstr>
      <vt:lpstr>One phase commit protocol</vt:lpstr>
      <vt:lpstr>Two phase commit protocol</vt:lpstr>
      <vt:lpstr>Two phase commit protocol</vt:lpstr>
      <vt:lpstr>Two phase commit protocol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Failures in Distributed System</dc:title>
  <dc:creator>Admin</dc:creator>
  <cp:lastModifiedBy>Dr.RAJKUMAR M</cp:lastModifiedBy>
  <cp:revision>22</cp:revision>
  <dcterms:created xsi:type="dcterms:W3CDTF">2023-05-10T09:06:33Z</dcterms:created>
  <dcterms:modified xsi:type="dcterms:W3CDTF">2023-05-10T10:04:57Z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2023-05-10T00:00:00Z</vt:filetime>
  </property>
</Properties>
</file>