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Dr.C.NAVANEETHAN, </a:t>
            </a:r>
            <a:r>
              <a:rPr spc="-5" dirty="0"/>
              <a:t>Associate </a:t>
            </a:r>
            <a:r>
              <a:rPr spc="-20" dirty="0"/>
              <a:t>Professor, </a:t>
            </a:r>
            <a:r>
              <a:rPr spc="-5" dirty="0"/>
              <a:t>SITE,</a:t>
            </a:r>
            <a:r>
              <a:rPr spc="130" dirty="0"/>
              <a:t> </a:t>
            </a:r>
            <a:r>
              <a:rPr spc="-40" dirty="0"/>
              <a:t>VIT.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Dr.C.NAVANEETHAN, </a:t>
            </a:r>
            <a:r>
              <a:rPr spc="-5" dirty="0"/>
              <a:t>Associate </a:t>
            </a:r>
            <a:r>
              <a:rPr spc="-20" dirty="0"/>
              <a:t>Professor, </a:t>
            </a:r>
            <a:r>
              <a:rPr spc="-5" dirty="0"/>
              <a:t>SITE,</a:t>
            </a:r>
            <a:r>
              <a:rPr spc="130" dirty="0"/>
              <a:t> </a:t>
            </a:r>
            <a:r>
              <a:rPr spc="-40" dirty="0"/>
              <a:t>VIT.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Dr.C.NAVANEETHAN, </a:t>
            </a:r>
            <a:r>
              <a:rPr spc="-5" dirty="0"/>
              <a:t>Associate </a:t>
            </a:r>
            <a:r>
              <a:rPr spc="-20" dirty="0"/>
              <a:t>Professor, </a:t>
            </a:r>
            <a:r>
              <a:rPr spc="-5" dirty="0"/>
              <a:t>SITE,</a:t>
            </a:r>
            <a:r>
              <a:rPr spc="130" dirty="0"/>
              <a:t> </a:t>
            </a:r>
            <a:r>
              <a:rPr spc="-40" dirty="0"/>
              <a:t>VIT.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Dr.C.NAVANEETHAN, </a:t>
            </a:r>
            <a:r>
              <a:rPr spc="-5" dirty="0"/>
              <a:t>Associate </a:t>
            </a:r>
            <a:r>
              <a:rPr spc="-20" dirty="0"/>
              <a:t>Professor, </a:t>
            </a:r>
            <a:r>
              <a:rPr spc="-5" dirty="0"/>
              <a:t>SITE,</a:t>
            </a:r>
            <a:r>
              <a:rPr spc="130" dirty="0"/>
              <a:t> </a:t>
            </a:r>
            <a:r>
              <a:rPr spc="-40" dirty="0"/>
              <a:t>VIT.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Dr.C.NAVANEETHAN, </a:t>
            </a:r>
            <a:r>
              <a:rPr spc="-5" dirty="0"/>
              <a:t>Associate </a:t>
            </a:r>
            <a:r>
              <a:rPr spc="-20" dirty="0"/>
              <a:t>Professor, </a:t>
            </a:r>
            <a:r>
              <a:rPr spc="-5" dirty="0"/>
              <a:t>SITE,</a:t>
            </a:r>
            <a:r>
              <a:rPr spc="130" dirty="0"/>
              <a:t> </a:t>
            </a:r>
            <a:r>
              <a:rPr spc="-40" dirty="0"/>
              <a:t>VIT.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01286" y="357377"/>
            <a:ext cx="3789426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730" y="1210220"/>
            <a:ext cx="10362539" cy="3849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18405" y="6466509"/>
            <a:ext cx="3153409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Dr.C.NAVANEETHAN, </a:t>
            </a:r>
            <a:r>
              <a:rPr spc="-5" dirty="0"/>
              <a:t>Associate </a:t>
            </a:r>
            <a:r>
              <a:rPr spc="-20" dirty="0"/>
              <a:t>Professor, </a:t>
            </a:r>
            <a:r>
              <a:rPr spc="-5" dirty="0"/>
              <a:t>SITE,</a:t>
            </a:r>
            <a:r>
              <a:rPr spc="130" dirty="0"/>
              <a:t> </a:t>
            </a:r>
            <a:r>
              <a:rPr spc="-40" dirty="0"/>
              <a:t>VIT.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4151" y="2404059"/>
            <a:ext cx="62096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THE </a:t>
            </a:r>
            <a:r>
              <a:rPr sz="6000" spc="-10" dirty="0"/>
              <a:t>OSI</a:t>
            </a:r>
            <a:r>
              <a:rPr sz="6000" spc="-70" dirty="0"/>
              <a:t> </a:t>
            </a:r>
            <a:r>
              <a:rPr sz="6000" dirty="0"/>
              <a:t>MODEL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720" y="249758"/>
            <a:ext cx="816355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20" dirty="0"/>
              <a:t>Transformation </a:t>
            </a:r>
            <a:r>
              <a:rPr sz="4000" dirty="0"/>
              <a:t>of </a:t>
            </a:r>
            <a:r>
              <a:rPr sz="4000" spc="5" dirty="0"/>
              <a:t>Data </a:t>
            </a:r>
            <a:r>
              <a:rPr sz="4000" dirty="0"/>
              <a:t>in </a:t>
            </a:r>
            <a:r>
              <a:rPr sz="4000" spc="5" dirty="0"/>
              <a:t>OSI</a:t>
            </a:r>
            <a:r>
              <a:rPr sz="4000" spc="-125" dirty="0"/>
              <a:t> </a:t>
            </a:r>
            <a:r>
              <a:rPr sz="4000" dirty="0"/>
              <a:t>layers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276145" y="1319737"/>
            <a:ext cx="8803857" cy="5232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1857" y="270459"/>
            <a:ext cx="83680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5" dirty="0">
                <a:latin typeface="Times New Roman"/>
                <a:cs typeface="Times New Roman"/>
              </a:rPr>
              <a:t>Transformation </a:t>
            </a:r>
            <a:r>
              <a:rPr b="0" spc="-5" dirty="0">
                <a:latin typeface="Times New Roman"/>
                <a:cs typeface="Times New Roman"/>
              </a:rPr>
              <a:t>of </a:t>
            </a:r>
            <a:r>
              <a:rPr b="0" spc="-10" dirty="0">
                <a:latin typeface="Times New Roman"/>
                <a:cs typeface="Times New Roman"/>
              </a:rPr>
              <a:t>Data </a:t>
            </a:r>
            <a:r>
              <a:rPr b="0" spc="-5" dirty="0">
                <a:latin typeface="Times New Roman"/>
                <a:cs typeface="Times New Roman"/>
              </a:rPr>
              <a:t>in OSI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layers</a:t>
            </a:r>
          </a:p>
        </p:txBody>
      </p:sp>
      <p:sp>
        <p:nvSpPr>
          <p:cNvPr id="3" name="object 3"/>
          <p:cNvSpPr/>
          <p:nvPr/>
        </p:nvSpPr>
        <p:spPr>
          <a:xfrm>
            <a:off x="1434193" y="1372338"/>
            <a:ext cx="9287075" cy="5304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2648" y="155193"/>
            <a:ext cx="58883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Organization of </a:t>
            </a:r>
            <a:r>
              <a:rPr sz="4000" spc="5" dirty="0"/>
              <a:t>the</a:t>
            </a:r>
            <a:r>
              <a:rPr sz="4000" spc="-110" dirty="0"/>
              <a:t> </a:t>
            </a:r>
            <a:r>
              <a:rPr sz="4000" spc="5" dirty="0"/>
              <a:t>Layers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42899" y="846757"/>
            <a:ext cx="10415270" cy="49961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dirty="0">
                <a:latin typeface="Times New Roman"/>
                <a:cs typeface="Times New Roman"/>
              </a:rPr>
              <a:t>Layers 1, 2, and 3 </a:t>
            </a:r>
            <a:r>
              <a:rPr sz="2200" dirty="0">
                <a:latin typeface="Times New Roman"/>
                <a:cs typeface="Times New Roman"/>
              </a:rPr>
              <a:t>-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PHYSICAL, </a:t>
            </a:r>
            <a:r>
              <a:rPr sz="22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DATA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LINK,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200" b="1" spc="-3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NETWORK.</a:t>
            </a:r>
            <a:endParaRPr sz="2200">
              <a:latin typeface="Times New Roman"/>
              <a:cs typeface="Times New Roman"/>
            </a:endParaRPr>
          </a:p>
          <a:p>
            <a:pPr marL="698500" lvl="1" indent="-22987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200" spc="5" dirty="0">
                <a:latin typeface="Times New Roman"/>
                <a:cs typeface="Times New Roman"/>
              </a:rPr>
              <a:t>These are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NETWORK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SUPPORT</a:t>
            </a:r>
            <a:r>
              <a:rPr sz="2200" b="1" spc="-2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LAYERS</a:t>
            </a:r>
            <a:r>
              <a:rPr sz="2200" spc="-3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698500" lvl="1" indent="-22987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200" spc="5" dirty="0">
                <a:latin typeface="Times New Roman"/>
                <a:cs typeface="Times New Roman"/>
              </a:rPr>
              <a:t>They </a:t>
            </a:r>
            <a:r>
              <a:rPr sz="2200" dirty="0">
                <a:latin typeface="Times New Roman"/>
                <a:cs typeface="Times New Roman"/>
              </a:rPr>
              <a:t>deal with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physical aspects of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moving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data from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one device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another </a:t>
            </a:r>
            <a:r>
              <a:rPr sz="2200" dirty="0">
                <a:latin typeface="Times New Roman"/>
                <a:cs typeface="Times New Roman"/>
              </a:rPr>
              <a:t>such</a:t>
            </a:r>
            <a:r>
              <a:rPr sz="2200" spc="-2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as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Electrical</a:t>
            </a:r>
            <a:r>
              <a:rPr sz="22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specifications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Physical</a:t>
            </a:r>
            <a:r>
              <a:rPr sz="22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connections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Physical</a:t>
            </a:r>
            <a:r>
              <a:rPr sz="22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addressing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Transport</a:t>
            </a:r>
            <a:r>
              <a:rPr sz="22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timing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Reliability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dirty="0">
                <a:latin typeface="Times New Roman"/>
                <a:cs typeface="Times New Roman"/>
              </a:rPr>
              <a:t>Layers 5, 6, and </a:t>
            </a:r>
            <a:r>
              <a:rPr sz="2200" b="1" spc="5" dirty="0">
                <a:latin typeface="Times New Roman"/>
                <a:cs typeface="Times New Roman"/>
              </a:rPr>
              <a:t>7 </a:t>
            </a:r>
            <a:r>
              <a:rPr sz="2200" dirty="0">
                <a:latin typeface="Times New Roman"/>
                <a:cs typeface="Times New Roman"/>
              </a:rPr>
              <a:t>-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SESSION, </a:t>
            </a:r>
            <a:r>
              <a:rPr sz="22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PRESENTATION,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200" b="1" spc="-3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APPLICATION</a:t>
            </a:r>
            <a:endParaRPr sz="2200">
              <a:latin typeface="Times New Roman"/>
              <a:cs typeface="Times New Roman"/>
            </a:endParaRPr>
          </a:p>
          <a:p>
            <a:pPr marL="698500" lvl="1" indent="-22987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200" spc="-20" dirty="0">
                <a:latin typeface="Times New Roman"/>
                <a:cs typeface="Times New Roman"/>
              </a:rPr>
              <a:t>It </a:t>
            </a:r>
            <a:r>
              <a:rPr sz="2200" dirty="0">
                <a:latin typeface="Times New Roman"/>
                <a:cs typeface="Times New Roman"/>
              </a:rPr>
              <a:t>can be thought of as the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USER SUPPORT</a:t>
            </a:r>
            <a:r>
              <a:rPr sz="22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LAYERS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dirty="0">
                <a:latin typeface="Times New Roman"/>
                <a:cs typeface="Times New Roman"/>
              </a:rPr>
              <a:t>Layer </a:t>
            </a:r>
            <a:r>
              <a:rPr sz="2200" b="1" spc="5" dirty="0">
                <a:latin typeface="Times New Roman"/>
                <a:cs typeface="Times New Roman"/>
              </a:rPr>
              <a:t>4 </a:t>
            </a:r>
            <a:r>
              <a:rPr sz="2200" dirty="0">
                <a:latin typeface="Times New Roman"/>
                <a:cs typeface="Times New Roman"/>
              </a:rPr>
              <a:t>- </a:t>
            </a:r>
            <a:r>
              <a:rPr sz="2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TRANSPORT</a:t>
            </a:r>
            <a:r>
              <a:rPr sz="22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LAYER</a:t>
            </a:r>
            <a:endParaRPr sz="2200">
              <a:latin typeface="Times New Roman"/>
              <a:cs typeface="Times New Roman"/>
            </a:endParaRPr>
          </a:p>
          <a:p>
            <a:pPr marL="698500" lvl="1" indent="-22987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200" spc="-20" dirty="0">
                <a:latin typeface="Times New Roman"/>
                <a:cs typeface="Times New Roman"/>
              </a:rPr>
              <a:t>It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links the two subgroups </a:t>
            </a:r>
            <a:r>
              <a:rPr sz="2200" dirty="0">
                <a:latin typeface="Times New Roman"/>
                <a:cs typeface="Times New Roman"/>
              </a:rPr>
              <a:t>and ensures that what the lower layers </a:t>
            </a:r>
            <a:r>
              <a:rPr sz="2200" spc="-5" dirty="0">
                <a:latin typeface="Times New Roman"/>
                <a:cs typeface="Times New Roman"/>
              </a:rPr>
              <a:t>have </a:t>
            </a:r>
            <a:r>
              <a:rPr sz="2200" dirty="0">
                <a:latin typeface="Times New Roman"/>
                <a:cs typeface="Times New Roman"/>
              </a:rPr>
              <a:t>transmitted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-18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endParaRPr sz="22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385"/>
              </a:spcBef>
            </a:pP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5" dirty="0">
                <a:latin typeface="Times New Roman"/>
                <a:cs typeface="Times New Roman"/>
              </a:rPr>
              <a:t>form that the </a:t>
            </a:r>
            <a:r>
              <a:rPr sz="2200" dirty="0">
                <a:latin typeface="Times New Roman"/>
                <a:cs typeface="Times New Roman"/>
              </a:rPr>
              <a:t>upper layers can</a:t>
            </a:r>
            <a:r>
              <a:rPr sz="2200" spc="-18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use.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5882" y="346913"/>
            <a:ext cx="64611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Organization of the</a:t>
            </a:r>
            <a:r>
              <a:rPr spc="-45" dirty="0"/>
              <a:t> </a:t>
            </a:r>
            <a:r>
              <a:rPr spc="-5" dirty="0"/>
              <a:t>Layers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210432"/>
            <a:ext cx="10302875" cy="12852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Upper layers </a:t>
            </a:r>
            <a:r>
              <a:rPr sz="2200" spc="5" dirty="0">
                <a:latin typeface="Times New Roman"/>
                <a:cs typeface="Times New Roman"/>
              </a:rPr>
              <a:t>are </a:t>
            </a:r>
            <a:r>
              <a:rPr sz="2200" spc="-5" dirty="0">
                <a:latin typeface="Times New Roman"/>
                <a:cs typeface="Times New Roman"/>
              </a:rPr>
              <a:t>almost always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implemented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2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software</a:t>
            </a:r>
            <a:r>
              <a:rPr sz="220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Lower layers </a:t>
            </a:r>
            <a:r>
              <a:rPr sz="2200" spc="5" dirty="0">
                <a:latin typeface="Times New Roman"/>
                <a:cs typeface="Times New Roman"/>
              </a:rPr>
              <a:t>are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combination of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hardware and 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software</a:t>
            </a:r>
            <a:r>
              <a:rPr sz="2200" spc="5" dirty="0">
                <a:latin typeface="Times New Roman"/>
                <a:cs typeface="Times New Roman"/>
              </a:rPr>
              <a:t>,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except </a:t>
            </a:r>
            <a:r>
              <a:rPr sz="2200" dirty="0">
                <a:latin typeface="Times New Roman"/>
                <a:cs typeface="Times New Roman"/>
              </a:rPr>
              <a:t>for the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physical</a:t>
            </a:r>
            <a:r>
              <a:rPr sz="2200" spc="-2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layer</a:t>
            </a:r>
            <a:r>
              <a:rPr sz="2200" spc="-15" dirty="0">
                <a:latin typeface="Times New Roman"/>
                <a:cs typeface="Times New Roman"/>
              </a:rPr>
              <a:t>,</a:t>
            </a:r>
            <a:endParaRPr sz="2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50"/>
              </a:spcBef>
            </a:pPr>
            <a:r>
              <a:rPr sz="2200" dirty="0">
                <a:latin typeface="Times New Roman"/>
                <a:cs typeface="Times New Roman"/>
              </a:rPr>
              <a:t>which </a:t>
            </a:r>
            <a:r>
              <a:rPr sz="2200" spc="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mostly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hardware</a:t>
            </a:r>
            <a:r>
              <a:rPr sz="220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54833" y="2680589"/>
            <a:ext cx="7261986" cy="3864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216230"/>
            <a:ext cx="57384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Layer </a:t>
            </a:r>
            <a:r>
              <a:rPr dirty="0"/>
              <a:t>1: </a:t>
            </a:r>
            <a:r>
              <a:rPr spc="-5" dirty="0"/>
              <a:t>Physical</a:t>
            </a:r>
            <a:r>
              <a:rPr spc="-135" dirty="0"/>
              <a:t> </a:t>
            </a:r>
            <a:r>
              <a:rPr spc="-5" dirty="0"/>
              <a:t>Layer</a:t>
            </a:r>
          </a:p>
        </p:txBody>
      </p:sp>
      <p:sp>
        <p:nvSpPr>
          <p:cNvPr id="3" name="object 3"/>
          <p:cNvSpPr/>
          <p:nvPr/>
        </p:nvSpPr>
        <p:spPr>
          <a:xfrm>
            <a:off x="701040" y="847597"/>
            <a:ext cx="5706110" cy="52069"/>
          </a:xfrm>
          <a:custGeom>
            <a:avLst/>
            <a:gdLst/>
            <a:ahLst/>
            <a:cxnLst/>
            <a:rect l="l" t="t" r="r" b="b"/>
            <a:pathLst>
              <a:path w="5706110" h="52069">
                <a:moveTo>
                  <a:pt x="5705856" y="0"/>
                </a:moveTo>
                <a:lnTo>
                  <a:pt x="0" y="0"/>
                </a:lnTo>
                <a:lnTo>
                  <a:pt x="0" y="51815"/>
                </a:lnTo>
                <a:lnTo>
                  <a:pt x="5705856" y="51815"/>
                </a:lnTo>
                <a:lnTo>
                  <a:pt x="57058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3275" y="1218641"/>
            <a:ext cx="10985500" cy="467423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physical </a:t>
            </a:r>
            <a:r>
              <a:rPr sz="2800" spc="-5" dirty="0">
                <a:latin typeface="Times New Roman"/>
                <a:cs typeface="Times New Roman"/>
              </a:rPr>
              <a:t>layer is responsible </a:t>
            </a:r>
            <a:r>
              <a:rPr sz="2800" spc="5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movements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b="1" spc="-5" dirty="0">
                <a:latin typeface="Times New Roman"/>
                <a:cs typeface="Times New Roman"/>
              </a:rPr>
              <a:t>individual </a:t>
            </a:r>
            <a:r>
              <a:rPr sz="2800" b="1" dirty="0">
                <a:latin typeface="Times New Roman"/>
                <a:cs typeface="Times New Roman"/>
              </a:rPr>
              <a:t>bits </a:t>
            </a:r>
            <a:r>
              <a:rPr sz="2800" spc="5" dirty="0">
                <a:latin typeface="Times New Roman"/>
                <a:cs typeface="Times New Roman"/>
              </a:rPr>
              <a:t>from  </a:t>
            </a:r>
            <a:r>
              <a:rPr sz="2800" spc="10" dirty="0">
                <a:latin typeface="Times New Roman"/>
                <a:cs typeface="Times New Roman"/>
              </a:rPr>
              <a:t>one hop </a:t>
            </a:r>
            <a:r>
              <a:rPr sz="2800" spc="5" dirty="0">
                <a:latin typeface="Times New Roman"/>
                <a:cs typeface="Times New Roman"/>
              </a:rPr>
              <a:t>(node) to the</a:t>
            </a:r>
            <a:r>
              <a:rPr sz="2800" spc="-2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next.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Define physical characteristics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network.</a:t>
            </a:r>
            <a:endParaRPr sz="2800">
              <a:latin typeface="Times New Roman"/>
              <a:cs typeface="Times New Roman"/>
            </a:endParaRPr>
          </a:p>
          <a:p>
            <a:pPr marL="241300" marR="10160" indent="-228600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Times New Roman"/>
                <a:cs typeface="Times New Roman"/>
              </a:rPr>
              <a:t>E.g. </a:t>
            </a:r>
            <a:r>
              <a:rPr sz="2800" b="1" spc="-5" dirty="0">
                <a:latin typeface="Times New Roman"/>
                <a:cs typeface="Times New Roman"/>
              </a:rPr>
              <a:t>wires, </a:t>
            </a:r>
            <a:r>
              <a:rPr sz="2800" b="1" spc="-30" dirty="0">
                <a:latin typeface="Times New Roman"/>
                <a:cs typeface="Times New Roman"/>
              </a:rPr>
              <a:t>connector, </a:t>
            </a:r>
            <a:r>
              <a:rPr sz="2800" b="1" spc="-5" dirty="0">
                <a:latin typeface="Times New Roman"/>
                <a:cs typeface="Times New Roman"/>
              </a:rPr>
              <a:t>voltages, </a:t>
            </a:r>
            <a:r>
              <a:rPr sz="2800" b="1" dirty="0">
                <a:latin typeface="Times New Roman"/>
                <a:cs typeface="Times New Roman"/>
              </a:rPr>
              <a:t>data </a:t>
            </a:r>
            <a:r>
              <a:rPr sz="2800" b="1" spc="-5" dirty="0">
                <a:latin typeface="Times New Roman"/>
                <a:cs typeface="Times New Roman"/>
              </a:rPr>
              <a:t>rates, Asynchronous, </a:t>
            </a:r>
            <a:r>
              <a:rPr sz="2800" b="1" spc="-10" dirty="0">
                <a:latin typeface="Times New Roman"/>
                <a:cs typeface="Times New Roman"/>
              </a:rPr>
              <a:t>Synchronous  </a:t>
            </a:r>
            <a:r>
              <a:rPr sz="2800" b="1" spc="-20" dirty="0">
                <a:latin typeface="Times New Roman"/>
                <a:cs typeface="Times New Roman"/>
              </a:rPr>
              <a:t>Transmission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Handles </a:t>
            </a:r>
            <a:r>
              <a:rPr sz="2800" spc="10" dirty="0">
                <a:latin typeface="Times New Roman"/>
                <a:cs typeface="Times New Roman"/>
              </a:rPr>
              <a:t>bit </a:t>
            </a:r>
            <a:r>
              <a:rPr sz="2800" spc="5" dirty="0">
                <a:latin typeface="Times New Roman"/>
                <a:cs typeface="Times New Roman"/>
              </a:rPr>
              <a:t>stream or binary</a:t>
            </a:r>
            <a:r>
              <a:rPr sz="2800" spc="-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transmission.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Used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maintain, activate </a:t>
            </a:r>
            <a:r>
              <a:rPr sz="2800" spc="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deactivate physical</a:t>
            </a:r>
            <a:r>
              <a:rPr sz="2800" spc="-34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link.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9135" algn="l"/>
              </a:tabLst>
            </a:pPr>
            <a:r>
              <a:rPr sz="2800" spc="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receiver it reassembles </a:t>
            </a:r>
            <a:r>
              <a:rPr sz="2800" spc="5" dirty="0">
                <a:latin typeface="Times New Roman"/>
                <a:cs typeface="Times New Roman"/>
              </a:rPr>
              <a:t>bits and send to upper </a:t>
            </a:r>
            <a:r>
              <a:rPr sz="2800" spc="-5" dirty="0">
                <a:latin typeface="Times New Roman"/>
                <a:cs typeface="Times New Roman"/>
              </a:rPr>
              <a:t>layer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4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frames.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5" dirty="0">
                <a:latin typeface="Times New Roman"/>
                <a:cs typeface="Times New Roman"/>
              </a:rPr>
              <a:t>For Sender it convert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frames</a:t>
            </a:r>
            <a:endParaRPr sz="2800">
              <a:latin typeface="Times New Roman"/>
              <a:cs typeface="Times New Roman"/>
            </a:endParaRPr>
          </a:p>
          <a:p>
            <a:pPr marL="1055370" lvl="1" indent="-58610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1054735" algn="l"/>
                <a:tab pos="1056005" algn="l"/>
              </a:tabLst>
            </a:pPr>
            <a:r>
              <a:rPr sz="2800" spc="10" dirty="0">
                <a:latin typeface="Times New Roman"/>
                <a:cs typeface="Times New Roman"/>
              </a:rPr>
              <a:t>into bit </a:t>
            </a:r>
            <a:r>
              <a:rPr sz="2800" spc="5" dirty="0">
                <a:latin typeface="Times New Roman"/>
                <a:cs typeface="Times New Roman"/>
              </a:rPr>
              <a:t>stream and send </a:t>
            </a:r>
            <a:r>
              <a:rPr sz="2800" spc="10" dirty="0">
                <a:latin typeface="Times New Roman"/>
                <a:cs typeface="Times New Roman"/>
              </a:rPr>
              <a:t>on </a:t>
            </a:r>
            <a:r>
              <a:rPr sz="2800" spc="-5" dirty="0">
                <a:latin typeface="Times New Roman"/>
                <a:cs typeface="Times New Roman"/>
              </a:rPr>
              <a:t>transmission</a:t>
            </a:r>
            <a:r>
              <a:rPr sz="2800" spc="-3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medium.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53030" y="3582561"/>
            <a:ext cx="8797165" cy="2667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133553"/>
            <a:ext cx="33648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Physical</a:t>
            </a:r>
            <a:r>
              <a:rPr spc="-50" dirty="0"/>
              <a:t> </a:t>
            </a:r>
            <a:r>
              <a:rPr dirty="0"/>
              <a:t>layer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244" y="960577"/>
            <a:ext cx="10022205" cy="488632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Times New Roman"/>
                <a:cs typeface="Times New Roman"/>
              </a:rPr>
              <a:t>Responsible for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movements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individual 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bits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from one hop (node) 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to the</a:t>
            </a:r>
            <a:r>
              <a:rPr sz="2200" b="1" spc="-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next</a:t>
            </a:r>
            <a:r>
              <a:rPr sz="2200" spc="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Times New Roman"/>
                <a:cs typeface="Times New Roman"/>
              </a:rPr>
              <a:t>It </a:t>
            </a:r>
            <a:r>
              <a:rPr sz="2200" spc="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concerned with 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transmitting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raw 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bits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over a 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communication</a:t>
            </a:r>
            <a:r>
              <a:rPr sz="2200" b="1" spc="-3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channel</a:t>
            </a:r>
            <a:r>
              <a:rPr sz="2200" spc="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Times New Roman"/>
                <a:cs typeface="Times New Roman"/>
              </a:rPr>
              <a:t>It </a:t>
            </a:r>
            <a:r>
              <a:rPr sz="2200" spc="5" dirty="0">
                <a:latin typeface="Times New Roman"/>
                <a:cs typeface="Times New Roman"/>
              </a:rPr>
              <a:t>deals </a:t>
            </a:r>
            <a:r>
              <a:rPr sz="2200" dirty="0">
                <a:latin typeface="Times New Roman"/>
                <a:cs typeface="Times New Roman"/>
              </a:rPr>
              <a:t>with 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mechanical and electrical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specifications of 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interfaces and</a:t>
            </a:r>
            <a:r>
              <a:rPr sz="2200" b="1" spc="-3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medium</a:t>
            </a:r>
            <a:r>
              <a:rPr sz="2200" b="1" spc="1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Times New Roman"/>
                <a:cs typeface="Times New Roman"/>
              </a:rPr>
              <a:t>It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also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defines</a:t>
            </a:r>
            <a:r>
              <a:rPr sz="22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procedures</a:t>
            </a:r>
            <a:r>
              <a:rPr sz="22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functions</a:t>
            </a:r>
            <a:r>
              <a:rPr sz="22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that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physical</a:t>
            </a:r>
            <a:r>
              <a:rPr sz="22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devices</a:t>
            </a:r>
            <a:r>
              <a:rPr sz="22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interfaces</a:t>
            </a:r>
            <a:r>
              <a:rPr sz="22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have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to</a:t>
            </a:r>
            <a:endParaRPr sz="2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200"/>
              </a:spcBef>
            </a:pP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perform </a:t>
            </a:r>
            <a:r>
              <a:rPr sz="2200" dirty="0">
                <a:latin typeface="Times New Roman"/>
                <a:cs typeface="Times New Roman"/>
              </a:rPr>
              <a:t>for transmission </a:t>
            </a:r>
            <a:r>
              <a:rPr sz="2200" spc="5" dirty="0">
                <a:latin typeface="Times New Roman"/>
                <a:cs typeface="Times New Roman"/>
              </a:rPr>
              <a:t>to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occur.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Devices </a:t>
            </a:r>
            <a:r>
              <a:rPr sz="2200" spc="-5" dirty="0">
                <a:latin typeface="Times New Roman"/>
                <a:cs typeface="Times New Roman"/>
              </a:rPr>
              <a:t>working </a:t>
            </a:r>
            <a:r>
              <a:rPr sz="2200" dirty="0">
                <a:latin typeface="Times New Roman"/>
                <a:cs typeface="Times New Roman"/>
              </a:rPr>
              <a:t>at </a:t>
            </a:r>
            <a:r>
              <a:rPr sz="2200" spc="5" dirty="0">
                <a:latin typeface="Times New Roman"/>
                <a:cs typeface="Times New Roman"/>
              </a:rPr>
              <a:t>this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layer</a:t>
            </a:r>
            <a:endParaRPr sz="2200">
              <a:latin typeface="Times New Roman"/>
              <a:cs typeface="Times New Roman"/>
            </a:endParaRPr>
          </a:p>
          <a:p>
            <a:pPr marL="926465" lvl="1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Hubs</a:t>
            </a:r>
            <a:endParaRPr sz="2200">
              <a:latin typeface="Times New Roman"/>
              <a:cs typeface="Times New Roman"/>
            </a:endParaRPr>
          </a:p>
          <a:p>
            <a:pPr marL="926465" lvl="1" indent="-457834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Repeaters</a:t>
            </a:r>
            <a:endParaRPr sz="2200">
              <a:latin typeface="Times New Roman"/>
              <a:cs typeface="Times New Roman"/>
            </a:endParaRPr>
          </a:p>
          <a:p>
            <a:pPr marL="926465" lvl="1" indent="-457834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Cables</a:t>
            </a:r>
            <a:endParaRPr sz="2200">
              <a:latin typeface="Times New Roman"/>
              <a:cs typeface="Times New Roman"/>
            </a:endParaRPr>
          </a:p>
          <a:p>
            <a:pPr marL="926465" lvl="1" indent="-457834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Modems,</a:t>
            </a:r>
            <a:r>
              <a:rPr sz="22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etc.,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252806"/>
            <a:ext cx="920496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Other </a:t>
            </a:r>
            <a:r>
              <a:rPr sz="4000" spc="-5" dirty="0"/>
              <a:t>responsibilities </a:t>
            </a:r>
            <a:r>
              <a:rPr sz="4000" dirty="0"/>
              <a:t>of the Physical</a:t>
            </a:r>
            <a:r>
              <a:rPr sz="4000" spc="-130" dirty="0"/>
              <a:t> </a:t>
            </a:r>
            <a:r>
              <a:rPr sz="4000" dirty="0"/>
              <a:t>layer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7244" y="995631"/>
            <a:ext cx="10022205" cy="4693920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9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5" dirty="0">
                <a:latin typeface="Times New Roman"/>
                <a:cs typeface="Times New Roman"/>
              </a:rPr>
              <a:t>Physical characteristics of interfaces and</a:t>
            </a:r>
            <a:r>
              <a:rPr sz="2600" b="1" spc="8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medium</a:t>
            </a:r>
            <a:endParaRPr sz="26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1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dirty="0">
                <a:latin typeface="Times New Roman"/>
                <a:cs typeface="Times New Roman"/>
              </a:rPr>
              <a:t>Defines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characteristics of 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interface </a:t>
            </a:r>
            <a:r>
              <a:rPr sz="22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between 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devices and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transmission</a:t>
            </a:r>
            <a:r>
              <a:rPr sz="2200" b="1" spc="-3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medium</a:t>
            </a:r>
            <a:r>
              <a:rPr sz="2200" spc="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dirty="0">
                <a:latin typeface="Times New Roman"/>
                <a:cs typeface="Times New Roman"/>
              </a:rPr>
              <a:t>Defines 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type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of transmission</a:t>
            </a:r>
            <a:r>
              <a:rPr sz="22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medium</a:t>
            </a:r>
            <a:r>
              <a:rPr sz="2200" b="1" spc="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Representation </a:t>
            </a:r>
            <a:r>
              <a:rPr sz="2600" b="1" spc="-5" dirty="0">
                <a:latin typeface="Times New Roman"/>
                <a:cs typeface="Times New Roman"/>
              </a:rPr>
              <a:t>of</a:t>
            </a:r>
            <a:r>
              <a:rPr sz="2600" b="1" spc="5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bits</a:t>
            </a:r>
            <a:endParaRPr sz="26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1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dirty="0">
                <a:latin typeface="Times New Roman"/>
                <a:cs typeface="Times New Roman"/>
              </a:rPr>
              <a:t>Data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consists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of a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stream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bits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(sequence of 0s or 1s) </a:t>
            </a:r>
            <a:r>
              <a:rPr sz="2200" dirty="0">
                <a:latin typeface="Times New Roman"/>
                <a:cs typeface="Times New Roman"/>
              </a:rPr>
              <a:t>with no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interpretation.</a:t>
            </a:r>
            <a:endParaRPr sz="22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60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be transmitted,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bits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must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be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encoded into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signals--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electrical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200" spc="-2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optical</a:t>
            </a:r>
            <a:r>
              <a:rPr sz="2200" spc="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dirty="0">
                <a:latin typeface="Times New Roman"/>
                <a:cs typeface="Times New Roman"/>
              </a:rPr>
              <a:t>Defines the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type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of encoding </a:t>
            </a:r>
            <a:r>
              <a:rPr sz="2200" spc="5" dirty="0">
                <a:latin typeface="Times New Roman"/>
                <a:cs typeface="Times New Roman"/>
              </a:rPr>
              <a:t>(how </a:t>
            </a:r>
            <a:r>
              <a:rPr sz="2200" dirty="0">
                <a:latin typeface="Times New Roman"/>
                <a:cs typeface="Times New Roman"/>
              </a:rPr>
              <a:t>0s and 1 s </a:t>
            </a:r>
            <a:r>
              <a:rPr sz="2200" spc="5" dirty="0">
                <a:latin typeface="Times New Roman"/>
                <a:cs typeface="Times New Roman"/>
              </a:rPr>
              <a:t>are </a:t>
            </a:r>
            <a:r>
              <a:rPr sz="2200" dirty="0">
                <a:latin typeface="Times New Roman"/>
                <a:cs typeface="Times New Roman"/>
              </a:rPr>
              <a:t>changed </a:t>
            </a:r>
            <a:r>
              <a:rPr sz="2200" spc="5" dirty="0">
                <a:latin typeface="Times New Roman"/>
                <a:cs typeface="Times New Roman"/>
              </a:rPr>
              <a:t>to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signals).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5" dirty="0">
                <a:latin typeface="Times New Roman"/>
                <a:cs typeface="Times New Roman"/>
              </a:rPr>
              <a:t>Data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rate</a:t>
            </a:r>
            <a:endParaRPr sz="26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1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Number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bits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sent per</a:t>
            </a:r>
            <a:r>
              <a:rPr sz="22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second</a:t>
            </a:r>
            <a:r>
              <a:rPr sz="2200" spc="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509981"/>
            <a:ext cx="101085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Other </a:t>
            </a:r>
            <a:r>
              <a:rPr spc="-10" dirty="0"/>
              <a:t>responsibilities </a:t>
            </a:r>
            <a:r>
              <a:rPr spc="-5" dirty="0"/>
              <a:t>of the Physical</a:t>
            </a:r>
            <a:r>
              <a:rPr spc="-30" dirty="0"/>
              <a:t> </a:t>
            </a:r>
            <a:r>
              <a:rPr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5129" y="1284207"/>
            <a:ext cx="10918190" cy="431990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Times New Roman"/>
                <a:cs typeface="Times New Roman"/>
              </a:rPr>
              <a:t>Synchronization </a:t>
            </a:r>
            <a:r>
              <a:rPr sz="2800" b="1" spc="5" dirty="0">
                <a:latin typeface="Times New Roman"/>
                <a:cs typeface="Times New Roman"/>
              </a:rPr>
              <a:t>of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bits</a:t>
            </a:r>
            <a:endParaRPr sz="2800">
              <a:latin typeface="Times New Roman"/>
              <a:cs typeface="Times New Roman"/>
            </a:endParaRPr>
          </a:p>
          <a:p>
            <a:pPr marL="698500" marR="5080" lvl="1" indent="-229235">
              <a:lnSpc>
                <a:spcPct val="125099"/>
              </a:lnSpc>
              <a:spcBef>
                <a:spcPts val="8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Times New Roman"/>
                <a:cs typeface="Times New Roman"/>
              </a:rPr>
              <a:t>Sender and receiver </a:t>
            </a:r>
            <a:r>
              <a:rPr sz="2400" dirty="0">
                <a:latin typeface="Times New Roman"/>
                <a:cs typeface="Times New Roman"/>
              </a:rPr>
              <a:t>must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same bit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rate </a:t>
            </a:r>
            <a:r>
              <a:rPr sz="2400" spc="-5" dirty="0">
                <a:latin typeface="Times New Roman"/>
                <a:cs typeface="Times New Roman"/>
              </a:rPr>
              <a:t>and also </a:t>
            </a:r>
            <a:r>
              <a:rPr sz="2400" dirty="0">
                <a:latin typeface="Times New Roman"/>
                <a:cs typeface="Times New Roman"/>
              </a:rPr>
              <a:t>must be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synchronized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 bit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level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98500" lvl="1" indent="-22987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Sender and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receiver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clocks </a:t>
            </a:r>
            <a:r>
              <a:rPr sz="2400" dirty="0">
                <a:latin typeface="Times New Roman"/>
                <a:cs typeface="Times New Roman"/>
              </a:rPr>
              <a:t>must be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synchronized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5" dirty="0">
                <a:latin typeface="Times New Roman"/>
                <a:cs typeface="Times New Roman"/>
              </a:rPr>
              <a:t>Line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configuration</a:t>
            </a:r>
            <a:endParaRPr sz="2800">
              <a:latin typeface="Times New Roman"/>
              <a:cs typeface="Times New Roman"/>
            </a:endParaRPr>
          </a:p>
          <a:p>
            <a:pPr marL="698500" lvl="1" indent="-229870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Times New Roman"/>
                <a:cs typeface="Times New Roman"/>
              </a:rPr>
              <a:t>Concerned </a:t>
            </a:r>
            <a:r>
              <a:rPr sz="2400" dirty="0">
                <a:latin typeface="Times New Roman"/>
                <a:cs typeface="Times New Roman"/>
              </a:rPr>
              <a:t>with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connection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devices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the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media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98500" lvl="1" indent="-22987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30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point-to-point configuration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two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devices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are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connected through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dedicated</a:t>
            </a:r>
            <a:endParaRPr sz="24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link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98500" lvl="1" indent="-22987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30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multipoint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configuration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link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is shared among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several</a:t>
            </a:r>
            <a:r>
              <a:rPr sz="24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devices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71450"/>
            <a:ext cx="1010539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Other </a:t>
            </a:r>
            <a:r>
              <a:rPr spc="-10" dirty="0"/>
              <a:t>responsibilities </a:t>
            </a:r>
            <a:r>
              <a:rPr spc="-5" dirty="0"/>
              <a:t>of the Physical</a:t>
            </a:r>
            <a:r>
              <a:rPr spc="-30" dirty="0"/>
              <a:t> </a:t>
            </a:r>
            <a:r>
              <a:rPr spc="-5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831" y="997326"/>
            <a:ext cx="7449184" cy="54781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5" dirty="0">
                <a:latin typeface="Times New Roman"/>
                <a:cs typeface="Times New Roman"/>
              </a:rPr>
              <a:t>Physical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topology</a:t>
            </a:r>
            <a:endParaRPr sz="22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20" dirty="0">
                <a:latin typeface="Times New Roman"/>
                <a:cs typeface="Times New Roman"/>
              </a:rPr>
              <a:t>It </a:t>
            </a:r>
            <a:r>
              <a:rPr sz="2200" spc="5" dirty="0">
                <a:latin typeface="Times New Roman"/>
                <a:cs typeface="Times New Roman"/>
              </a:rPr>
              <a:t>defines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how devices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are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connected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make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2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network</a:t>
            </a:r>
            <a:r>
              <a:rPr sz="220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Times New Roman"/>
                <a:cs typeface="Times New Roman"/>
              </a:rPr>
              <a:t>Devices </a:t>
            </a:r>
            <a:r>
              <a:rPr sz="2200" dirty="0">
                <a:latin typeface="Times New Roman"/>
                <a:cs typeface="Times New Roman"/>
              </a:rPr>
              <a:t>can be connected by </a:t>
            </a:r>
            <a:r>
              <a:rPr sz="2200" spc="5" dirty="0">
                <a:latin typeface="Times New Roman"/>
                <a:cs typeface="Times New Roman"/>
              </a:rPr>
              <a:t>using</a:t>
            </a:r>
            <a:r>
              <a:rPr sz="2200" spc="-1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  <a:p>
            <a:pPr marL="1384300" lvl="2" indent="-45783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Mesh</a:t>
            </a:r>
            <a:r>
              <a:rPr sz="22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topology</a:t>
            </a:r>
            <a:endParaRPr sz="22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612900" algn="l"/>
                <a:tab pos="1613535" algn="l"/>
              </a:tabLst>
            </a:pPr>
            <a:r>
              <a:rPr sz="2200" spc="-5" dirty="0">
                <a:latin typeface="Times New Roman"/>
                <a:cs typeface="Times New Roman"/>
              </a:rPr>
              <a:t>Every </a:t>
            </a:r>
            <a:r>
              <a:rPr sz="2200" dirty="0">
                <a:latin typeface="Times New Roman"/>
                <a:cs typeface="Times New Roman"/>
              </a:rPr>
              <a:t>device </a:t>
            </a:r>
            <a:r>
              <a:rPr sz="2200" spc="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connected </a:t>
            </a:r>
            <a:r>
              <a:rPr sz="2200" spc="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every other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device</a:t>
            </a:r>
            <a:endParaRPr sz="2200">
              <a:latin typeface="Times New Roman"/>
              <a:cs typeface="Times New Roman"/>
            </a:endParaRPr>
          </a:p>
          <a:p>
            <a:pPr marL="1384300" lvl="2" indent="-45783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Star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topology</a:t>
            </a:r>
            <a:endParaRPr sz="22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1612900" algn="l"/>
                <a:tab pos="1613535" algn="l"/>
              </a:tabLst>
            </a:pPr>
            <a:r>
              <a:rPr sz="2200" spc="-5" dirty="0">
                <a:latin typeface="Times New Roman"/>
                <a:cs typeface="Times New Roman"/>
              </a:rPr>
              <a:t>Devices </a:t>
            </a:r>
            <a:r>
              <a:rPr sz="2200" spc="5" dirty="0">
                <a:latin typeface="Times New Roman"/>
                <a:cs typeface="Times New Roman"/>
              </a:rPr>
              <a:t>are </a:t>
            </a:r>
            <a:r>
              <a:rPr sz="2200" dirty="0">
                <a:latin typeface="Times New Roman"/>
                <a:cs typeface="Times New Roman"/>
              </a:rPr>
              <a:t>connected through a </a:t>
            </a:r>
            <a:r>
              <a:rPr sz="2200" spc="5" dirty="0">
                <a:latin typeface="Times New Roman"/>
                <a:cs typeface="Times New Roman"/>
              </a:rPr>
              <a:t>central</a:t>
            </a:r>
            <a:r>
              <a:rPr sz="2200" spc="-1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device</a:t>
            </a:r>
            <a:endParaRPr sz="2200">
              <a:latin typeface="Times New Roman"/>
              <a:cs typeface="Times New Roman"/>
            </a:endParaRPr>
          </a:p>
          <a:p>
            <a:pPr marL="1384300" lvl="2" indent="-45783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Ring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topology</a:t>
            </a:r>
            <a:endParaRPr sz="22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1612900" algn="l"/>
                <a:tab pos="1613535" algn="l"/>
              </a:tabLst>
            </a:pPr>
            <a:r>
              <a:rPr sz="2200" dirty="0">
                <a:latin typeface="Times New Roman"/>
                <a:cs typeface="Times New Roman"/>
              </a:rPr>
              <a:t>Each device </a:t>
            </a:r>
            <a:r>
              <a:rPr sz="2200" spc="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connected </a:t>
            </a:r>
            <a:r>
              <a:rPr sz="2200" spc="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5" dirty="0">
                <a:latin typeface="Times New Roman"/>
                <a:cs typeface="Times New Roman"/>
              </a:rPr>
              <a:t>next, </a:t>
            </a:r>
            <a:r>
              <a:rPr sz="2200" dirty="0">
                <a:latin typeface="Times New Roman"/>
                <a:cs typeface="Times New Roman"/>
              </a:rPr>
              <a:t>forming a</a:t>
            </a:r>
            <a:r>
              <a:rPr sz="2200" spc="-2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ring</a:t>
            </a:r>
            <a:endParaRPr sz="2200">
              <a:latin typeface="Times New Roman"/>
              <a:cs typeface="Times New Roman"/>
            </a:endParaRPr>
          </a:p>
          <a:p>
            <a:pPr marL="1384300" lvl="2" indent="-457834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Bus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topology</a:t>
            </a:r>
            <a:endParaRPr sz="22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1612900" algn="l"/>
                <a:tab pos="1613535" algn="l"/>
              </a:tabLst>
            </a:pPr>
            <a:r>
              <a:rPr sz="2200" spc="-5" dirty="0">
                <a:latin typeface="Times New Roman"/>
                <a:cs typeface="Times New Roman"/>
              </a:rPr>
              <a:t>Every </a:t>
            </a:r>
            <a:r>
              <a:rPr sz="2200" dirty="0">
                <a:latin typeface="Times New Roman"/>
                <a:cs typeface="Times New Roman"/>
              </a:rPr>
              <a:t>device </a:t>
            </a:r>
            <a:r>
              <a:rPr sz="2200" spc="5" dirty="0">
                <a:latin typeface="Times New Roman"/>
                <a:cs typeface="Times New Roman"/>
              </a:rPr>
              <a:t>is on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10" dirty="0">
                <a:latin typeface="Times New Roman"/>
                <a:cs typeface="Times New Roman"/>
              </a:rPr>
              <a:t>common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link</a:t>
            </a:r>
            <a:endParaRPr sz="2200">
              <a:latin typeface="Times New Roman"/>
              <a:cs typeface="Times New Roman"/>
            </a:endParaRPr>
          </a:p>
          <a:p>
            <a:pPr marL="1384300" lvl="2" indent="-45783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Hybrid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topology</a:t>
            </a:r>
            <a:endParaRPr sz="22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1612900" algn="l"/>
                <a:tab pos="1613535" algn="l"/>
              </a:tabLst>
            </a:pPr>
            <a:r>
              <a:rPr sz="2200" dirty="0">
                <a:latin typeface="Times New Roman"/>
                <a:cs typeface="Times New Roman"/>
              </a:rPr>
              <a:t>Combination of two or </a:t>
            </a:r>
            <a:r>
              <a:rPr sz="2200" spc="-5" dirty="0">
                <a:latin typeface="Times New Roman"/>
                <a:cs typeface="Times New Roman"/>
              </a:rPr>
              <a:t>more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topologies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03098"/>
            <a:ext cx="101085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Other </a:t>
            </a:r>
            <a:r>
              <a:rPr spc="-10" dirty="0"/>
              <a:t>responsibilities </a:t>
            </a:r>
            <a:r>
              <a:rPr spc="-5" dirty="0"/>
              <a:t>of the Physical</a:t>
            </a:r>
            <a:r>
              <a:rPr spc="-30" dirty="0"/>
              <a:t> </a:t>
            </a:r>
            <a:r>
              <a:rPr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096436"/>
            <a:ext cx="9481820" cy="414274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20" dirty="0">
                <a:latin typeface="Times New Roman"/>
                <a:cs typeface="Times New Roman"/>
              </a:rPr>
              <a:t>Transmission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mode</a:t>
            </a:r>
            <a:endParaRPr sz="24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30" dirty="0">
                <a:latin typeface="Times New Roman"/>
                <a:cs typeface="Times New Roman"/>
              </a:rPr>
              <a:t>Layer </a:t>
            </a:r>
            <a:r>
              <a:rPr sz="2400" spc="-5" dirty="0">
                <a:latin typeface="Times New Roman"/>
                <a:cs typeface="Times New Roman"/>
              </a:rPr>
              <a:t>also defines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direction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transmission between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two</a:t>
            </a:r>
            <a:r>
              <a:rPr sz="2400" b="1" spc="2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devices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384300" lvl="2" indent="-45847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Simplex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mode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1613535" algn="l"/>
              </a:tabLst>
            </a:pPr>
            <a:r>
              <a:rPr sz="2400" spc="-5" dirty="0">
                <a:latin typeface="Times New Roman"/>
                <a:cs typeface="Times New Roman"/>
              </a:rPr>
              <a:t>Only </a:t>
            </a:r>
            <a:r>
              <a:rPr sz="2400" dirty="0">
                <a:latin typeface="Times New Roman"/>
                <a:cs typeface="Times New Roman"/>
              </a:rPr>
              <a:t>one </a:t>
            </a:r>
            <a:r>
              <a:rPr sz="2400" spc="-5" dirty="0">
                <a:latin typeface="Times New Roman"/>
                <a:cs typeface="Times New Roman"/>
              </a:rPr>
              <a:t>device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send;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other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receive.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1613535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one-way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communication.</a:t>
            </a:r>
            <a:endParaRPr sz="2400">
              <a:latin typeface="Times New Roman"/>
              <a:cs typeface="Times New Roman"/>
            </a:endParaRPr>
          </a:p>
          <a:p>
            <a:pPr marL="1384300" lvl="2" indent="-45847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Half-duplex</a:t>
            </a:r>
            <a:r>
              <a:rPr sz="2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mode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1613535" algn="l"/>
              </a:tabLst>
            </a:pPr>
            <a:r>
              <a:rPr sz="2400" spc="-60" dirty="0">
                <a:latin typeface="Times New Roman"/>
                <a:cs typeface="Times New Roman"/>
              </a:rPr>
              <a:t>Two </a:t>
            </a:r>
            <a:r>
              <a:rPr sz="2400" spc="-5" dirty="0">
                <a:latin typeface="Times New Roman"/>
                <a:cs typeface="Times New Roman"/>
              </a:rPr>
              <a:t>devices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send and </a:t>
            </a:r>
            <a:r>
              <a:rPr sz="2400" spc="-10" dirty="0">
                <a:latin typeface="Times New Roman"/>
                <a:cs typeface="Times New Roman"/>
              </a:rPr>
              <a:t>receive, </a:t>
            </a:r>
            <a:r>
              <a:rPr sz="2400" dirty="0">
                <a:latin typeface="Times New Roman"/>
                <a:cs typeface="Times New Roman"/>
              </a:rPr>
              <a:t>but not </a:t>
            </a:r>
            <a:r>
              <a:rPr sz="2400" spc="-5" dirty="0">
                <a:latin typeface="Times New Roman"/>
                <a:cs typeface="Times New Roman"/>
              </a:rPr>
              <a:t>at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 marL="1384300" lvl="2" indent="-45847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Full-duplex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(or simply duplex)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mode,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1613535" algn="l"/>
              </a:tabLst>
            </a:pPr>
            <a:r>
              <a:rPr sz="2400" spc="-60" dirty="0">
                <a:latin typeface="Times New Roman"/>
                <a:cs typeface="Times New Roman"/>
              </a:rPr>
              <a:t>Two </a:t>
            </a:r>
            <a:r>
              <a:rPr sz="2400" spc="-5" dirty="0">
                <a:latin typeface="Times New Roman"/>
                <a:cs typeface="Times New Roman"/>
              </a:rPr>
              <a:t>devices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send and </a:t>
            </a:r>
            <a:r>
              <a:rPr sz="2400" spc="-10" dirty="0">
                <a:latin typeface="Times New Roman"/>
                <a:cs typeface="Times New Roman"/>
              </a:rPr>
              <a:t>receive </a:t>
            </a:r>
            <a:r>
              <a:rPr sz="2400" spc="-5" dirty="0">
                <a:latin typeface="Times New Roman"/>
                <a:cs typeface="Times New Roman"/>
              </a:rPr>
              <a:t>at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84454"/>
            <a:ext cx="39808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Network</a:t>
            </a:r>
            <a:r>
              <a:rPr spc="-25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436253"/>
            <a:ext cx="10363200" cy="3543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25099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  <a:tab pos="1832610" algn="l"/>
                <a:tab pos="2085339" algn="l"/>
                <a:tab pos="3997325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Networks	</a:t>
            </a:r>
            <a:r>
              <a:rPr sz="2800" dirty="0">
                <a:latin typeface="Times New Roman"/>
                <a:cs typeface="Times New Roman"/>
              </a:rPr>
              <a:t>-	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combination	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hardware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software </a:t>
            </a:r>
            <a:r>
              <a:rPr sz="2800" spc="-5" dirty="0">
                <a:latin typeface="Times New Roman"/>
                <a:cs typeface="Times New Roman"/>
              </a:rPr>
              <a:t>that sends </a:t>
            </a:r>
            <a:r>
              <a:rPr sz="2800" dirty="0">
                <a:latin typeface="Times New Roman"/>
                <a:cs typeface="Times New Roman"/>
              </a:rPr>
              <a:t>data  </a:t>
            </a:r>
            <a:r>
              <a:rPr sz="2800" spc="5" dirty="0">
                <a:latin typeface="Times New Roman"/>
                <a:cs typeface="Times New Roman"/>
              </a:rPr>
              <a:t>from </a:t>
            </a:r>
            <a:r>
              <a:rPr sz="2800" spc="10" dirty="0">
                <a:latin typeface="Times New Roman"/>
                <a:cs typeface="Times New Roman"/>
              </a:rPr>
              <a:t>one </a:t>
            </a:r>
            <a:r>
              <a:rPr sz="2800" dirty="0">
                <a:latin typeface="Times New Roman"/>
                <a:cs typeface="Times New Roman"/>
              </a:rPr>
              <a:t>location </a:t>
            </a:r>
            <a:r>
              <a:rPr sz="2800" spc="5" dirty="0">
                <a:latin typeface="Times New Roman"/>
                <a:cs typeface="Times New Roman"/>
              </a:rPr>
              <a:t>to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another.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Hardware </a:t>
            </a:r>
            <a:r>
              <a:rPr sz="2800" dirty="0">
                <a:latin typeface="Times New Roman"/>
                <a:cs typeface="Times New Roman"/>
              </a:rPr>
              <a:t>-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physical equipment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that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carry</a:t>
            </a:r>
            <a:r>
              <a:rPr sz="2800" spc="-2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signal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Software </a:t>
            </a:r>
            <a:r>
              <a:rPr sz="2800" dirty="0">
                <a:latin typeface="Times New Roman"/>
                <a:cs typeface="Times New Roman"/>
              </a:rPr>
              <a:t>-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Instruction</a:t>
            </a:r>
            <a:r>
              <a:rPr sz="2800" spc="-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sets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9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make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communications</a:t>
            </a:r>
            <a:r>
              <a:rPr sz="2400" b="1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efficient</a:t>
            </a:r>
            <a:r>
              <a:rPr sz="240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713105" lvl="1" indent="-244475">
              <a:lnSpc>
                <a:spcPct val="100000"/>
              </a:lnSpc>
              <a:spcBef>
                <a:spcPts val="720"/>
              </a:spcBef>
              <a:buSzPct val="95833"/>
              <a:buFont typeface="Wingdings"/>
              <a:buChar char=""/>
              <a:tabLst>
                <a:tab pos="71374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Many components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involved.</a:t>
            </a:r>
            <a:endParaRPr sz="2400">
              <a:latin typeface="Times New Roman"/>
              <a:cs typeface="Times New Roman"/>
            </a:endParaRPr>
          </a:p>
          <a:p>
            <a:pPr marL="789305" lvl="1" indent="-320675">
              <a:lnSpc>
                <a:spcPct val="100000"/>
              </a:lnSpc>
              <a:spcBef>
                <a:spcPts val="720"/>
              </a:spcBef>
              <a:buFont typeface="Wingdings"/>
              <a:buChar char=""/>
              <a:tabLst>
                <a:tab pos="789940" algn="l"/>
              </a:tabLst>
            </a:pPr>
            <a:r>
              <a:rPr sz="2400" spc="-10" dirty="0">
                <a:latin typeface="Times New Roman"/>
                <a:cs typeface="Times New Roman"/>
              </a:rPr>
              <a:t>Each </a:t>
            </a:r>
            <a:r>
              <a:rPr sz="2400" dirty="0">
                <a:latin typeface="Times New Roman"/>
                <a:cs typeface="Times New Roman"/>
              </a:rPr>
              <a:t>with 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specific function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4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service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50382" y="245618"/>
            <a:ext cx="6025896" cy="3534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4747" y="546938"/>
            <a:ext cx="359600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 link</a:t>
            </a:r>
            <a:r>
              <a:rPr spc="-65" dirty="0"/>
              <a:t> </a:t>
            </a:r>
            <a:r>
              <a:rPr dirty="0"/>
              <a:t>layer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0402" y="1472580"/>
            <a:ext cx="5340985" cy="3227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25099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responsible for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moving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frames 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from 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one hop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(node) to the</a:t>
            </a: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next</a:t>
            </a:r>
            <a:r>
              <a:rPr sz="2400" b="1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Headers </a:t>
            </a:r>
            <a:r>
              <a:rPr sz="2400" b="1" dirty="0">
                <a:latin typeface="Times New Roman"/>
                <a:cs typeface="Times New Roman"/>
              </a:rPr>
              <a:t>and </a:t>
            </a:r>
            <a:r>
              <a:rPr sz="2400" b="1" spc="-5" dirty="0">
                <a:latin typeface="Times New Roman"/>
                <a:cs typeface="Times New Roman"/>
              </a:rPr>
              <a:t>trailers </a:t>
            </a:r>
            <a:r>
              <a:rPr sz="2400" b="1" spc="-20" dirty="0">
                <a:latin typeface="Times New Roman"/>
                <a:cs typeface="Times New Roman"/>
              </a:rPr>
              <a:t>are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added.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Devices </a:t>
            </a:r>
            <a:r>
              <a:rPr sz="2400" spc="-5" dirty="0">
                <a:latin typeface="Times New Roman"/>
                <a:cs typeface="Times New Roman"/>
              </a:rPr>
              <a:t>working at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layer</a:t>
            </a:r>
            <a:endParaRPr sz="2400">
              <a:latin typeface="Times New Roman"/>
              <a:cs typeface="Times New Roman"/>
            </a:endParaRPr>
          </a:p>
          <a:p>
            <a:pPr marL="1384300" lvl="1" indent="-45847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Switch</a:t>
            </a:r>
            <a:endParaRPr sz="2400">
              <a:latin typeface="Times New Roman"/>
              <a:cs typeface="Times New Roman"/>
            </a:endParaRPr>
          </a:p>
          <a:p>
            <a:pPr marL="1384300" lvl="1" indent="-45847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Bridge</a:t>
            </a:r>
            <a:endParaRPr sz="2400">
              <a:latin typeface="Times New Roman"/>
              <a:cs typeface="Times New Roman"/>
            </a:endParaRPr>
          </a:p>
          <a:p>
            <a:pPr marL="1384300" lvl="1" indent="-45847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NIC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5000" y="4101767"/>
            <a:ext cx="6347207" cy="2567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5580" y="1091780"/>
            <a:ext cx="8993632" cy="5036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290525"/>
            <a:ext cx="958596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Hop-to-hop </a:t>
            </a:r>
            <a:r>
              <a:rPr sz="4000" dirty="0"/>
              <a:t>delivery/ </a:t>
            </a:r>
            <a:r>
              <a:rPr sz="4000" spc="5" dirty="0"/>
              <a:t>Node-to-Node</a:t>
            </a:r>
            <a:r>
              <a:rPr sz="4000" spc="-204" dirty="0"/>
              <a:t> </a:t>
            </a:r>
            <a:r>
              <a:rPr sz="4000" dirty="0"/>
              <a:t>delivery</a:t>
            </a:r>
            <a:endParaRPr sz="4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275069"/>
            <a:ext cx="10363835" cy="445325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420"/>
              </a:spcBef>
            </a:pPr>
            <a:r>
              <a:rPr sz="4000" b="1" dirty="0">
                <a:latin typeface="Times New Roman"/>
                <a:cs typeface="Times New Roman"/>
              </a:rPr>
              <a:t>Responsibilities of </a:t>
            </a:r>
            <a:r>
              <a:rPr sz="4000" b="1" spc="5" dirty="0">
                <a:latin typeface="Times New Roman"/>
                <a:cs typeface="Times New Roman"/>
              </a:rPr>
              <a:t>Data </a:t>
            </a:r>
            <a:r>
              <a:rPr sz="4000" b="1" spc="-5" dirty="0">
                <a:latin typeface="Times New Roman"/>
                <a:cs typeface="Times New Roman"/>
              </a:rPr>
              <a:t>link</a:t>
            </a:r>
            <a:r>
              <a:rPr sz="4000" b="1" spc="-60" dirty="0">
                <a:latin typeface="Times New Roman"/>
                <a:cs typeface="Times New Roman"/>
              </a:rPr>
              <a:t> </a:t>
            </a:r>
            <a:r>
              <a:rPr sz="4000" b="1" spc="5" dirty="0">
                <a:latin typeface="Times New Roman"/>
                <a:cs typeface="Times New Roman"/>
              </a:rPr>
              <a:t>layer</a:t>
            </a:r>
            <a:endParaRPr sz="4000">
              <a:latin typeface="Times New Roman"/>
              <a:cs typeface="Times New Roman"/>
            </a:endParaRPr>
          </a:p>
          <a:p>
            <a:pPr marL="469265" marR="9525" indent="-457200" algn="just">
              <a:lnSpc>
                <a:spcPts val="4320"/>
              </a:lnSpc>
              <a:spcBef>
                <a:spcPts val="1870"/>
              </a:spcBef>
              <a:buAutoNum type="arabicPeriod"/>
              <a:tabLst>
                <a:tab pos="469900" algn="l"/>
              </a:tabLst>
            </a:pPr>
            <a:r>
              <a:rPr sz="4000" b="1" dirty="0">
                <a:latin typeface="Times New Roman"/>
                <a:cs typeface="Times New Roman"/>
              </a:rPr>
              <a:t>Framing- </a:t>
            </a:r>
            <a:r>
              <a:rPr sz="4000" dirty="0">
                <a:latin typeface="Times New Roman"/>
                <a:cs typeface="Times New Roman"/>
              </a:rPr>
              <a:t>Stream </a:t>
            </a:r>
            <a:r>
              <a:rPr sz="4000" spc="5" dirty="0">
                <a:latin typeface="Times New Roman"/>
                <a:cs typeface="Times New Roman"/>
              </a:rPr>
              <a:t>of </a:t>
            </a:r>
            <a:r>
              <a:rPr sz="4000" dirty="0">
                <a:latin typeface="Times New Roman"/>
                <a:cs typeface="Times New Roman"/>
              </a:rPr>
              <a:t>bits </a:t>
            </a:r>
            <a:r>
              <a:rPr sz="4000" spc="-5" dirty="0">
                <a:latin typeface="Times New Roman"/>
                <a:cs typeface="Times New Roman"/>
              </a:rPr>
              <a:t>from </a:t>
            </a:r>
            <a:r>
              <a:rPr sz="4000" spc="5" dirty="0">
                <a:latin typeface="Times New Roman"/>
                <a:cs typeface="Times New Roman"/>
              </a:rPr>
              <a:t>network </a:t>
            </a:r>
            <a:r>
              <a:rPr sz="4000" spc="-5" dirty="0">
                <a:latin typeface="Times New Roman"/>
                <a:cs typeface="Times New Roman"/>
              </a:rPr>
              <a:t>layer </a:t>
            </a:r>
            <a:r>
              <a:rPr sz="4000" spc="-10" dirty="0">
                <a:latin typeface="Times New Roman"/>
                <a:cs typeface="Times New Roman"/>
              </a:rPr>
              <a:t>is  </a:t>
            </a:r>
            <a:r>
              <a:rPr sz="4000" dirty="0">
                <a:latin typeface="Times New Roman"/>
                <a:cs typeface="Times New Roman"/>
              </a:rPr>
              <a:t>divided into manageable </a:t>
            </a:r>
            <a:r>
              <a:rPr sz="4000" spc="5" dirty="0">
                <a:latin typeface="Times New Roman"/>
                <a:cs typeface="Times New Roman"/>
              </a:rPr>
              <a:t>unit </a:t>
            </a:r>
            <a:r>
              <a:rPr sz="4000" spc="-5" dirty="0">
                <a:latin typeface="Times New Roman"/>
                <a:cs typeface="Times New Roman"/>
              </a:rPr>
              <a:t>called</a:t>
            </a:r>
            <a:r>
              <a:rPr sz="4000" spc="-75" dirty="0">
                <a:latin typeface="Times New Roman"/>
                <a:cs typeface="Times New Roman"/>
              </a:rPr>
              <a:t> </a:t>
            </a:r>
            <a:r>
              <a:rPr sz="4000" b="1" spc="5" dirty="0">
                <a:latin typeface="Times New Roman"/>
                <a:cs typeface="Times New Roman"/>
              </a:rPr>
              <a:t>FRAMES</a:t>
            </a:r>
            <a:endParaRPr sz="4000">
              <a:latin typeface="Times New Roman"/>
              <a:cs typeface="Times New Roman"/>
            </a:endParaRPr>
          </a:p>
          <a:p>
            <a:pPr marL="469265" marR="5080" indent="-457200" algn="just">
              <a:lnSpc>
                <a:spcPct val="90000"/>
              </a:lnSpc>
              <a:spcBef>
                <a:spcPts val="944"/>
              </a:spcBef>
              <a:buAutoNum type="arabicPeriod"/>
              <a:tabLst>
                <a:tab pos="469900" algn="l"/>
              </a:tabLst>
            </a:pPr>
            <a:r>
              <a:rPr sz="4000" b="1" dirty="0">
                <a:latin typeface="Times New Roman"/>
                <a:cs typeface="Times New Roman"/>
              </a:rPr>
              <a:t>Physical </a:t>
            </a:r>
            <a:r>
              <a:rPr sz="4000" b="1" spc="-5" dirty="0">
                <a:latin typeface="Times New Roman"/>
                <a:cs typeface="Times New Roman"/>
              </a:rPr>
              <a:t>Addressing</a:t>
            </a:r>
            <a:r>
              <a:rPr sz="4000" spc="-5" dirty="0">
                <a:latin typeface="Times New Roman"/>
                <a:cs typeface="Times New Roman"/>
              </a:rPr>
              <a:t>-Data </a:t>
            </a:r>
            <a:r>
              <a:rPr sz="4000" dirty="0">
                <a:latin typeface="Times New Roman"/>
                <a:cs typeface="Times New Roman"/>
              </a:rPr>
              <a:t>Link Layer </a:t>
            </a:r>
            <a:r>
              <a:rPr sz="4000" spc="-5" dirty="0">
                <a:latin typeface="Times New Roman"/>
                <a:cs typeface="Times New Roman"/>
              </a:rPr>
              <a:t>adds </a:t>
            </a:r>
            <a:r>
              <a:rPr sz="4000" dirty="0">
                <a:latin typeface="Times New Roman"/>
                <a:cs typeface="Times New Roman"/>
              </a:rPr>
              <a:t>a  header </a:t>
            </a:r>
            <a:r>
              <a:rPr sz="4000" spc="-5" dirty="0">
                <a:latin typeface="Times New Roman"/>
                <a:cs typeface="Times New Roman"/>
              </a:rPr>
              <a:t>to </a:t>
            </a:r>
            <a:r>
              <a:rPr sz="4000" spc="-10" dirty="0">
                <a:latin typeface="Times New Roman"/>
                <a:cs typeface="Times New Roman"/>
              </a:rPr>
              <a:t>the frame </a:t>
            </a:r>
            <a:r>
              <a:rPr sz="4000" spc="-5" dirty="0">
                <a:latin typeface="Times New Roman"/>
                <a:cs typeface="Times New Roman"/>
              </a:rPr>
              <a:t>to define </a:t>
            </a:r>
            <a:r>
              <a:rPr sz="4000" dirty="0">
                <a:latin typeface="Times New Roman"/>
                <a:cs typeface="Times New Roman"/>
              </a:rPr>
              <a:t>physical address [  </a:t>
            </a:r>
            <a:r>
              <a:rPr sz="4000" b="1" spc="-10" dirty="0">
                <a:latin typeface="Times New Roman"/>
                <a:cs typeface="Times New Roman"/>
              </a:rPr>
              <a:t>address </a:t>
            </a:r>
            <a:r>
              <a:rPr sz="4000" b="1" spc="5" dirty="0">
                <a:latin typeface="Times New Roman"/>
                <a:cs typeface="Times New Roman"/>
              </a:rPr>
              <a:t>of </a:t>
            </a:r>
            <a:r>
              <a:rPr sz="4000" b="1" spc="-5" dirty="0">
                <a:latin typeface="Times New Roman"/>
                <a:cs typeface="Times New Roman"/>
              </a:rPr>
              <a:t>Sender </a:t>
            </a:r>
            <a:r>
              <a:rPr sz="4000" b="1" spc="5" dirty="0">
                <a:latin typeface="Times New Roman"/>
                <a:cs typeface="Times New Roman"/>
              </a:rPr>
              <a:t>and </a:t>
            </a:r>
            <a:r>
              <a:rPr sz="4000" b="1" spc="-5" dirty="0">
                <a:latin typeface="Times New Roman"/>
                <a:cs typeface="Times New Roman"/>
              </a:rPr>
              <a:t>Receiver is placed </a:t>
            </a:r>
            <a:r>
              <a:rPr sz="4000" b="1" spc="-15" dirty="0">
                <a:latin typeface="Times New Roman"/>
                <a:cs typeface="Times New Roman"/>
              </a:rPr>
              <a:t>in  </a:t>
            </a:r>
            <a:r>
              <a:rPr sz="4000" b="1" spc="5" dirty="0">
                <a:latin typeface="Times New Roman"/>
                <a:cs typeface="Times New Roman"/>
              </a:rPr>
              <a:t>the</a:t>
            </a:r>
            <a:r>
              <a:rPr sz="4000" b="1" spc="-20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header</a:t>
            </a:r>
            <a:r>
              <a:rPr sz="4000" dirty="0">
                <a:latin typeface="Times New Roman"/>
                <a:cs typeface="Times New Roman"/>
              </a:rPr>
              <a:t>].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90626"/>
            <a:ext cx="73418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Responsibilities of </a:t>
            </a:r>
            <a:r>
              <a:rPr sz="4000" spc="5" dirty="0"/>
              <a:t>Data </a:t>
            </a:r>
            <a:r>
              <a:rPr sz="4000" spc="-5" dirty="0"/>
              <a:t>link</a:t>
            </a:r>
            <a:r>
              <a:rPr sz="4000" spc="-75" dirty="0"/>
              <a:t> </a:t>
            </a:r>
            <a:r>
              <a:rPr sz="4000" dirty="0"/>
              <a:t>layer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7244" y="1014806"/>
            <a:ext cx="10358120" cy="3880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224980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Flow</a:t>
            </a:r>
            <a:r>
              <a:rPr sz="2400" b="1" spc="3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control-	</a:t>
            </a:r>
            <a:r>
              <a:rPr sz="2400" spc="-5" dirty="0">
                <a:latin typeface="Times New Roman"/>
                <a:cs typeface="Times New Roman"/>
              </a:rPr>
              <a:t>Speed </a:t>
            </a:r>
            <a:r>
              <a:rPr sz="2400" spc="-10" dirty="0">
                <a:latin typeface="Times New Roman"/>
                <a:cs typeface="Times New Roman"/>
              </a:rPr>
              <a:t>at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the sender </a:t>
            </a:r>
            <a:r>
              <a:rPr sz="2400" spc="-5" dirty="0">
                <a:latin typeface="Times New Roman"/>
                <a:cs typeface="Times New Roman"/>
              </a:rPr>
              <a:t>sends and receiver receivers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ts val="2735"/>
              </a:lnSpc>
            </a:pPr>
            <a:r>
              <a:rPr sz="2400" spc="-5" dirty="0">
                <a:latin typeface="Times New Roman"/>
                <a:cs typeface="Times New Roman"/>
              </a:rPr>
              <a:t>should be balanced.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Error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control</a:t>
            </a:r>
            <a:endParaRPr sz="24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imes New Roman"/>
                <a:cs typeface="Times New Roman"/>
              </a:rPr>
              <a:t>Mechanisms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detect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retransmit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damaged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lost</a:t>
            </a:r>
            <a:r>
              <a:rPr sz="24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frames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imes New Roman"/>
                <a:cs typeface="Times New Roman"/>
              </a:rPr>
              <a:t>Mechanism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recognize duplicate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frames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imes New Roman"/>
                <a:cs typeface="Times New Roman"/>
              </a:rPr>
              <a:t>Error control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achieved through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trailer added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latin typeface="Times New Roman"/>
                <a:cs typeface="Times New Roman"/>
              </a:rPr>
              <a:t>end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frame.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Access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control</a:t>
            </a:r>
            <a:endParaRPr sz="2400">
              <a:latin typeface="Times New Roman"/>
              <a:cs typeface="Times New Roman"/>
            </a:endParaRPr>
          </a:p>
          <a:p>
            <a:pPr marL="697865" marR="427355" lvl="1" indent="-228600">
              <a:lnSpc>
                <a:spcPct val="125099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Times New Roman"/>
                <a:cs typeface="Times New Roman"/>
              </a:rPr>
              <a:t>When </a:t>
            </a:r>
            <a:r>
              <a:rPr sz="2400" spc="-5" dirty="0">
                <a:latin typeface="Times New Roman"/>
                <a:cs typeface="Times New Roman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or more </a:t>
            </a:r>
            <a:r>
              <a:rPr sz="2400" spc="-5" dirty="0">
                <a:latin typeface="Times New Roman"/>
                <a:cs typeface="Times New Roman"/>
              </a:rPr>
              <a:t>devices are connected </a:t>
            </a:r>
            <a:r>
              <a:rPr sz="2400" dirty="0">
                <a:latin typeface="Times New Roman"/>
                <a:cs typeface="Times New Roman"/>
              </a:rPr>
              <a:t>to the same link, </a:t>
            </a:r>
            <a:r>
              <a:rPr sz="2400" spc="-20" dirty="0">
                <a:latin typeface="Times New Roman"/>
                <a:cs typeface="Times New Roman"/>
              </a:rPr>
              <a:t>layer </a:t>
            </a:r>
            <a:r>
              <a:rPr sz="2400" spc="-5" dirty="0">
                <a:latin typeface="Times New Roman"/>
                <a:cs typeface="Times New Roman"/>
              </a:rPr>
              <a:t>determines  which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device has control over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link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at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any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given</a:t>
            </a:r>
            <a:r>
              <a:rPr sz="24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11" y="384124"/>
            <a:ext cx="37973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Layer 2</a:t>
            </a:r>
            <a:r>
              <a:rPr spc="-160" dirty="0"/>
              <a:t> </a:t>
            </a:r>
            <a:r>
              <a:rPr spc="-5" dirty="0"/>
              <a:t>Frames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644" y="1239696"/>
            <a:ext cx="9952355" cy="184912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400" spc="-10" dirty="0">
                <a:latin typeface="Times New Roman"/>
                <a:cs typeface="Times New Roman"/>
              </a:rPr>
              <a:t>Frames </a:t>
            </a:r>
            <a:r>
              <a:rPr sz="2400" spc="-5" dirty="0">
                <a:latin typeface="Times New Roman"/>
                <a:cs typeface="Times New Roman"/>
              </a:rPr>
              <a:t>include information about: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Which </a:t>
            </a:r>
            <a:r>
              <a:rPr sz="2400" spc="-5" dirty="0">
                <a:latin typeface="Times New Roman"/>
                <a:cs typeface="Times New Roman"/>
              </a:rPr>
              <a:t>computers are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b="1" spc="-10" dirty="0">
                <a:latin typeface="Times New Roman"/>
                <a:cs typeface="Times New Roman"/>
              </a:rPr>
              <a:t>communication </a:t>
            </a:r>
            <a:r>
              <a:rPr sz="2400" b="1" dirty="0">
                <a:latin typeface="Times New Roman"/>
                <a:cs typeface="Times New Roman"/>
              </a:rPr>
              <a:t>with </a:t>
            </a:r>
            <a:r>
              <a:rPr sz="2400" b="1" spc="-10" dirty="0">
                <a:latin typeface="Times New Roman"/>
                <a:cs typeface="Times New Roman"/>
              </a:rPr>
              <a:t>each</a:t>
            </a:r>
            <a:r>
              <a:rPr sz="2400" b="1" spc="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other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When communication between </a:t>
            </a:r>
            <a:r>
              <a:rPr sz="2400" dirty="0">
                <a:latin typeface="Times New Roman"/>
                <a:cs typeface="Times New Roman"/>
              </a:rPr>
              <a:t>individual </a:t>
            </a:r>
            <a:r>
              <a:rPr sz="2400" spc="-5" dirty="0">
                <a:latin typeface="Times New Roman"/>
                <a:cs typeface="Times New Roman"/>
              </a:rPr>
              <a:t>computers </a:t>
            </a:r>
            <a:r>
              <a:rPr sz="2400" b="1" dirty="0">
                <a:latin typeface="Times New Roman"/>
                <a:cs typeface="Times New Roman"/>
              </a:rPr>
              <a:t>begins and when it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ends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Which </a:t>
            </a:r>
            <a:r>
              <a:rPr sz="2400" spc="-10" dirty="0">
                <a:latin typeface="Times New Roman"/>
                <a:cs typeface="Times New Roman"/>
              </a:rPr>
              <a:t>errors occurred </a:t>
            </a:r>
            <a:r>
              <a:rPr sz="2400" dirty="0">
                <a:latin typeface="Times New Roman"/>
                <a:cs typeface="Times New Roman"/>
              </a:rPr>
              <a:t>while the </a:t>
            </a:r>
            <a:r>
              <a:rPr sz="2400" spc="-5" dirty="0">
                <a:latin typeface="Times New Roman"/>
                <a:cs typeface="Times New Roman"/>
              </a:rPr>
              <a:t>computers communicated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(LLC)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2883" y="3555090"/>
            <a:ext cx="10262738" cy="2107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2791" y="628345"/>
            <a:ext cx="51022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Sub layers of Layer</a:t>
            </a:r>
            <a:r>
              <a:rPr spc="-13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89288"/>
            <a:ext cx="5916295" cy="283400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2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Logical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link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layer</a:t>
            </a:r>
            <a:r>
              <a:rPr sz="24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(LLC)</a:t>
            </a:r>
            <a:endParaRPr sz="24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communication </a:t>
            </a:r>
            <a:r>
              <a:rPr sz="2400" dirty="0">
                <a:latin typeface="Times New Roman"/>
                <a:cs typeface="Times New Roman"/>
              </a:rPr>
              <a:t>with upper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layers</a:t>
            </a:r>
            <a:endParaRPr sz="24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imes New Roman"/>
                <a:cs typeface="Times New Roman"/>
              </a:rPr>
              <a:t>Error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correction</a:t>
            </a:r>
            <a:endParaRPr sz="24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imes New Roman"/>
                <a:cs typeface="Times New Roman"/>
              </a:rPr>
              <a:t>Flow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</a:t>
            </a:r>
            <a:endParaRPr sz="24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Media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Access 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Control</a:t>
            </a:r>
            <a:r>
              <a:rPr sz="24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(MAC)</a:t>
            </a:r>
            <a:endParaRPr sz="24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Times New Roman"/>
                <a:cs typeface="Times New Roman"/>
              </a:rPr>
              <a:t>Access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5" dirty="0">
                <a:latin typeface="Times New Roman"/>
                <a:cs typeface="Times New Roman"/>
              </a:rPr>
              <a:t>physical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medium</a:t>
            </a:r>
            <a:endParaRPr sz="24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Times New Roman"/>
                <a:cs typeface="Times New Roman"/>
              </a:rPr>
              <a:t>Header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trailer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61515" y="3640048"/>
            <a:ext cx="6522222" cy="2815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509981"/>
            <a:ext cx="345630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Network</a:t>
            </a:r>
            <a:r>
              <a:rPr spc="-25" dirty="0"/>
              <a:t> </a:t>
            </a:r>
            <a:r>
              <a:rPr dirty="0"/>
              <a:t>layer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7613" y="1410035"/>
            <a:ext cx="6287135" cy="4905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 algn="just">
              <a:lnSpc>
                <a:spcPct val="15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network </a:t>
            </a:r>
            <a:r>
              <a:rPr sz="2400" dirty="0">
                <a:latin typeface="Times New Roman"/>
                <a:cs typeface="Times New Roman"/>
              </a:rPr>
              <a:t>layer is responsible </a:t>
            </a:r>
            <a:r>
              <a:rPr sz="2400" b="1" spc="-10" dirty="0">
                <a:latin typeface="Times New Roman"/>
                <a:cs typeface="Times New Roman"/>
              </a:rPr>
              <a:t>source </a:t>
            </a:r>
            <a:r>
              <a:rPr sz="2400" b="1" spc="-5" dirty="0">
                <a:latin typeface="Times New Roman"/>
                <a:cs typeface="Times New Roman"/>
              </a:rPr>
              <a:t>to the  destination delivery </a:t>
            </a:r>
            <a:r>
              <a:rPr sz="2400" b="1" dirty="0">
                <a:latin typeface="Times New Roman"/>
                <a:cs typeface="Times New Roman"/>
              </a:rPr>
              <a:t>of </a:t>
            </a:r>
            <a:r>
              <a:rPr sz="2400" b="1" spc="-5" dirty="0">
                <a:latin typeface="Times New Roman"/>
                <a:cs typeface="Times New Roman"/>
              </a:rPr>
              <a:t>packets </a:t>
            </a:r>
            <a:r>
              <a:rPr sz="2400" spc="-5" dirty="0">
                <a:latin typeface="Times New Roman"/>
                <a:cs typeface="Times New Roman"/>
              </a:rPr>
              <a:t>across </a:t>
            </a:r>
            <a:r>
              <a:rPr sz="2400" dirty="0">
                <a:latin typeface="Times New Roman"/>
                <a:cs typeface="Times New Roman"/>
              </a:rPr>
              <a:t>multiple  </a:t>
            </a:r>
            <a:r>
              <a:rPr sz="2400" b="1" dirty="0">
                <a:latin typeface="Times New Roman"/>
                <a:cs typeface="Times New Roman"/>
              </a:rPr>
              <a:t>networks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1300" algn="l"/>
              </a:tabLst>
            </a:pPr>
            <a:r>
              <a:rPr sz="2300" spc="-5" dirty="0">
                <a:latin typeface="Times New Roman"/>
                <a:cs typeface="Times New Roman"/>
              </a:rPr>
              <a:t>Provide </a:t>
            </a:r>
            <a:r>
              <a:rPr sz="2300" b="1" dirty="0">
                <a:solidFill>
                  <a:srgbClr val="FF0000"/>
                </a:solidFill>
                <a:latin typeface="Times New Roman"/>
                <a:cs typeface="Times New Roman"/>
              </a:rPr>
              <a:t>switching </a:t>
            </a:r>
            <a:r>
              <a:rPr sz="23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3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routing</a:t>
            </a:r>
            <a:r>
              <a:rPr sz="23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facilities</a:t>
            </a:r>
            <a:r>
              <a:rPr sz="2300" b="1" spc="5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Determines </a:t>
            </a:r>
            <a:r>
              <a:rPr sz="2300" b="1" dirty="0">
                <a:solidFill>
                  <a:srgbClr val="FF0000"/>
                </a:solidFill>
                <a:latin typeface="Times New Roman"/>
                <a:cs typeface="Times New Roman"/>
              </a:rPr>
              <a:t>network </a:t>
            </a:r>
            <a:r>
              <a:rPr sz="23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address </a:t>
            </a:r>
            <a:r>
              <a:rPr sz="2300" dirty="0">
                <a:latin typeface="Times New Roman"/>
                <a:cs typeface="Times New Roman"/>
              </a:rPr>
              <a:t>and </a:t>
            </a: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best path</a:t>
            </a:r>
            <a:r>
              <a:rPr sz="23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endParaRPr sz="2300">
              <a:latin typeface="Times New Roman"/>
              <a:cs typeface="Times New Roman"/>
            </a:endParaRPr>
          </a:p>
          <a:p>
            <a:pPr marL="241300" algn="just">
              <a:lnSpc>
                <a:spcPct val="100000"/>
              </a:lnSpc>
              <a:spcBef>
                <a:spcPts val="409"/>
              </a:spcBef>
            </a:pPr>
            <a:r>
              <a:rPr sz="2300" spc="-5" dirty="0">
                <a:solidFill>
                  <a:srgbClr val="FF0000"/>
                </a:solidFill>
                <a:latin typeface="Times New Roman"/>
                <a:cs typeface="Times New Roman"/>
              </a:rPr>
              <a:t>deliver</a:t>
            </a:r>
            <a:r>
              <a:rPr sz="23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packets</a:t>
            </a:r>
            <a:r>
              <a:rPr sz="2300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Protocols that </a:t>
            </a:r>
            <a:r>
              <a:rPr sz="2300" spc="5" dirty="0">
                <a:solidFill>
                  <a:srgbClr val="FF0000"/>
                </a:solidFill>
                <a:latin typeface="Times New Roman"/>
                <a:cs typeface="Times New Roman"/>
              </a:rPr>
              <a:t>operates </a:t>
            </a: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at </a:t>
            </a:r>
            <a:r>
              <a:rPr sz="2300" spc="-10" dirty="0">
                <a:solidFill>
                  <a:srgbClr val="FF0000"/>
                </a:solidFill>
                <a:latin typeface="Times New Roman"/>
                <a:cs typeface="Times New Roman"/>
              </a:rPr>
              <a:t>layer</a:t>
            </a:r>
            <a:r>
              <a:rPr sz="23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3:</a:t>
            </a:r>
            <a:endParaRPr sz="23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699135" algn="l"/>
              </a:tabLst>
            </a:pPr>
            <a:r>
              <a:rPr sz="2300" spc="-100" dirty="0">
                <a:latin typeface="Times New Roman"/>
                <a:cs typeface="Times New Roman"/>
              </a:rPr>
              <a:t>IP, </a:t>
            </a:r>
            <a:r>
              <a:rPr sz="2300" spc="-65" dirty="0">
                <a:latin typeface="Times New Roman"/>
                <a:cs typeface="Times New Roman"/>
              </a:rPr>
              <a:t>ARP,RARP,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-60" dirty="0">
                <a:latin typeface="Times New Roman"/>
                <a:cs typeface="Times New Roman"/>
              </a:rPr>
              <a:t>ICMP,</a:t>
            </a:r>
            <a:endParaRPr sz="23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300" spc="-15" dirty="0">
                <a:solidFill>
                  <a:srgbClr val="FF0000"/>
                </a:solidFill>
                <a:latin typeface="Times New Roman"/>
                <a:cs typeface="Times New Roman"/>
              </a:rPr>
              <a:t>Layer </a:t>
            </a: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23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FF0000"/>
                </a:solidFill>
                <a:latin typeface="Times New Roman"/>
                <a:cs typeface="Times New Roman"/>
              </a:rPr>
              <a:t>Devices:</a:t>
            </a:r>
            <a:endParaRPr sz="23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699135" algn="l"/>
              </a:tabLst>
            </a:pPr>
            <a:r>
              <a:rPr sz="2300" dirty="0">
                <a:latin typeface="Times New Roman"/>
                <a:cs typeface="Times New Roman"/>
              </a:rPr>
              <a:t>Routers,</a:t>
            </a:r>
            <a:endParaRPr sz="23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699135" algn="l"/>
              </a:tabLst>
            </a:pPr>
            <a:r>
              <a:rPr sz="2300" spc="-90" dirty="0">
                <a:latin typeface="Times New Roman"/>
                <a:cs typeface="Times New Roman"/>
              </a:rPr>
              <a:t>ATM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switches.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28560" y="171704"/>
            <a:ext cx="5062093" cy="3037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7113" y="1160087"/>
            <a:ext cx="8093075" cy="5571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503047"/>
            <a:ext cx="719772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Source-to-destination</a:t>
            </a:r>
            <a:r>
              <a:rPr spc="5" dirty="0"/>
              <a:t> </a:t>
            </a:r>
            <a:r>
              <a:rPr spc="-5" dirty="0"/>
              <a:t>delivery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66445"/>
            <a:ext cx="7928609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Responsibilities of </a:t>
            </a:r>
            <a:r>
              <a:rPr spc="-10" dirty="0"/>
              <a:t>Network</a:t>
            </a:r>
            <a:r>
              <a:rPr spc="55" dirty="0"/>
              <a:t> </a:t>
            </a:r>
            <a:r>
              <a:rPr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574450"/>
            <a:ext cx="10143490" cy="428307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2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b="1" spc="-5" dirty="0">
                <a:latin typeface="Times New Roman"/>
                <a:cs typeface="Times New Roman"/>
              </a:rPr>
              <a:t>Logical</a:t>
            </a:r>
            <a:r>
              <a:rPr sz="2600" b="1" spc="2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addressing</a:t>
            </a:r>
            <a:endParaRPr sz="26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20" dirty="0">
                <a:latin typeface="Times New Roman"/>
                <a:cs typeface="Times New Roman"/>
              </a:rPr>
              <a:t>If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packet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passes the network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boundary </a:t>
            </a:r>
            <a:r>
              <a:rPr sz="2200" spc="-5" dirty="0">
                <a:latin typeface="Times New Roman"/>
                <a:cs typeface="Times New Roman"/>
              </a:rPr>
              <a:t>we </a:t>
            </a:r>
            <a:r>
              <a:rPr sz="2200" dirty="0">
                <a:latin typeface="Times New Roman"/>
                <a:cs typeface="Times New Roman"/>
              </a:rPr>
              <a:t>need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another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addressing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system </a:t>
            </a:r>
            <a:r>
              <a:rPr sz="2200" spc="5" dirty="0">
                <a:latin typeface="Times New Roman"/>
                <a:cs typeface="Times New Roman"/>
              </a:rPr>
              <a:t>to</a:t>
            </a:r>
            <a:r>
              <a:rPr sz="2200" spc="-204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help</a:t>
            </a:r>
            <a:endParaRPr sz="22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9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distinguish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the source and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destination</a:t>
            </a:r>
            <a:r>
              <a:rPr sz="2200" spc="-25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systems</a:t>
            </a:r>
            <a:r>
              <a:rPr sz="220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Times New Roman"/>
                <a:cs typeface="Times New Roman"/>
              </a:rPr>
              <a:t>Layer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adds a header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the packet. 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It </a:t>
            </a:r>
            <a:r>
              <a:rPr sz="2200" spc="5" dirty="0">
                <a:latin typeface="Times New Roman"/>
                <a:cs typeface="Times New Roman"/>
              </a:rPr>
              <a:t>includes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logical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addresses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of the sender</a:t>
            </a:r>
            <a:r>
              <a:rPr sz="2200" spc="-2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R="8477885" algn="r">
              <a:lnSpc>
                <a:spcPct val="100000"/>
              </a:lnSpc>
              <a:spcBef>
                <a:spcPts val="915"/>
              </a:spcBef>
            </a:pP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ec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ei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200" spc="-114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514984" marR="8473440" indent="-514984" algn="r">
              <a:lnSpc>
                <a:spcPct val="100000"/>
              </a:lnSpc>
              <a:spcBef>
                <a:spcPts val="1019"/>
              </a:spcBef>
              <a:buAutoNum type="arabicPeriod" startAt="2"/>
              <a:tabLst>
                <a:tab pos="514984" algn="l"/>
                <a:tab pos="528320" algn="l"/>
              </a:tabLst>
            </a:pPr>
            <a:r>
              <a:rPr sz="2600" b="1" spc="-5" dirty="0">
                <a:latin typeface="Times New Roman"/>
                <a:cs typeface="Times New Roman"/>
              </a:rPr>
              <a:t>Routi</a:t>
            </a:r>
            <a:r>
              <a:rPr sz="2600" b="1" spc="-15" dirty="0">
                <a:latin typeface="Times New Roman"/>
                <a:cs typeface="Times New Roman"/>
              </a:rPr>
              <a:t>n</a:t>
            </a:r>
            <a:r>
              <a:rPr sz="2600" b="1" spc="-5" dirty="0">
                <a:latin typeface="Times New Roman"/>
                <a:cs typeface="Times New Roman"/>
              </a:rPr>
              <a:t>g</a:t>
            </a:r>
            <a:endParaRPr sz="2600">
              <a:latin typeface="Times New Roman"/>
              <a:cs typeface="Times New Roman"/>
            </a:endParaRPr>
          </a:p>
          <a:p>
            <a:pPr marL="697865" marR="5080" lvl="1" indent="-228600">
              <a:lnSpc>
                <a:spcPct val="135100"/>
              </a:lnSpc>
              <a:spcBef>
                <a:spcPts val="7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dirty="0">
                <a:latin typeface="Times New Roman"/>
                <a:cs typeface="Times New Roman"/>
              </a:rPr>
              <a:t>When independent networks or links </a:t>
            </a:r>
            <a:r>
              <a:rPr sz="2200" spc="5" dirty="0">
                <a:latin typeface="Times New Roman"/>
                <a:cs typeface="Times New Roman"/>
              </a:rPr>
              <a:t>are </a:t>
            </a:r>
            <a:r>
              <a:rPr sz="2200" dirty="0">
                <a:latin typeface="Times New Roman"/>
                <a:cs typeface="Times New Roman"/>
              </a:rPr>
              <a:t>connected </a:t>
            </a:r>
            <a:r>
              <a:rPr sz="2200" spc="5" dirty="0">
                <a:latin typeface="Times New Roman"/>
                <a:cs typeface="Times New Roman"/>
              </a:rPr>
              <a:t>to create </a:t>
            </a:r>
            <a:r>
              <a:rPr sz="2200" dirty="0">
                <a:latin typeface="Times New Roman"/>
                <a:cs typeface="Times New Roman"/>
              </a:rPr>
              <a:t>internetworks</a:t>
            </a:r>
            <a:r>
              <a:rPr sz="2200" spc="-2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(network  of networks) or a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large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network</a:t>
            </a:r>
            <a:r>
              <a:rPr sz="2200" dirty="0">
                <a:latin typeface="Times New Roman"/>
                <a:cs typeface="Times New Roman"/>
              </a:rPr>
              <a:t>, the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connecting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devices </a:t>
            </a:r>
            <a:r>
              <a:rPr sz="2200" spc="5" dirty="0">
                <a:latin typeface="Times New Roman"/>
                <a:cs typeface="Times New Roman"/>
              </a:rPr>
              <a:t>(called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routers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switches</a:t>
            </a:r>
            <a:r>
              <a:rPr sz="2200" spc="5" dirty="0">
                <a:latin typeface="Times New Roman"/>
                <a:cs typeface="Times New Roman"/>
              </a:rPr>
              <a:t>)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 route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or switch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packets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to their final</a:t>
            </a:r>
            <a:r>
              <a:rPr sz="2200" spc="-2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destination</a:t>
            </a:r>
            <a:r>
              <a:rPr sz="2200" spc="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60226" y="4204797"/>
            <a:ext cx="8813333" cy="2552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0"/>
              </a:spcBef>
            </a:pPr>
            <a:r>
              <a:rPr spc="-45" dirty="0"/>
              <a:t>Transport</a:t>
            </a:r>
            <a:r>
              <a:rPr spc="-5" dirty="0"/>
              <a:t> layer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244" y="1063896"/>
            <a:ext cx="10055860" cy="302704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5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Times New Roman"/>
                <a:cs typeface="Times New Roman"/>
              </a:rPr>
              <a:t>It </a:t>
            </a:r>
            <a:r>
              <a:rPr sz="2200" spc="5" dirty="0">
                <a:latin typeface="Times New Roman"/>
                <a:cs typeface="Times New Roman"/>
              </a:rPr>
              <a:t>is responsible </a:t>
            </a:r>
            <a:r>
              <a:rPr sz="2200" dirty="0">
                <a:latin typeface="Times New Roman"/>
                <a:cs typeface="Times New Roman"/>
              </a:rPr>
              <a:t>for the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delivery of a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message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from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one process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another</a:t>
            </a:r>
            <a:r>
              <a:rPr sz="2200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end-to-end</a:t>
            </a:r>
            <a:r>
              <a:rPr sz="2200" spc="-5" dirty="0">
                <a:latin typeface="Times New Roman"/>
                <a:cs typeface="Times New Roman"/>
              </a:rPr>
              <a:t>)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Times New Roman"/>
                <a:cs typeface="Times New Roman"/>
              </a:rPr>
              <a:t>Provides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QoS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5" dirty="0">
                <a:latin typeface="Times New Roman"/>
                <a:cs typeface="Times New Roman"/>
              </a:rPr>
              <a:t>Whole </a:t>
            </a:r>
            <a:r>
              <a:rPr sz="2200" spc="-5" dirty="0">
                <a:latin typeface="Times New Roman"/>
                <a:cs typeface="Times New Roman"/>
              </a:rPr>
              <a:t>message </a:t>
            </a:r>
            <a:r>
              <a:rPr sz="2200" spc="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received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order.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Times New Roman"/>
                <a:cs typeface="Times New Roman"/>
              </a:rPr>
              <a:t>Converts </a:t>
            </a:r>
            <a:r>
              <a:rPr sz="2200" spc="5" dirty="0">
                <a:latin typeface="Times New Roman"/>
                <a:cs typeface="Times New Roman"/>
              </a:rPr>
              <a:t>data into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segments.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Times New Roman"/>
                <a:cs typeface="Times New Roman"/>
              </a:rPr>
              <a:t>Ensures </a:t>
            </a:r>
            <a:r>
              <a:rPr sz="2000" spc="-5" dirty="0">
                <a:latin typeface="Times New Roman"/>
                <a:cs typeface="Times New Roman"/>
              </a:rPr>
              <a:t>data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delivered </a:t>
            </a:r>
            <a:r>
              <a:rPr sz="2000" dirty="0">
                <a:latin typeface="Times New Roman"/>
                <a:cs typeface="Times New Roman"/>
              </a:rPr>
              <a:t>error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free.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Protocols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at 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layer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4: </a:t>
            </a:r>
            <a:r>
              <a:rPr sz="2000" b="1" spc="-55" dirty="0">
                <a:latin typeface="Times New Roman"/>
                <a:cs typeface="Times New Roman"/>
              </a:rPr>
              <a:t>TCP, </a:t>
            </a:r>
            <a:r>
              <a:rPr sz="2000" b="1" spc="-50" dirty="0">
                <a:latin typeface="Times New Roman"/>
                <a:cs typeface="Times New Roman"/>
              </a:rPr>
              <a:t>ARP,RARP,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UDP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Layer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4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Network component:</a:t>
            </a:r>
            <a:r>
              <a:rPr sz="2000" spc="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Gateways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28345"/>
            <a:ext cx="34740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Layered</a:t>
            </a:r>
            <a:r>
              <a:rPr spc="-145" dirty="0"/>
              <a:t> </a:t>
            </a:r>
            <a:r>
              <a:rPr spc="-90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53487"/>
            <a:ext cx="8111490" cy="275209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19"/>
              </a:spcBef>
              <a:buClr>
                <a:srgbClr val="0068D0"/>
              </a:buClr>
              <a:buSzPct val="89285"/>
              <a:buFont typeface="Wingdings"/>
              <a:buChar char=""/>
              <a:tabLst>
                <a:tab pos="2413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Hierarchy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820"/>
              </a:spcBef>
            </a:pPr>
            <a:r>
              <a:rPr sz="1100" spc="240" dirty="0">
                <a:solidFill>
                  <a:srgbClr val="0061C4"/>
                </a:solidFill>
                <a:latin typeface="Arial"/>
                <a:cs typeface="Arial"/>
              </a:rPr>
              <a:t>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complex </a:t>
            </a:r>
            <a:r>
              <a:rPr sz="2800" spc="5" dirty="0">
                <a:latin typeface="Times New Roman"/>
                <a:cs typeface="Times New Roman"/>
              </a:rPr>
              <a:t>task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5" dirty="0">
                <a:latin typeface="Times New Roman"/>
                <a:cs typeface="Times New Roman"/>
              </a:rPr>
              <a:t>broken into </a:t>
            </a:r>
            <a:r>
              <a:rPr sz="2800" spc="-5" dirty="0">
                <a:latin typeface="Times New Roman"/>
                <a:cs typeface="Times New Roman"/>
              </a:rPr>
              <a:t>smaller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subtasks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980"/>
              </a:spcBef>
              <a:buClr>
                <a:srgbClr val="0068D0"/>
              </a:buClr>
              <a:buSzPct val="89285"/>
              <a:buFont typeface="Wingdings"/>
              <a:buChar char=""/>
              <a:tabLst>
                <a:tab pos="241300" algn="l"/>
              </a:tabLst>
            </a:pPr>
            <a:r>
              <a:rPr sz="2800" b="1" spc="5" dirty="0">
                <a:latin typeface="Times New Roman"/>
                <a:cs typeface="Times New Roman"/>
              </a:rPr>
              <a:t>Services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840"/>
              </a:spcBef>
            </a:pPr>
            <a:r>
              <a:rPr sz="1100" spc="240" dirty="0">
                <a:solidFill>
                  <a:srgbClr val="0061C4"/>
                </a:solidFill>
                <a:latin typeface="Arial"/>
                <a:cs typeface="Arial"/>
              </a:rPr>
              <a:t>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higher </a:t>
            </a:r>
            <a:r>
              <a:rPr sz="2800" spc="-5" dirty="0">
                <a:latin typeface="Times New Roman"/>
                <a:cs typeface="Times New Roman"/>
              </a:rPr>
              <a:t>layer </a:t>
            </a:r>
            <a:r>
              <a:rPr sz="2800" spc="5" dirty="0">
                <a:latin typeface="Times New Roman"/>
                <a:cs typeface="Times New Roman"/>
              </a:rPr>
              <a:t>uses the </a:t>
            </a:r>
            <a:r>
              <a:rPr sz="2800" dirty="0">
                <a:latin typeface="Times New Roman"/>
                <a:cs typeface="Times New Roman"/>
              </a:rPr>
              <a:t>services </a:t>
            </a:r>
            <a:r>
              <a:rPr sz="2800" spc="5" dirty="0">
                <a:latin typeface="Times New Roman"/>
                <a:cs typeface="Times New Roman"/>
              </a:rPr>
              <a:t>of the </a:t>
            </a:r>
            <a:r>
              <a:rPr sz="2800" dirty="0">
                <a:latin typeface="Times New Roman"/>
                <a:cs typeface="Times New Roman"/>
              </a:rPr>
              <a:t>lower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layer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28345"/>
            <a:ext cx="97643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Process-to-Process </a:t>
            </a:r>
            <a:r>
              <a:rPr spc="-5" dirty="0"/>
              <a:t>/ End-to-End</a:t>
            </a:r>
            <a:r>
              <a:rPr spc="70" dirty="0"/>
              <a:t> </a:t>
            </a:r>
            <a:r>
              <a:rPr spc="-5" dirty="0"/>
              <a:t>delivery</a:t>
            </a:r>
          </a:p>
        </p:txBody>
      </p:sp>
      <p:sp>
        <p:nvSpPr>
          <p:cNvPr id="3" name="object 3"/>
          <p:cNvSpPr/>
          <p:nvPr/>
        </p:nvSpPr>
        <p:spPr>
          <a:xfrm>
            <a:off x="1981200" y="2195258"/>
            <a:ext cx="8229600" cy="3355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509473"/>
            <a:ext cx="86036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12640" algn="l"/>
              </a:tabLst>
            </a:pPr>
            <a:r>
              <a:rPr spc="-5" dirty="0"/>
              <a:t>Responsibilities</a:t>
            </a:r>
            <a:r>
              <a:rPr spc="45" dirty="0"/>
              <a:t> </a:t>
            </a:r>
            <a:r>
              <a:rPr spc="-5" dirty="0"/>
              <a:t>of	</a:t>
            </a:r>
            <a:r>
              <a:rPr spc="-40" dirty="0"/>
              <a:t>Transport</a:t>
            </a:r>
            <a:r>
              <a:rPr spc="-55" dirty="0"/>
              <a:t> </a:t>
            </a:r>
            <a:r>
              <a:rPr spc="-5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472580"/>
            <a:ext cx="10358120" cy="3684904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Service </a:t>
            </a:r>
            <a:r>
              <a:rPr sz="2400" b="1" dirty="0">
                <a:latin typeface="Times New Roman"/>
                <a:cs typeface="Times New Roman"/>
              </a:rPr>
              <a:t>point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addressing</a:t>
            </a:r>
            <a:endParaRPr sz="24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imes New Roman"/>
                <a:cs typeface="Times New Roman"/>
              </a:rPr>
              <a:t>Port address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necessary </a:t>
            </a:r>
            <a:r>
              <a:rPr sz="2400" spc="-5" dirty="0">
                <a:latin typeface="Times New Roman"/>
                <a:cs typeface="Times New Roman"/>
              </a:rPr>
              <a:t>for delivering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packets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Segmentation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reassembly</a:t>
            </a:r>
            <a:endParaRPr sz="2400">
              <a:latin typeface="Times New Roman"/>
              <a:cs typeface="Times New Roman"/>
            </a:endParaRPr>
          </a:p>
          <a:p>
            <a:pPr marL="697865" marR="5080" lvl="1" indent="-228600">
              <a:lnSpc>
                <a:spcPct val="125099"/>
              </a:lnSpc>
              <a:buFont typeface="Arial"/>
              <a:buChar char="•"/>
              <a:tabLst>
                <a:tab pos="698500" algn="l"/>
                <a:tab pos="6877684" algn="l"/>
              </a:tabLst>
            </a:pPr>
            <a:r>
              <a:rPr sz="2400" spc="-5" dirty="0">
                <a:latin typeface="Times New Roman"/>
                <a:cs typeface="Times New Roman"/>
              </a:rPr>
              <a:t>Message  </a:t>
            </a:r>
            <a:r>
              <a:rPr sz="2400" dirty="0">
                <a:latin typeface="Times New Roman"/>
                <a:cs typeface="Times New Roman"/>
              </a:rPr>
              <a:t>is  </a:t>
            </a:r>
            <a:r>
              <a:rPr sz="2400" spc="-5" dirty="0">
                <a:latin typeface="Times New Roman"/>
                <a:cs typeface="Times New Roman"/>
              </a:rPr>
              <a:t>divided 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transmittable</a:t>
            </a:r>
            <a:r>
              <a:rPr sz="2400" spc="4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segments	</a:t>
            </a:r>
            <a:r>
              <a:rPr sz="2400" spc="-10" dirty="0">
                <a:latin typeface="Times New Roman"/>
                <a:cs typeface="Times New Roman"/>
              </a:rPr>
              <a:t>each </a:t>
            </a:r>
            <a:r>
              <a:rPr sz="2400" spc="-5" dirty="0">
                <a:latin typeface="Times New Roman"/>
                <a:cs typeface="Times New Roman"/>
              </a:rPr>
              <a:t>containing </a:t>
            </a:r>
            <a:r>
              <a:rPr sz="2400" dirty="0">
                <a:latin typeface="Times New Roman"/>
                <a:cs typeface="Times New Roman"/>
              </a:rPr>
              <a:t>a sequence  </a:t>
            </a:r>
            <a:r>
              <a:rPr sz="2400" spc="-5" dirty="0">
                <a:latin typeface="Times New Roman"/>
                <a:cs typeface="Times New Roman"/>
              </a:rPr>
              <a:t>no. Receiver reassemble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segment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order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5" dirty="0">
                <a:latin typeface="Times New Roman"/>
                <a:cs typeface="Times New Roman"/>
              </a:rPr>
              <a:t>get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entire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message.</a:t>
            </a:r>
            <a:endParaRPr sz="24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Connection </a:t>
            </a:r>
            <a:r>
              <a:rPr sz="2400" b="1" spc="-10" dirty="0">
                <a:latin typeface="Times New Roman"/>
                <a:cs typeface="Times New Roman"/>
              </a:rPr>
              <a:t>control- </a:t>
            </a:r>
            <a:r>
              <a:rPr sz="2400" b="1" spc="-5" dirty="0">
                <a:latin typeface="Times New Roman"/>
                <a:cs typeface="Times New Roman"/>
              </a:rPr>
              <a:t>Connectionless </a:t>
            </a:r>
            <a:r>
              <a:rPr sz="2400" b="1" dirty="0">
                <a:latin typeface="Times New Roman"/>
                <a:cs typeface="Times New Roman"/>
              </a:rPr>
              <a:t>/ </a:t>
            </a:r>
            <a:r>
              <a:rPr sz="2400" b="1" spc="-5" dirty="0">
                <a:latin typeface="Times New Roman"/>
                <a:cs typeface="Times New Roman"/>
              </a:rPr>
              <a:t>connection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oriented.</a:t>
            </a:r>
            <a:endParaRPr sz="24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Flow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control</a:t>
            </a:r>
            <a:endParaRPr sz="24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Error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control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46608"/>
            <a:ext cx="33331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Session</a:t>
            </a:r>
            <a:r>
              <a:rPr spc="-40" dirty="0"/>
              <a:t> </a:t>
            </a:r>
            <a:r>
              <a:rPr spc="-5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415426"/>
            <a:ext cx="10347960" cy="341947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dialogue control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synchronization</a:t>
            </a:r>
            <a:r>
              <a:rPr sz="24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purposes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Establishes sessions between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systems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dirty="0">
                <a:latin typeface="Times New Roman"/>
                <a:cs typeface="Times New Roman"/>
              </a:rPr>
              <a:t>Dialog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control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Allows </a:t>
            </a:r>
            <a:r>
              <a:rPr sz="2400" dirty="0">
                <a:latin typeface="Times New Roman"/>
                <a:cs typeface="Times New Roman"/>
              </a:rPr>
              <a:t>two </a:t>
            </a:r>
            <a:r>
              <a:rPr sz="2400" spc="-15" dirty="0">
                <a:latin typeface="Times New Roman"/>
                <a:cs typeface="Times New Roman"/>
              </a:rPr>
              <a:t>systems </a:t>
            </a:r>
            <a:r>
              <a:rPr sz="2400" spc="-5" dirty="0">
                <a:latin typeface="Times New Roman"/>
                <a:cs typeface="Times New Roman"/>
              </a:rPr>
              <a:t>enter </a:t>
            </a:r>
            <a:r>
              <a:rPr sz="2400" dirty="0">
                <a:latin typeface="Times New Roman"/>
                <a:cs typeface="Times New Roman"/>
              </a:rPr>
              <a:t>into a </a:t>
            </a:r>
            <a:r>
              <a:rPr sz="2400" spc="-5" dirty="0">
                <a:latin typeface="Times New Roman"/>
                <a:cs typeface="Times New Roman"/>
              </a:rPr>
              <a:t>dialog( either half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full </a:t>
            </a:r>
            <a:r>
              <a:rPr sz="2400" dirty="0">
                <a:latin typeface="Times New Roman"/>
                <a:cs typeface="Times New Roman"/>
              </a:rPr>
              <a:t>duplex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mode).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Synchronization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Add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check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points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(synchronization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points)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stream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3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session fails </a:t>
            </a:r>
            <a:r>
              <a:rPr sz="2400" dirty="0">
                <a:latin typeface="Times New Roman"/>
                <a:cs typeface="Times New Roman"/>
              </a:rPr>
              <a:t>only </a:t>
            </a:r>
            <a:r>
              <a:rPr sz="2400" spc="-5" dirty="0">
                <a:latin typeface="Times New Roman"/>
                <a:cs typeface="Times New Roman"/>
              </a:rPr>
              <a:t>send that data which </a:t>
            </a:r>
            <a:r>
              <a:rPr sz="2400" spc="-10" dirty="0">
                <a:latin typeface="Times New Roman"/>
                <a:cs typeface="Times New Roman"/>
              </a:rPr>
              <a:t>was </a:t>
            </a:r>
            <a:r>
              <a:rPr sz="2400" dirty="0">
                <a:latin typeface="Times New Roman"/>
                <a:cs typeface="Times New Roman"/>
              </a:rPr>
              <a:t>not </a:t>
            </a:r>
            <a:r>
              <a:rPr sz="2400" spc="-5" dirty="0">
                <a:latin typeface="Times New Roman"/>
                <a:cs typeface="Times New Roman"/>
              </a:rPr>
              <a:t>delivered </a:t>
            </a:r>
            <a:r>
              <a:rPr sz="2400" dirty="0">
                <a:latin typeface="Times New Roman"/>
                <a:cs typeface="Times New Roman"/>
              </a:rPr>
              <a:t>not </a:t>
            </a:r>
            <a:r>
              <a:rPr sz="2400" spc="-5" dirty="0">
                <a:latin typeface="Times New Roman"/>
                <a:cs typeface="Times New Roman"/>
              </a:rPr>
              <a:t>whole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message.</a:t>
            </a:r>
            <a:endParaRPr sz="24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Times New Roman"/>
                <a:cs typeface="Times New Roman"/>
              </a:rPr>
              <a:t>E.g. </a:t>
            </a:r>
            <a:r>
              <a:rPr sz="2400" dirty="0">
                <a:latin typeface="Times New Roman"/>
                <a:cs typeface="Times New Roman"/>
              </a:rPr>
              <a:t>files 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2000MB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28345"/>
            <a:ext cx="33331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Session</a:t>
            </a:r>
            <a:r>
              <a:rPr spc="-40" dirty="0"/>
              <a:t> </a:t>
            </a:r>
            <a:r>
              <a:rPr spc="-5" dirty="0"/>
              <a:t>Layer</a:t>
            </a:r>
          </a:p>
        </p:txBody>
      </p:sp>
      <p:sp>
        <p:nvSpPr>
          <p:cNvPr id="3" name="object 3"/>
          <p:cNvSpPr/>
          <p:nvPr/>
        </p:nvSpPr>
        <p:spPr>
          <a:xfrm>
            <a:off x="1981200" y="1972968"/>
            <a:ext cx="8229600" cy="3795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28345"/>
            <a:ext cx="45904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Presentation</a:t>
            </a:r>
            <a:r>
              <a:rPr spc="-70" dirty="0"/>
              <a:t> </a:t>
            </a:r>
            <a:r>
              <a:rPr spc="-5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43836"/>
            <a:ext cx="7705725" cy="161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Concerned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syntax and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semantics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information</a:t>
            </a:r>
            <a:r>
              <a:rPr sz="2400" b="1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501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  <a:tab pos="2573020" algn="l"/>
                <a:tab pos="3128010" algn="l"/>
                <a:tab pos="5057775" algn="l"/>
                <a:tab pos="6237605" algn="l"/>
              </a:tabLst>
            </a:pPr>
            <a:r>
              <a:rPr sz="2400" b="1" dirty="0">
                <a:latin typeface="Times New Roman"/>
                <a:cs typeface="Times New Roman"/>
              </a:rPr>
              <a:t>R</a:t>
            </a:r>
            <a:r>
              <a:rPr sz="2400" b="1" spc="-20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5" dirty="0">
                <a:latin typeface="Times New Roman"/>
                <a:cs typeface="Times New Roman"/>
              </a:rPr>
              <a:t>p</a:t>
            </a:r>
            <a:r>
              <a:rPr sz="2400" b="1" dirty="0">
                <a:latin typeface="Times New Roman"/>
                <a:cs typeface="Times New Roman"/>
              </a:rPr>
              <a:t>on</a:t>
            </a:r>
            <a:r>
              <a:rPr sz="2400" b="1" spc="5" dirty="0">
                <a:latin typeface="Times New Roman"/>
                <a:cs typeface="Times New Roman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5" dirty="0">
                <a:latin typeface="Times New Roman"/>
                <a:cs typeface="Times New Roman"/>
              </a:rPr>
              <a:t>b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-20" dirty="0">
                <a:latin typeface="Times New Roman"/>
                <a:cs typeface="Times New Roman"/>
              </a:rPr>
              <a:t>l</a:t>
            </a:r>
            <a:r>
              <a:rPr sz="2400" b="1" dirty="0">
                <a:latin typeface="Times New Roman"/>
                <a:cs typeface="Times New Roman"/>
              </a:rPr>
              <a:t>iti</a:t>
            </a:r>
            <a:r>
              <a:rPr sz="2400" b="1" spc="-10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s	</a:t>
            </a:r>
            <a:r>
              <a:rPr sz="2400" b="1" spc="-5" dirty="0">
                <a:latin typeface="Times New Roman"/>
                <a:cs typeface="Times New Roman"/>
              </a:rPr>
              <a:t>o</a:t>
            </a:r>
            <a:r>
              <a:rPr sz="2400" b="1" dirty="0">
                <a:latin typeface="Times New Roman"/>
                <a:cs typeface="Times New Roman"/>
              </a:rPr>
              <a:t>f	</a:t>
            </a:r>
            <a:r>
              <a:rPr sz="2400" b="1" spc="-30" dirty="0">
                <a:latin typeface="Times New Roman"/>
                <a:cs typeface="Times New Roman"/>
              </a:rPr>
              <a:t>P</a:t>
            </a:r>
            <a:r>
              <a:rPr sz="2400" b="1" spc="-60" dirty="0">
                <a:latin typeface="Times New Roman"/>
                <a:cs typeface="Times New Roman"/>
              </a:rPr>
              <a:t>r</a:t>
            </a:r>
            <a:r>
              <a:rPr sz="2400" b="1" spc="-10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10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-10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ion	Lay</a:t>
            </a:r>
            <a:r>
              <a:rPr sz="2400" b="1" spc="-10" dirty="0">
                <a:latin typeface="Times New Roman"/>
                <a:cs typeface="Times New Roman"/>
              </a:rPr>
              <a:t>e</a:t>
            </a:r>
            <a:r>
              <a:rPr sz="2400" b="1" spc="-15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:	</a:t>
            </a:r>
            <a:r>
              <a:rPr sz="2400" spc="-8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ra</a:t>
            </a:r>
            <a:r>
              <a:rPr sz="2400" dirty="0">
                <a:latin typeface="Times New Roman"/>
                <a:cs typeface="Times New Roman"/>
              </a:rPr>
              <a:t>nslatio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,  </a:t>
            </a:r>
            <a:r>
              <a:rPr sz="2400" spc="-10" dirty="0">
                <a:latin typeface="Times New Roman"/>
                <a:cs typeface="Times New Roman"/>
              </a:rPr>
              <a:t>encryption.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5715" y="2420569"/>
            <a:ext cx="23793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6589" algn="l"/>
              </a:tabLst>
            </a:pP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omp</a:t>
            </a:r>
            <a:r>
              <a:rPr sz="2400" spc="-10" dirty="0">
                <a:latin typeface="Times New Roman"/>
                <a:cs typeface="Times New Roman"/>
              </a:rPr>
              <a:t>re</a:t>
            </a:r>
            <a:r>
              <a:rPr sz="2400" dirty="0">
                <a:latin typeface="Times New Roman"/>
                <a:cs typeface="Times New Roman"/>
              </a:rPr>
              <a:t>ssion,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244" y="3460429"/>
            <a:ext cx="10358120" cy="180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1990725" algn="l"/>
                <a:tab pos="2658745" algn="l"/>
                <a:tab pos="3289300" algn="l"/>
                <a:tab pos="3893185" algn="l"/>
                <a:tab pos="4493895" algn="l"/>
                <a:tab pos="5734685" algn="l"/>
                <a:tab pos="7283450" algn="l"/>
                <a:tab pos="8557895" algn="l"/>
                <a:tab pos="9905365" algn="l"/>
              </a:tabLst>
            </a:pPr>
            <a:r>
              <a:rPr sz="2400" b="1" spc="-165" dirty="0">
                <a:latin typeface="Times New Roman"/>
                <a:cs typeface="Times New Roman"/>
              </a:rPr>
              <a:t>T</a:t>
            </a:r>
            <a:r>
              <a:rPr sz="2400" b="1" spc="-1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an</a:t>
            </a:r>
            <a:r>
              <a:rPr sz="2400" b="1" spc="5" dirty="0">
                <a:latin typeface="Times New Roman"/>
                <a:cs typeface="Times New Roman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latio</a:t>
            </a:r>
            <a:r>
              <a:rPr sz="2400" b="1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:	d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ta	into	bits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	s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le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pp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op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iate	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oding	te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hn</a:t>
            </a:r>
            <a:r>
              <a:rPr sz="2400" spc="2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que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  </a:t>
            </a:r>
            <a:r>
              <a:rPr sz="2400" spc="-10" dirty="0">
                <a:latin typeface="Times New Roman"/>
                <a:cs typeface="Times New Roman"/>
              </a:rPr>
              <a:t>changing </a:t>
            </a:r>
            <a:r>
              <a:rPr sz="2400" spc="-5" dirty="0">
                <a:latin typeface="Times New Roman"/>
                <a:cs typeface="Times New Roman"/>
              </a:rPr>
              <a:t>from sender format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receiver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format.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Compression</a:t>
            </a:r>
            <a:r>
              <a:rPr sz="2400" spc="-10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Reduce </a:t>
            </a:r>
            <a:r>
              <a:rPr sz="2400" dirty="0">
                <a:latin typeface="Times New Roman"/>
                <a:cs typeface="Times New Roman"/>
              </a:rPr>
              <a:t>number of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28345"/>
            <a:ext cx="45904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Presentation</a:t>
            </a:r>
            <a:r>
              <a:rPr spc="-70" dirty="0"/>
              <a:t> </a:t>
            </a:r>
            <a:r>
              <a:rPr spc="-5" dirty="0"/>
              <a:t>Layer</a:t>
            </a:r>
          </a:p>
        </p:txBody>
      </p:sp>
      <p:sp>
        <p:nvSpPr>
          <p:cNvPr id="3" name="object 3"/>
          <p:cNvSpPr/>
          <p:nvPr/>
        </p:nvSpPr>
        <p:spPr>
          <a:xfrm>
            <a:off x="1981200" y="2485623"/>
            <a:ext cx="8229600" cy="2771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33832"/>
            <a:ext cx="438658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Application</a:t>
            </a:r>
            <a:r>
              <a:rPr spc="-55" dirty="0"/>
              <a:t> </a:t>
            </a:r>
            <a:r>
              <a:rPr dirty="0"/>
              <a:t>Layer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3204" indent="-2286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3204" algn="l"/>
                <a:tab pos="243840" algn="l"/>
              </a:tabLst>
            </a:pPr>
            <a:r>
              <a:rPr sz="2200" dirty="0">
                <a:solidFill>
                  <a:srgbClr val="000000"/>
                </a:solidFill>
              </a:rPr>
              <a:t>Responsible </a:t>
            </a:r>
            <a:r>
              <a:rPr sz="2200" spc="5" dirty="0">
                <a:solidFill>
                  <a:srgbClr val="000000"/>
                </a:solidFill>
              </a:rPr>
              <a:t>for </a:t>
            </a:r>
            <a:r>
              <a:rPr sz="2200" dirty="0">
                <a:solidFill>
                  <a:srgbClr val="000000"/>
                </a:solidFill>
              </a:rPr>
              <a:t>providing services </a:t>
            </a:r>
            <a:r>
              <a:rPr sz="2200" spc="5" dirty="0">
                <a:solidFill>
                  <a:srgbClr val="000000"/>
                </a:solidFill>
              </a:rPr>
              <a:t>to the </a:t>
            </a:r>
            <a:r>
              <a:rPr sz="2200" b="1" dirty="0">
                <a:latin typeface="Times New Roman"/>
                <a:cs typeface="Times New Roman"/>
              </a:rPr>
              <a:t>user </a:t>
            </a:r>
            <a:r>
              <a:rPr sz="2200" b="1" spc="5" dirty="0">
                <a:latin typeface="Times New Roman"/>
                <a:cs typeface="Times New Roman"/>
              </a:rPr>
              <a:t>to access the</a:t>
            </a:r>
            <a:r>
              <a:rPr sz="2200" b="1" spc="-360" dirty="0">
                <a:latin typeface="Times New Roman"/>
                <a:cs typeface="Times New Roman"/>
              </a:rPr>
              <a:t> </a:t>
            </a:r>
            <a:r>
              <a:rPr sz="2200" b="1" spc="5" dirty="0">
                <a:latin typeface="Times New Roman"/>
                <a:cs typeface="Times New Roman"/>
              </a:rPr>
              <a:t>network</a:t>
            </a:r>
            <a:r>
              <a:rPr sz="2200" spc="5" dirty="0">
                <a:solidFill>
                  <a:srgbClr val="000000"/>
                </a:solidFill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471170" indent="-45720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471805" algn="l"/>
                <a:tab pos="472440" algn="l"/>
              </a:tabLst>
            </a:pPr>
            <a:r>
              <a:rPr sz="22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Network </a:t>
            </a:r>
            <a:r>
              <a:rPr sz="22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Virtual </a:t>
            </a:r>
            <a:r>
              <a:rPr sz="2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Terminal </a:t>
            </a:r>
            <a:r>
              <a:rPr sz="2200" spc="-5" dirty="0">
                <a:solidFill>
                  <a:srgbClr val="000000"/>
                </a:solidFill>
              </a:rPr>
              <a:t>(Remote</a:t>
            </a:r>
            <a:r>
              <a:rPr sz="2200" spc="-21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desktop)</a:t>
            </a:r>
            <a:endParaRPr sz="2200">
              <a:latin typeface="Times New Roman"/>
              <a:cs typeface="Times New Roman"/>
            </a:endParaRPr>
          </a:p>
          <a:p>
            <a:pPr marL="699770" lvl="1" indent="-2292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700405" algn="l"/>
                <a:tab pos="701040" algn="l"/>
              </a:tabLst>
            </a:pPr>
            <a:r>
              <a:rPr sz="2200" dirty="0">
                <a:latin typeface="Times New Roman"/>
                <a:cs typeface="Times New Roman"/>
              </a:rPr>
              <a:t>Allows user </a:t>
            </a:r>
            <a:r>
              <a:rPr sz="2200" spc="5" dirty="0">
                <a:latin typeface="Times New Roman"/>
                <a:cs typeface="Times New Roman"/>
              </a:rPr>
              <a:t>to log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remote</a:t>
            </a:r>
            <a:r>
              <a:rPr sz="2200" spc="-1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host.</a:t>
            </a:r>
            <a:endParaRPr sz="2200">
              <a:latin typeface="Times New Roman"/>
              <a:cs typeface="Times New Roman"/>
            </a:endParaRPr>
          </a:p>
          <a:p>
            <a:pPr marL="471170" indent="-45720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471805" algn="l"/>
                <a:tab pos="472440" algn="l"/>
              </a:tabLst>
            </a:pPr>
            <a:r>
              <a:rPr sz="22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File </a:t>
            </a:r>
            <a:r>
              <a:rPr sz="2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Transfer, </a:t>
            </a:r>
            <a:r>
              <a:rPr sz="2200" b="1" dirty="0">
                <a:solidFill>
                  <a:srgbClr val="000000"/>
                </a:solidFill>
                <a:latin typeface="Times New Roman"/>
                <a:cs typeface="Times New Roman"/>
              </a:rPr>
              <a:t>access and </a:t>
            </a:r>
            <a:r>
              <a:rPr sz="22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management</a:t>
            </a:r>
            <a:r>
              <a:rPr sz="2200" b="1" spc="-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000000"/>
                </a:solidFill>
              </a:rPr>
              <a:t>(FTAM)</a:t>
            </a:r>
            <a:endParaRPr sz="2200">
              <a:latin typeface="Times New Roman"/>
              <a:cs typeface="Times New Roman"/>
            </a:endParaRPr>
          </a:p>
          <a:p>
            <a:pPr marL="699770" lvl="1" indent="-2292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700405" algn="l"/>
                <a:tab pos="701040" algn="l"/>
              </a:tabLst>
            </a:pPr>
            <a:r>
              <a:rPr sz="2200" dirty="0">
                <a:latin typeface="Times New Roman"/>
                <a:cs typeface="Times New Roman"/>
              </a:rPr>
              <a:t>Allows user </a:t>
            </a:r>
            <a:r>
              <a:rPr sz="2200" spc="5" dirty="0">
                <a:latin typeface="Times New Roman"/>
                <a:cs typeface="Times New Roman"/>
              </a:rPr>
              <a:t>to control files in the </a:t>
            </a:r>
            <a:r>
              <a:rPr sz="2200" spc="-5" dirty="0">
                <a:latin typeface="Times New Roman"/>
                <a:cs typeface="Times New Roman"/>
              </a:rPr>
              <a:t>remote</a:t>
            </a:r>
            <a:r>
              <a:rPr sz="2200" spc="-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system.</a:t>
            </a:r>
            <a:endParaRPr sz="2200">
              <a:latin typeface="Times New Roman"/>
              <a:cs typeface="Times New Roman"/>
            </a:endParaRPr>
          </a:p>
          <a:p>
            <a:pPr marL="471170" indent="-45720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471805" algn="l"/>
                <a:tab pos="472440" algn="l"/>
              </a:tabLst>
            </a:pPr>
            <a:r>
              <a:rPr sz="22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Mail</a:t>
            </a:r>
            <a:r>
              <a:rPr sz="2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services</a:t>
            </a:r>
            <a:endParaRPr sz="2200">
              <a:latin typeface="Times New Roman"/>
              <a:cs typeface="Times New Roman"/>
            </a:endParaRPr>
          </a:p>
          <a:p>
            <a:pPr marL="699770" lvl="1" indent="-22923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700405" algn="l"/>
                <a:tab pos="701040" algn="l"/>
              </a:tabLst>
            </a:pPr>
            <a:r>
              <a:rPr sz="2200" spc="-5" dirty="0">
                <a:latin typeface="Times New Roman"/>
                <a:cs typeface="Times New Roman"/>
              </a:rPr>
              <a:t>Email </a:t>
            </a:r>
            <a:r>
              <a:rPr sz="2200" dirty="0">
                <a:latin typeface="Times New Roman"/>
                <a:cs typeface="Times New Roman"/>
              </a:rPr>
              <a:t>forwarding </a:t>
            </a:r>
            <a:r>
              <a:rPr sz="2200" spc="5" dirty="0">
                <a:latin typeface="Times New Roman"/>
                <a:cs typeface="Times New Roman"/>
              </a:rPr>
              <a:t>and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storage</a:t>
            </a:r>
            <a:endParaRPr sz="2200">
              <a:latin typeface="Times New Roman"/>
              <a:cs typeface="Times New Roman"/>
            </a:endParaRPr>
          </a:p>
          <a:p>
            <a:pPr marL="471170" indent="-457200">
              <a:lnSpc>
                <a:spcPct val="100000"/>
              </a:lnSpc>
              <a:spcBef>
                <a:spcPts val="384"/>
              </a:spcBef>
              <a:buAutoNum type="arabicPeriod"/>
              <a:tabLst>
                <a:tab pos="471805" algn="l"/>
                <a:tab pos="472440" algn="l"/>
              </a:tabLst>
            </a:pPr>
            <a:r>
              <a:rPr sz="22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Directory</a:t>
            </a:r>
            <a:r>
              <a:rPr sz="2200" b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0000"/>
                </a:solidFill>
                <a:latin typeface="Times New Roman"/>
                <a:cs typeface="Times New Roman"/>
              </a:rPr>
              <a:t>Services</a:t>
            </a:r>
            <a:endParaRPr sz="2200">
              <a:latin typeface="Times New Roman"/>
              <a:cs typeface="Times New Roman"/>
            </a:endParaRPr>
          </a:p>
          <a:p>
            <a:pPr marL="699770" marR="5080" lvl="1" indent="-228600">
              <a:lnSpc>
                <a:spcPts val="3020"/>
              </a:lnSpc>
              <a:spcBef>
                <a:spcPts val="145"/>
              </a:spcBef>
              <a:buFont typeface="Arial"/>
              <a:buChar char="•"/>
              <a:tabLst>
                <a:tab pos="700405" algn="l"/>
                <a:tab pos="701040" algn="l"/>
              </a:tabLst>
            </a:pPr>
            <a:r>
              <a:rPr sz="2200" dirty="0">
                <a:latin typeface="Times New Roman"/>
                <a:cs typeface="Times New Roman"/>
              </a:rPr>
              <a:t>Provides </a:t>
            </a:r>
            <a:r>
              <a:rPr sz="2200" spc="-5" dirty="0">
                <a:latin typeface="Times New Roman"/>
                <a:cs typeface="Times New Roman"/>
              </a:rPr>
              <a:t>distributed database sources and access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global information about various  </a:t>
            </a:r>
            <a:r>
              <a:rPr sz="2200" spc="5" dirty="0">
                <a:latin typeface="Times New Roman"/>
                <a:cs typeface="Times New Roman"/>
              </a:rPr>
              <a:t>objects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services.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28345"/>
            <a:ext cx="438658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Application</a:t>
            </a:r>
            <a:r>
              <a:rPr spc="-55" dirty="0"/>
              <a:t> </a:t>
            </a:r>
            <a:r>
              <a:rPr dirty="0"/>
              <a:t>Layer</a:t>
            </a:r>
          </a:p>
        </p:txBody>
      </p:sp>
      <p:sp>
        <p:nvSpPr>
          <p:cNvPr id="3" name="object 3"/>
          <p:cNvSpPr/>
          <p:nvPr/>
        </p:nvSpPr>
        <p:spPr>
          <a:xfrm>
            <a:off x="1986589" y="1809985"/>
            <a:ext cx="8224210" cy="4128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28345"/>
            <a:ext cx="45542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Summary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layers</a:t>
            </a:r>
          </a:p>
        </p:txBody>
      </p:sp>
      <p:sp>
        <p:nvSpPr>
          <p:cNvPr id="3" name="object 3"/>
          <p:cNvSpPr/>
          <p:nvPr/>
        </p:nvSpPr>
        <p:spPr>
          <a:xfrm>
            <a:off x="1018336" y="1568754"/>
            <a:ext cx="10155301" cy="4668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40512"/>
            <a:ext cx="45243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Advantages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OSI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58609" rIns="0" bIns="0" rtlCol="0">
            <a:spAutoFit/>
          </a:bodyPr>
          <a:lstStyle/>
          <a:p>
            <a:pPr marL="47117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71805" algn="l"/>
                <a:tab pos="472440" algn="l"/>
              </a:tabLst>
            </a:pPr>
            <a:r>
              <a:rPr spc="-5" dirty="0">
                <a:solidFill>
                  <a:srgbClr val="000000"/>
                </a:solidFill>
              </a:rPr>
              <a:t>Network </a:t>
            </a:r>
            <a:r>
              <a:rPr spc="-5" dirty="0"/>
              <a:t>communication </a:t>
            </a:r>
            <a:r>
              <a:rPr dirty="0"/>
              <a:t>is </a:t>
            </a:r>
            <a:r>
              <a:rPr spc="-5" dirty="0"/>
              <a:t>broken </a:t>
            </a:r>
            <a:r>
              <a:rPr dirty="0"/>
              <a:t>into </a:t>
            </a:r>
            <a:r>
              <a:rPr spc="-15" dirty="0"/>
              <a:t>smaller, </a:t>
            </a:r>
            <a:r>
              <a:rPr dirty="0"/>
              <a:t>more </a:t>
            </a:r>
            <a:r>
              <a:rPr spc="-10" dirty="0"/>
              <a:t>manageable</a:t>
            </a:r>
            <a:r>
              <a:rPr spc="65" dirty="0"/>
              <a:t> </a:t>
            </a:r>
            <a:r>
              <a:rPr spc="-5" dirty="0"/>
              <a:t>parts</a:t>
            </a:r>
            <a:r>
              <a:rPr spc="-5" dirty="0">
                <a:solidFill>
                  <a:srgbClr val="000000"/>
                </a:solidFill>
              </a:rPr>
              <a:t>.</a:t>
            </a:r>
          </a:p>
          <a:p>
            <a:pPr marL="471170" marR="5080" indent="-457200">
              <a:lnSpc>
                <a:spcPct val="150100"/>
              </a:lnSpc>
              <a:spcBef>
                <a:spcPts val="1005"/>
              </a:spcBef>
              <a:buAutoNum type="arabicPeriod"/>
              <a:tabLst>
                <a:tab pos="471805" algn="l"/>
                <a:tab pos="472440" algn="l"/>
              </a:tabLst>
            </a:pPr>
            <a:r>
              <a:rPr spc="-5" dirty="0"/>
              <a:t>Allows </a:t>
            </a:r>
            <a:r>
              <a:rPr spc="-10" dirty="0"/>
              <a:t>different </a:t>
            </a:r>
            <a:r>
              <a:rPr spc="-5" dirty="0"/>
              <a:t>types </a:t>
            </a:r>
            <a:r>
              <a:rPr spc="10" dirty="0"/>
              <a:t>of </a:t>
            </a:r>
            <a:r>
              <a:rPr spc="-5" dirty="0"/>
              <a:t>network hardware and software </a:t>
            </a:r>
            <a:r>
              <a:rPr dirty="0">
                <a:solidFill>
                  <a:srgbClr val="000000"/>
                </a:solidFill>
              </a:rPr>
              <a:t>to </a:t>
            </a:r>
            <a:r>
              <a:rPr spc="-5" dirty="0">
                <a:solidFill>
                  <a:srgbClr val="000000"/>
                </a:solidFill>
              </a:rPr>
              <a:t>communicate </a:t>
            </a:r>
            <a:r>
              <a:rPr dirty="0">
                <a:solidFill>
                  <a:srgbClr val="000000"/>
                </a:solidFill>
              </a:rPr>
              <a:t>with  </a:t>
            </a:r>
            <a:r>
              <a:rPr spc="-10" dirty="0">
                <a:solidFill>
                  <a:srgbClr val="000000"/>
                </a:solidFill>
              </a:rPr>
              <a:t>each</a:t>
            </a:r>
            <a:r>
              <a:rPr spc="20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other.</a:t>
            </a:r>
          </a:p>
          <a:p>
            <a:pPr marL="1905">
              <a:lnSpc>
                <a:spcPct val="100000"/>
              </a:lnSpc>
              <a:spcBef>
                <a:spcPts val="10"/>
              </a:spcBef>
              <a:buAutoNum type="arabicPeriod"/>
            </a:pPr>
            <a:endParaRPr sz="2100"/>
          </a:p>
          <a:p>
            <a:pPr marL="471170" indent="-457200">
              <a:lnSpc>
                <a:spcPct val="100000"/>
              </a:lnSpc>
              <a:buAutoNum type="arabicPeriod"/>
              <a:tabLst>
                <a:tab pos="471805" algn="l"/>
                <a:tab pos="472440" algn="l"/>
              </a:tabLst>
            </a:pPr>
            <a:r>
              <a:rPr spc="-5" dirty="0"/>
              <a:t>All </a:t>
            </a:r>
            <a:r>
              <a:rPr spc="-20" dirty="0"/>
              <a:t>layers </a:t>
            </a:r>
            <a:r>
              <a:rPr spc="-5" dirty="0"/>
              <a:t>are independent </a:t>
            </a:r>
            <a:r>
              <a:rPr spc="-5" dirty="0">
                <a:solidFill>
                  <a:srgbClr val="000000"/>
                </a:solidFill>
              </a:rPr>
              <a:t>and </a:t>
            </a:r>
            <a:r>
              <a:rPr spc="-10" dirty="0"/>
              <a:t>changes </a:t>
            </a:r>
            <a:r>
              <a:rPr spc="-5" dirty="0"/>
              <a:t>does </a:t>
            </a:r>
            <a:r>
              <a:rPr dirty="0"/>
              <a:t>not </a:t>
            </a:r>
            <a:r>
              <a:rPr spc="-20" dirty="0"/>
              <a:t>affect </a:t>
            </a:r>
            <a:r>
              <a:rPr dirty="0"/>
              <a:t>other</a:t>
            </a:r>
            <a:r>
              <a:rPr spc="270" dirty="0"/>
              <a:t> </a:t>
            </a:r>
            <a:r>
              <a:rPr spc="-15" dirty="0"/>
              <a:t>layers</a:t>
            </a:r>
            <a:r>
              <a:rPr spc="-15" dirty="0">
                <a:solidFill>
                  <a:srgbClr val="000000"/>
                </a:solidFill>
              </a:rPr>
              <a:t>.</a:t>
            </a:r>
          </a:p>
          <a:p>
            <a:pPr marL="1905"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2100"/>
          </a:p>
          <a:p>
            <a:pPr marL="471170" indent="-457200">
              <a:lnSpc>
                <a:spcPct val="100000"/>
              </a:lnSpc>
              <a:buAutoNum type="arabicPeriod"/>
              <a:tabLst>
                <a:tab pos="471805" algn="l"/>
                <a:tab pos="472440" algn="l"/>
              </a:tabLst>
            </a:pPr>
            <a:r>
              <a:rPr spc="-5" dirty="0"/>
              <a:t>Easier </a:t>
            </a:r>
            <a:r>
              <a:rPr dirty="0"/>
              <a:t>to </a:t>
            </a:r>
            <a:r>
              <a:rPr spc="-5" dirty="0"/>
              <a:t>understand network</a:t>
            </a:r>
            <a:r>
              <a:rPr spc="10" dirty="0"/>
              <a:t> </a:t>
            </a:r>
            <a:r>
              <a:rPr spc="-5" dirty="0"/>
              <a:t>communication</a:t>
            </a:r>
            <a:r>
              <a:rPr spc="-5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28345"/>
            <a:ext cx="101796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0" dirty="0">
                <a:latin typeface="Times New Roman"/>
                <a:cs typeface="Times New Roman"/>
              </a:rPr>
              <a:t>Example </a:t>
            </a:r>
            <a:r>
              <a:rPr b="0" spc="-5" dirty="0">
                <a:latin typeface="Times New Roman"/>
                <a:cs typeface="Times New Roman"/>
              </a:rPr>
              <a:t>of Person-to-person</a:t>
            </a:r>
            <a:r>
              <a:rPr b="0" spc="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644" y="1761870"/>
            <a:ext cx="8697595" cy="2496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Times New Roman"/>
                <a:cs typeface="Times New Roman"/>
              </a:rPr>
              <a:t>Cognitive </a:t>
            </a:r>
            <a:r>
              <a:rPr sz="2800" dirty="0">
                <a:latin typeface="Times New Roman"/>
                <a:cs typeface="Times New Roman"/>
              </a:rPr>
              <a:t>: Defines </a:t>
            </a:r>
            <a:r>
              <a:rPr sz="2800" spc="5" dirty="0">
                <a:latin typeface="Times New Roman"/>
                <a:cs typeface="Times New Roman"/>
              </a:rPr>
              <a:t>purpose of </a:t>
            </a:r>
            <a:r>
              <a:rPr sz="2800" spc="-5" dirty="0">
                <a:latin typeface="Times New Roman"/>
                <a:cs typeface="Times New Roman"/>
              </a:rPr>
              <a:t>message</a:t>
            </a:r>
            <a:r>
              <a:rPr sz="2800" spc="-28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exchange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Times New Roman"/>
                <a:cs typeface="Times New Roman"/>
              </a:rPr>
              <a:t>Linguistic </a:t>
            </a:r>
            <a:r>
              <a:rPr sz="2800" dirty="0">
                <a:latin typeface="Times New Roman"/>
                <a:cs typeface="Times New Roman"/>
              </a:rPr>
              <a:t>: </a:t>
            </a:r>
            <a:r>
              <a:rPr sz="2800" spc="5" dirty="0">
                <a:latin typeface="Times New Roman"/>
                <a:cs typeface="Times New Roman"/>
              </a:rPr>
              <a:t>Provides </a:t>
            </a:r>
            <a:r>
              <a:rPr sz="2800" spc="-10" dirty="0">
                <a:latin typeface="Times New Roman"/>
                <a:cs typeface="Times New Roman"/>
              </a:rPr>
              <a:t>common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language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  <a:tab pos="1771650" algn="l"/>
              </a:tabLst>
            </a:pPr>
            <a:r>
              <a:rPr sz="2800" b="1" spc="5" dirty="0">
                <a:latin typeface="Times New Roman"/>
                <a:cs typeface="Times New Roman"/>
              </a:rPr>
              <a:t>Physical	</a:t>
            </a:r>
            <a:r>
              <a:rPr sz="2800" dirty="0">
                <a:latin typeface="Times New Roman"/>
                <a:cs typeface="Times New Roman"/>
              </a:rPr>
              <a:t>: Physically transmits information between</a:t>
            </a:r>
            <a:r>
              <a:rPr sz="2800" spc="-30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users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6194" y="131775"/>
            <a:ext cx="60388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Example </a:t>
            </a:r>
            <a:r>
              <a:rPr sz="4000" dirty="0"/>
              <a:t>of Sending </a:t>
            </a:r>
            <a:r>
              <a:rPr sz="4000" spc="5" dirty="0"/>
              <a:t>a</a:t>
            </a:r>
            <a:r>
              <a:rPr sz="4000" spc="-145" dirty="0"/>
              <a:t> </a:t>
            </a:r>
            <a:r>
              <a:rPr sz="4000" dirty="0"/>
              <a:t>letter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64082" y="891099"/>
            <a:ext cx="10772394" cy="5654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28345"/>
            <a:ext cx="26485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OSI</a:t>
            </a:r>
            <a:r>
              <a:rPr spc="-65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488890"/>
            <a:ext cx="10360660" cy="334581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Open Systems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Interconnection</a:t>
            </a:r>
            <a:r>
              <a:rPr sz="28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model.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ISO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standard </a:t>
            </a:r>
            <a:r>
              <a:rPr sz="2800" spc="5" dirty="0">
                <a:latin typeface="Times New Roman"/>
                <a:cs typeface="Times New Roman"/>
              </a:rPr>
              <a:t>that covers all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aspects of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network</a:t>
            </a:r>
            <a:r>
              <a:rPr sz="2800" spc="-3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communications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-5" dirty="0">
                <a:latin typeface="Times New Roman"/>
                <a:cs typeface="Times New Roman"/>
              </a:rPr>
              <a:t>was </a:t>
            </a:r>
            <a:r>
              <a:rPr sz="2800" dirty="0">
                <a:latin typeface="Times New Roman"/>
                <a:cs typeface="Times New Roman"/>
              </a:rPr>
              <a:t>first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introduced </a:t>
            </a:r>
            <a:r>
              <a:rPr sz="2800" spc="5" dirty="0">
                <a:latin typeface="Times New Roman"/>
                <a:cs typeface="Times New Roman"/>
              </a:rPr>
              <a:t>in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late</a:t>
            </a:r>
            <a:r>
              <a:rPr sz="2800" spc="-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1970s</a:t>
            </a:r>
            <a:r>
              <a:rPr sz="2800" spc="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3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  <a:tab pos="1259205" algn="l"/>
                <a:tab pos="2530475" algn="l"/>
                <a:tab pos="2896235" algn="l"/>
                <a:tab pos="3557904" algn="l"/>
                <a:tab pos="4043045" algn="l"/>
                <a:tab pos="5646420" algn="l"/>
                <a:tab pos="6362700" algn="l"/>
                <a:tab pos="7338059" algn="l"/>
                <a:tab pos="8036559" algn="l"/>
                <a:tab pos="8759190" algn="l"/>
                <a:tab pos="10066655" algn="l"/>
              </a:tabLst>
            </a:pPr>
            <a:r>
              <a:rPr sz="2800" b="1" dirty="0">
                <a:latin typeface="Times New Roman"/>
                <a:cs typeface="Times New Roman"/>
              </a:rPr>
              <a:t>Open	S</a:t>
            </a:r>
            <a:r>
              <a:rPr sz="2800" b="1" spc="-15" dirty="0">
                <a:latin typeface="Times New Roman"/>
                <a:cs typeface="Times New Roman"/>
              </a:rPr>
              <a:t>y</a:t>
            </a:r>
            <a:r>
              <a:rPr sz="2800" b="1" spc="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tem	</a:t>
            </a:r>
            <a:r>
              <a:rPr sz="2800" dirty="0">
                <a:latin typeface="Times New Roman"/>
                <a:cs typeface="Times New Roman"/>
              </a:rPr>
              <a:t>–	</a:t>
            </a:r>
            <a:r>
              <a:rPr sz="2800" b="1" dirty="0">
                <a:latin typeface="Times New Roman"/>
                <a:cs typeface="Times New Roman"/>
              </a:rPr>
              <a:t>Set	</a:t>
            </a:r>
            <a:r>
              <a:rPr sz="2800" b="1" spc="1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f	</a:t>
            </a:r>
            <a:r>
              <a:rPr sz="2800" b="1" spc="-15" dirty="0">
                <a:latin typeface="Times New Roman"/>
                <a:cs typeface="Times New Roman"/>
              </a:rPr>
              <a:t>P</a:t>
            </a:r>
            <a:r>
              <a:rPr sz="2800" b="1" spc="-50" dirty="0">
                <a:latin typeface="Times New Roman"/>
                <a:cs typeface="Times New Roman"/>
              </a:rPr>
              <a:t>r</a:t>
            </a:r>
            <a:r>
              <a:rPr sz="2800" b="1" spc="5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b="1" spc="-15" dirty="0">
                <a:latin typeface="Times New Roman"/>
                <a:cs typeface="Times New Roman"/>
              </a:rPr>
              <a:t>o</a:t>
            </a:r>
            <a:r>
              <a:rPr sz="2800" b="1" spc="-25" dirty="0">
                <a:latin typeface="Times New Roman"/>
                <a:cs typeface="Times New Roman"/>
              </a:rPr>
              <a:t>c</a:t>
            </a:r>
            <a:r>
              <a:rPr sz="2800" b="1" spc="5" dirty="0">
                <a:latin typeface="Times New Roman"/>
                <a:cs typeface="Times New Roman"/>
              </a:rPr>
              <a:t>o</a:t>
            </a:r>
            <a:r>
              <a:rPr sz="2800" b="1" spc="-15" dirty="0">
                <a:latin typeface="Times New Roman"/>
                <a:cs typeface="Times New Roman"/>
              </a:rPr>
              <a:t>l</a:t>
            </a:r>
            <a:r>
              <a:rPr sz="2800" b="1" dirty="0">
                <a:latin typeface="Times New Roman"/>
                <a:cs typeface="Times New Roman"/>
              </a:rPr>
              <a:t>s	</a:t>
            </a:r>
            <a:r>
              <a:rPr sz="2800" spc="-15" dirty="0">
                <a:latin typeface="Times New Roman"/>
                <a:cs typeface="Times New Roman"/>
              </a:rPr>
              <a:t>t</a:t>
            </a:r>
            <a:r>
              <a:rPr sz="2800" spc="5" dirty="0">
                <a:latin typeface="Times New Roman"/>
                <a:cs typeface="Times New Roman"/>
              </a:rPr>
              <a:t>h</a:t>
            </a:r>
            <a:r>
              <a:rPr sz="2800" spc="-2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	a</a:t>
            </a:r>
            <a:r>
              <a:rPr sz="2800" spc="-15" dirty="0">
                <a:latin typeface="Times New Roman"/>
                <a:cs typeface="Times New Roman"/>
              </a:rPr>
              <a:t>ll</a:t>
            </a:r>
            <a:r>
              <a:rPr sz="2800" spc="5" dirty="0">
                <a:latin typeface="Times New Roman"/>
                <a:cs typeface="Times New Roman"/>
              </a:rPr>
              <a:t>ow</a:t>
            </a:r>
            <a:r>
              <a:rPr sz="2800" dirty="0">
                <a:latin typeface="Times New Roman"/>
                <a:cs typeface="Times New Roman"/>
              </a:rPr>
              <a:t>	a</a:t>
            </a:r>
            <a:r>
              <a:rPr sz="2800" spc="10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y	</a:t>
            </a:r>
            <a:r>
              <a:rPr sz="2800" spc="5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o	</a:t>
            </a:r>
            <a:r>
              <a:rPr sz="2800" spc="5" dirty="0">
                <a:latin typeface="Times New Roman"/>
                <a:cs typeface="Times New Roman"/>
              </a:rPr>
              <a:t>s</a:t>
            </a:r>
            <a:r>
              <a:rPr sz="2800" spc="-40" dirty="0">
                <a:latin typeface="Times New Roman"/>
                <a:cs typeface="Times New Roman"/>
              </a:rPr>
              <a:t>y</a:t>
            </a:r>
            <a:r>
              <a:rPr sz="2800" spc="5" dirty="0">
                <a:latin typeface="Times New Roman"/>
                <a:cs typeface="Times New Roman"/>
              </a:rPr>
              <a:t>st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-45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s	</a:t>
            </a:r>
            <a:r>
              <a:rPr sz="2800" spc="10" dirty="0">
                <a:latin typeface="Times New Roman"/>
                <a:cs typeface="Times New Roman"/>
              </a:rPr>
              <a:t>to  </a:t>
            </a:r>
            <a:r>
              <a:rPr sz="2800" spc="-5" dirty="0">
                <a:latin typeface="Times New Roman"/>
                <a:cs typeface="Times New Roman"/>
              </a:rPr>
              <a:t>communicate.</a:t>
            </a:r>
            <a:endParaRPr sz="28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303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  <a:tab pos="676910" algn="l"/>
                <a:tab pos="1640205" algn="l"/>
                <a:tab pos="3399154" algn="l"/>
                <a:tab pos="4542790" algn="l"/>
                <a:tab pos="5097780" algn="l"/>
                <a:tab pos="5966460" algn="l"/>
                <a:tab pos="6377940" algn="l"/>
                <a:tab pos="7820025" algn="l"/>
                <a:tab pos="8807450" algn="l"/>
                <a:tab pos="10012045" algn="l"/>
              </a:tabLst>
            </a:pP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7	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spc="-3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er	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th</a:t>
            </a:r>
            <a:r>
              <a:rPr sz="2800" spc="-2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800" spc="-2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800" spc="-2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l	</a:t>
            </a:r>
            <a:r>
              <a:rPr sz="2800" spc="-4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od</a:t>
            </a:r>
            <a:r>
              <a:rPr sz="2800" spc="-2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l	</a:t>
            </a:r>
            <a:r>
              <a:rPr sz="2800" spc="10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	</a:t>
            </a:r>
            <a:r>
              <a:rPr sz="2800" spc="-15" dirty="0">
                <a:latin typeface="Times New Roman"/>
                <a:cs typeface="Times New Roman"/>
              </a:rPr>
              <a:t>h</a:t>
            </a:r>
            <a:r>
              <a:rPr sz="2800" spc="5" dirty="0">
                <a:latin typeface="Times New Roman"/>
                <a:cs typeface="Times New Roman"/>
              </a:rPr>
              <a:t>ow</a:t>
            </a:r>
            <a:r>
              <a:rPr sz="2800" dirty="0">
                <a:latin typeface="Times New Roman"/>
                <a:cs typeface="Times New Roman"/>
              </a:rPr>
              <a:t>	a	</a:t>
            </a:r>
            <a:r>
              <a:rPr sz="2800" spc="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5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c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l	</a:t>
            </a:r>
            <a:r>
              <a:rPr sz="2800" spc="5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k	</a:t>
            </a:r>
            <a:r>
              <a:rPr sz="2800" spc="-15" dirty="0">
                <a:latin typeface="Times New Roman"/>
                <a:cs typeface="Times New Roman"/>
              </a:rPr>
              <a:t>sh</a:t>
            </a:r>
            <a:r>
              <a:rPr sz="2800" spc="5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ul</a:t>
            </a:r>
            <a:r>
              <a:rPr sz="2800" dirty="0">
                <a:latin typeface="Times New Roman"/>
                <a:cs typeface="Times New Roman"/>
              </a:rPr>
              <a:t>d	</a:t>
            </a:r>
            <a:r>
              <a:rPr sz="2800" spc="-15" dirty="0">
                <a:latin typeface="Times New Roman"/>
                <a:cs typeface="Times New Roman"/>
              </a:rPr>
              <a:t>be  </a:t>
            </a:r>
            <a:r>
              <a:rPr sz="2800" spc="-5" dirty="0">
                <a:latin typeface="Times New Roman"/>
                <a:cs typeface="Times New Roman"/>
              </a:rPr>
              <a:t>implemented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277825"/>
            <a:ext cx="26485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OSI</a:t>
            </a:r>
            <a:r>
              <a:rPr spc="-65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940526"/>
            <a:ext cx="7099934" cy="52019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60"/>
              </a:spcBef>
              <a:buSzPct val="115909"/>
              <a:buAutoNum type="arabicPeriod"/>
              <a:tabLst>
                <a:tab pos="527685" algn="l"/>
                <a:tab pos="528320" algn="l"/>
              </a:tabLst>
            </a:pPr>
            <a:r>
              <a:rPr sz="2200" b="1" spc="5" dirty="0">
                <a:latin typeface="Times New Roman"/>
                <a:cs typeface="Times New Roman"/>
              </a:rPr>
              <a:t>Physical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Layer</a:t>
            </a:r>
            <a:endParaRPr sz="2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300"/>
              </a:spcBef>
              <a:buSzPct val="115909"/>
              <a:buAutoNum type="arabicPeriod"/>
              <a:tabLst>
                <a:tab pos="527685" algn="l"/>
                <a:tab pos="528320" algn="l"/>
              </a:tabLst>
            </a:pPr>
            <a:r>
              <a:rPr sz="2200" b="1" dirty="0">
                <a:latin typeface="Times New Roman"/>
                <a:cs typeface="Times New Roman"/>
              </a:rPr>
              <a:t>Data Link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Layer</a:t>
            </a:r>
            <a:endParaRPr sz="2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325"/>
              </a:spcBef>
              <a:buSzPct val="115909"/>
              <a:buAutoNum type="arabicPeriod"/>
              <a:tabLst>
                <a:tab pos="527685" algn="l"/>
                <a:tab pos="528320" algn="l"/>
              </a:tabLst>
            </a:pPr>
            <a:r>
              <a:rPr sz="2200" b="1" spc="5" dirty="0">
                <a:latin typeface="Times New Roman"/>
                <a:cs typeface="Times New Roman"/>
              </a:rPr>
              <a:t>Network</a:t>
            </a:r>
            <a:r>
              <a:rPr sz="2200" b="1" spc="-7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Layer</a:t>
            </a:r>
            <a:endParaRPr sz="2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325"/>
              </a:spcBef>
              <a:buSzPct val="115909"/>
              <a:buAutoNum type="arabicPeriod"/>
              <a:tabLst>
                <a:tab pos="527685" algn="l"/>
                <a:tab pos="528320" algn="l"/>
              </a:tabLst>
            </a:pPr>
            <a:r>
              <a:rPr sz="2200" b="1" spc="-15" dirty="0">
                <a:latin typeface="Times New Roman"/>
                <a:cs typeface="Times New Roman"/>
              </a:rPr>
              <a:t>Transport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Layer</a:t>
            </a:r>
            <a:endParaRPr sz="2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300"/>
              </a:spcBef>
              <a:buSzPct val="115909"/>
              <a:buAutoNum type="arabicPeriod"/>
              <a:tabLst>
                <a:tab pos="527685" algn="l"/>
                <a:tab pos="528320" algn="l"/>
              </a:tabLst>
            </a:pPr>
            <a:r>
              <a:rPr sz="2200" b="1" dirty="0">
                <a:latin typeface="Times New Roman"/>
                <a:cs typeface="Times New Roman"/>
              </a:rPr>
              <a:t>Session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Layer</a:t>
            </a:r>
            <a:endParaRPr sz="2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325"/>
              </a:spcBef>
              <a:buSzPct val="115909"/>
              <a:buAutoNum type="arabicPeriod"/>
              <a:tabLst>
                <a:tab pos="527685" algn="l"/>
                <a:tab pos="528320" algn="l"/>
              </a:tabLst>
            </a:pPr>
            <a:r>
              <a:rPr sz="2200" b="1" dirty="0">
                <a:latin typeface="Times New Roman"/>
                <a:cs typeface="Times New Roman"/>
              </a:rPr>
              <a:t>Presentation</a:t>
            </a:r>
            <a:r>
              <a:rPr sz="2200" b="1" spc="-7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Layer</a:t>
            </a:r>
            <a:endParaRPr sz="2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330"/>
              </a:spcBef>
              <a:buSzPct val="115909"/>
              <a:buAutoNum type="arabicPeriod"/>
              <a:tabLst>
                <a:tab pos="527685" algn="l"/>
                <a:tab pos="528320" algn="l"/>
              </a:tabLst>
            </a:pPr>
            <a:r>
              <a:rPr sz="2200" b="1" dirty="0">
                <a:latin typeface="Times New Roman"/>
                <a:cs typeface="Times New Roman"/>
              </a:rPr>
              <a:t>Application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Layer</a:t>
            </a:r>
            <a:endParaRPr sz="2200">
              <a:latin typeface="Times New Roman"/>
              <a:cs typeface="Times New Roman"/>
            </a:endParaRPr>
          </a:p>
          <a:p>
            <a:pPr marL="241300" marR="8255" indent="-228600" algn="just">
              <a:lnSpc>
                <a:spcPct val="90000"/>
              </a:lnSpc>
              <a:spcBef>
                <a:spcPts val="9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Times New Roman"/>
                <a:cs typeface="Times New Roman"/>
              </a:rPr>
              <a:t>Each </a:t>
            </a:r>
            <a:r>
              <a:rPr sz="2400" spc="-5" dirty="0">
                <a:latin typeface="Times New Roman"/>
                <a:cs typeface="Times New Roman"/>
              </a:rPr>
              <a:t>layer defines </a:t>
            </a:r>
            <a:r>
              <a:rPr sz="2400" b="1" dirty="0">
                <a:latin typeface="Times New Roman"/>
                <a:cs typeface="Times New Roman"/>
              </a:rPr>
              <a:t>how </a:t>
            </a:r>
            <a:r>
              <a:rPr sz="2400" b="1" spc="-5" dirty="0">
                <a:latin typeface="Times New Roman"/>
                <a:cs typeface="Times New Roman"/>
              </a:rPr>
              <a:t>data </a:t>
            </a:r>
            <a:r>
              <a:rPr sz="2400" b="1" dirty="0">
                <a:latin typeface="Times New Roman"/>
                <a:cs typeface="Times New Roman"/>
              </a:rPr>
              <a:t>is </a:t>
            </a:r>
            <a:r>
              <a:rPr sz="2400" b="1" spc="-15" dirty="0">
                <a:latin typeface="Times New Roman"/>
                <a:cs typeface="Times New Roman"/>
              </a:rPr>
              <a:t>treated</a:t>
            </a:r>
            <a:r>
              <a:rPr sz="2400" b="1" spc="5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goes  </a:t>
            </a:r>
            <a:r>
              <a:rPr sz="2400" spc="-5" dirty="0">
                <a:latin typeface="Times New Roman"/>
                <a:cs typeface="Times New Roman"/>
              </a:rPr>
              <a:t>through </a:t>
            </a:r>
            <a:r>
              <a:rPr sz="2400" b="1" spc="-10" dirty="0">
                <a:latin typeface="Times New Roman"/>
                <a:cs typeface="Times New Roman"/>
              </a:rPr>
              <a:t>different </a:t>
            </a:r>
            <a:r>
              <a:rPr sz="2400" b="1" dirty="0">
                <a:latin typeface="Times New Roman"/>
                <a:cs typeface="Times New Roman"/>
              </a:rPr>
              <a:t>stages </a:t>
            </a:r>
            <a:r>
              <a:rPr sz="2400" dirty="0">
                <a:latin typeface="Times New Roman"/>
                <a:cs typeface="Times New Roman"/>
              </a:rPr>
              <a:t>while </a:t>
            </a:r>
            <a:r>
              <a:rPr sz="2400" b="1" spc="-5" dirty="0">
                <a:latin typeface="Times New Roman"/>
                <a:cs typeface="Times New Roman"/>
              </a:rPr>
              <a:t>traveling </a:t>
            </a:r>
            <a:r>
              <a:rPr sz="2400" b="1" dirty="0">
                <a:latin typeface="Times New Roman"/>
                <a:cs typeface="Times New Roman"/>
              </a:rPr>
              <a:t>in </a:t>
            </a:r>
            <a:r>
              <a:rPr sz="2400" b="1" spc="-10" dirty="0">
                <a:latin typeface="Times New Roman"/>
                <a:cs typeface="Times New Roman"/>
              </a:rPr>
              <a:t>network 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one </a:t>
            </a:r>
            <a:r>
              <a:rPr sz="2400" spc="-5" dirty="0">
                <a:latin typeface="Times New Roman"/>
                <a:cs typeface="Times New Roman"/>
              </a:rPr>
              <a:t>place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another.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All </a:t>
            </a:r>
            <a:r>
              <a:rPr sz="2400" spc="-10" dirty="0">
                <a:latin typeface="Times New Roman"/>
                <a:cs typeface="Times New Roman"/>
              </a:rPr>
              <a:t>layer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b="1" spc="-5" dirty="0">
                <a:latin typeface="Times New Roman"/>
                <a:cs typeface="Times New Roman"/>
              </a:rPr>
              <a:t>end to end systems </a:t>
            </a:r>
            <a:r>
              <a:rPr sz="2400" spc="-5" dirty="0">
                <a:latin typeface="Times New Roman"/>
                <a:cs typeface="Times New Roman"/>
              </a:rPr>
              <a:t>but </a:t>
            </a:r>
            <a:r>
              <a:rPr sz="2400" spc="5" dirty="0">
                <a:latin typeface="Times New Roman"/>
                <a:cs typeface="Times New Roman"/>
              </a:rPr>
              <a:t>only </a:t>
            </a:r>
            <a:r>
              <a:rPr sz="2400" b="1" dirty="0">
                <a:latin typeface="Times New Roman"/>
                <a:cs typeface="Times New Roman"/>
              </a:rPr>
              <a:t>first  </a:t>
            </a:r>
            <a:r>
              <a:rPr sz="2400" b="1" spc="-15" dirty="0">
                <a:latin typeface="Times New Roman"/>
                <a:cs typeface="Times New Roman"/>
              </a:rPr>
              <a:t>three </a:t>
            </a:r>
            <a:r>
              <a:rPr sz="2400" b="1" spc="-5" dirty="0">
                <a:latin typeface="Times New Roman"/>
                <a:cs typeface="Times New Roman"/>
              </a:rPr>
              <a:t>layers used </a:t>
            </a:r>
            <a:r>
              <a:rPr sz="2400" b="1" dirty="0">
                <a:latin typeface="Times New Roman"/>
                <a:cs typeface="Times New Roman"/>
              </a:rPr>
              <a:t>in </a:t>
            </a:r>
            <a:r>
              <a:rPr sz="2400" b="1" spc="-10" dirty="0">
                <a:latin typeface="Times New Roman"/>
                <a:cs typeface="Times New Roman"/>
              </a:rPr>
              <a:t>intermediate </a:t>
            </a:r>
            <a:r>
              <a:rPr sz="2400" b="1" spc="-5" dirty="0">
                <a:latin typeface="Times New Roman"/>
                <a:cs typeface="Times New Roman"/>
              </a:rPr>
              <a:t>systems </a:t>
            </a:r>
            <a:r>
              <a:rPr sz="2400" b="1" dirty="0">
                <a:latin typeface="Times New Roman"/>
                <a:cs typeface="Times New Roman"/>
              </a:rPr>
              <a:t>(NODE  </a:t>
            </a:r>
            <a:r>
              <a:rPr sz="2400" b="1" spc="-25" dirty="0">
                <a:latin typeface="Times New Roman"/>
                <a:cs typeface="Times New Roman"/>
              </a:rPr>
              <a:t>TO </a:t>
            </a:r>
            <a:r>
              <a:rPr sz="2400" b="1" spc="-5" dirty="0">
                <a:latin typeface="Times New Roman"/>
                <a:cs typeface="Times New Roman"/>
              </a:rPr>
              <a:t>NODE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DELIVERY).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38206" y="842786"/>
            <a:ext cx="3551265" cy="4754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1877" y="1392072"/>
            <a:ext cx="10083419" cy="5308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3152" y="0"/>
            <a:ext cx="10245090" cy="1398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13479" marR="5080" indent="-3701415">
              <a:lnSpc>
                <a:spcPct val="125099"/>
              </a:lnSpc>
              <a:spcBef>
                <a:spcPts val="95"/>
              </a:spcBef>
            </a:pPr>
            <a:r>
              <a:rPr sz="3600" spc="-5" dirty="0"/>
              <a:t>Interaction (Interface Connection) </a:t>
            </a:r>
            <a:r>
              <a:rPr sz="3600" spc="5" dirty="0"/>
              <a:t>between layers </a:t>
            </a:r>
            <a:r>
              <a:rPr sz="3600" spc="-5" dirty="0"/>
              <a:t>in  the OSI</a:t>
            </a:r>
            <a:r>
              <a:rPr sz="3600" spc="-15" dirty="0"/>
              <a:t> </a:t>
            </a:r>
            <a:r>
              <a:rPr sz="3600" dirty="0"/>
              <a:t>model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0599" y="1325511"/>
            <a:ext cx="9231630" cy="5038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7138" y="301193"/>
            <a:ext cx="76981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An exchange using the </a:t>
            </a:r>
            <a:r>
              <a:rPr b="0" spc="-15" dirty="0">
                <a:latin typeface="Times New Roman"/>
                <a:cs typeface="Times New Roman"/>
              </a:rPr>
              <a:t>OSI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1650</Words>
  <Application>Microsoft Office PowerPoint</Application>
  <PresentationFormat>Widescreen</PresentationFormat>
  <Paragraphs>228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Carlito</vt:lpstr>
      <vt:lpstr>Times New Roman</vt:lpstr>
      <vt:lpstr>Wingdings</vt:lpstr>
      <vt:lpstr>Office Theme</vt:lpstr>
      <vt:lpstr>THE OSI MODEL</vt:lpstr>
      <vt:lpstr>Network Models</vt:lpstr>
      <vt:lpstr>Layered Tasks</vt:lpstr>
      <vt:lpstr>Example of Person-to-person communication</vt:lpstr>
      <vt:lpstr>Example of Sending a letter</vt:lpstr>
      <vt:lpstr>OSI Model</vt:lpstr>
      <vt:lpstr>OSI Model</vt:lpstr>
      <vt:lpstr>Interaction (Interface Connection) between layers in  the OSI model</vt:lpstr>
      <vt:lpstr>An exchange using the OSI model</vt:lpstr>
      <vt:lpstr>Transformation of Data in OSI layers</vt:lpstr>
      <vt:lpstr>Transformation of Data in OSI layers</vt:lpstr>
      <vt:lpstr>Organization of the Layers</vt:lpstr>
      <vt:lpstr>Organization of the Layers</vt:lpstr>
      <vt:lpstr>Layer 1: Physical Layer</vt:lpstr>
      <vt:lpstr>Physical layer</vt:lpstr>
      <vt:lpstr>Other responsibilities of the Physical layer</vt:lpstr>
      <vt:lpstr>Other responsibilities of the Physical layer</vt:lpstr>
      <vt:lpstr>Other responsibilities of the Physical layer</vt:lpstr>
      <vt:lpstr>Other responsibilities of the Physical layer</vt:lpstr>
      <vt:lpstr>Data link layer</vt:lpstr>
      <vt:lpstr>Hop-to-hop delivery/ Node-to-Node delivery</vt:lpstr>
      <vt:lpstr>PowerPoint Presentation</vt:lpstr>
      <vt:lpstr>Responsibilities of Data link layer</vt:lpstr>
      <vt:lpstr>Layer 2 Frames</vt:lpstr>
      <vt:lpstr>Sub layers of Layer 2</vt:lpstr>
      <vt:lpstr>Network layer</vt:lpstr>
      <vt:lpstr>Source-to-destination delivery</vt:lpstr>
      <vt:lpstr>Responsibilities of Network layer</vt:lpstr>
      <vt:lpstr>Transport layer</vt:lpstr>
      <vt:lpstr>Process-to-Process / End-to-End delivery</vt:lpstr>
      <vt:lpstr>Responsibilities of Transport Layer</vt:lpstr>
      <vt:lpstr>Session Layer</vt:lpstr>
      <vt:lpstr>Session Layer</vt:lpstr>
      <vt:lpstr>Presentation Layer</vt:lpstr>
      <vt:lpstr>Presentation Layer</vt:lpstr>
      <vt:lpstr>Application Layer</vt:lpstr>
      <vt:lpstr>Application Layer</vt:lpstr>
      <vt:lpstr>Summary of layers</vt:lpstr>
      <vt:lpstr>Advantages of OSI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</dc:title>
  <dc:creator>Admin</dc:creator>
  <cp:lastModifiedBy>santhi navaganesh</cp:lastModifiedBy>
  <cp:revision>2</cp:revision>
  <dcterms:created xsi:type="dcterms:W3CDTF">2022-01-09T14:34:42Z</dcterms:created>
  <dcterms:modified xsi:type="dcterms:W3CDTF">2022-01-09T14:38:38Z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2022-01-09T00:00:00Z</vt:filetime>
  </property>
</Properties>
</file>