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303" r:id="rId24"/>
    <p:sldId id="281" r:id="rId25"/>
    <p:sldId id="290" r:id="rId26"/>
    <p:sldId id="292" r:id="rId27"/>
    <p:sldId id="293" r:id="rId28"/>
    <p:sldId id="295" r:id="rId29"/>
    <p:sldId id="297" r:id="rId30"/>
    <p:sldId id="299" r:id="rId31"/>
    <p:sldId id="301" r:id="rId32"/>
    <p:sldId id="276" r:id="rId33"/>
    <p:sldId id="277" r:id="rId34"/>
    <p:sldId id="27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50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3C960EB8-2B18-42BF-8B6A-1CDD525D2F2D}" type="datetimeFigureOut">
              <a:rPr lang="en-IN"/>
              <a:pPr>
                <a:defRPr/>
              </a:pPr>
              <a:t>25-04-2023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47F7B2E-62D3-44E3-9A83-99C74259622B}"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63D3C905-EEF9-4B19-8BE6-C078F14ACCA1}" type="datetimeFigureOut">
              <a:rPr lang="en-IN"/>
              <a:pPr>
                <a:defRPr/>
              </a:pPr>
              <a:t>25-04-2023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DFE987D-1D50-4393-AC3B-D4A507E8809E}"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F5A19689-3D90-41FA-8BA5-2FC62A3AD0EB}" type="datetimeFigureOut">
              <a:rPr lang="en-IN"/>
              <a:pPr>
                <a:defRPr/>
              </a:pPr>
              <a:t>25-04-2023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79F5D35-72AA-40D8-8E2C-0ECE8993C074}"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07DA09DF-D808-42C0-9951-787E6511247F}" type="datetimeFigureOut">
              <a:rPr lang="en-IN"/>
              <a:pPr>
                <a:defRPr/>
              </a:pPr>
              <a:t>25-04-2023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5C14442-6E29-4A4F-99CA-1AC8FAB12413}"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B313C34-F560-4BEA-B0B1-5583E94CE323}" type="datetimeFigureOut">
              <a:rPr lang="en-IN"/>
              <a:pPr>
                <a:defRPr/>
              </a:pPr>
              <a:t>25-04-2023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0A10AED-51F9-4DA2-96FA-EE1925D0B245}"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5F219BFB-3FE1-4EC7-A9CE-0663CE647EDC}" type="datetimeFigureOut">
              <a:rPr lang="en-IN"/>
              <a:pPr>
                <a:defRPr/>
              </a:pPr>
              <a:t>25-04-2023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AD965F28-D6A0-4D1C-A73A-4D31C0AEE056}"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5A98F53E-7378-4DD9-B8B8-A8C933033472}" type="datetimeFigureOut">
              <a:rPr lang="en-IN"/>
              <a:pPr>
                <a:defRPr/>
              </a:pPr>
              <a:t>25-04-2023</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9159D9C3-E0C7-46FF-84A5-121FF264CA75}"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27BD563A-C07E-4434-A47C-2DD52D31E48D}" type="datetimeFigureOut">
              <a:rPr lang="en-IN"/>
              <a:pPr>
                <a:defRPr/>
              </a:pPr>
              <a:t>25-04-2023</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5A9546ED-12B0-47BE-BD9F-58AB9360F988}"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756ED4-AB54-4BC9-97A0-6FF7AA87616A}" type="datetimeFigureOut">
              <a:rPr lang="en-IN"/>
              <a:pPr>
                <a:defRPr/>
              </a:pPr>
              <a:t>25-04-2023</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5ADCBA43-E999-42D9-A12E-CE6B696765D2}"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2164BD8-891A-4071-8F10-464436EBAC35}" type="datetimeFigureOut">
              <a:rPr lang="en-IN"/>
              <a:pPr>
                <a:defRPr/>
              </a:pPr>
              <a:t>25-04-2023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1BEF9AEA-39DE-4D95-B8ED-1C7F4ADE9025}"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FB546D-2B25-49D4-8735-5CD2739E7F3C}" type="datetimeFigureOut">
              <a:rPr lang="en-IN"/>
              <a:pPr>
                <a:defRPr/>
              </a:pPr>
              <a:t>25-04-2023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0D87DB33-917E-4DAF-A2FA-77F48FA52A1F}"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A549C1B-8A87-46DC-A0E7-A9FE5AAD2D7A}" type="datetimeFigureOut">
              <a:rPr lang="en-IN"/>
              <a:pPr>
                <a:defRPr/>
              </a:pPr>
              <a:t>25-04-2023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77EB5EA-FF19-4131-B413-84A345465312}"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in/features/azure-porta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ec2/instance-types/" TargetMode="External"/><Relationship Id="rId2" Type="http://schemas.openxmlformats.org/officeDocument/2006/relationships/hyperlink" Target="https://aws.amazon.com/s3/" TargetMode="External"/><Relationship Id="rId1" Type="http://schemas.openxmlformats.org/officeDocument/2006/relationships/slideLayout" Target="../slideLayouts/slideLayout7.xml"/><Relationship Id="rId4" Type="http://schemas.openxmlformats.org/officeDocument/2006/relationships/hyperlink" Target="https://azure.microsoft.com/en-in/services/virtual-machin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IN" b="1" smtClean="0">
                <a:latin typeface="Times New Roman" pitchFamily="18" charset="0"/>
                <a:cs typeface="Times New Roman" pitchFamily="18" charset="0"/>
              </a:rPr>
              <a:t>Cloud Infrastructure</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anose="020B0604020202020204" pitchFamily="34" charset="0"/>
              <a:buNone/>
              <a:defRPr/>
            </a:pPr>
            <a:r>
              <a:rPr lang="en-IN" dirty="0" smtClean="0"/>
              <a:t>Module 3</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2124075" y="955675"/>
            <a:ext cx="5184775" cy="230346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latin typeface="Times New Roman" panose="02020603050405020304" pitchFamily="18" charset="0"/>
                <a:cs typeface="Times New Roman" panose="02020603050405020304" pitchFamily="18" charset="0"/>
              </a:rPr>
              <a:t>Virtual servers</a:t>
            </a:r>
            <a:endParaRPr lang="en-IN" sz="3200" b="1" dirty="0"/>
          </a:p>
        </p:txBody>
      </p:sp>
      <p:sp>
        <p:nvSpPr>
          <p:cNvPr id="3" name="Rectangle 2"/>
          <p:cNvSpPr>
            <a:spLocks noChangeArrowheads="1"/>
          </p:cNvSpPr>
          <p:nvPr/>
        </p:nvSpPr>
        <p:spPr bwMode="auto">
          <a:xfrm>
            <a:off x="323850" y="4289425"/>
            <a:ext cx="8712200" cy="1323975"/>
          </a:xfrm>
          <a:prstGeom prst="rect">
            <a:avLst/>
          </a:prstGeom>
          <a:noFill/>
          <a:ln w="9525">
            <a:noFill/>
            <a:miter lim="800000"/>
            <a:headEnd/>
            <a:tailEnd/>
          </a:ln>
        </p:spPr>
        <p:txBody>
          <a:bodyPr>
            <a:spAutoFit/>
          </a:bodyPr>
          <a:lstStyle/>
          <a:p>
            <a:pPr algn="just"/>
            <a:r>
              <a:rPr lang="en-US" sz="2000">
                <a:latin typeface="Times New Roman" pitchFamily="18" charset="0"/>
                <a:cs typeface="Times New Roman" pitchFamily="18" charset="0"/>
              </a:rPr>
              <a:t>A virtual server is </a:t>
            </a:r>
            <a:r>
              <a:rPr lang="en-US" sz="2000" b="1">
                <a:latin typeface="Times New Roman" pitchFamily="18" charset="0"/>
                <a:cs typeface="Times New Roman" pitchFamily="18" charset="0"/>
              </a:rPr>
              <a:t>a server that shares hardware and software resources with other operating systems (OS)</a:t>
            </a:r>
            <a:r>
              <a:rPr lang="en-US" sz="2000">
                <a:latin typeface="Times New Roman" pitchFamily="18" charset="0"/>
                <a:cs typeface="Times New Roman" pitchFamily="18" charset="0"/>
              </a:rPr>
              <a:t>, versus dedicated servers. Because they are cost-effective and provide faster resource control, virtual servers are popular in Web hosting environments.</a:t>
            </a:r>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268538" y="188913"/>
            <a:ext cx="4921250" cy="461962"/>
          </a:xfrm>
          <a:prstGeom prst="rect">
            <a:avLst/>
          </a:prstGeom>
          <a:noFill/>
          <a:ln w="9525">
            <a:noFill/>
            <a:miter lim="800000"/>
            <a:headEnd/>
            <a:tailEnd/>
          </a:ln>
        </p:spPr>
        <p:txBody>
          <a:bodyPr wrap="none">
            <a:spAutoFit/>
          </a:bodyPr>
          <a:lstStyle/>
          <a:p>
            <a:r>
              <a:rPr lang="en-US" sz="2400" b="1">
                <a:latin typeface="Times New Roman" pitchFamily="18" charset="0"/>
                <a:cs typeface="Times New Roman" pitchFamily="18" charset="0"/>
              </a:rPr>
              <a:t>The three layers of cloud computing</a:t>
            </a:r>
          </a:p>
        </p:txBody>
      </p:sp>
      <p:sp>
        <p:nvSpPr>
          <p:cNvPr id="12291" name="Rectangle 2"/>
          <p:cNvSpPr>
            <a:spLocks noChangeArrowheads="1"/>
          </p:cNvSpPr>
          <p:nvPr/>
        </p:nvSpPr>
        <p:spPr bwMode="auto">
          <a:xfrm>
            <a:off x="157163" y="1052513"/>
            <a:ext cx="8807450" cy="3878262"/>
          </a:xfrm>
          <a:prstGeom prst="rect">
            <a:avLst/>
          </a:prstGeom>
          <a:noFill/>
          <a:ln w="9525">
            <a:noFill/>
            <a:miter lim="800000"/>
            <a:headEnd/>
            <a:tailEnd/>
          </a:ln>
        </p:spPr>
        <p:txBody>
          <a:bodyPr>
            <a:spAutoFit/>
          </a:bodyPr>
          <a:lstStyle/>
          <a:p>
            <a:pPr algn="just"/>
            <a:r>
              <a:rPr lang="en-US" sz="2200" b="1">
                <a:latin typeface="Times New Roman" pitchFamily="18" charset="0"/>
                <a:cs typeface="Times New Roman" pitchFamily="18" charset="0"/>
              </a:rPr>
              <a:t>The content cloud implements metadata and indexing services over the infrastructure cloud to provide abstracted data management for all content</a:t>
            </a:r>
            <a:r>
              <a:rPr lang="en-US" sz="2000">
                <a:latin typeface="Times New Roman" pitchFamily="18" charset="0"/>
                <a:cs typeface="Times New Roman" pitchFamily="18" charset="0"/>
              </a:rPr>
              <a:t>.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The goal of a content cloud is to abstract the data from the applications so that different applications can be used to access the same data, and applications can be changed without worrying about data structure or type.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The content cloud transforms data into objects so that the interface to the data is no longer tied to the actual access to the data, and the application that created the content in the first place can be long gone while the data itself is still available and searchable.</a:t>
            </a:r>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3" y="981075"/>
            <a:ext cx="8807450" cy="4278313"/>
          </a:xfrm>
          <a:prstGeom prst="rect">
            <a:avLst/>
          </a:prstGeom>
        </p:spPr>
        <p:txBody>
          <a:bodyPr>
            <a:spAutoFit/>
          </a:bodyPr>
          <a:lstStyle/>
          <a:p>
            <a:pPr algn="just" fontAlgn="auto">
              <a:spcBef>
                <a:spcPts val="0"/>
              </a:spcBef>
              <a:spcAft>
                <a:spcPts val="0"/>
              </a:spcAft>
              <a:defRPr/>
            </a:pPr>
            <a:r>
              <a:rPr lang="en-US" sz="2200" b="1" dirty="0">
                <a:latin typeface="Times New Roman" panose="02020603050405020304" pitchFamily="18" charset="0"/>
                <a:cs typeface="Times New Roman" panose="02020603050405020304" pitchFamily="18" charset="0"/>
              </a:rPr>
              <a:t>The information cloud is the ultimate goal of cloud computing and the most common from a public perspective.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The information cloud abstracts the client from the data.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For example, a user can access data stored in a database in Singapore via a mobile phone in Atlanta, or watch a video located on a server in Japan from his a laptop in the U.S.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The information cloud abstracts everything from everything.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800" b="1" i="1" dirty="0">
                <a:solidFill>
                  <a:schemeClr val="tx2">
                    <a:lumMod val="75000"/>
                  </a:schemeClr>
                </a:solidFill>
                <a:latin typeface="Times New Roman" panose="02020603050405020304" pitchFamily="18" charset="0"/>
                <a:cs typeface="Times New Roman" panose="02020603050405020304" pitchFamily="18" charset="0"/>
              </a:rPr>
              <a:t>The Internet is an information cloud. </a:t>
            </a:r>
            <a:endParaRPr lang="en-IN" sz="2800" b="1" i="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3315" name="Rectangle 2"/>
          <p:cNvSpPr>
            <a:spLocks noChangeArrowheads="1"/>
          </p:cNvSpPr>
          <p:nvPr/>
        </p:nvSpPr>
        <p:spPr bwMode="auto">
          <a:xfrm>
            <a:off x="2268538" y="188913"/>
            <a:ext cx="4921250" cy="461962"/>
          </a:xfrm>
          <a:prstGeom prst="rect">
            <a:avLst/>
          </a:prstGeom>
          <a:noFill/>
          <a:ln w="9525">
            <a:noFill/>
            <a:miter lim="800000"/>
            <a:headEnd/>
            <a:tailEnd/>
          </a:ln>
        </p:spPr>
        <p:txBody>
          <a:bodyPr wrap="none">
            <a:spAutoFit/>
          </a:bodyPr>
          <a:lstStyle/>
          <a:p>
            <a:r>
              <a:rPr lang="en-US" sz="2400" b="1">
                <a:latin typeface="Times New Roman" pitchFamily="18" charset="0"/>
                <a:cs typeface="Times New Roman" pitchFamily="18" charset="0"/>
              </a:rPr>
              <a:t>The three layers of cloud computing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348038" y="188913"/>
            <a:ext cx="2587625"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Design Challenges</a:t>
            </a:r>
          </a:p>
        </p:txBody>
      </p:sp>
      <p:sp>
        <p:nvSpPr>
          <p:cNvPr id="14339" name="Rectangle 2"/>
          <p:cNvSpPr>
            <a:spLocks noChangeArrowheads="1"/>
          </p:cNvSpPr>
          <p:nvPr/>
        </p:nvSpPr>
        <p:spPr bwMode="auto">
          <a:xfrm>
            <a:off x="342900" y="1196975"/>
            <a:ext cx="7993063" cy="4832350"/>
          </a:xfrm>
          <a:prstGeom prst="rect">
            <a:avLst/>
          </a:prstGeom>
          <a:noFill/>
          <a:ln w="9525">
            <a:noFill/>
            <a:miter lim="800000"/>
            <a:headEnd/>
            <a:tailEnd/>
          </a:ln>
        </p:spPr>
        <p:txBody>
          <a:bodyPr>
            <a:spAutoFit/>
          </a:bodyPr>
          <a:lstStyle/>
          <a:p>
            <a:pPr marL="342900" indent="-342900">
              <a:buFont typeface="Wingdings" pitchFamily="2" charset="2"/>
              <a:buChar char="Ø"/>
            </a:pPr>
            <a:r>
              <a:rPr lang="en-IN" sz="2200" b="1" i="1">
                <a:solidFill>
                  <a:srgbClr val="FF0000"/>
                </a:solidFill>
                <a:latin typeface="Times New Roman" pitchFamily="18" charset="0"/>
                <a:cs typeface="Times New Roman" pitchFamily="18" charset="0"/>
              </a:rPr>
              <a:t>Data Security and Privacy</a:t>
            </a:r>
          </a:p>
          <a:p>
            <a:pPr marL="342900" indent="-342900">
              <a:buFont typeface="Wingdings" pitchFamily="2" charset="2"/>
              <a:buChar char="Ø"/>
            </a:pPr>
            <a:endParaRPr lang="en-IN" sz="2200" b="1" i="1">
              <a:solidFill>
                <a:srgbClr val="FF0000"/>
              </a:solidFill>
              <a:latin typeface="Times New Roman" pitchFamily="18" charset="0"/>
              <a:cs typeface="Times New Roman" pitchFamily="18" charset="0"/>
            </a:endParaRPr>
          </a:p>
          <a:p>
            <a:pPr marL="342900" indent="-342900">
              <a:buFont typeface="Wingdings" pitchFamily="2" charset="2"/>
              <a:buChar char="Ø"/>
            </a:pPr>
            <a:r>
              <a:rPr lang="en-IN" sz="2200" b="1" i="1">
                <a:solidFill>
                  <a:srgbClr val="FF0000"/>
                </a:solidFill>
                <a:latin typeface="Times New Roman" pitchFamily="18" charset="0"/>
                <a:cs typeface="Times New Roman" pitchFamily="18" charset="0"/>
              </a:rPr>
              <a:t>Cost Management</a:t>
            </a:r>
          </a:p>
          <a:p>
            <a:pPr marL="342900" indent="-342900">
              <a:buFont typeface="Wingdings" pitchFamily="2" charset="2"/>
              <a:buChar char="Ø"/>
            </a:pPr>
            <a:endParaRPr lang="en-IN" sz="2200" b="1" i="1">
              <a:solidFill>
                <a:srgbClr val="FF0000"/>
              </a:solidFill>
              <a:latin typeface="Times New Roman" pitchFamily="18" charset="0"/>
              <a:cs typeface="Times New Roman" pitchFamily="18" charset="0"/>
            </a:endParaRPr>
          </a:p>
          <a:p>
            <a:pPr marL="342900" indent="-342900">
              <a:buFont typeface="Wingdings" pitchFamily="2" charset="2"/>
              <a:buChar char="Ø"/>
            </a:pPr>
            <a:r>
              <a:rPr lang="en-IN" sz="2200" b="1" i="1">
                <a:solidFill>
                  <a:srgbClr val="FF0000"/>
                </a:solidFill>
                <a:latin typeface="Times New Roman" pitchFamily="18" charset="0"/>
                <a:cs typeface="Times New Roman" pitchFamily="18" charset="0"/>
              </a:rPr>
              <a:t>Multi-Cloud Environments</a:t>
            </a:r>
          </a:p>
          <a:p>
            <a:pPr marL="342900" indent="-342900">
              <a:buFont typeface="Wingdings" pitchFamily="2" charset="2"/>
              <a:buChar char="Ø"/>
            </a:pPr>
            <a:endParaRPr lang="en-IN" sz="2200" b="1" i="1">
              <a:solidFill>
                <a:srgbClr val="FF0000"/>
              </a:solidFill>
              <a:latin typeface="Times New Roman" pitchFamily="18" charset="0"/>
              <a:cs typeface="Times New Roman" pitchFamily="18" charset="0"/>
            </a:endParaRPr>
          </a:p>
          <a:p>
            <a:pPr marL="342900" indent="-342900">
              <a:buFont typeface="Wingdings" pitchFamily="2" charset="2"/>
              <a:buChar char="Ø"/>
            </a:pPr>
            <a:r>
              <a:rPr lang="en-IN" sz="2200" b="1" i="1">
                <a:solidFill>
                  <a:srgbClr val="FF0000"/>
                </a:solidFill>
                <a:latin typeface="Times New Roman" pitchFamily="18" charset="0"/>
                <a:cs typeface="Times New Roman" pitchFamily="18" charset="0"/>
              </a:rPr>
              <a:t>Performance Challenges</a:t>
            </a:r>
          </a:p>
          <a:p>
            <a:pPr marL="342900" indent="-342900">
              <a:buFont typeface="Wingdings" pitchFamily="2" charset="2"/>
              <a:buChar char="Ø"/>
            </a:pPr>
            <a:endParaRPr lang="en-IN" sz="2200" b="1" i="1">
              <a:solidFill>
                <a:srgbClr val="FF0000"/>
              </a:solidFill>
              <a:latin typeface="Times New Roman" pitchFamily="18" charset="0"/>
              <a:cs typeface="Times New Roman" pitchFamily="18" charset="0"/>
            </a:endParaRPr>
          </a:p>
          <a:p>
            <a:pPr marL="342900" indent="-342900">
              <a:buFont typeface="Wingdings" pitchFamily="2" charset="2"/>
              <a:buChar char="Ø"/>
            </a:pPr>
            <a:r>
              <a:rPr lang="en-IN" sz="2200" b="1" i="1">
                <a:solidFill>
                  <a:srgbClr val="FF0000"/>
                </a:solidFill>
                <a:latin typeface="Times New Roman" pitchFamily="18" charset="0"/>
                <a:cs typeface="Times New Roman" pitchFamily="18" charset="0"/>
              </a:rPr>
              <a:t>Interoperability and Flexibility</a:t>
            </a:r>
          </a:p>
          <a:p>
            <a:pPr marL="342900" indent="-342900">
              <a:buFont typeface="Wingdings" pitchFamily="2" charset="2"/>
              <a:buChar char="Ø"/>
            </a:pPr>
            <a:endParaRPr lang="en-IN" sz="2200" b="1" i="1">
              <a:solidFill>
                <a:srgbClr val="FF0000"/>
              </a:solidFill>
              <a:latin typeface="Times New Roman" pitchFamily="18" charset="0"/>
              <a:cs typeface="Times New Roman" pitchFamily="18" charset="0"/>
            </a:endParaRPr>
          </a:p>
          <a:p>
            <a:pPr marL="342900" indent="-342900">
              <a:buFont typeface="Wingdings" pitchFamily="2" charset="2"/>
              <a:buChar char="Ø"/>
            </a:pPr>
            <a:r>
              <a:rPr lang="en-IN" sz="2200" b="1" i="1">
                <a:solidFill>
                  <a:srgbClr val="FF0000"/>
                </a:solidFill>
                <a:latin typeface="Times New Roman" pitchFamily="18" charset="0"/>
                <a:cs typeface="Times New Roman" pitchFamily="18" charset="0"/>
              </a:rPr>
              <a:t>High Dependence on Network</a:t>
            </a:r>
          </a:p>
          <a:p>
            <a:pPr marL="342900" indent="-342900">
              <a:buFont typeface="Wingdings" pitchFamily="2" charset="2"/>
              <a:buChar char="Ø"/>
            </a:pPr>
            <a:endParaRPr lang="en-US" sz="2200" b="1" i="1">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200" b="1" i="1">
                <a:solidFill>
                  <a:srgbClr val="FF0000"/>
                </a:solidFill>
                <a:latin typeface="Times New Roman" pitchFamily="18" charset="0"/>
                <a:cs typeface="Times New Roman" pitchFamily="18" charset="0"/>
              </a:rPr>
              <a:t>Lack of Knowledge and Expertise</a:t>
            </a:r>
          </a:p>
          <a:p>
            <a:pPr marL="342900" indent="-342900">
              <a:buFont typeface="Wingdings" pitchFamily="2" charset="2"/>
              <a:buChar char="Ø"/>
            </a:pPr>
            <a:endParaRPr lang="en-IN" sz="2200" b="1" i="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179388" y="188913"/>
            <a:ext cx="3854450" cy="461962"/>
          </a:xfrm>
          <a:prstGeom prst="rect">
            <a:avLst/>
          </a:prstGeom>
          <a:noFill/>
          <a:ln w="9525">
            <a:noFill/>
            <a:miter lim="800000"/>
            <a:headEnd/>
            <a:tailEnd/>
          </a:ln>
        </p:spPr>
        <p:txBody>
          <a:bodyPr wrap="none">
            <a:spAutoFit/>
          </a:bodyPr>
          <a:lstStyle/>
          <a:p>
            <a:pPr marL="342900" indent="-342900">
              <a:buFont typeface="Wingdings" pitchFamily="2" charset="2"/>
              <a:buChar char="Ø"/>
            </a:pPr>
            <a:r>
              <a:rPr lang="en-IN" sz="2400" b="1" i="1">
                <a:solidFill>
                  <a:srgbClr val="FF0000"/>
                </a:solidFill>
                <a:latin typeface="Times New Roman" pitchFamily="18" charset="0"/>
                <a:cs typeface="Times New Roman" pitchFamily="18" charset="0"/>
              </a:rPr>
              <a:t>Data Security and Privacy</a:t>
            </a:r>
          </a:p>
        </p:txBody>
      </p:sp>
      <p:sp>
        <p:nvSpPr>
          <p:cNvPr id="3" name="Rectangle 2"/>
          <p:cNvSpPr/>
          <p:nvPr/>
        </p:nvSpPr>
        <p:spPr>
          <a:xfrm>
            <a:off x="539750" y="1412875"/>
            <a:ext cx="8353425" cy="4092575"/>
          </a:xfrm>
          <a:prstGeom prst="rect">
            <a:avLst/>
          </a:prstGeom>
        </p:spPr>
        <p:txBody>
          <a:bodyPr>
            <a:spAutoFit/>
          </a:bodyPr>
          <a:lstStyle/>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User or organizational data stored in the cloud is critical and private.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Even if the cloud service provider assures data integrity, it is your responsibility to carry out user authentication and authorization, identity management, data encryption, and access control.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b="1" dirty="0">
                <a:solidFill>
                  <a:schemeClr val="accent6">
                    <a:lumMod val="50000"/>
                  </a:schemeClr>
                </a:solidFill>
                <a:latin typeface="Times New Roman" panose="02020603050405020304" pitchFamily="18" charset="0"/>
                <a:cs typeface="Times New Roman" panose="02020603050405020304" pitchFamily="18" charset="0"/>
              </a:rPr>
              <a:t>Security issues on the cloud include identity theft, data breaches, malware infections, and a lot more which eventually decrease the trust amongst the users of your applications.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This can in turn lead to potential loss in revenue alongside reputation and stature. Also, dealing with cloud computing requires sending and receiving huge amounts of data at high speed, and therefore is susceptible to data leaks.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179388" y="188913"/>
            <a:ext cx="2847975" cy="461962"/>
          </a:xfrm>
          <a:prstGeom prst="rect">
            <a:avLst/>
          </a:prstGeom>
          <a:noFill/>
          <a:ln w="9525">
            <a:noFill/>
            <a:miter lim="800000"/>
            <a:headEnd/>
            <a:tailEnd/>
          </a:ln>
        </p:spPr>
        <p:txBody>
          <a:bodyPr wrap="none">
            <a:spAutoFit/>
          </a:bodyPr>
          <a:lstStyle/>
          <a:p>
            <a:pPr marL="342900" indent="-342900">
              <a:buFont typeface="Wingdings" pitchFamily="2" charset="2"/>
              <a:buChar char="Ø"/>
            </a:pPr>
            <a:r>
              <a:rPr lang="en-IN" sz="2400" b="1" i="1">
                <a:solidFill>
                  <a:srgbClr val="FF0000"/>
                </a:solidFill>
                <a:latin typeface="Times New Roman" pitchFamily="18" charset="0"/>
                <a:cs typeface="Times New Roman" pitchFamily="18" charset="0"/>
              </a:rPr>
              <a:t>Cost Management</a:t>
            </a:r>
          </a:p>
        </p:txBody>
      </p:sp>
      <p:sp>
        <p:nvSpPr>
          <p:cNvPr id="16387" name="Rectangle 2"/>
          <p:cNvSpPr>
            <a:spLocks noChangeArrowheads="1"/>
          </p:cNvSpPr>
          <p:nvPr/>
        </p:nvSpPr>
        <p:spPr bwMode="auto">
          <a:xfrm>
            <a:off x="611188" y="917575"/>
            <a:ext cx="8281987" cy="4402138"/>
          </a:xfrm>
          <a:prstGeom prst="rect">
            <a:avLst/>
          </a:prstGeom>
          <a:noFill/>
          <a:ln w="9525">
            <a:noFill/>
            <a:miter lim="800000"/>
            <a:headEnd/>
            <a:tailEnd/>
          </a:ln>
        </p:spPr>
        <p:txBody>
          <a:bodyPr>
            <a:spAutoFit/>
          </a:bodyPr>
          <a:lstStyle/>
          <a:p>
            <a:pPr algn="just"/>
            <a:r>
              <a:rPr lang="en-US" sz="2000">
                <a:latin typeface="Times New Roman" pitchFamily="18" charset="0"/>
                <a:cs typeface="Times New Roman" pitchFamily="18" charset="0"/>
              </a:rPr>
              <a:t>Even as almost all cloud service providers have a “Pay As You Go” model, which reduces the overall cost of the resources being used, there are times when there are huge costs incurred to the enterprise using cloud computing.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When there is under optimization of the resources, let’s say that the servers are not being used to their full potential, add up to the hidden costs.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If there is a degraded application performance or sudden spikes or overages in the usage, it adds up to the overall cost.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Unused resources are one of the other main reasons why the costs go up. If you turn on the services or an instance of cloud and forget to turn it off during the weekend or when there is no current use of it, it will increase the cost without even using the resources.</a:t>
            </a:r>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179388" y="260350"/>
            <a:ext cx="3975100" cy="461963"/>
          </a:xfrm>
          <a:prstGeom prst="rect">
            <a:avLst/>
          </a:prstGeom>
          <a:noFill/>
          <a:ln w="9525">
            <a:noFill/>
            <a:miter lim="800000"/>
            <a:headEnd/>
            <a:tailEnd/>
          </a:ln>
        </p:spPr>
        <p:txBody>
          <a:bodyPr wrap="none">
            <a:spAutoFit/>
          </a:bodyPr>
          <a:lstStyle/>
          <a:p>
            <a:pPr marL="342900" indent="-342900">
              <a:buFont typeface="Wingdings" pitchFamily="2" charset="2"/>
              <a:buChar char="Ø"/>
            </a:pPr>
            <a:r>
              <a:rPr lang="en-IN" sz="2400" b="1" i="1">
                <a:solidFill>
                  <a:srgbClr val="FF0000"/>
                </a:solidFill>
                <a:latin typeface="Times New Roman" pitchFamily="18" charset="0"/>
                <a:cs typeface="Times New Roman" pitchFamily="18" charset="0"/>
              </a:rPr>
              <a:t>Multi-Cloud Environments</a:t>
            </a:r>
          </a:p>
        </p:txBody>
      </p:sp>
      <p:sp>
        <p:nvSpPr>
          <p:cNvPr id="17411" name="Rectangle 2"/>
          <p:cNvSpPr>
            <a:spLocks noChangeArrowheads="1"/>
          </p:cNvSpPr>
          <p:nvPr/>
        </p:nvSpPr>
        <p:spPr bwMode="auto">
          <a:xfrm>
            <a:off x="611188" y="981075"/>
            <a:ext cx="8281987" cy="2862263"/>
          </a:xfrm>
          <a:prstGeom prst="rect">
            <a:avLst/>
          </a:prstGeom>
          <a:noFill/>
          <a:ln w="9525">
            <a:noFill/>
            <a:miter lim="800000"/>
            <a:headEnd/>
            <a:tailEnd/>
          </a:ln>
        </p:spPr>
        <p:txBody>
          <a:bodyPr>
            <a:spAutoFit/>
          </a:bodyPr>
          <a:lstStyle/>
          <a:p>
            <a:pPr algn="just"/>
            <a:r>
              <a:rPr lang="en-US" sz="2000">
                <a:latin typeface="Times New Roman" pitchFamily="18" charset="0"/>
                <a:cs typeface="Times New Roman" pitchFamily="18" charset="0"/>
              </a:rPr>
              <a:t>Due to an increase in the options available to the companies, enterprises not only use a single cloud but depend on multiple cloud service providers.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Most of these companies use hybrid cloud tactics and close to 84% are dependent on multiple clouds.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This often ends up being hindered and difficult to manage for the infrastructure team. The process most of the time ends up being highly complex for the IT team due to the differences between multiple cloud providers. </a:t>
            </a:r>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107950" y="188913"/>
            <a:ext cx="3683000" cy="461962"/>
          </a:xfrm>
          <a:prstGeom prst="rect">
            <a:avLst/>
          </a:prstGeom>
          <a:noFill/>
          <a:ln w="9525">
            <a:noFill/>
            <a:miter lim="800000"/>
            <a:headEnd/>
            <a:tailEnd/>
          </a:ln>
        </p:spPr>
        <p:txBody>
          <a:bodyPr wrap="none">
            <a:spAutoFit/>
          </a:bodyPr>
          <a:lstStyle/>
          <a:p>
            <a:pPr marL="342900" indent="-342900">
              <a:buFont typeface="Wingdings" pitchFamily="2" charset="2"/>
              <a:buChar char="Ø"/>
            </a:pPr>
            <a:r>
              <a:rPr lang="en-IN" sz="2400" b="1" i="1">
                <a:solidFill>
                  <a:srgbClr val="FF0000"/>
                </a:solidFill>
                <a:latin typeface="Times New Roman" pitchFamily="18" charset="0"/>
                <a:cs typeface="Times New Roman" pitchFamily="18" charset="0"/>
              </a:rPr>
              <a:t>Performance Challenges</a:t>
            </a:r>
          </a:p>
        </p:txBody>
      </p:sp>
      <p:sp>
        <p:nvSpPr>
          <p:cNvPr id="3" name="Rectangle 2"/>
          <p:cNvSpPr/>
          <p:nvPr/>
        </p:nvSpPr>
        <p:spPr>
          <a:xfrm>
            <a:off x="468313" y="908050"/>
            <a:ext cx="8496300" cy="4094163"/>
          </a:xfrm>
          <a:prstGeom prst="rect">
            <a:avLst/>
          </a:prstGeom>
        </p:spPr>
        <p:txBody>
          <a:bodyPr>
            <a:spAutoFit/>
          </a:bodyPr>
          <a:lstStyle/>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Performance is an important factor while considering cloud-based solutions. If the performance of the cloud is not satisfactory, it can drive away users and decrease profits.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Even a little latency while loading an app or a web page can result in a huge drop in the percentage of users.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This latency can be a product of </a:t>
            </a:r>
            <a:r>
              <a:rPr lang="en-US" sz="2000" b="1" i="1" dirty="0">
                <a:solidFill>
                  <a:schemeClr val="accent2">
                    <a:lumMod val="75000"/>
                  </a:schemeClr>
                </a:solidFill>
                <a:latin typeface="Times New Roman" panose="02020603050405020304" pitchFamily="18" charset="0"/>
                <a:cs typeface="Times New Roman" panose="02020603050405020304" pitchFamily="18" charset="0"/>
              </a:rPr>
              <a:t>inefficient load balancing</a:t>
            </a:r>
            <a:r>
              <a:rPr lang="en-US" sz="2000" dirty="0">
                <a:latin typeface="Times New Roman" panose="02020603050405020304" pitchFamily="18" charset="0"/>
                <a:cs typeface="Times New Roman" panose="02020603050405020304" pitchFamily="18" charset="0"/>
              </a:rPr>
              <a:t>, which means that the server cannot efficiently split the incoming traffic so as to provide the best user experience.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Challenges also arise in the case of </a:t>
            </a:r>
            <a:r>
              <a:rPr lang="en-US" sz="2000" b="1" i="1" dirty="0">
                <a:solidFill>
                  <a:schemeClr val="accent2">
                    <a:lumMod val="75000"/>
                  </a:schemeClr>
                </a:solidFill>
                <a:latin typeface="Times New Roman" panose="02020603050405020304" pitchFamily="18" charset="0"/>
                <a:cs typeface="Times New Roman" panose="02020603050405020304" pitchFamily="18" charset="0"/>
              </a:rPr>
              <a:t>fault tolerance</a:t>
            </a:r>
            <a:r>
              <a:rPr lang="en-US" sz="2000" dirty="0">
                <a:latin typeface="Times New Roman" panose="02020603050405020304" pitchFamily="18" charset="0"/>
                <a:cs typeface="Times New Roman" panose="02020603050405020304" pitchFamily="18" charset="0"/>
              </a:rPr>
              <a:t>, which means the operations continue as required even when one or more of the components fail.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107950" y="188913"/>
            <a:ext cx="4440238" cy="461962"/>
          </a:xfrm>
          <a:prstGeom prst="rect">
            <a:avLst/>
          </a:prstGeom>
          <a:noFill/>
          <a:ln w="9525">
            <a:noFill/>
            <a:miter lim="800000"/>
            <a:headEnd/>
            <a:tailEnd/>
          </a:ln>
        </p:spPr>
        <p:txBody>
          <a:bodyPr wrap="none">
            <a:spAutoFit/>
          </a:bodyPr>
          <a:lstStyle/>
          <a:p>
            <a:pPr marL="342900" indent="-342900">
              <a:buFont typeface="Wingdings" pitchFamily="2" charset="2"/>
              <a:buChar char="Ø"/>
            </a:pPr>
            <a:r>
              <a:rPr lang="en-IN" sz="2400" b="1" i="1">
                <a:solidFill>
                  <a:srgbClr val="FF0000"/>
                </a:solidFill>
                <a:latin typeface="Times New Roman" pitchFamily="18" charset="0"/>
                <a:cs typeface="Times New Roman" pitchFamily="18" charset="0"/>
              </a:rPr>
              <a:t>Interoperability and Flexibility</a:t>
            </a:r>
          </a:p>
        </p:txBody>
      </p:sp>
      <p:sp>
        <p:nvSpPr>
          <p:cNvPr id="19459" name="Rectangle 2"/>
          <p:cNvSpPr>
            <a:spLocks noChangeArrowheads="1"/>
          </p:cNvSpPr>
          <p:nvPr/>
        </p:nvSpPr>
        <p:spPr bwMode="auto">
          <a:xfrm>
            <a:off x="468313" y="908050"/>
            <a:ext cx="8424862" cy="3478213"/>
          </a:xfrm>
          <a:prstGeom prst="rect">
            <a:avLst/>
          </a:prstGeom>
          <a:noFill/>
          <a:ln w="9525">
            <a:noFill/>
            <a:miter lim="800000"/>
            <a:headEnd/>
            <a:tailEnd/>
          </a:ln>
        </p:spPr>
        <p:txBody>
          <a:bodyPr>
            <a:spAutoFit/>
          </a:bodyPr>
          <a:lstStyle/>
          <a:p>
            <a:pPr algn="just"/>
            <a:r>
              <a:rPr lang="en-US" sz="2000">
                <a:latin typeface="Times New Roman" pitchFamily="18" charset="0"/>
                <a:cs typeface="Times New Roman" pitchFamily="18" charset="0"/>
              </a:rPr>
              <a:t>When an organization uses a specific cloud service provider and wants to switch to another cloud-based solution, it often turns up to be a tedious procedure since applications written for one cloud with the application stack are required to be re-written for the other cloud.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There is a lack of flexibility from switching from one cloud to another due to the complexities involved.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Handling data movement, setting up the security from scratch and network also add up to the issues encountered when changing cloud solutions, thereby reducing flexibility.</a:t>
            </a:r>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79388" y="188913"/>
            <a:ext cx="4368800" cy="461962"/>
          </a:xfrm>
          <a:prstGeom prst="rect">
            <a:avLst/>
          </a:prstGeom>
          <a:noFill/>
          <a:ln w="9525">
            <a:noFill/>
            <a:miter lim="800000"/>
            <a:headEnd/>
            <a:tailEnd/>
          </a:ln>
        </p:spPr>
        <p:txBody>
          <a:bodyPr wrap="none">
            <a:spAutoFit/>
          </a:bodyPr>
          <a:lstStyle/>
          <a:p>
            <a:pPr marL="342900" indent="-342900">
              <a:buFont typeface="Wingdings" pitchFamily="2" charset="2"/>
              <a:buChar char="Ø"/>
            </a:pPr>
            <a:r>
              <a:rPr lang="en-IN" sz="2400" b="1" i="1">
                <a:solidFill>
                  <a:srgbClr val="FF0000"/>
                </a:solidFill>
                <a:latin typeface="Times New Roman" pitchFamily="18" charset="0"/>
                <a:cs typeface="Times New Roman" pitchFamily="18" charset="0"/>
              </a:rPr>
              <a:t>High Dependence on Network</a:t>
            </a:r>
          </a:p>
        </p:txBody>
      </p:sp>
      <p:sp>
        <p:nvSpPr>
          <p:cNvPr id="3" name="Rectangle 2"/>
          <p:cNvSpPr/>
          <p:nvPr/>
        </p:nvSpPr>
        <p:spPr>
          <a:xfrm>
            <a:off x="611188" y="836613"/>
            <a:ext cx="8281987" cy="4462462"/>
          </a:xfrm>
          <a:prstGeom prst="rect">
            <a:avLst/>
          </a:prstGeom>
        </p:spPr>
        <p:txBody>
          <a:bodyPr>
            <a:spAutoFit/>
          </a:bodyPr>
          <a:lstStyle/>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Since cloud computing deals with provisioning resources in real-time, it deals with enormous amounts of data transfer to and from the servers.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This is only made possible due to the availability of the high-speed network. Although these data and resources are exchanged over the network, this can prove to be highly vulnerable in case of limited bandwidth or cases when there is a sudden outage.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Even when the enterprises can cut their hardware costs, they need to ensure that the internet bandwidth is high as well there are zero network outages, or else it can result in a potential business loss.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200" b="1" i="1" dirty="0">
                <a:solidFill>
                  <a:schemeClr val="accent2">
                    <a:lumMod val="75000"/>
                  </a:schemeClr>
                </a:solidFill>
                <a:latin typeface="Times New Roman" panose="02020603050405020304" pitchFamily="18" charset="0"/>
                <a:cs typeface="Times New Roman" panose="02020603050405020304" pitchFamily="18" charset="0"/>
              </a:rPr>
              <a:t>It is therefore a major challenge for smaller enterprises that have to maintain network bandwidth that comes with a high cost.</a:t>
            </a:r>
            <a:endParaRPr lang="en-IN" sz="2200"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388" y="163513"/>
            <a:ext cx="8785225" cy="5324475"/>
          </a:xfrm>
          <a:prstGeom prst="rect">
            <a:avLst/>
          </a:prstGeom>
        </p:spPr>
        <p:txBody>
          <a:bodyPr>
            <a:spAutoFit/>
          </a:bodyPr>
          <a:lstStyle/>
          <a:p>
            <a:pPr fontAlgn="auto">
              <a:spcBef>
                <a:spcPts val="0"/>
              </a:spcBef>
              <a:spcAft>
                <a:spcPts val="0"/>
              </a:spcAft>
              <a:defRPr/>
            </a:pPr>
            <a:r>
              <a:rPr lang="en-US" sz="2400" b="1" dirty="0">
                <a:latin typeface="Times New Roman" panose="02020603050405020304" pitchFamily="18" charset="0"/>
                <a:cs typeface="Times New Roman" panose="02020603050405020304" pitchFamily="18" charset="0"/>
              </a:rPr>
              <a:t>What is cloud infrastructure?</a:t>
            </a:r>
          </a:p>
          <a:p>
            <a:pPr fontAlgn="auto">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Cloud infrastructure refers to the hardware and software components, such as servers, storage, networking, virtualization software, services and management tools, that support the computing requirements of a </a:t>
            </a:r>
            <a:r>
              <a:rPr lang="en-US" sz="2000" u="sng" dirty="0">
                <a:latin typeface="Times New Roman" panose="02020603050405020304" pitchFamily="18" charset="0"/>
                <a:cs typeface="Times New Roman" panose="02020603050405020304" pitchFamily="18" charset="0"/>
              </a:rPr>
              <a:t>cloud computing</a:t>
            </a:r>
            <a:r>
              <a:rPr lang="en-US" sz="2000" dirty="0">
                <a:latin typeface="Times New Roman" panose="02020603050405020304" pitchFamily="18" charset="0"/>
                <a:cs typeface="Times New Roman" panose="02020603050405020304" pitchFamily="18" charset="0"/>
              </a:rPr>
              <a:t> model.</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In a cloud computing architecture, cloud infrastructure refers to the </a:t>
            </a:r>
            <a:r>
              <a:rPr lang="en-US" sz="2000" b="1" dirty="0">
                <a:latin typeface="Times New Roman" panose="02020603050405020304" pitchFamily="18" charset="0"/>
                <a:cs typeface="Times New Roman" panose="02020603050405020304" pitchFamily="18" charset="0"/>
              </a:rPr>
              <a:t>back-end technology</a:t>
            </a:r>
            <a:r>
              <a:rPr lang="en-US" sz="2000" dirty="0">
                <a:latin typeface="Times New Roman" panose="02020603050405020304" pitchFamily="18" charset="0"/>
                <a:cs typeface="Times New Roman" panose="02020603050405020304" pitchFamily="18" charset="0"/>
              </a:rPr>
              <a:t> elements found within most enterprise data centers</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200" b="1" i="1" dirty="0">
                <a:latin typeface="Times New Roman" panose="02020603050405020304" pitchFamily="18" charset="0"/>
                <a:cs typeface="Times New Roman" panose="02020603050405020304" pitchFamily="18" charset="0"/>
              </a:rPr>
              <a:t>Major Components of the data center:</a:t>
            </a:r>
          </a:p>
          <a:p>
            <a:pPr algn="just" fontAlgn="auto">
              <a:spcBef>
                <a:spcPts val="0"/>
              </a:spcBef>
              <a:spcAft>
                <a:spcPts val="0"/>
              </a:spcAft>
              <a:defRPr/>
            </a:pPr>
            <a:endParaRPr lang="en-US" sz="2000" b="1" i="1" dirty="0">
              <a:latin typeface="Times New Roman" panose="02020603050405020304" pitchFamily="18" charset="0"/>
              <a:cs typeface="Times New Roman" panose="02020603050405020304" pitchFamily="18" charset="0"/>
            </a:endParaRPr>
          </a:p>
          <a:p>
            <a:pPr marL="342900" indent="-342900" algn="just" fontAlgn="auto">
              <a:spcBef>
                <a:spcPts val="0"/>
              </a:spcBef>
              <a:spcAft>
                <a:spcPts val="0"/>
              </a:spcAft>
              <a:buFont typeface="Wingdings" panose="05000000000000000000" pitchFamily="2" charset="2"/>
              <a:buChar char="Ø"/>
              <a:defRPr/>
            </a:pPr>
            <a:r>
              <a:rPr lang="en-US" sz="2200" b="1" i="1" dirty="0">
                <a:solidFill>
                  <a:srgbClr val="00B050"/>
                </a:solidFill>
                <a:latin typeface="Times New Roman" panose="02020603050405020304" pitchFamily="18" charset="0"/>
                <a:cs typeface="Times New Roman" panose="02020603050405020304" pitchFamily="18" charset="0"/>
              </a:rPr>
              <a:t>Server Farm</a:t>
            </a:r>
          </a:p>
          <a:p>
            <a:pPr marL="342900" indent="-342900" algn="just" fontAlgn="auto">
              <a:spcBef>
                <a:spcPts val="0"/>
              </a:spcBef>
              <a:spcAft>
                <a:spcPts val="0"/>
              </a:spcAft>
              <a:buFont typeface="Wingdings" panose="05000000000000000000" pitchFamily="2" charset="2"/>
              <a:buChar char="Ø"/>
              <a:defRPr/>
            </a:pPr>
            <a:endParaRPr lang="en-US" sz="2200" b="1" i="1" dirty="0">
              <a:solidFill>
                <a:srgbClr val="00B050"/>
              </a:solidFill>
              <a:latin typeface="Times New Roman" panose="02020603050405020304" pitchFamily="18" charset="0"/>
              <a:cs typeface="Times New Roman" panose="02020603050405020304" pitchFamily="18" charset="0"/>
            </a:endParaRPr>
          </a:p>
          <a:p>
            <a:pPr marL="342900" indent="-342900" algn="just" fontAlgn="auto">
              <a:spcBef>
                <a:spcPts val="0"/>
              </a:spcBef>
              <a:spcAft>
                <a:spcPts val="0"/>
              </a:spcAft>
              <a:buFont typeface="Wingdings" panose="05000000000000000000" pitchFamily="2" charset="2"/>
              <a:buChar char="Ø"/>
              <a:defRPr/>
            </a:pPr>
            <a:r>
              <a:rPr lang="en-US" sz="2200" b="1" i="1" dirty="0">
                <a:solidFill>
                  <a:srgbClr val="00B050"/>
                </a:solidFill>
                <a:latin typeface="Times New Roman" panose="02020603050405020304" pitchFamily="18" charset="0"/>
                <a:cs typeface="Times New Roman" panose="02020603050405020304" pitchFamily="18" charset="0"/>
              </a:rPr>
              <a:t>Network Infrastructure</a:t>
            </a:r>
          </a:p>
          <a:p>
            <a:pPr marL="342900" indent="-342900" algn="just" fontAlgn="auto">
              <a:spcBef>
                <a:spcPts val="0"/>
              </a:spcBef>
              <a:spcAft>
                <a:spcPts val="0"/>
              </a:spcAft>
              <a:buFont typeface="Wingdings" panose="05000000000000000000" pitchFamily="2" charset="2"/>
              <a:buChar char="Ø"/>
              <a:defRPr/>
            </a:pPr>
            <a:endParaRPr lang="en-US" sz="2200" b="1" i="1" dirty="0">
              <a:solidFill>
                <a:srgbClr val="00B050"/>
              </a:solidFill>
              <a:latin typeface="Times New Roman" panose="02020603050405020304" pitchFamily="18" charset="0"/>
              <a:cs typeface="Times New Roman" panose="02020603050405020304" pitchFamily="18" charset="0"/>
            </a:endParaRPr>
          </a:p>
          <a:p>
            <a:pPr marL="342900" indent="-342900" algn="just" fontAlgn="auto">
              <a:spcBef>
                <a:spcPts val="0"/>
              </a:spcBef>
              <a:spcAft>
                <a:spcPts val="0"/>
              </a:spcAft>
              <a:buFont typeface="Wingdings" panose="05000000000000000000" pitchFamily="2" charset="2"/>
              <a:buChar char="Ø"/>
              <a:defRPr/>
            </a:pPr>
            <a:r>
              <a:rPr lang="en-US" sz="2200" b="1" i="1" dirty="0">
                <a:solidFill>
                  <a:srgbClr val="00B050"/>
                </a:solidFill>
                <a:latin typeface="Times New Roman" panose="02020603050405020304" pitchFamily="18" charset="0"/>
                <a:cs typeface="Times New Roman" panose="02020603050405020304" pitchFamily="18" charset="0"/>
              </a:rPr>
              <a:t>Storage Systems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179388" y="260350"/>
            <a:ext cx="4803775" cy="461963"/>
          </a:xfrm>
          <a:prstGeom prst="rect">
            <a:avLst/>
          </a:prstGeom>
          <a:noFill/>
          <a:ln w="9525">
            <a:noFill/>
            <a:miter lim="800000"/>
            <a:headEnd/>
            <a:tailEnd/>
          </a:ln>
        </p:spPr>
        <p:txBody>
          <a:bodyPr wrap="none">
            <a:spAutoFit/>
          </a:bodyPr>
          <a:lstStyle/>
          <a:p>
            <a:pPr marL="342900" indent="-342900">
              <a:buFont typeface="Wingdings" pitchFamily="2" charset="2"/>
              <a:buChar char="Ø"/>
            </a:pPr>
            <a:r>
              <a:rPr lang="en-US" sz="2400" b="1" i="1">
                <a:solidFill>
                  <a:srgbClr val="FF0000"/>
                </a:solidFill>
                <a:latin typeface="Times New Roman" pitchFamily="18" charset="0"/>
                <a:cs typeface="Times New Roman" pitchFamily="18" charset="0"/>
              </a:rPr>
              <a:t>Lack of Knowledge and Expertise</a:t>
            </a:r>
          </a:p>
        </p:txBody>
      </p:sp>
      <p:sp>
        <p:nvSpPr>
          <p:cNvPr id="3" name="Rectangle 2"/>
          <p:cNvSpPr/>
          <p:nvPr/>
        </p:nvSpPr>
        <p:spPr>
          <a:xfrm>
            <a:off x="684213" y="908050"/>
            <a:ext cx="8208962" cy="4494213"/>
          </a:xfrm>
          <a:prstGeom prst="rect">
            <a:avLst/>
          </a:prstGeom>
        </p:spPr>
        <p:txBody>
          <a:bodyPr>
            <a:spAutoFit/>
          </a:bodyPr>
          <a:lstStyle/>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Due to the complex nature and the high demand for research working with the cloud often ends up being a highly tedious task.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It requires immense knowledge and wide expertise on the subject. Although there are a lot of professionals in the field they need to constantly update themselves.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Cloud computing is a highly paid job due to the extensive gap between demand and supply. There are a lot of vacancies but very few talented cloud engineers, developers, and professionals.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200" b="1" i="1" dirty="0">
                <a:solidFill>
                  <a:schemeClr val="accent2">
                    <a:lumMod val="75000"/>
                  </a:schemeClr>
                </a:solidFill>
                <a:latin typeface="Times New Roman" panose="02020603050405020304" pitchFamily="18" charset="0"/>
                <a:cs typeface="Times New Roman" panose="02020603050405020304" pitchFamily="18" charset="0"/>
              </a:rPr>
              <a:t>Therefore, there is a need for upskilling so these professionals can actively understand, manage and develop cloud-based applications with minimum issues and maximum reliability.</a:t>
            </a:r>
            <a:endParaRPr lang="en-IN" sz="2200" b="1" i="1"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2700338" y="188913"/>
            <a:ext cx="3986212"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Cloud of Clouds (Intercloud)</a:t>
            </a:r>
          </a:p>
        </p:txBody>
      </p:sp>
      <p:pic>
        <p:nvPicPr>
          <p:cNvPr id="22531" name="Picture 2" descr="Get the most out of your cloud applications with InterCloud - YouTube"/>
          <p:cNvPicPr>
            <a:picLocks noChangeAspect="1" noChangeArrowheads="1"/>
          </p:cNvPicPr>
          <p:nvPr/>
        </p:nvPicPr>
        <p:blipFill>
          <a:blip r:embed="rId2" cstate="print"/>
          <a:srcRect/>
          <a:stretch>
            <a:fillRect/>
          </a:stretch>
        </p:blipFill>
        <p:spPr bwMode="auto">
          <a:xfrm>
            <a:off x="457200" y="1371600"/>
            <a:ext cx="8458200" cy="5456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107950" y="1268413"/>
            <a:ext cx="8856663" cy="4094162"/>
          </a:xfrm>
          <a:prstGeom prst="rect">
            <a:avLst/>
          </a:prstGeom>
          <a:noFill/>
          <a:ln w="9525">
            <a:noFill/>
            <a:miter lim="800000"/>
            <a:headEnd/>
            <a:tailEnd/>
          </a:ln>
        </p:spPr>
        <p:txBody>
          <a:bodyPr>
            <a:spAutoFit/>
          </a:bodyPr>
          <a:lstStyle/>
          <a:p>
            <a:pPr algn="just"/>
            <a:r>
              <a:rPr lang="en-US" sz="2000" b="1">
                <a:latin typeface="Times New Roman" pitchFamily="18" charset="0"/>
                <a:cs typeface="Times New Roman" pitchFamily="18" charset="0"/>
              </a:rPr>
              <a:t>Intercloud or  ‘cloud of clouds’</a:t>
            </a:r>
            <a:r>
              <a:rPr lang="en-US" sz="2000">
                <a:latin typeface="Times New Roman" pitchFamily="18" charset="0"/>
                <a:cs typeface="Times New Roman" pitchFamily="18" charset="0"/>
              </a:rPr>
              <a:t> is a term refer to a theoretical model for </a:t>
            </a:r>
            <a:r>
              <a:rPr lang="en-US" sz="2000" b="1">
                <a:latin typeface="Times New Roman" pitchFamily="18" charset="0"/>
                <a:cs typeface="Times New Roman" pitchFamily="18" charset="0"/>
              </a:rPr>
              <a:t>cloud computing services based on the idea of combining many different individual clouds into one seamless mass</a:t>
            </a:r>
            <a:r>
              <a:rPr lang="en-US" sz="2000">
                <a:latin typeface="Times New Roman" pitchFamily="18" charset="0"/>
                <a:cs typeface="Times New Roman" pitchFamily="18" charset="0"/>
              </a:rPr>
              <a:t> in terms of on-demand operations.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The intercloud would simply make sure that </a:t>
            </a:r>
            <a:r>
              <a:rPr lang="en-US" sz="2000" b="1">
                <a:latin typeface="Times New Roman" pitchFamily="18" charset="0"/>
                <a:cs typeface="Times New Roman" pitchFamily="18" charset="0"/>
              </a:rPr>
              <a:t>a cloud could use resources beyond its reach</a:t>
            </a:r>
            <a:r>
              <a:rPr lang="en-US" sz="2000">
                <a:latin typeface="Times New Roman" pitchFamily="18" charset="0"/>
                <a:cs typeface="Times New Roman" pitchFamily="18" charset="0"/>
              </a:rPr>
              <a:t>, by taking advantage of pre-existing contracts with other cloud providers.</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The Intercloud scenario is based on the key concept that </a:t>
            </a:r>
            <a:r>
              <a:rPr lang="en-US" sz="2000" b="1">
                <a:latin typeface="Times New Roman" pitchFamily="18" charset="0"/>
                <a:cs typeface="Times New Roman" pitchFamily="18" charset="0"/>
              </a:rPr>
              <a:t>each single cloud does not have infinite physical resources or ubiquitous geographic footprint.</a:t>
            </a:r>
          </a:p>
          <a:p>
            <a:pPr algn="just"/>
            <a:endParaRPr lang="en-US" sz="2000" b="1">
              <a:latin typeface="Times New Roman" pitchFamily="18" charset="0"/>
              <a:cs typeface="Times New Roman" pitchFamily="18" charset="0"/>
            </a:endParaRPr>
          </a:p>
          <a:p>
            <a:pPr algn="just"/>
            <a:r>
              <a:rPr lang="en-US" sz="2000">
                <a:latin typeface="Times New Roman" pitchFamily="18" charset="0"/>
                <a:cs typeface="Times New Roman" pitchFamily="18" charset="0"/>
              </a:rPr>
              <a:t>If a cloud saturates the computational and storage resources of its infrastructure, or is requested to use resources in a geography where it has no footprint, it would still be able to satisfy such requests for service allocations sent from its clients.</a:t>
            </a:r>
          </a:p>
        </p:txBody>
      </p:sp>
      <p:sp>
        <p:nvSpPr>
          <p:cNvPr id="23555" name="Rectangle 2"/>
          <p:cNvSpPr>
            <a:spLocks noChangeArrowheads="1"/>
          </p:cNvSpPr>
          <p:nvPr/>
        </p:nvSpPr>
        <p:spPr bwMode="auto">
          <a:xfrm>
            <a:off x="2700338" y="188913"/>
            <a:ext cx="3986212"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Cloud of Clouds (Intercloud)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Inter-Cloud</a:t>
            </a:r>
            <a:endParaRPr lang="en-IN" smtClean="0"/>
          </a:p>
        </p:txBody>
      </p:sp>
      <p:sp>
        <p:nvSpPr>
          <p:cNvPr id="3" name="Content Placeholder 2"/>
          <p:cNvSpPr>
            <a:spLocks noGrp="1"/>
          </p:cNvSpPr>
          <p:nvPr>
            <p:ph idx="1"/>
          </p:nvPr>
        </p:nvSpPr>
        <p:spPr/>
        <p:txBody>
          <a:bodyPr rtlCol="0">
            <a:normAutofit fontScale="92500" lnSpcReduction="10000"/>
          </a:bodyPr>
          <a:lstStyle/>
          <a:p>
            <a:pPr algn="just" eaLnBrk="1" fontAlgn="auto" hangingPunct="1">
              <a:spcAft>
                <a:spcPts val="0"/>
              </a:spcAft>
              <a:buFont typeface="Arial" panose="020B0604020202020204" pitchFamily="34" charset="0"/>
              <a:buChar char="•"/>
              <a:defRPr/>
            </a:pPr>
            <a:r>
              <a:rPr lang="en-IN" b="1" dirty="0"/>
              <a:t>Definition:</a:t>
            </a:r>
            <a:r>
              <a:rPr lang="en-IN" dirty="0"/>
              <a:t> The idea behind an </a:t>
            </a:r>
            <a:r>
              <a:rPr lang="en-IN" dirty="0" smtClean="0"/>
              <a:t>inter-cloud </a:t>
            </a:r>
            <a:r>
              <a:rPr lang="en-IN" dirty="0"/>
              <a:t>is that a </a:t>
            </a:r>
            <a:r>
              <a:rPr lang="en-IN" b="1" i="1" dirty="0"/>
              <a:t>single common functionality would combine many different individual clouds into one seamless mass in terms of on-demand operations.</a:t>
            </a:r>
          </a:p>
          <a:p>
            <a:pPr algn="just" eaLnBrk="1" fontAlgn="auto" hangingPunct="1">
              <a:spcAft>
                <a:spcPts val="0"/>
              </a:spcAft>
              <a:buFont typeface="Arial" panose="020B0604020202020204" pitchFamily="34" charset="0"/>
              <a:buChar char="•"/>
              <a:defRPr/>
            </a:pPr>
            <a:r>
              <a:rPr lang="en-IN" dirty="0"/>
              <a:t>Terms like rapid elasticity, resource pooling and on-demand self-service are already part of cloud hosting service designs that are set up to make sure the customer or client never has to deal with limitations or disruptions. </a:t>
            </a:r>
          </a:p>
          <a:p>
            <a:pPr eaLnBrk="1" fontAlgn="auto" hangingPunct="1">
              <a:spcAft>
                <a:spcPts val="0"/>
              </a:spcAft>
              <a:buFont typeface="Arial" panose="020B0604020202020204" pitchFamily="34" charset="0"/>
              <a:buChar char="•"/>
              <a:defRPr/>
            </a:pPr>
            <a:endParaRPr lang="en-IN"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2700338" y="188913"/>
            <a:ext cx="3986212"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Cloud of Clouds (Intercloud)</a:t>
            </a:r>
          </a:p>
        </p:txBody>
      </p:sp>
      <p:sp>
        <p:nvSpPr>
          <p:cNvPr id="3" name="Rectangle 2"/>
          <p:cNvSpPr/>
          <p:nvPr/>
        </p:nvSpPr>
        <p:spPr>
          <a:xfrm>
            <a:off x="152400" y="836613"/>
            <a:ext cx="8812213" cy="4400550"/>
          </a:xfrm>
          <a:prstGeom prst="rect">
            <a:avLst/>
          </a:prstGeom>
        </p:spPr>
        <p:txBody>
          <a:bodyPr>
            <a:spAutoFit/>
          </a:bodyPr>
          <a:lstStyle/>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The Intercloud scenario would address such situations where each cloud would use the computational, storage, or any kind of resource (through semantic resource descriptions, and open federation) of the infrastructures of other clouds.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b="1" i="1" dirty="0">
                <a:solidFill>
                  <a:schemeClr val="accent6">
                    <a:lumMod val="75000"/>
                  </a:schemeClr>
                </a:solidFill>
                <a:latin typeface="Times New Roman" panose="02020603050405020304" pitchFamily="18" charset="0"/>
                <a:cs typeface="Times New Roman" panose="02020603050405020304" pitchFamily="18" charset="0"/>
              </a:rPr>
              <a:t>This is analogous to the way the Internet works</a:t>
            </a:r>
            <a:r>
              <a:rPr lang="en-US" sz="2000" dirty="0">
                <a:latin typeface="Times New Roman" panose="02020603050405020304" pitchFamily="18" charset="0"/>
                <a:cs typeface="Times New Roman" panose="02020603050405020304" pitchFamily="18" charset="0"/>
              </a:rPr>
              <a:t>, in that a service provider, to which an endpoint is attached, will access or deliver traffic from/to source/destination addresses outside of its service area by using Internet routing protocols with other service providers with whom it has a pre-arranged exchange or </a:t>
            </a:r>
            <a:r>
              <a:rPr lang="en-US" sz="2000" b="1" dirty="0">
                <a:latin typeface="Times New Roman" panose="02020603050405020304" pitchFamily="18" charset="0"/>
                <a:cs typeface="Times New Roman" panose="02020603050405020304" pitchFamily="18" charset="0"/>
              </a:rPr>
              <a:t>peering relationship.</a:t>
            </a:r>
            <a:r>
              <a:rPr lang="en-US" sz="2000" dirty="0">
                <a:latin typeface="Times New Roman" panose="02020603050405020304" pitchFamily="18" charset="0"/>
                <a:cs typeface="Times New Roman" panose="02020603050405020304" pitchFamily="18" charset="0"/>
              </a:rPr>
              <a:t> </a:t>
            </a:r>
          </a:p>
          <a:p>
            <a:pPr algn="just" fontAlgn="auto">
              <a:spcBef>
                <a:spcPts val="0"/>
              </a:spcBef>
              <a:spcAft>
                <a:spcPts val="0"/>
              </a:spcAft>
              <a:defRPr/>
            </a:pPr>
            <a:endParaRPr lang="en-US" sz="2000" dirty="0">
              <a:latin typeface="Times New Roman" panose="02020603050405020304" pitchFamily="18" charset="0"/>
              <a:cs typeface="Times New Roman" panose="02020603050405020304" pitchFamily="18" charset="0"/>
            </a:endParaRPr>
          </a:p>
          <a:p>
            <a:pPr algn="just" fontAlgn="auto">
              <a:spcBef>
                <a:spcPts val="0"/>
              </a:spcBef>
              <a:spcAft>
                <a:spcPts val="0"/>
              </a:spcAft>
              <a:defRPr/>
            </a:pPr>
            <a:r>
              <a:rPr lang="en-US" sz="2000" dirty="0">
                <a:latin typeface="Times New Roman" panose="02020603050405020304" pitchFamily="18" charset="0"/>
                <a:cs typeface="Times New Roman" panose="02020603050405020304" pitchFamily="18" charset="0"/>
              </a:rPr>
              <a:t>It is also analogous to the way mobile operators implement roaming and inter-carrier interoperability. Such forms of cloud exchange, peering, or roaming may introduce </a:t>
            </a:r>
            <a:r>
              <a:rPr lang="en-US" sz="2000" b="1" dirty="0">
                <a:latin typeface="Times New Roman" panose="02020603050405020304" pitchFamily="18" charset="0"/>
                <a:cs typeface="Times New Roman" panose="02020603050405020304" pitchFamily="18" charset="0"/>
              </a:rPr>
              <a:t>new business opportunities among cloud providers if they manage to go beyond the theoretical framework.</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p:cNvPicPr>
          <p:nvPr/>
        </p:nvPicPr>
        <p:blipFill>
          <a:blip r:embed="rId2" cstate="print"/>
          <a:srcRect/>
          <a:stretch>
            <a:fillRect/>
          </a:stretch>
        </p:blipFill>
        <p:spPr bwMode="auto">
          <a:xfrm>
            <a:off x="539750" y="908050"/>
            <a:ext cx="7488238" cy="4176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Inter Cloud Design Objectives</a:t>
            </a:r>
            <a:endParaRPr lang="en-IN" smtClean="0"/>
          </a:p>
        </p:txBody>
      </p:sp>
      <p:sp>
        <p:nvSpPr>
          <p:cNvPr id="27651" name="Content Placeholder 2"/>
          <p:cNvSpPr>
            <a:spLocks noGrp="1"/>
          </p:cNvSpPr>
          <p:nvPr>
            <p:ph idx="1"/>
          </p:nvPr>
        </p:nvSpPr>
        <p:spPr/>
        <p:txBody>
          <a:bodyPr/>
          <a:lstStyle/>
          <a:p>
            <a:pPr eaLnBrk="1" hangingPunct="1"/>
            <a:r>
              <a:rPr lang="en-IN" b="1" smtClean="0"/>
              <a:t>Shifting computing from desktops to data centers</a:t>
            </a:r>
          </a:p>
          <a:p>
            <a:pPr eaLnBrk="1" hangingPunct="1"/>
            <a:r>
              <a:rPr lang="en-IN" b="1" smtClean="0"/>
              <a:t>Service provisioning and cloud economics</a:t>
            </a:r>
          </a:p>
          <a:p>
            <a:pPr eaLnBrk="1" hangingPunct="1"/>
            <a:r>
              <a:rPr lang="en-IN" b="1" smtClean="0"/>
              <a:t>Scalability in performance</a:t>
            </a:r>
          </a:p>
          <a:p>
            <a:pPr eaLnBrk="1" hangingPunct="1"/>
            <a:r>
              <a:rPr lang="en-IN" b="1" smtClean="0"/>
              <a:t>Data privacy protection</a:t>
            </a:r>
          </a:p>
          <a:p>
            <a:pPr eaLnBrk="1" hangingPunct="1"/>
            <a:r>
              <a:rPr lang="en-IN" b="1" smtClean="0"/>
              <a:t>High quality of cloud services</a:t>
            </a:r>
          </a:p>
          <a:p>
            <a:pPr eaLnBrk="1" hangingPunct="1"/>
            <a:r>
              <a:rPr lang="en-IN" b="1" smtClean="0"/>
              <a:t>New standards and interfaces</a:t>
            </a:r>
            <a:endParaRPr lang="en-IN" smtClean="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endParaRPr lang="en-IN" smtClean="0"/>
          </a:p>
        </p:txBody>
      </p:sp>
      <p:sp>
        <p:nvSpPr>
          <p:cNvPr id="28675" name="Content Placeholder 2"/>
          <p:cNvSpPr>
            <a:spLocks noGrp="1"/>
          </p:cNvSpPr>
          <p:nvPr>
            <p:ph idx="1"/>
          </p:nvPr>
        </p:nvSpPr>
        <p:spPr/>
        <p:txBody>
          <a:bodyPr/>
          <a:lstStyle/>
          <a:p>
            <a:pPr eaLnBrk="1" hangingPunct="1"/>
            <a:endParaRPr lang="en-IN" smtClean="0"/>
          </a:p>
        </p:txBody>
      </p:sp>
      <p:pic>
        <p:nvPicPr>
          <p:cNvPr id="28676" name="Picture 3"/>
          <p:cNvPicPr>
            <a:picLocks noChangeAspect="1"/>
          </p:cNvPicPr>
          <p:nvPr/>
        </p:nvPicPr>
        <p:blipFill>
          <a:blip r:embed="rId2" cstate="print"/>
          <a:srcRect/>
          <a:stretch>
            <a:fillRect/>
          </a:stretch>
        </p:blipFill>
        <p:spPr bwMode="auto">
          <a:xfrm>
            <a:off x="323850" y="260350"/>
            <a:ext cx="8362950" cy="585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93700" y="0"/>
            <a:ext cx="8229600" cy="1143000"/>
          </a:xfrm>
        </p:spPr>
        <p:txBody>
          <a:bodyPr/>
          <a:lstStyle/>
          <a:p>
            <a:pPr eaLnBrk="1" hangingPunct="1"/>
            <a:r>
              <a:rPr lang="en-IN" smtClean="0"/>
              <a:t>Challenges</a:t>
            </a:r>
          </a:p>
        </p:txBody>
      </p:sp>
      <p:sp>
        <p:nvSpPr>
          <p:cNvPr id="29699" name="Content Placeholder 2"/>
          <p:cNvSpPr>
            <a:spLocks noGrp="1"/>
          </p:cNvSpPr>
          <p:nvPr>
            <p:ph idx="1"/>
          </p:nvPr>
        </p:nvSpPr>
        <p:spPr>
          <a:xfrm>
            <a:off x="420688" y="1041400"/>
            <a:ext cx="8229600" cy="4525963"/>
          </a:xfrm>
        </p:spPr>
        <p:txBody>
          <a:bodyPr/>
          <a:lstStyle/>
          <a:p>
            <a:pPr algn="just" eaLnBrk="1" hangingPunct="1"/>
            <a:r>
              <a:rPr lang="en-IN" sz="1900" b="1" smtClean="0"/>
              <a:t>Identification:</a:t>
            </a:r>
            <a:r>
              <a:rPr lang="en-IN" sz="1900" smtClean="0"/>
              <a:t> The first step is to create a system where each cloud can be identified and accessed by another cloud.</a:t>
            </a:r>
          </a:p>
          <a:p>
            <a:pPr algn="just" eaLnBrk="1" hangingPunct="1"/>
            <a:r>
              <a:rPr lang="en-IN" sz="1900" b="1" smtClean="0"/>
              <a:t>Acceptance of Standards</a:t>
            </a:r>
            <a:r>
              <a:rPr lang="en-IN" sz="1900" smtClean="0"/>
              <a:t>: The IEEE is working on standards for the cloud, the question remains if these standards will be accepted by all. These standards cannot be enforced, so each cloud provider needs to accept these standards in order for the needle to move.  Furthermore, as these standards are being developed, technology is advancing which might make the new standards obsolete.</a:t>
            </a:r>
          </a:p>
          <a:p>
            <a:pPr algn="just" eaLnBrk="1" hangingPunct="1"/>
            <a:r>
              <a:rPr lang="en-IN" sz="1900" b="1" smtClean="0"/>
              <a:t>Communication: </a:t>
            </a:r>
            <a:r>
              <a:rPr lang="en-IN" sz="1900" smtClean="0"/>
              <a:t>Clouds will need to talk to each other to verify each other’s available resources.  This requires creating a universal language among the clouds.</a:t>
            </a:r>
          </a:p>
          <a:p>
            <a:pPr algn="just" eaLnBrk="1" hangingPunct="1"/>
            <a:r>
              <a:rPr lang="en-IN" sz="1900" b="1" smtClean="0"/>
              <a:t>Architecture: </a:t>
            </a:r>
            <a:r>
              <a:rPr lang="en-IN" sz="1900" smtClean="0"/>
              <a:t>The ability for clouds to corroborate(support) and share assets is not sufficient, this process needs to be cost-effective and simple.  Clouds would need to be re-architected in order to create a user friendly Intercloud that is significantly cheaper than the current system.</a:t>
            </a:r>
          </a:p>
          <a:p>
            <a:pPr algn="just" eaLnBrk="1" hangingPunct="1"/>
            <a:r>
              <a:rPr lang="en-IN" sz="1900" b="1" smtClean="0"/>
              <a:t>Payment: </a:t>
            </a:r>
            <a:r>
              <a:rPr lang="en-IN" sz="1900" smtClean="0"/>
              <a:t>When one provider uses the assets of another provider, a questions arises on how will the second provider be compensated, and who will be responsible for the SLAs?</a:t>
            </a:r>
          </a:p>
          <a:p>
            <a:pPr algn="just" eaLnBrk="1" hangingPunct="1"/>
            <a:endParaRPr lang="en-IN" sz="19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4294967295"/>
          </p:nvPr>
        </p:nvPicPr>
        <p:blipFill>
          <a:blip r:embed="rId2" cstate="print"/>
          <a:srcRect/>
          <a:stretch>
            <a:fillRect/>
          </a:stretch>
        </p:blipFill>
        <p:spPr>
          <a:xfrm>
            <a:off x="609600" y="730250"/>
            <a:ext cx="8305800" cy="58674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2339975" y="188913"/>
            <a:ext cx="4627563"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Architecture of Cloud Computing</a:t>
            </a:r>
          </a:p>
        </p:txBody>
      </p:sp>
      <p:pic>
        <p:nvPicPr>
          <p:cNvPr id="4099" name="Picture 3"/>
          <p:cNvPicPr>
            <a:picLocks noChangeAspect="1" noChangeArrowheads="1"/>
          </p:cNvPicPr>
          <p:nvPr/>
        </p:nvPicPr>
        <p:blipFill>
          <a:blip r:embed="rId2" cstate="print"/>
          <a:srcRect/>
          <a:stretch>
            <a:fillRect/>
          </a:stretch>
        </p:blipFill>
        <p:spPr bwMode="auto">
          <a:xfrm>
            <a:off x="884238" y="925513"/>
            <a:ext cx="7539037"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657225" y="695325"/>
            <a:ext cx="782955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304800" y="762000"/>
            <a:ext cx="84582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2195513" y="260350"/>
            <a:ext cx="4995862" cy="461963"/>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Inter Cloud Resource Management</a:t>
            </a:r>
          </a:p>
        </p:txBody>
      </p:sp>
      <p:sp>
        <p:nvSpPr>
          <p:cNvPr id="33795" name="Rectangle 2"/>
          <p:cNvSpPr>
            <a:spLocks noChangeArrowheads="1"/>
          </p:cNvSpPr>
          <p:nvPr/>
        </p:nvSpPr>
        <p:spPr bwMode="auto">
          <a:xfrm>
            <a:off x="104775" y="981075"/>
            <a:ext cx="8859838" cy="3784600"/>
          </a:xfrm>
          <a:prstGeom prst="rect">
            <a:avLst/>
          </a:prstGeom>
          <a:noFill/>
          <a:ln w="9525">
            <a:noFill/>
            <a:miter lim="800000"/>
            <a:headEnd/>
            <a:tailEnd/>
          </a:ln>
        </p:spPr>
        <p:txBody>
          <a:bodyPr>
            <a:spAutoFit/>
          </a:bodyPr>
          <a:lstStyle/>
          <a:p>
            <a:pPr algn="just"/>
            <a:r>
              <a:rPr lang="en-US" sz="2000">
                <a:latin typeface="Times New Roman" pitchFamily="18" charset="0"/>
                <a:cs typeface="Times New Roman" pitchFamily="18" charset="0"/>
              </a:rPr>
              <a:t>The cloud infrastructure layer can be divided as Data as a Service (DaaS) and Communication as a Service (CaaS) in addition to compute and storage in IaaS.</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Cloud players are divided into three classes:</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(1) cloud service providers and IT administrators,</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(2) software developers or vendors, and</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(3) end users or business users.</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 These cloud players vary in their roles under the IaaS, PaaS, and SaaS models.</a:t>
            </a:r>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250825" y="1000125"/>
            <a:ext cx="8785225" cy="4708525"/>
          </a:xfrm>
          <a:prstGeom prst="rect">
            <a:avLst/>
          </a:prstGeom>
          <a:noFill/>
          <a:ln w="9525">
            <a:noFill/>
            <a:miter lim="800000"/>
            <a:headEnd/>
            <a:tailEnd/>
          </a:ln>
        </p:spPr>
        <p:txBody>
          <a:bodyPr>
            <a:spAutoFit/>
          </a:bodyPr>
          <a:lstStyle/>
          <a:p>
            <a:pPr algn="just"/>
            <a:r>
              <a:rPr lang="en-US" sz="2000">
                <a:latin typeface="Times New Roman" pitchFamily="18" charset="0"/>
                <a:cs typeface="Times New Roman" pitchFamily="18" charset="0"/>
              </a:rPr>
              <a:t>From the software vendors’ perspective, </a:t>
            </a:r>
            <a:r>
              <a:rPr lang="en-US" sz="2000" b="1">
                <a:latin typeface="Times New Roman" pitchFamily="18" charset="0"/>
                <a:cs typeface="Times New Roman" pitchFamily="18" charset="0"/>
              </a:rPr>
              <a:t>application performance </a:t>
            </a:r>
            <a:r>
              <a:rPr lang="en-US" sz="2000">
                <a:latin typeface="Times New Roman" pitchFamily="18" charset="0"/>
                <a:cs typeface="Times New Roman" pitchFamily="18" charset="0"/>
              </a:rPr>
              <a:t>on a given cloud platform is most important.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From the providers’ perspective, </a:t>
            </a:r>
            <a:r>
              <a:rPr lang="en-US" sz="2000" b="1">
                <a:latin typeface="Times New Roman" pitchFamily="18" charset="0"/>
                <a:cs typeface="Times New Roman" pitchFamily="18" charset="0"/>
              </a:rPr>
              <a:t>cloud infrastructure performance </a:t>
            </a:r>
            <a:r>
              <a:rPr lang="en-US" sz="2000">
                <a:latin typeface="Times New Roman" pitchFamily="18" charset="0"/>
                <a:cs typeface="Times New Roman" pitchFamily="18" charset="0"/>
              </a:rPr>
              <a:t>is the primary concern.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From the end users’ perspective, </a:t>
            </a:r>
            <a:r>
              <a:rPr lang="en-US" sz="2000" b="1">
                <a:latin typeface="Times New Roman" pitchFamily="18" charset="0"/>
                <a:cs typeface="Times New Roman" pitchFamily="18" charset="0"/>
              </a:rPr>
              <a:t>the quality of services, including security</a:t>
            </a:r>
            <a:r>
              <a:rPr lang="en-US" sz="2000">
                <a:latin typeface="Times New Roman" pitchFamily="18" charset="0"/>
                <a:cs typeface="Times New Roman" pitchFamily="18" charset="0"/>
              </a:rPr>
              <a:t>, is the most important</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Developers have to consider how to design the system to meet critical requirements such as </a:t>
            </a:r>
            <a:r>
              <a:rPr lang="en-US" sz="2000" b="1">
                <a:latin typeface="Times New Roman" pitchFamily="18" charset="0"/>
                <a:cs typeface="Times New Roman" pitchFamily="18" charset="0"/>
              </a:rPr>
              <a:t>high throughput, High Availability, and fault tolerance</a:t>
            </a:r>
            <a:r>
              <a:rPr lang="en-US" sz="2000">
                <a:latin typeface="Times New Roman" pitchFamily="18" charset="0"/>
                <a:cs typeface="Times New Roman" pitchFamily="18" charset="0"/>
              </a:rPr>
              <a:t>.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Even the operating system might be modified to meet the special requirement of cloud data processing.</a:t>
            </a:r>
          </a:p>
          <a:p>
            <a:pPr algn="just"/>
            <a:endParaRPr lang="en-IN" sz="2000">
              <a:latin typeface="Times New Roman" pitchFamily="18" charset="0"/>
              <a:cs typeface="Times New Roman" pitchFamily="18" charset="0"/>
            </a:endParaRPr>
          </a:p>
        </p:txBody>
      </p:sp>
      <p:sp>
        <p:nvSpPr>
          <p:cNvPr id="34819" name="Rectangle 2"/>
          <p:cNvSpPr>
            <a:spLocks noChangeArrowheads="1"/>
          </p:cNvSpPr>
          <p:nvPr/>
        </p:nvSpPr>
        <p:spPr bwMode="auto">
          <a:xfrm>
            <a:off x="2195513" y="260350"/>
            <a:ext cx="4995862" cy="461963"/>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Inter Cloud Resource Management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04775" y="981075"/>
            <a:ext cx="8859838" cy="3784600"/>
          </a:xfrm>
          <a:prstGeom prst="rect">
            <a:avLst/>
          </a:prstGeom>
          <a:noFill/>
          <a:ln w="9525">
            <a:noFill/>
            <a:miter lim="800000"/>
            <a:headEnd/>
            <a:tailEnd/>
          </a:ln>
        </p:spPr>
        <p:txBody>
          <a:bodyPr>
            <a:spAutoFit/>
          </a:bodyPr>
          <a:lstStyle/>
          <a:p>
            <a:pPr algn="just"/>
            <a:r>
              <a:rPr lang="en-US" sz="2000" b="1">
                <a:latin typeface="Times New Roman" pitchFamily="18" charset="0"/>
                <a:cs typeface="Times New Roman" pitchFamily="18" charset="0"/>
              </a:rPr>
              <a:t>Runtime Support Services </a:t>
            </a:r>
          </a:p>
          <a:p>
            <a:pPr algn="just"/>
            <a:endParaRPr lang="en-US" sz="2000" b="1">
              <a:latin typeface="Times New Roman" pitchFamily="18" charset="0"/>
              <a:cs typeface="Times New Roman" pitchFamily="18" charset="0"/>
            </a:endParaRPr>
          </a:p>
          <a:p>
            <a:pPr algn="just"/>
            <a:r>
              <a:rPr lang="en-US" sz="2000">
                <a:latin typeface="Times New Roman" pitchFamily="18" charset="0"/>
                <a:cs typeface="Times New Roman" pitchFamily="18" charset="0"/>
              </a:rPr>
              <a:t>• As in a cluster environment, there are also some runtime supporting services in the cloud computing environment.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Cluster monitoring </a:t>
            </a:r>
            <a:r>
              <a:rPr lang="en-US" sz="2000">
                <a:latin typeface="Times New Roman" pitchFamily="18" charset="0"/>
                <a:cs typeface="Times New Roman" pitchFamily="18" charset="0"/>
              </a:rPr>
              <a:t>is used to collect the runtime status of the entire cluster.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 The </a:t>
            </a:r>
            <a:r>
              <a:rPr lang="en-US" sz="2000" b="1">
                <a:latin typeface="Times New Roman" pitchFamily="18" charset="0"/>
                <a:cs typeface="Times New Roman" pitchFamily="18" charset="0"/>
              </a:rPr>
              <a:t>scheduler</a:t>
            </a:r>
            <a:r>
              <a:rPr lang="en-US" sz="2000">
                <a:latin typeface="Times New Roman" pitchFamily="18" charset="0"/>
                <a:cs typeface="Times New Roman" pitchFamily="18" charset="0"/>
              </a:rPr>
              <a:t> queues the tasks submitted to the whole cluster and assigns the tasks to the processing nodes according to node availability.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 Runtime support is software needed in </a:t>
            </a:r>
            <a:r>
              <a:rPr lang="en-US" sz="2000" b="1">
                <a:latin typeface="Times New Roman" pitchFamily="18" charset="0"/>
                <a:cs typeface="Times New Roman" pitchFamily="18" charset="0"/>
              </a:rPr>
              <a:t>browser-initiate</a:t>
            </a:r>
            <a:r>
              <a:rPr lang="en-US" sz="2000">
                <a:latin typeface="Times New Roman" pitchFamily="18" charset="0"/>
                <a:cs typeface="Times New Roman" pitchFamily="18" charset="0"/>
              </a:rPr>
              <a:t>d applications applied by thousands of cloud customers.</a:t>
            </a:r>
            <a:endParaRPr lang="en-IN" sz="2000">
              <a:latin typeface="Times New Roman" pitchFamily="18" charset="0"/>
              <a:cs typeface="Times New Roman" pitchFamily="18" charset="0"/>
            </a:endParaRPr>
          </a:p>
        </p:txBody>
      </p:sp>
      <p:sp>
        <p:nvSpPr>
          <p:cNvPr id="35843" name="Rectangle 3"/>
          <p:cNvSpPr>
            <a:spLocks noChangeArrowheads="1"/>
          </p:cNvSpPr>
          <p:nvPr/>
        </p:nvSpPr>
        <p:spPr bwMode="auto">
          <a:xfrm>
            <a:off x="2195513" y="260350"/>
            <a:ext cx="4995862" cy="461963"/>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Inter Cloud Resource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2339975" y="188913"/>
            <a:ext cx="4627563"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Architecture of Cloud Computing</a:t>
            </a:r>
          </a:p>
        </p:txBody>
      </p:sp>
      <p:sp>
        <p:nvSpPr>
          <p:cNvPr id="5123" name="Rectangle 2"/>
          <p:cNvSpPr>
            <a:spLocks noChangeArrowheads="1"/>
          </p:cNvSpPr>
          <p:nvPr/>
        </p:nvSpPr>
        <p:spPr bwMode="auto">
          <a:xfrm>
            <a:off x="179388" y="908050"/>
            <a:ext cx="8856662" cy="4402138"/>
          </a:xfrm>
          <a:prstGeom prst="rect">
            <a:avLst/>
          </a:prstGeom>
          <a:noFill/>
          <a:ln w="9525">
            <a:noFill/>
            <a:miter lim="800000"/>
            <a:headEnd/>
            <a:tailEnd/>
          </a:ln>
        </p:spPr>
        <p:txBody>
          <a:bodyPr>
            <a:spAutoFit/>
          </a:bodyPr>
          <a:lstStyle/>
          <a:p>
            <a:pPr algn="just"/>
            <a:r>
              <a:rPr lang="en-US" sz="2000" b="1">
                <a:latin typeface="Times New Roman" pitchFamily="18" charset="0"/>
                <a:cs typeface="Times New Roman" pitchFamily="18" charset="0"/>
              </a:rPr>
              <a:t>Frontend :</a:t>
            </a:r>
          </a:p>
          <a:p>
            <a:pPr algn="just"/>
            <a:r>
              <a:rPr lang="en-US" sz="2000">
                <a:latin typeface="Times New Roman" pitchFamily="18" charset="0"/>
                <a:cs typeface="Times New Roman" pitchFamily="18" charset="0"/>
              </a:rPr>
              <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Frontend of the cloud architecture refers to the client side of cloud computing system. Means it contains all the user interfaces and applications which are used by the client to access the cloud computing services/resources.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For example use of a web browser to access the cloud platform.</a:t>
            </a:r>
          </a:p>
          <a:p>
            <a:pPr algn="just"/>
            <a:r>
              <a:rPr lang="en-US" sz="2000">
                <a:latin typeface="Times New Roman" pitchFamily="18" charset="0"/>
                <a:cs typeface="Times New Roman" pitchFamily="18" charset="0"/>
                <a:hlinkClick r:id="rId2"/>
              </a:rPr>
              <a:t>https://azure.microsoft.com/en-in/features/azure-portal/</a:t>
            </a:r>
            <a:endParaRPr lang="en-US" sz="2000">
              <a:latin typeface="Times New Roman" pitchFamily="18" charset="0"/>
              <a:cs typeface="Times New Roman" pitchFamily="18" charset="0"/>
            </a:endParaRPr>
          </a:p>
          <a:p>
            <a:pPr algn="just"/>
            <a:endParaRPr lang="en-US" sz="2000">
              <a:latin typeface="Times New Roman" pitchFamily="18" charset="0"/>
              <a:cs typeface="Times New Roman" pitchFamily="18" charset="0"/>
            </a:endParaRPr>
          </a:p>
          <a:p>
            <a:pPr algn="just"/>
            <a:endParaRPr lang="en-US" sz="2000" b="1">
              <a:latin typeface="Times New Roman" pitchFamily="18" charset="0"/>
              <a:cs typeface="Times New Roman" pitchFamily="18" charset="0"/>
            </a:endParaRPr>
          </a:p>
          <a:p>
            <a:pPr algn="just"/>
            <a:r>
              <a:rPr lang="en-US" sz="2000" b="1">
                <a:latin typeface="Times New Roman" pitchFamily="18" charset="0"/>
                <a:cs typeface="Times New Roman" pitchFamily="18" charset="0"/>
              </a:rPr>
              <a:t>Client Infrastructure </a:t>
            </a:r>
          </a:p>
          <a:p>
            <a:pPr algn="just"/>
            <a:endParaRPr lang="en-US" sz="2000" b="1">
              <a:latin typeface="Times New Roman" pitchFamily="18" charset="0"/>
              <a:cs typeface="Times New Roman" pitchFamily="18" charset="0"/>
            </a:endParaRPr>
          </a:p>
          <a:p>
            <a:pPr algn="just"/>
            <a:r>
              <a:rPr lang="en-US" sz="2000">
                <a:latin typeface="Times New Roman" pitchFamily="18" charset="0"/>
                <a:cs typeface="Times New Roman" pitchFamily="18" charset="0"/>
              </a:rPr>
              <a:t>Client Infrastructure refers to the frontend components. It contains the applications and user interfaces which are required to access the cloud platform.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ChangeArrowheads="1"/>
          </p:cNvSpPr>
          <p:nvPr/>
        </p:nvSpPr>
        <p:spPr bwMode="auto">
          <a:xfrm>
            <a:off x="2339975" y="188913"/>
            <a:ext cx="4627563"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Architecture of Cloud Computing</a:t>
            </a:r>
          </a:p>
        </p:txBody>
      </p:sp>
      <p:sp>
        <p:nvSpPr>
          <p:cNvPr id="6147" name="Rectangle 2"/>
          <p:cNvSpPr>
            <a:spLocks noChangeArrowheads="1"/>
          </p:cNvSpPr>
          <p:nvPr/>
        </p:nvSpPr>
        <p:spPr bwMode="auto">
          <a:xfrm>
            <a:off x="250825" y="981075"/>
            <a:ext cx="8713788" cy="4092575"/>
          </a:xfrm>
          <a:prstGeom prst="rect">
            <a:avLst/>
          </a:prstGeom>
          <a:noFill/>
          <a:ln w="9525">
            <a:noFill/>
            <a:miter lim="800000"/>
            <a:headEnd/>
            <a:tailEnd/>
          </a:ln>
        </p:spPr>
        <p:txBody>
          <a:bodyPr>
            <a:spAutoFit/>
          </a:bodyPr>
          <a:lstStyle/>
          <a:p>
            <a:pPr algn="just"/>
            <a:r>
              <a:rPr lang="en-US" sz="2000" b="1">
                <a:latin typeface="Times New Roman" pitchFamily="18" charset="0"/>
                <a:cs typeface="Times New Roman" pitchFamily="18" charset="0"/>
              </a:rPr>
              <a:t>Backend</a:t>
            </a:r>
          </a:p>
          <a:p>
            <a:pPr algn="just"/>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Backend refers to the cloud itself which is used by the service provider. It contains the resources as well as manages the resources and provides security mechanisms. Along with this it includes huge storage, virtual applications, virtual machines, traffic control mechanisms, deployment models etc.</a:t>
            </a:r>
          </a:p>
          <a:p>
            <a:pPr algn="just"/>
            <a:endParaRPr lang="en-US" sz="2000">
              <a:latin typeface="Times New Roman" pitchFamily="18" charset="0"/>
              <a:cs typeface="Times New Roman" pitchFamily="18" charset="0"/>
            </a:endParaRPr>
          </a:p>
          <a:p>
            <a:pPr algn="just"/>
            <a:r>
              <a:rPr lang="en-IN" sz="2000">
                <a:latin typeface="Times New Roman" pitchFamily="18" charset="0"/>
                <a:cs typeface="Times New Roman" pitchFamily="18" charset="0"/>
                <a:hlinkClick r:id="rId2"/>
              </a:rPr>
              <a:t>https://aws.amazon.com/s3/</a:t>
            </a:r>
            <a:endParaRPr lang="en-IN" sz="2000">
              <a:latin typeface="Times New Roman" pitchFamily="18" charset="0"/>
              <a:cs typeface="Times New Roman" pitchFamily="18" charset="0"/>
            </a:endParaRPr>
          </a:p>
          <a:p>
            <a:pPr algn="just"/>
            <a:endParaRPr lang="en-IN" sz="2000">
              <a:latin typeface="Times New Roman" pitchFamily="18" charset="0"/>
              <a:cs typeface="Times New Roman" pitchFamily="18" charset="0"/>
            </a:endParaRPr>
          </a:p>
          <a:p>
            <a:pPr algn="just"/>
            <a:r>
              <a:rPr lang="en-IN" sz="2000">
                <a:latin typeface="Times New Roman" pitchFamily="18" charset="0"/>
                <a:cs typeface="Times New Roman" pitchFamily="18" charset="0"/>
                <a:hlinkClick r:id="rId3"/>
              </a:rPr>
              <a:t>https://aws.amazon.com/ec2/instance-types/</a:t>
            </a:r>
            <a:endParaRPr lang="en-IN" sz="2000">
              <a:latin typeface="Times New Roman" pitchFamily="18" charset="0"/>
              <a:cs typeface="Times New Roman" pitchFamily="18" charset="0"/>
            </a:endParaRPr>
          </a:p>
          <a:p>
            <a:pPr algn="just"/>
            <a:endParaRPr lang="en-IN" sz="2000">
              <a:latin typeface="Times New Roman" pitchFamily="18" charset="0"/>
              <a:cs typeface="Times New Roman" pitchFamily="18" charset="0"/>
            </a:endParaRPr>
          </a:p>
          <a:p>
            <a:pPr algn="just"/>
            <a:r>
              <a:rPr lang="en-IN" sz="2000">
                <a:latin typeface="Times New Roman" pitchFamily="18" charset="0"/>
                <a:cs typeface="Times New Roman" pitchFamily="18" charset="0"/>
                <a:hlinkClick r:id="rId4"/>
              </a:rPr>
              <a:t>https://azure.microsoft.com/en-in/services/virtual-machines/#features</a:t>
            </a:r>
            <a:endParaRPr lang="en-IN" sz="2000">
              <a:latin typeface="Times New Roman" pitchFamily="18" charset="0"/>
              <a:cs typeface="Times New Roman" pitchFamily="18" charset="0"/>
            </a:endParaRPr>
          </a:p>
          <a:p>
            <a:pPr algn="just"/>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339975" y="188913"/>
            <a:ext cx="4627563"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Architecture of Cloud Computing</a:t>
            </a:r>
          </a:p>
        </p:txBody>
      </p:sp>
      <p:sp>
        <p:nvSpPr>
          <p:cNvPr id="7171" name="Rectangle 2"/>
          <p:cNvSpPr>
            <a:spLocks noChangeArrowheads="1"/>
          </p:cNvSpPr>
          <p:nvPr/>
        </p:nvSpPr>
        <p:spPr bwMode="auto">
          <a:xfrm>
            <a:off x="250825" y="981075"/>
            <a:ext cx="8713788" cy="5324475"/>
          </a:xfrm>
          <a:prstGeom prst="rect">
            <a:avLst/>
          </a:prstGeom>
          <a:noFill/>
          <a:ln w="9525">
            <a:noFill/>
            <a:miter lim="800000"/>
            <a:headEnd/>
            <a:tailEnd/>
          </a:ln>
        </p:spPr>
        <p:txBody>
          <a:bodyPr>
            <a:spAutoFit/>
          </a:bodyPr>
          <a:lstStyle/>
          <a:p>
            <a:pPr algn="just"/>
            <a:r>
              <a:rPr lang="en-US" sz="2000" b="1">
                <a:latin typeface="Times New Roman" pitchFamily="18" charset="0"/>
                <a:cs typeface="Times New Roman" pitchFamily="18" charset="0"/>
              </a:rPr>
              <a:t>Backend</a:t>
            </a:r>
          </a:p>
          <a:p>
            <a:pPr algn="just"/>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
            </a:r>
            <a:br>
              <a:rPr lang="en-US" sz="2000">
                <a:latin typeface="Times New Roman" pitchFamily="18" charset="0"/>
                <a:cs typeface="Times New Roman" pitchFamily="18" charset="0"/>
              </a:rPr>
            </a:br>
            <a:r>
              <a:rPr lang="en-US" sz="2000" b="1" i="1">
                <a:latin typeface="Times New Roman" pitchFamily="18" charset="0"/>
                <a:cs typeface="Times New Roman" pitchFamily="18" charset="0"/>
              </a:rPr>
              <a:t>Application -</a:t>
            </a:r>
            <a:r>
              <a:rPr lang="en-US" sz="2000">
                <a:latin typeface="Times New Roman" pitchFamily="18" charset="0"/>
                <a:cs typeface="Times New Roman" pitchFamily="18" charset="0"/>
              </a:rPr>
              <a:t> </a:t>
            </a:r>
          </a:p>
          <a:p>
            <a:pPr algn="just"/>
            <a:r>
              <a:rPr lang="en-US" sz="2000">
                <a:latin typeface="Times New Roman" pitchFamily="18" charset="0"/>
                <a:cs typeface="Times New Roman" pitchFamily="18" charset="0"/>
              </a:rPr>
              <a:t>Application in backend refers to a software or platform to which client accesses. Means it provides the service in backend as per the client requirement.</a:t>
            </a:r>
          </a:p>
          <a:p>
            <a:pPr algn="just"/>
            <a:endParaRPr lang="en-US" sz="2000">
              <a:latin typeface="Times New Roman" pitchFamily="18" charset="0"/>
              <a:cs typeface="Times New Roman" pitchFamily="18" charset="0"/>
            </a:endParaRPr>
          </a:p>
          <a:p>
            <a:pPr algn="just"/>
            <a:r>
              <a:rPr lang="en-US" sz="2000" b="1" i="1">
                <a:latin typeface="Times New Roman" pitchFamily="18" charset="0"/>
                <a:cs typeface="Times New Roman" pitchFamily="18" charset="0"/>
              </a:rPr>
              <a:t>Service –</a:t>
            </a:r>
          </a:p>
          <a:p>
            <a:pPr algn="just"/>
            <a:r>
              <a:rPr lang="en-US" sz="2000">
                <a:latin typeface="Times New Roman" pitchFamily="18" charset="0"/>
                <a:cs typeface="Times New Roman" pitchFamily="18" charset="0"/>
              </a:rPr>
              <a:t>Service in backend refers to the major three types of cloud based services like SaaS, PaaS and IaaS. Also manages which type of service the user accesses.</a:t>
            </a:r>
          </a:p>
          <a:p>
            <a:pPr algn="just"/>
            <a:endParaRPr lang="en-US" sz="2000">
              <a:latin typeface="Times New Roman" pitchFamily="18" charset="0"/>
              <a:cs typeface="Times New Roman" pitchFamily="18" charset="0"/>
            </a:endParaRPr>
          </a:p>
          <a:p>
            <a:pPr algn="just"/>
            <a:r>
              <a:rPr lang="en-US" sz="2000" b="1" i="1">
                <a:latin typeface="Times New Roman" pitchFamily="18" charset="0"/>
                <a:cs typeface="Times New Roman" pitchFamily="18" charset="0"/>
              </a:rPr>
              <a:t>Cloud Runtime –</a:t>
            </a:r>
          </a:p>
          <a:p>
            <a:pPr algn="just"/>
            <a:r>
              <a:rPr lang="en-US" sz="2000">
                <a:latin typeface="Times New Roman" pitchFamily="18" charset="0"/>
                <a:cs typeface="Times New Roman" pitchFamily="18" charset="0"/>
              </a:rPr>
              <a:t>Runtime cloud in backend refers to provide of execution and runtime platform/environment to the virtual machine.</a:t>
            </a:r>
          </a:p>
          <a:p>
            <a:pPr algn="just"/>
            <a:endParaRPr lang="en-US" sz="2000">
              <a:latin typeface="Times New Roman" pitchFamily="18" charset="0"/>
              <a:cs typeface="Times New Roman" pitchFamily="18" charset="0"/>
            </a:endParaRPr>
          </a:p>
          <a:p>
            <a:pPr algn="just"/>
            <a:r>
              <a:rPr lang="en-US" sz="2000" b="1" i="1">
                <a:latin typeface="Times New Roman" pitchFamily="18" charset="0"/>
                <a:cs typeface="Times New Roman" pitchFamily="18" charset="0"/>
              </a:rPr>
              <a:t>Storage –</a:t>
            </a:r>
          </a:p>
          <a:p>
            <a:pPr algn="just"/>
            <a:r>
              <a:rPr lang="en-US" sz="2000">
                <a:latin typeface="Times New Roman" pitchFamily="18" charset="0"/>
                <a:cs typeface="Times New Roman" pitchFamily="18" charset="0"/>
              </a:rPr>
              <a:t>Storage in backend refers to provide flexible and scalable storage service and management of stored data.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185738" y="1557338"/>
            <a:ext cx="8785225" cy="4246562"/>
          </a:xfrm>
          <a:prstGeom prst="rect">
            <a:avLst/>
          </a:prstGeom>
          <a:noFill/>
          <a:ln w="9525">
            <a:noFill/>
            <a:miter lim="800000"/>
            <a:headEnd/>
            <a:tailEnd/>
          </a:ln>
        </p:spPr>
        <p:txBody>
          <a:bodyPr>
            <a:spAutoFit/>
          </a:bodyPr>
          <a:lstStyle/>
          <a:p>
            <a:pPr algn="just"/>
            <a:r>
              <a:rPr lang="en-US" b="1" i="1">
                <a:latin typeface="Times New Roman" pitchFamily="18" charset="0"/>
                <a:cs typeface="Times New Roman" pitchFamily="18" charset="0"/>
              </a:rPr>
              <a:t>Infrastructure –</a:t>
            </a:r>
          </a:p>
          <a:p>
            <a:pPr algn="just"/>
            <a:r>
              <a:rPr lang="en-US">
                <a:latin typeface="Times New Roman" pitchFamily="18" charset="0"/>
                <a:cs typeface="Times New Roman" pitchFamily="18" charset="0"/>
              </a:rPr>
              <a:t>Cloud Infrastructure in backend refers to hardware and software components of cloud like it includes servers, storage, network devices, virtualization software etc.</a:t>
            </a:r>
          </a:p>
          <a:p>
            <a:pPr algn="just"/>
            <a:endParaRPr lang="en-US">
              <a:latin typeface="Times New Roman" pitchFamily="18" charset="0"/>
              <a:cs typeface="Times New Roman" pitchFamily="18" charset="0"/>
            </a:endParaRPr>
          </a:p>
          <a:p>
            <a:pPr algn="just"/>
            <a:r>
              <a:rPr lang="en-US" b="1" i="1">
                <a:latin typeface="Times New Roman" pitchFamily="18" charset="0"/>
                <a:cs typeface="Times New Roman" pitchFamily="18" charset="0"/>
              </a:rPr>
              <a:t>Management –</a:t>
            </a:r>
          </a:p>
          <a:p>
            <a:pPr algn="just"/>
            <a:r>
              <a:rPr lang="en-US">
                <a:latin typeface="Times New Roman" pitchFamily="18" charset="0"/>
                <a:cs typeface="Times New Roman" pitchFamily="18" charset="0"/>
              </a:rPr>
              <a:t>Management in backend refers to management of backend components like application, service, runtime cloud, storage, infrastructure, and other security mechanisms etc.</a:t>
            </a:r>
          </a:p>
          <a:p>
            <a:pPr algn="just"/>
            <a:endParaRPr lang="en-US">
              <a:latin typeface="Times New Roman" pitchFamily="18" charset="0"/>
              <a:cs typeface="Times New Roman" pitchFamily="18" charset="0"/>
            </a:endParaRPr>
          </a:p>
          <a:p>
            <a:pPr algn="just"/>
            <a:r>
              <a:rPr lang="en-US" b="1" i="1">
                <a:latin typeface="Times New Roman" pitchFamily="18" charset="0"/>
                <a:cs typeface="Times New Roman" pitchFamily="18" charset="0"/>
              </a:rPr>
              <a:t>Security –</a:t>
            </a:r>
          </a:p>
          <a:p>
            <a:pPr algn="just"/>
            <a:r>
              <a:rPr lang="en-US">
                <a:latin typeface="Times New Roman" pitchFamily="18" charset="0"/>
                <a:cs typeface="Times New Roman" pitchFamily="18" charset="0"/>
              </a:rPr>
              <a:t>Security in backend refers to implementation of different security mechanisms in the backend for secure cloud resources, systems, files, and infrastructure to end-users.</a:t>
            </a:r>
          </a:p>
          <a:p>
            <a:pPr algn="just"/>
            <a:endParaRPr lang="en-US">
              <a:latin typeface="Times New Roman" pitchFamily="18" charset="0"/>
              <a:cs typeface="Times New Roman" pitchFamily="18" charset="0"/>
            </a:endParaRPr>
          </a:p>
          <a:p>
            <a:pPr algn="just"/>
            <a:r>
              <a:rPr lang="en-US" b="1" i="1">
                <a:latin typeface="Times New Roman" pitchFamily="18" charset="0"/>
                <a:cs typeface="Times New Roman" pitchFamily="18" charset="0"/>
              </a:rPr>
              <a:t>Internet –</a:t>
            </a:r>
          </a:p>
          <a:p>
            <a:pPr algn="just"/>
            <a:r>
              <a:rPr lang="en-US">
                <a:latin typeface="Times New Roman" pitchFamily="18" charset="0"/>
                <a:cs typeface="Times New Roman" pitchFamily="18" charset="0"/>
              </a:rPr>
              <a:t>Internet connection acts as the medium or a bridge between frontend and backend and establishes the interaction and communication between frontend and backend.</a:t>
            </a:r>
            <a:endParaRPr lang="en-IN">
              <a:latin typeface="Times New Roman" pitchFamily="18" charset="0"/>
              <a:cs typeface="Times New Roman" pitchFamily="18" charset="0"/>
            </a:endParaRPr>
          </a:p>
        </p:txBody>
      </p:sp>
      <p:sp>
        <p:nvSpPr>
          <p:cNvPr id="8195" name="Rectangle 2"/>
          <p:cNvSpPr>
            <a:spLocks noChangeArrowheads="1"/>
          </p:cNvSpPr>
          <p:nvPr/>
        </p:nvSpPr>
        <p:spPr bwMode="auto">
          <a:xfrm>
            <a:off x="2339975" y="188913"/>
            <a:ext cx="4627563" cy="461962"/>
          </a:xfrm>
          <a:prstGeom prst="rect">
            <a:avLst/>
          </a:prstGeom>
          <a:noFill/>
          <a:ln w="9525">
            <a:noFill/>
            <a:miter lim="800000"/>
            <a:headEnd/>
            <a:tailEnd/>
          </a:ln>
        </p:spPr>
        <p:txBody>
          <a:bodyPr wrap="none">
            <a:spAutoFit/>
          </a:bodyPr>
          <a:lstStyle/>
          <a:p>
            <a:r>
              <a:rPr lang="en-IN" sz="2400" b="1">
                <a:latin typeface="Times New Roman" pitchFamily="18" charset="0"/>
                <a:cs typeface="Times New Roman" pitchFamily="18" charset="0"/>
              </a:rPr>
              <a:t>Architecture of Cloud Computing</a:t>
            </a:r>
          </a:p>
        </p:txBody>
      </p:sp>
      <p:sp>
        <p:nvSpPr>
          <p:cNvPr id="8196" name="Rectangle 3"/>
          <p:cNvSpPr>
            <a:spLocks noChangeArrowheads="1"/>
          </p:cNvSpPr>
          <p:nvPr/>
        </p:nvSpPr>
        <p:spPr bwMode="auto">
          <a:xfrm>
            <a:off x="185738" y="908050"/>
            <a:ext cx="1042987" cy="369888"/>
          </a:xfrm>
          <a:prstGeom prst="rect">
            <a:avLst/>
          </a:prstGeom>
          <a:noFill/>
          <a:ln w="9525">
            <a:noFill/>
            <a:miter lim="800000"/>
            <a:headEnd/>
            <a:tailEnd/>
          </a:ln>
        </p:spPr>
        <p:txBody>
          <a:bodyPr wrap="none">
            <a:spAutoFit/>
          </a:bodyPr>
          <a:lstStyle/>
          <a:p>
            <a:pPr algn="just"/>
            <a:r>
              <a:rPr lang="en-US" b="1">
                <a:latin typeface="Times New Roman" pitchFamily="18" charset="0"/>
                <a:cs typeface="Times New Roman" pitchFamily="18" charset="0"/>
              </a:rPr>
              <a:t>Backend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2268538" y="188913"/>
            <a:ext cx="4921250" cy="461962"/>
          </a:xfrm>
          <a:prstGeom prst="rect">
            <a:avLst/>
          </a:prstGeom>
          <a:noFill/>
          <a:ln w="9525">
            <a:noFill/>
            <a:miter lim="800000"/>
            <a:headEnd/>
            <a:tailEnd/>
          </a:ln>
        </p:spPr>
        <p:txBody>
          <a:bodyPr wrap="none">
            <a:spAutoFit/>
          </a:bodyPr>
          <a:lstStyle/>
          <a:p>
            <a:r>
              <a:rPr lang="en-US" sz="2400" b="1">
                <a:latin typeface="Times New Roman" pitchFamily="18" charset="0"/>
                <a:cs typeface="Times New Roman" pitchFamily="18" charset="0"/>
              </a:rPr>
              <a:t>The three layers of cloud computing</a:t>
            </a:r>
          </a:p>
        </p:txBody>
      </p:sp>
      <p:sp>
        <p:nvSpPr>
          <p:cNvPr id="9219" name="Rectangle 4"/>
          <p:cNvSpPr>
            <a:spLocks noChangeArrowheads="1"/>
          </p:cNvSpPr>
          <p:nvPr/>
        </p:nvSpPr>
        <p:spPr bwMode="auto">
          <a:xfrm>
            <a:off x="179388" y="981075"/>
            <a:ext cx="8856662" cy="4708525"/>
          </a:xfrm>
          <a:prstGeom prst="rect">
            <a:avLst/>
          </a:prstGeom>
          <a:noFill/>
          <a:ln w="9525">
            <a:noFill/>
            <a:miter lim="800000"/>
            <a:headEnd/>
            <a:tailEnd/>
          </a:ln>
        </p:spPr>
        <p:txBody>
          <a:bodyPr>
            <a:spAutoFit/>
          </a:bodyPr>
          <a:lstStyle/>
          <a:p>
            <a:r>
              <a:rPr lang="en-US" sz="2000" b="1">
                <a:latin typeface="Times New Roman" pitchFamily="18" charset="0"/>
                <a:cs typeface="Times New Roman" pitchFamily="18" charset="0"/>
                <a:hlinkClick r:id="rId2" action="ppaction://hlinksldjump"/>
              </a:rPr>
              <a:t>Infrastructure cloud</a:t>
            </a:r>
            <a:r>
              <a:rPr lang="en-US" sz="2000">
                <a:latin typeface="Times New Roman" pitchFamily="18" charset="0"/>
                <a:cs typeface="Times New Roman" pitchFamily="18" charset="0"/>
              </a:rPr>
              <a:t>: Abstracts applications from servers and servers from storage</a:t>
            </a:r>
          </a:p>
          <a:p>
            <a:endParaRPr lang="en-US" sz="2000">
              <a:latin typeface="Times New Roman" pitchFamily="18" charset="0"/>
              <a:cs typeface="Times New Roman" pitchFamily="18" charset="0"/>
            </a:endParaRPr>
          </a:p>
          <a:p>
            <a:r>
              <a:rPr lang="en-US" sz="2000" b="1">
                <a:latin typeface="Times New Roman" pitchFamily="18" charset="0"/>
                <a:cs typeface="Times New Roman" pitchFamily="18" charset="0"/>
                <a:hlinkClick r:id="rId3" action="ppaction://hlinksldjump"/>
              </a:rPr>
              <a:t>Content cloud</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Abstracts data from applications</a:t>
            </a:r>
          </a:p>
          <a:p>
            <a:endParaRPr lang="en-US" sz="2000">
              <a:latin typeface="Times New Roman" pitchFamily="18" charset="0"/>
              <a:cs typeface="Times New Roman" pitchFamily="18" charset="0"/>
            </a:endParaRPr>
          </a:p>
          <a:p>
            <a:r>
              <a:rPr lang="en-US" sz="2000" b="1">
                <a:latin typeface="Times New Roman" pitchFamily="18" charset="0"/>
                <a:cs typeface="Times New Roman" pitchFamily="18" charset="0"/>
                <a:hlinkClick r:id="rId4" action="ppaction://hlinksldjump"/>
              </a:rPr>
              <a:t>Information cloud</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Abstracts access from clients to data</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The three cloud implementation models are:</a:t>
            </a:r>
          </a:p>
          <a:p>
            <a:endParaRPr lang="en-US" sz="2000">
              <a:latin typeface="Times New Roman" pitchFamily="18" charset="0"/>
              <a:cs typeface="Times New Roman" pitchFamily="18" charset="0"/>
            </a:endParaRPr>
          </a:p>
          <a:p>
            <a:r>
              <a:rPr lang="en-US" sz="2000" b="1">
                <a:latin typeface="Times New Roman" pitchFamily="18" charset="0"/>
                <a:cs typeface="Times New Roman" pitchFamily="18" charset="0"/>
              </a:rPr>
              <a:t>Private cloud</a:t>
            </a:r>
            <a:r>
              <a:rPr lang="en-US" sz="2000">
                <a:latin typeface="Times New Roman" pitchFamily="18" charset="0"/>
                <a:cs typeface="Times New Roman" pitchFamily="18" charset="0"/>
              </a:rPr>
              <a:t>: Created and run internally by an organization or purchased and stored within the organization and run by a third party.</a:t>
            </a:r>
          </a:p>
          <a:p>
            <a:endParaRPr lang="en-US" sz="2000">
              <a:latin typeface="Times New Roman" pitchFamily="18" charset="0"/>
              <a:cs typeface="Times New Roman" pitchFamily="18" charset="0"/>
            </a:endParaRPr>
          </a:p>
          <a:p>
            <a:r>
              <a:rPr lang="en-US" sz="2000" b="1">
                <a:latin typeface="Times New Roman" pitchFamily="18" charset="0"/>
                <a:cs typeface="Times New Roman" pitchFamily="18" charset="0"/>
              </a:rPr>
              <a:t>Hybrid cloud</a:t>
            </a:r>
            <a:r>
              <a:rPr lang="en-US" sz="2000">
                <a:latin typeface="Times New Roman" pitchFamily="18" charset="0"/>
                <a:cs typeface="Times New Roman" pitchFamily="18" charset="0"/>
              </a:rPr>
              <a:t>: Outsources some but not all elements either internally or externally</a:t>
            </a:r>
          </a:p>
          <a:p>
            <a:endParaRPr lang="en-US" sz="2000">
              <a:latin typeface="Times New Roman" pitchFamily="18" charset="0"/>
              <a:cs typeface="Times New Roman" pitchFamily="18" charset="0"/>
            </a:endParaRPr>
          </a:p>
          <a:p>
            <a:r>
              <a:rPr lang="en-US" sz="2000" b="1">
                <a:latin typeface="Times New Roman" pitchFamily="18" charset="0"/>
                <a:cs typeface="Times New Roman" pitchFamily="18" charset="0"/>
              </a:rPr>
              <a:t>Public cloud</a:t>
            </a:r>
            <a:r>
              <a:rPr lang="en-US" sz="2000">
                <a:latin typeface="Times New Roman" pitchFamily="18" charset="0"/>
                <a:cs typeface="Times New Roman" pitchFamily="18" charset="0"/>
              </a:rPr>
              <a:t>: No physical infrastructure locally, all access to data and applications is external</a:t>
            </a:r>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268538" y="188913"/>
            <a:ext cx="4921250" cy="461962"/>
          </a:xfrm>
          <a:prstGeom prst="rect">
            <a:avLst/>
          </a:prstGeom>
          <a:noFill/>
          <a:ln w="9525">
            <a:noFill/>
            <a:miter lim="800000"/>
            <a:headEnd/>
            <a:tailEnd/>
          </a:ln>
        </p:spPr>
        <p:txBody>
          <a:bodyPr wrap="none">
            <a:spAutoFit/>
          </a:bodyPr>
          <a:lstStyle/>
          <a:p>
            <a:r>
              <a:rPr lang="en-US" sz="2400" b="1">
                <a:latin typeface="Times New Roman" pitchFamily="18" charset="0"/>
                <a:cs typeface="Times New Roman" pitchFamily="18" charset="0"/>
              </a:rPr>
              <a:t>The three layers of cloud computing</a:t>
            </a:r>
          </a:p>
        </p:txBody>
      </p:sp>
      <p:sp>
        <p:nvSpPr>
          <p:cNvPr id="10243" name="Rectangle 2"/>
          <p:cNvSpPr>
            <a:spLocks noChangeArrowheads="1"/>
          </p:cNvSpPr>
          <p:nvPr/>
        </p:nvSpPr>
        <p:spPr bwMode="auto">
          <a:xfrm>
            <a:off x="157163" y="1052513"/>
            <a:ext cx="8807450" cy="2862262"/>
          </a:xfrm>
          <a:prstGeom prst="rect">
            <a:avLst/>
          </a:prstGeom>
          <a:noFill/>
          <a:ln w="9525">
            <a:noFill/>
            <a:miter lim="800000"/>
            <a:headEnd/>
            <a:tailEnd/>
          </a:ln>
        </p:spPr>
        <p:txBody>
          <a:bodyPr>
            <a:spAutoFit/>
          </a:bodyPr>
          <a:lstStyle/>
          <a:p>
            <a:pPr algn="just"/>
            <a:r>
              <a:rPr lang="en-US" sz="2000">
                <a:latin typeface="Times New Roman" pitchFamily="18" charset="0"/>
                <a:cs typeface="Times New Roman" pitchFamily="18" charset="0"/>
              </a:rPr>
              <a:t>An </a:t>
            </a:r>
            <a:r>
              <a:rPr lang="en-US" sz="2000" b="1">
                <a:latin typeface="Times New Roman" pitchFamily="18" charset="0"/>
                <a:cs typeface="Times New Roman" pitchFamily="18" charset="0"/>
              </a:rPr>
              <a:t>infrastructure cloud</a:t>
            </a:r>
            <a:r>
              <a:rPr lang="en-US" sz="2000">
                <a:latin typeface="Times New Roman" pitchFamily="18" charset="0"/>
                <a:cs typeface="Times New Roman" pitchFamily="18" charset="0"/>
              </a:rPr>
              <a:t> includes the physical components that run applications and store data.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hlinkClick r:id="rId2" action="ppaction://hlinksldjump"/>
              </a:rPr>
              <a:t>Virtual servers </a:t>
            </a:r>
            <a:r>
              <a:rPr lang="en-US" sz="2000">
                <a:latin typeface="Times New Roman" pitchFamily="18" charset="0"/>
                <a:cs typeface="Times New Roman" pitchFamily="18" charset="0"/>
              </a:rPr>
              <a:t>are created to run applications, and virtual storage pools are created to house new and existing data into dynamic tiers of storage based on performance and reliability requirements. </a:t>
            </a:r>
          </a:p>
          <a:p>
            <a:pPr algn="just"/>
            <a:endParaRPr lang="en-US" sz="2000">
              <a:latin typeface="Times New Roman" pitchFamily="18" charset="0"/>
              <a:cs typeface="Times New Roman" pitchFamily="18" charset="0"/>
            </a:endParaRPr>
          </a:p>
          <a:p>
            <a:pPr algn="just"/>
            <a:r>
              <a:rPr lang="en-US" sz="2000">
                <a:latin typeface="Times New Roman" pitchFamily="18" charset="0"/>
                <a:cs typeface="Times New Roman" pitchFamily="18" charset="0"/>
              </a:rPr>
              <a:t>Virtual abstraction is employed so that servers and storage can be managed as logical rather than individual physical entities</a:t>
            </a:r>
            <a:endParaRPr lang="en-IN"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1054</TotalTime>
  <Words>1813</Words>
  <Application>Microsoft Office PowerPoint</Application>
  <PresentationFormat>On-screen Show (4:3)</PresentationFormat>
  <Paragraphs>230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Office Theme</vt:lpstr>
      <vt:lpstr>Cloud Infrastructure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Inter-Cloud</vt:lpstr>
      <vt:lpstr>Slide 24</vt:lpstr>
      <vt:lpstr>Slide 25</vt:lpstr>
      <vt:lpstr>Inter Cloud Design Objectives</vt:lpstr>
      <vt:lpstr>Slide 27</vt:lpstr>
      <vt:lpstr>Challenges</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Infrastructure</dc:title>
  <dc:creator>Admin</dc:creator>
  <cp:lastModifiedBy>sangeetha</cp:lastModifiedBy>
  <cp:revision>65</cp:revision>
  <dcterms:created xsi:type="dcterms:W3CDTF">2022-03-07T12:46:49Z</dcterms:created>
  <dcterms:modified xsi:type="dcterms:W3CDTF">2023-04-25T09:48:33Z</dcterms:modified>
</cp:coreProperties>
</file>