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CB53768-FE99-4284-B178-7BB09F6F1843}"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8B8D85-6FB1-4092-AD5B-4A620DC4946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FE97850-BE3F-4060-A8A6-A7E305E82492}"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C329A4-C10B-4F86-A821-9453C82CFA1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401673A-9F29-46C5-AF06-871211321EBC}"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0EE435-A895-4119-8C80-F51FDD5AB54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11EE3E6-91DD-4158-9B94-BD73F200137E}"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E366D9-07B9-4449-8426-3807C32E43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8E58354-4D43-4194-97D2-B2576EA3089F}" type="datetimeFigureOut">
              <a:rPr lang="en-US"/>
              <a:pPr>
                <a:defRPr/>
              </a:pPr>
              <a:t>5/3/2023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A46FE7-F320-42F7-BBAA-B28A19374CD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DCDBD2B-5136-4B9E-A5B9-0811DEE23EE1}" type="datetimeFigureOut">
              <a:rPr lang="en-US"/>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A0F8A6-276B-4F63-A7B4-816D5B6D06A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22C17A-0E02-42A8-BDCC-59D1577CCA89}" type="datetimeFigureOut">
              <a:rPr lang="en-US"/>
              <a:pPr>
                <a:defRPr/>
              </a:pPr>
              <a:t>5/3/2023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ADB35CC-1B75-4E34-846D-492065ECEA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93DF3EF-A08A-49F9-9D61-060894BEA88A}" type="datetimeFigureOut">
              <a:rPr lang="en-US"/>
              <a:pPr>
                <a:defRPr/>
              </a:pPr>
              <a:t>5/3/2023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5AF1BEB-1BA6-4128-8BA1-78735149BD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D4E5A97-1814-4E26-85E9-C9AF646C6EA2}" type="datetimeFigureOut">
              <a:rPr lang="en-US"/>
              <a:pPr>
                <a:defRPr/>
              </a:pPr>
              <a:t>5/3/2023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B71A68-1D62-4594-9AA7-7983F493FC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3E4EF8C-B77B-41C0-865D-74EEAB0AA1F5}" type="datetimeFigureOut">
              <a:rPr lang="en-US"/>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7D045F-5499-46A7-9ACC-2F0763ADF1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D56DB35-B841-4FFD-9A9A-DA678C39CF91}" type="datetimeFigureOut">
              <a:rPr lang="en-US"/>
              <a:pPr>
                <a:defRPr/>
              </a:pPr>
              <a:t>5/3/2023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32CDD0A-2253-4511-8FA0-7E24B460777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B1FAD55-7323-404C-9039-4608DD25C33B}" type="datetimeFigureOut">
              <a:rPr lang="en-US"/>
              <a:pPr>
                <a:defRPr/>
              </a:pPr>
              <a:t>5/3/2023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9B4A8A35-9334-45F7-91BF-F544410D5DF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5"/>
          <p:cNvSpPr>
            <a:spLocks noGrp="1"/>
          </p:cNvSpPr>
          <p:nvPr>
            <p:ph type="ctrTitle"/>
          </p:nvPr>
        </p:nvSpPr>
        <p:spPr/>
        <p:txBody>
          <a:bodyPr/>
          <a:lstStyle/>
          <a:p>
            <a:r>
              <a:rPr lang="en-US" smtClean="0"/>
              <a:t>Multi-tenant in cloud computing</a:t>
            </a:r>
          </a:p>
        </p:txBody>
      </p:sp>
      <p:sp>
        <p:nvSpPr>
          <p:cNvPr id="7" name="Subtitle 6"/>
          <p:cNvSpPr>
            <a:spLocks noGrp="1"/>
          </p:cNvSpPr>
          <p:nvPr>
            <p:ph type="subTitle" idx="1"/>
          </p:nvPr>
        </p:nvSpPr>
        <p:spPr/>
        <p:txBody>
          <a:bodyPr rtlCol="0">
            <a:normAutofit/>
          </a:bodyPr>
          <a:lstStyle/>
          <a:p>
            <a:pPr fontAlgn="auto">
              <a:spcAft>
                <a:spcPts val="0"/>
              </a:spcAft>
              <a:buFont typeface="Arial" pitchFamily="34" charset="0"/>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rtlCol="0">
            <a:normAutofit fontScale="90000"/>
          </a:bodyPr>
          <a:lstStyle/>
          <a:p>
            <a:pPr fontAlgn="auto">
              <a:spcAft>
                <a:spcPts val="0"/>
              </a:spcAft>
              <a:defRPr/>
            </a:pPr>
            <a:r>
              <a:rPr lang="en-US" b="1" dirty="0" smtClean="0"/>
              <a:t>Fully isolated Application server</a:t>
            </a:r>
            <a:br>
              <a:rPr lang="en-US" b="1" dirty="0" smtClean="0"/>
            </a:br>
            <a:endParaRPr lang="en-US" dirty="0"/>
          </a:p>
        </p:txBody>
      </p:sp>
      <p:sp>
        <p:nvSpPr>
          <p:cNvPr id="11267" name="Content Placeholder 2"/>
          <p:cNvSpPr>
            <a:spLocks noGrp="1"/>
          </p:cNvSpPr>
          <p:nvPr>
            <p:ph sz="half" idx="4294967295"/>
          </p:nvPr>
        </p:nvSpPr>
        <p:spPr>
          <a:xfrm>
            <a:off x="912813" y="1295400"/>
            <a:ext cx="7240587" cy="2667000"/>
          </a:xfrm>
        </p:spPr>
        <p:txBody>
          <a:bodyPr/>
          <a:lstStyle/>
          <a:p>
            <a:r>
              <a:rPr lang="en-US" smtClean="0"/>
              <a:t>Each tenant accesses an application server running on a dedicated servers.</a:t>
            </a:r>
          </a:p>
        </p:txBody>
      </p:sp>
      <p:pic>
        <p:nvPicPr>
          <p:cNvPr id="11268" name="Picture 2"/>
          <p:cNvPicPr>
            <a:picLocks noChangeAspect="1" noChangeArrowheads="1"/>
          </p:cNvPicPr>
          <p:nvPr/>
        </p:nvPicPr>
        <p:blipFill>
          <a:blip r:embed="rId2" cstate="print"/>
          <a:srcRect/>
          <a:stretch>
            <a:fillRect/>
          </a:stretch>
        </p:blipFill>
        <p:spPr bwMode="auto">
          <a:xfrm>
            <a:off x="2209800" y="3429000"/>
            <a:ext cx="5929313" cy="1981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rtlCol="0">
            <a:normAutofit fontScale="90000"/>
          </a:bodyPr>
          <a:lstStyle/>
          <a:p>
            <a:pPr fontAlgn="auto">
              <a:spcAft>
                <a:spcPts val="0"/>
              </a:spcAft>
              <a:defRPr/>
            </a:pPr>
            <a:r>
              <a:rPr lang="en-US" b="1" dirty="0" smtClean="0"/>
              <a:t>Virtualized Application Server</a:t>
            </a:r>
            <a:br>
              <a:rPr lang="en-US" b="1" dirty="0" smtClean="0"/>
            </a:br>
            <a:endParaRPr lang="en-US" dirty="0"/>
          </a:p>
        </p:txBody>
      </p:sp>
      <p:sp>
        <p:nvSpPr>
          <p:cNvPr id="12291" name="Content Placeholder 3"/>
          <p:cNvSpPr>
            <a:spLocks noGrp="1"/>
          </p:cNvSpPr>
          <p:nvPr>
            <p:ph sz="half" idx="4294967295"/>
          </p:nvPr>
        </p:nvSpPr>
        <p:spPr>
          <a:xfrm>
            <a:off x="1522413" y="1295400"/>
            <a:ext cx="6554787" cy="2209800"/>
          </a:xfrm>
        </p:spPr>
        <p:txBody>
          <a:bodyPr/>
          <a:lstStyle/>
          <a:p>
            <a:r>
              <a:rPr lang="en-US" smtClean="0"/>
              <a:t>Each tenant accesses a dedicated application running on a separate virtual machine.</a:t>
            </a:r>
          </a:p>
        </p:txBody>
      </p:sp>
      <p:pic>
        <p:nvPicPr>
          <p:cNvPr id="12292" name="Picture 2"/>
          <p:cNvPicPr>
            <a:picLocks noChangeAspect="1" noChangeArrowheads="1"/>
          </p:cNvPicPr>
          <p:nvPr/>
        </p:nvPicPr>
        <p:blipFill>
          <a:blip r:embed="rId2" cstate="print"/>
          <a:srcRect/>
          <a:stretch>
            <a:fillRect/>
          </a:stretch>
        </p:blipFill>
        <p:spPr bwMode="auto">
          <a:xfrm>
            <a:off x="1352550" y="3500438"/>
            <a:ext cx="6953250" cy="221456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rtlCol="0">
            <a:normAutofit fontScale="90000"/>
          </a:bodyPr>
          <a:lstStyle/>
          <a:p>
            <a:pPr fontAlgn="auto">
              <a:spcAft>
                <a:spcPts val="0"/>
              </a:spcAft>
              <a:defRPr/>
            </a:pPr>
            <a:r>
              <a:rPr lang="en-US" b="1" dirty="0" smtClean="0"/>
              <a:t>Shared Virtual Server</a:t>
            </a:r>
            <a:br>
              <a:rPr lang="en-US" b="1" dirty="0" smtClean="0"/>
            </a:br>
            <a:endParaRPr lang="en-US" dirty="0"/>
          </a:p>
        </p:txBody>
      </p:sp>
      <p:sp>
        <p:nvSpPr>
          <p:cNvPr id="4" name="Content Placeholder 3"/>
          <p:cNvSpPr>
            <a:spLocks noGrp="1"/>
          </p:cNvSpPr>
          <p:nvPr>
            <p:ph sz="half" idx="4294967295"/>
          </p:nvPr>
        </p:nvSpPr>
        <p:spPr>
          <a:xfrm>
            <a:off x="1293813" y="1143000"/>
            <a:ext cx="5868987" cy="1828800"/>
          </a:xfrm>
        </p:spPr>
        <p:txBody>
          <a:bodyPr rtlCol="0">
            <a:normAutofit fontScale="92500"/>
          </a:bodyPr>
          <a:lstStyle/>
          <a:p>
            <a:pPr fontAlgn="auto">
              <a:spcAft>
                <a:spcPts val="0"/>
              </a:spcAft>
              <a:buFont typeface="Arial" pitchFamily="34" charset="0"/>
              <a:buChar char="•"/>
              <a:defRPr/>
            </a:pPr>
            <a:r>
              <a:rPr lang="en-US" dirty="0" smtClean="0"/>
              <a:t>Each tenant accesses a dedicated application server running on a shared virtual machine.</a:t>
            </a:r>
            <a:endParaRPr lang="en-US" dirty="0"/>
          </a:p>
        </p:txBody>
      </p:sp>
      <p:pic>
        <p:nvPicPr>
          <p:cNvPr id="13316" name="Picture 2"/>
          <p:cNvPicPr>
            <a:picLocks noChangeAspect="1" noChangeArrowheads="1"/>
          </p:cNvPicPr>
          <p:nvPr/>
        </p:nvPicPr>
        <p:blipFill>
          <a:blip r:embed="rId2" cstate="print"/>
          <a:srcRect/>
          <a:stretch>
            <a:fillRect/>
          </a:stretch>
        </p:blipFill>
        <p:spPr bwMode="auto">
          <a:xfrm>
            <a:off x="1303338" y="3248025"/>
            <a:ext cx="6926262" cy="23145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rtlCol="0">
            <a:normAutofit fontScale="90000"/>
          </a:bodyPr>
          <a:lstStyle/>
          <a:p>
            <a:pPr fontAlgn="auto">
              <a:spcAft>
                <a:spcPts val="0"/>
              </a:spcAft>
              <a:defRPr/>
            </a:pPr>
            <a:r>
              <a:rPr lang="en-US" b="1" dirty="0" smtClean="0"/>
              <a:t>Shared Application Server</a:t>
            </a:r>
            <a:br>
              <a:rPr lang="en-US" b="1" dirty="0" smtClean="0"/>
            </a:br>
            <a:endParaRPr lang="en-US" dirty="0"/>
          </a:p>
        </p:txBody>
      </p:sp>
      <p:sp>
        <p:nvSpPr>
          <p:cNvPr id="14339" name="Content Placeholder 3"/>
          <p:cNvSpPr>
            <a:spLocks noGrp="1"/>
          </p:cNvSpPr>
          <p:nvPr>
            <p:ph sz="half" idx="4294967295"/>
          </p:nvPr>
        </p:nvSpPr>
        <p:spPr>
          <a:xfrm>
            <a:off x="1751013" y="990600"/>
            <a:ext cx="5716587" cy="3951288"/>
          </a:xfrm>
        </p:spPr>
        <p:txBody>
          <a:bodyPr/>
          <a:lstStyle/>
          <a:p>
            <a:r>
              <a:rPr lang="en-US" smtClean="0"/>
              <a:t>The tenant shared the application server and access application resources through separate session or threads.</a:t>
            </a:r>
          </a:p>
        </p:txBody>
      </p:sp>
      <p:pic>
        <p:nvPicPr>
          <p:cNvPr id="14340" name="Picture 2"/>
          <p:cNvPicPr>
            <a:picLocks noChangeAspect="1" noChangeArrowheads="1"/>
          </p:cNvPicPr>
          <p:nvPr/>
        </p:nvPicPr>
        <p:blipFill>
          <a:blip r:embed="rId2" cstate="print"/>
          <a:srcRect r="3450"/>
          <a:stretch>
            <a:fillRect/>
          </a:stretch>
        </p:blipFill>
        <p:spPr bwMode="auto">
          <a:xfrm>
            <a:off x="1831975" y="3467100"/>
            <a:ext cx="6397625" cy="21717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multi-tenant data center</a:t>
            </a:r>
          </a:p>
        </p:txBody>
      </p:sp>
      <p:sp>
        <p:nvSpPr>
          <p:cNvPr id="15363" name="Content Placeholder 2"/>
          <p:cNvSpPr>
            <a:spLocks noGrp="1"/>
          </p:cNvSpPr>
          <p:nvPr>
            <p:ph idx="1"/>
          </p:nvPr>
        </p:nvSpPr>
        <p:spPr/>
        <p:txBody>
          <a:bodyPr/>
          <a:lstStyle/>
          <a:p>
            <a:r>
              <a:rPr lang="en-US" smtClean="0"/>
              <a:t>A multi-tenant data center, also known as a colocation data center, is </a:t>
            </a:r>
            <a:r>
              <a:rPr lang="en-US" b="1" smtClean="0"/>
              <a:t>a facility in which organizations can rent space to host their data</a:t>
            </a:r>
            <a:r>
              <a:rPr lang="en-US" smtClean="0"/>
              <a:t>. Businesses can rent to meet varying needs, from a server rack to a complete purpose-built module.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Multi-tenants Deployment Modes in Data Centers</a:t>
            </a:r>
            <a:endParaRPr lang="en-US" dirty="0"/>
          </a:p>
        </p:txBody>
      </p:sp>
      <p:sp>
        <p:nvSpPr>
          <p:cNvPr id="16387" name="Content Placeholder 2"/>
          <p:cNvSpPr>
            <a:spLocks noGrp="1"/>
          </p:cNvSpPr>
          <p:nvPr>
            <p:ph idx="1"/>
          </p:nvPr>
        </p:nvSpPr>
        <p:spPr/>
        <p:txBody>
          <a:bodyPr/>
          <a:lstStyle/>
          <a:p>
            <a:r>
              <a:rPr lang="en-US" b="1" smtClean="0"/>
              <a:t>Fully isolated data center</a:t>
            </a:r>
          </a:p>
          <a:p>
            <a:r>
              <a:rPr lang="en-US" b="1" smtClean="0"/>
              <a:t>Virtualized servers</a:t>
            </a:r>
          </a:p>
          <a:p>
            <a:r>
              <a:rPr lang="en-US" b="1" smtClean="0"/>
              <a:t>Shared Server</a:t>
            </a:r>
          </a:p>
          <a:p>
            <a:r>
              <a:rPr lang="en-US" b="1" smtClean="0"/>
              <a:t>Shared Database</a:t>
            </a:r>
          </a:p>
          <a:p>
            <a:r>
              <a:rPr lang="en-US" b="1" smtClean="0"/>
              <a:t>Shared Schema</a:t>
            </a:r>
          </a:p>
          <a:p>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Fully isolated data center</a:t>
            </a:r>
            <a:br>
              <a:rPr lang="en-US" b="1" dirty="0" smtClean="0"/>
            </a:br>
            <a:endParaRPr lang="en-US" dirty="0"/>
          </a:p>
        </p:txBody>
      </p:sp>
      <p:sp>
        <p:nvSpPr>
          <p:cNvPr id="17411" name="Content Placeholder 2"/>
          <p:cNvSpPr>
            <a:spLocks noGrp="1"/>
          </p:cNvSpPr>
          <p:nvPr>
            <p:ph idx="1"/>
          </p:nvPr>
        </p:nvSpPr>
        <p:spPr/>
        <p:txBody>
          <a:bodyPr/>
          <a:lstStyle/>
          <a:p>
            <a:r>
              <a:rPr lang="en-US" b="1" smtClean="0"/>
              <a:t>Fully isolated data center the tenants do not share any data center resources</a:t>
            </a:r>
            <a:endParaRPr lang="en-US" smtClean="0"/>
          </a:p>
        </p:txBody>
      </p:sp>
      <p:pic>
        <p:nvPicPr>
          <p:cNvPr id="17412" name="Picture 2"/>
          <p:cNvPicPr>
            <a:picLocks noChangeAspect="1" noChangeArrowheads="1"/>
          </p:cNvPicPr>
          <p:nvPr/>
        </p:nvPicPr>
        <p:blipFill>
          <a:blip r:embed="rId2" cstate="print"/>
          <a:srcRect/>
          <a:stretch>
            <a:fillRect/>
          </a:stretch>
        </p:blipFill>
        <p:spPr bwMode="auto">
          <a:xfrm>
            <a:off x="152400" y="3200400"/>
            <a:ext cx="8834438" cy="2286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762000"/>
            <a:ext cx="8229600" cy="4525963"/>
          </a:xfrm>
        </p:spPr>
        <p:txBody>
          <a:bodyPr/>
          <a:lstStyle/>
          <a:p>
            <a:r>
              <a:rPr lang="en-US" b="1" smtClean="0"/>
              <a:t>Virtualized servers the tenants share the same host but access different databases running on separate virtual machines</a:t>
            </a:r>
            <a:endParaRPr lang="en-US" smtClean="0"/>
          </a:p>
        </p:txBody>
      </p:sp>
      <p:pic>
        <p:nvPicPr>
          <p:cNvPr id="18435" name="Picture 2"/>
          <p:cNvPicPr>
            <a:picLocks noChangeAspect="1" noChangeArrowheads="1"/>
          </p:cNvPicPr>
          <p:nvPr/>
        </p:nvPicPr>
        <p:blipFill>
          <a:blip r:embed="rId2" cstate="print"/>
          <a:srcRect/>
          <a:stretch>
            <a:fillRect/>
          </a:stretch>
        </p:blipFill>
        <p:spPr bwMode="auto">
          <a:xfrm>
            <a:off x="781050" y="2846388"/>
            <a:ext cx="7448550" cy="248761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838200"/>
            <a:ext cx="8229600" cy="4525963"/>
          </a:xfrm>
        </p:spPr>
        <p:txBody>
          <a:bodyPr/>
          <a:lstStyle/>
          <a:p>
            <a:r>
              <a:rPr lang="en-US" b="1" smtClean="0"/>
              <a:t>Shared Server the tenants share the same server (Hostname or IP) but access different databases</a:t>
            </a:r>
            <a:endParaRPr lang="en-US" smtClean="0"/>
          </a:p>
        </p:txBody>
      </p:sp>
      <p:pic>
        <p:nvPicPr>
          <p:cNvPr id="19459" name="Picture 2"/>
          <p:cNvPicPr>
            <a:picLocks noChangeAspect="1" noChangeArrowheads="1"/>
          </p:cNvPicPr>
          <p:nvPr/>
        </p:nvPicPr>
        <p:blipFill>
          <a:blip r:embed="rId2" cstate="print"/>
          <a:srcRect/>
          <a:stretch>
            <a:fillRect/>
          </a:stretch>
        </p:blipFill>
        <p:spPr bwMode="auto">
          <a:xfrm>
            <a:off x="1096963" y="2809875"/>
            <a:ext cx="6980237" cy="21431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533400"/>
            <a:ext cx="8229600" cy="4525963"/>
          </a:xfrm>
        </p:spPr>
        <p:txBody>
          <a:bodyPr/>
          <a:lstStyle/>
          <a:p>
            <a:r>
              <a:rPr lang="en-US" b="1" smtClean="0"/>
              <a:t>Shared Database the tenants share the same server and database (shared or different ports) but access different schema(tables)</a:t>
            </a:r>
            <a:endParaRPr lang="en-US" smtClean="0"/>
          </a:p>
        </p:txBody>
      </p:sp>
      <p:pic>
        <p:nvPicPr>
          <p:cNvPr id="20483" name="Picture 2"/>
          <p:cNvPicPr>
            <a:picLocks noChangeAspect="1" noChangeArrowheads="1"/>
          </p:cNvPicPr>
          <p:nvPr/>
        </p:nvPicPr>
        <p:blipFill>
          <a:blip r:embed="rId2" cstate="print"/>
          <a:srcRect/>
          <a:stretch>
            <a:fillRect/>
          </a:stretch>
        </p:blipFill>
        <p:spPr bwMode="auto">
          <a:xfrm>
            <a:off x="1211263" y="2559050"/>
            <a:ext cx="6103937" cy="2698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b="1" smtClean="0"/>
              <a:t>Multitenancy in Cloud computing :</a:t>
            </a:r>
            <a:endParaRPr lang="en-US" smtClean="0"/>
          </a:p>
        </p:txBody>
      </p:sp>
      <p:sp>
        <p:nvSpPr>
          <p:cNvPr id="3" name="Content Placeholder 2"/>
          <p:cNvSpPr>
            <a:spLocks noGrp="1"/>
          </p:cNvSpPr>
          <p:nvPr>
            <p:ph idx="1"/>
          </p:nvPr>
        </p:nvSpPr>
        <p:spPr/>
        <p:txBody>
          <a:bodyPr rtlCol="0">
            <a:normAutofit fontScale="85000" lnSpcReduction="10000"/>
          </a:bodyPr>
          <a:lstStyle/>
          <a:p>
            <a:pPr algn="just" fontAlgn="auto">
              <a:spcAft>
                <a:spcPts val="0"/>
              </a:spcAft>
              <a:buFont typeface="Arial" pitchFamily="34" charset="0"/>
              <a:buChar char="•"/>
              <a:defRPr/>
            </a:pPr>
            <a:r>
              <a:rPr lang="en-US" dirty="0" smtClean="0"/>
              <a:t/>
            </a:r>
            <a:br>
              <a:rPr lang="en-US" dirty="0" smtClean="0"/>
            </a:br>
            <a:r>
              <a:rPr lang="en-US" dirty="0" err="1" smtClean="0"/>
              <a:t>Multitenancy</a:t>
            </a:r>
            <a:r>
              <a:rPr lang="en-US" dirty="0" smtClean="0"/>
              <a:t> is a type of software architecture where a single software instance can serve multiple distinct user </a:t>
            </a:r>
            <a:r>
              <a:rPr lang="en-US" dirty="0" err="1" smtClean="0"/>
              <a:t>groups.It</a:t>
            </a:r>
            <a:r>
              <a:rPr lang="en-US" dirty="0" smtClean="0"/>
              <a:t> means that multiple customer’s of cloud vendor are using same computing resources . As they are sharing same computing resources but the data of each Cloud customer is kept totally separate and secure.</a:t>
            </a:r>
          </a:p>
          <a:p>
            <a:pPr algn="just" fontAlgn="auto">
              <a:spcAft>
                <a:spcPts val="0"/>
              </a:spcAft>
              <a:buFont typeface="Arial" pitchFamily="34" charset="0"/>
              <a:buChar char="•"/>
              <a:defRPr/>
            </a:pPr>
            <a:r>
              <a:rPr lang="en-US" dirty="0" smtClean="0"/>
              <a:t>in cloud computing </a:t>
            </a:r>
            <a:r>
              <a:rPr lang="en-US" dirty="0" err="1" smtClean="0"/>
              <a:t>Multitenancy</a:t>
            </a:r>
            <a:r>
              <a:rPr lang="en-US" dirty="0" smtClean="0"/>
              <a:t> also refer as shared host where same resources are divided among different customer’s.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685800"/>
            <a:ext cx="8229600" cy="4525963"/>
          </a:xfrm>
        </p:spPr>
        <p:txBody>
          <a:bodyPr/>
          <a:lstStyle/>
          <a:p>
            <a:r>
              <a:rPr lang="en-US" b="1" smtClean="0"/>
              <a:t>Shared Schema the tenants share the same</a:t>
            </a:r>
          </a:p>
          <a:p>
            <a:pPr>
              <a:buFont typeface="Arial" charset="0"/>
              <a:buNone/>
            </a:pPr>
            <a:r>
              <a:rPr lang="en-US" b="1" smtClean="0"/>
              <a:t> server, database and schema (tables). The irrespective data is segregated by key and rows.</a:t>
            </a:r>
            <a:endParaRPr lang="en-US" smtClean="0"/>
          </a:p>
        </p:txBody>
      </p:sp>
      <p:pic>
        <p:nvPicPr>
          <p:cNvPr id="21507" name="Picture 2"/>
          <p:cNvPicPr>
            <a:picLocks noChangeAspect="1" noChangeArrowheads="1"/>
          </p:cNvPicPr>
          <p:nvPr/>
        </p:nvPicPr>
        <p:blipFill>
          <a:blip r:embed="rId2" cstate="print"/>
          <a:srcRect/>
          <a:stretch>
            <a:fillRect/>
          </a:stretch>
        </p:blipFill>
        <p:spPr bwMode="auto">
          <a:xfrm>
            <a:off x="1201738" y="3098800"/>
            <a:ext cx="6799262" cy="3073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Question </a:t>
            </a:r>
          </a:p>
        </p:txBody>
      </p:sp>
      <p:sp>
        <p:nvSpPr>
          <p:cNvPr id="3" name="Content Placeholder 2"/>
          <p:cNvSpPr>
            <a:spLocks noGrp="1"/>
          </p:cNvSpPr>
          <p:nvPr>
            <p:ph idx="1"/>
          </p:nvPr>
        </p:nvSpPr>
        <p:spPr/>
        <p:txBody>
          <a:bodyPr rtlCol="0">
            <a:normAutofit fontScale="70000" lnSpcReduction="20000"/>
          </a:bodyPr>
          <a:lstStyle/>
          <a:p>
            <a:pPr fontAlgn="auto">
              <a:spcAft>
                <a:spcPts val="0"/>
              </a:spcAft>
              <a:buFont typeface="Arial" pitchFamily="34" charset="0"/>
              <a:buChar char="•"/>
              <a:defRPr/>
            </a:pPr>
            <a:r>
              <a:rPr lang="en-US" b="1" dirty="0" smtClean="0"/>
              <a:t>Payroll Processing in Cloud Computing</a:t>
            </a:r>
          </a:p>
          <a:p>
            <a:pPr fontAlgn="auto">
              <a:spcAft>
                <a:spcPts val="0"/>
              </a:spcAft>
              <a:buFont typeface="Arial" pitchFamily="34" charset="0"/>
              <a:buChar char="•"/>
              <a:defRPr/>
            </a:pPr>
            <a:r>
              <a:rPr lang="en-US" dirty="0" smtClean="0"/>
              <a:t>Many State Government departments are utilizing standardized set up of payroll packages which are deployed at user locations and it is amounting huge investment on procurement of hardware and software and maintenance for various locations of the organization.</a:t>
            </a:r>
          </a:p>
          <a:p>
            <a:pPr fontAlgn="auto">
              <a:spcAft>
                <a:spcPts val="0"/>
              </a:spcAft>
              <a:buFont typeface="Arial" pitchFamily="34" charset="0"/>
              <a:buChar char="•"/>
              <a:defRPr/>
            </a:pPr>
            <a:r>
              <a:rPr lang="en-US" b="1" dirty="0" smtClean="0"/>
              <a:t>Drawbacks :</a:t>
            </a:r>
          </a:p>
          <a:p>
            <a:pPr fontAlgn="auto">
              <a:spcAft>
                <a:spcPts val="0"/>
              </a:spcAft>
              <a:buFont typeface="Arial" pitchFamily="34" charset="0"/>
              <a:buChar char="•"/>
              <a:defRPr/>
            </a:pPr>
            <a:r>
              <a:rPr lang="en-US" dirty="0" smtClean="0"/>
              <a:t>Software Maintenance problems.</a:t>
            </a:r>
          </a:p>
          <a:p>
            <a:pPr fontAlgn="auto">
              <a:spcAft>
                <a:spcPts val="0"/>
              </a:spcAft>
              <a:buFont typeface="Arial" pitchFamily="34" charset="0"/>
              <a:buChar char="•"/>
              <a:defRPr/>
            </a:pPr>
            <a:r>
              <a:rPr lang="en-US" dirty="0" smtClean="0"/>
              <a:t>Individual Hardware is required.</a:t>
            </a:r>
          </a:p>
          <a:p>
            <a:pPr fontAlgn="auto">
              <a:spcAft>
                <a:spcPts val="0"/>
              </a:spcAft>
              <a:buFont typeface="Arial" pitchFamily="34" charset="0"/>
              <a:buChar char="•"/>
              <a:defRPr/>
            </a:pPr>
            <a:r>
              <a:rPr lang="en-US" dirty="0" smtClean="0"/>
              <a:t>Often Data Loss occurs.</a:t>
            </a:r>
          </a:p>
          <a:p>
            <a:pPr fontAlgn="auto">
              <a:spcAft>
                <a:spcPts val="0"/>
              </a:spcAft>
              <a:buFont typeface="Arial" pitchFamily="34" charset="0"/>
              <a:buNone/>
              <a:defRPr/>
            </a:pPr>
            <a:r>
              <a:rPr lang="en-US" dirty="0" smtClean="0"/>
              <a:t>Migrating the payroll package, to cloud environment can be worked out without changing business logic. Give an  overview architecture of multi-tenancy for the above scenario.</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srcRect/>
          <a:stretch>
            <a:fillRect/>
          </a:stretch>
        </p:blipFill>
        <p:spPr bwMode="auto">
          <a:xfrm>
            <a:off x="304800" y="0"/>
            <a:ext cx="8382000" cy="688498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Provisioning for new tenants</a:t>
            </a:r>
          </a:p>
        </p:txBody>
      </p:sp>
      <p:sp>
        <p:nvSpPr>
          <p:cNvPr id="24579" name="Content Placeholder 2"/>
          <p:cNvSpPr>
            <a:spLocks noGrp="1"/>
          </p:cNvSpPr>
          <p:nvPr>
            <p:ph idx="1"/>
          </p:nvPr>
        </p:nvSpPr>
        <p:spPr/>
        <p:txBody>
          <a:bodyPr/>
          <a:lstStyle/>
          <a:p>
            <a:r>
              <a:rPr lang="en-US" smtClean="0"/>
              <a:t>For </a:t>
            </a:r>
            <a:r>
              <a:rPr lang="en-US" b="1" smtClean="0"/>
              <a:t>Separate server model </a:t>
            </a:r>
            <a:r>
              <a:rPr lang="en-US" smtClean="0"/>
              <a:t>new machine is to be installed.</a:t>
            </a:r>
          </a:p>
          <a:p>
            <a:r>
              <a:rPr lang="en-US" smtClean="0"/>
              <a:t> For </a:t>
            </a:r>
            <a:r>
              <a:rPr lang="en-US" b="1" smtClean="0"/>
              <a:t>separate database </a:t>
            </a:r>
            <a:r>
              <a:rPr lang="en-US" smtClean="0"/>
              <a:t>model create a database start it on a server.</a:t>
            </a:r>
          </a:p>
          <a:p>
            <a:r>
              <a:rPr lang="en-US" smtClean="0"/>
              <a:t> For </a:t>
            </a:r>
            <a:r>
              <a:rPr lang="en-US" b="1" smtClean="0"/>
              <a:t>separate schema and shared schema models scripts </a:t>
            </a:r>
            <a:r>
              <a:rPr lang="en-US" smtClean="0"/>
              <a:t>/ stored procedure could create new schema in one of the existing databases.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rtlCol="0">
            <a:normAutofit fontScale="85000" lnSpcReduction="20000"/>
          </a:bodyPr>
          <a:lstStyle/>
          <a:p>
            <a:pPr fontAlgn="auto">
              <a:spcAft>
                <a:spcPts val="0"/>
              </a:spcAft>
              <a:buFont typeface="Arial" pitchFamily="34" charset="0"/>
              <a:buChar char="•"/>
              <a:defRPr/>
            </a:pPr>
            <a:r>
              <a:rPr lang="en-US" b="1" dirty="0" smtClean="0"/>
              <a:t>The application is ideally suited to deploy in cloud environment with following features:</a:t>
            </a:r>
          </a:p>
          <a:p>
            <a:pPr fontAlgn="auto">
              <a:spcAft>
                <a:spcPts val="0"/>
              </a:spcAft>
              <a:buFont typeface="Arial" pitchFamily="34" charset="0"/>
              <a:buChar char="•"/>
              <a:defRPr/>
            </a:pPr>
            <a:r>
              <a:rPr lang="en-US" dirty="0" smtClean="0"/>
              <a:t>The application can be taken up as a single instance and multi-tenant model</a:t>
            </a:r>
          </a:p>
          <a:p>
            <a:pPr fontAlgn="auto">
              <a:spcAft>
                <a:spcPts val="0"/>
              </a:spcAft>
              <a:buFont typeface="Arial" pitchFamily="34" charset="0"/>
              <a:buChar char="•"/>
              <a:defRPr/>
            </a:pPr>
            <a:r>
              <a:rPr lang="en-US" dirty="0" smtClean="0"/>
              <a:t> Configurability option in the software is required to be provided.</a:t>
            </a:r>
          </a:p>
          <a:p>
            <a:pPr fontAlgn="auto">
              <a:spcAft>
                <a:spcPts val="0"/>
              </a:spcAft>
              <a:buFont typeface="Arial" pitchFamily="34" charset="0"/>
              <a:buChar char="•"/>
              <a:defRPr/>
            </a:pPr>
            <a:r>
              <a:rPr lang="en-US" dirty="0" smtClean="0"/>
              <a:t>Configurability in </a:t>
            </a:r>
            <a:r>
              <a:rPr lang="en-US" dirty="0" err="1" smtClean="0"/>
              <a:t>SaaS</a:t>
            </a:r>
            <a:r>
              <a:rPr lang="en-US" dirty="0" smtClean="0"/>
              <a:t> enables the flexibility to access the software by many tenants with the option of configuring each tenant for their application needs.</a:t>
            </a:r>
          </a:p>
          <a:p>
            <a:pPr fontAlgn="auto">
              <a:spcAft>
                <a:spcPts val="0"/>
              </a:spcAft>
              <a:buFont typeface="Arial" pitchFamily="34" charset="0"/>
              <a:buChar char="•"/>
              <a:defRPr/>
            </a:pPr>
            <a:r>
              <a:rPr lang="en-US" dirty="0" smtClean="0"/>
              <a:t>The software will have configurability for the following :</a:t>
            </a:r>
          </a:p>
          <a:p>
            <a:pPr fontAlgn="auto">
              <a:spcAft>
                <a:spcPts val="0"/>
              </a:spcAft>
              <a:buFont typeface="Arial" pitchFamily="34" charset="0"/>
              <a:buNone/>
              <a:defRPr/>
            </a:pPr>
            <a:r>
              <a:rPr lang="en-US" dirty="0" smtClean="0"/>
              <a:t>		1.User interface.</a:t>
            </a:r>
          </a:p>
          <a:p>
            <a:pPr fontAlgn="auto">
              <a:spcAft>
                <a:spcPts val="0"/>
              </a:spcAft>
              <a:buFont typeface="Arial" pitchFamily="34" charset="0"/>
              <a:buNone/>
              <a:defRPr/>
            </a:pPr>
            <a:r>
              <a:rPr lang="en-US" dirty="0" smtClean="0"/>
              <a:t>		2.Workflow.</a:t>
            </a:r>
          </a:p>
          <a:p>
            <a:pPr fontAlgn="auto">
              <a:spcAft>
                <a:spcPts val="0"/>
              </a:spcAft>
              <a:buFont typeface="Arial" pitchFamily="34" charset="0"/>
              <a:buNone/>
              <a:defRPr/>
            </a:pPr>
            <a:r>
              <a:rPr lang="en-US" dirty="0" smtClean="0"/>
              <a:t>		3.Data.</a:t>
            </a:r>
          </a:p>
          <a:p>
            <a:pPr fontAlgn="auto">
              <a:spcAft>
                <a:spcPts val="0"/>
              </a:spcAft>
              <a:buFont typeface="Arial" pitchFamily="34" charset="0"/>
              <a:buNone/>
              <a:defRPr/>
            </a:pPr>
            <a:r>
              <a:rPr lang="en-US" dirty="0" smtClean="0"/>
              <a:t>		4.Access control.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Single tenant-multitenant</a:t>
            </a:r>
          </a:p>
        </p:txBody>
      </p:sp>
      <p:pic>
        <p:nvPicPr>
          <p:cNvPr id="4099" name="Picture 2" descr="https://media.geeksforgeeks.org/wp-content/uploads/20210221161715/multitenancy.png"/>
          <p:cNvPicPr>
            <a:picLocks noChangeAspect="1" noChangeArrowheads="1"/>
          </p:cNvPicPr>
          <p:nvPr/>
        </p:nvPicPr>
        <p:blipFill>
          <a:blip r:embed="rId2" cstate="print"/>
          <a:srcRect/>
          <a:stretch>
            <a:fillRect/>
          </a:stretch>
        </p:blipFill>
        <p:spPr bwMode="auto">
          <a:xfrm>
            <a:off x="2209800" y="1905000"/>
            <a:ext cx="4143375" cy="44386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sz="4000" dirty="0" smtClean="0"/>
              <a:t>Multitenant Cloud vs. Single-Tenant Cloud</a:t>
            </a:r>
            <a:r>
              <a:rPr lang="en-US" dirty="0" smtClean="0"/>
              <a:t/>
            </a:r>
            <a:br>
              <a:rPr lang="en-US" dirty="0" smtClean="0"/>
            </a:br>
            <a:endParaRPr lang="en-US" dirty="0"/>
          </a:p>
        </p:txBody>
      </p:sp>
      <p:sp>
        <p:nvSpPr>
          <p:cNvPr id="5123" name="Content Placeholder 2"/>
          <p:cNvSpPr>
            <a:spLocks noGrp="1"/>
          </p:cNvSpPr>
          <p:nvPr>
            <p:ph idx="1"/>
          </p:nvPr>
        </p:nvSpPr>
        <p:spPr/>
        <p:txBody>
          <a:bodyPr/>
          <a:lstStyle/>
          <a:p>
            <a:pPr algn="just"/>
            <a:r>
              <a:rPr lang="en-US" smtClean="0"/>
              <a:t>In a single-tenant cloud, only one client is hosted on the server and provided access to it. Due to the multi-tenancy architecture hosting multiple clients on the same server, it is important to understand the security and performance of the provider fully. Single-tenant clouds give customers greater control over managing data, storage, security, and performance.</a:t>
            </a:r>
          </a:p>
          <a:p>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ultitenancy in Cloud computing"/>
          <p:cNvPicPr>
            <a:picLocks noChangeAspect="1" noChangeArrowheads="1"/>
          </p:cNvPicPr>
          <p:nvPr/>
        </p:nvPicPr>
        <p:blipFill>
          <a:blip r:embed="rId2" cstate="print"/>
          <a:srcRect/>
          <a:stretch>
            <a:fillRect/>
          </a:stretch>
        </p:blipFill>
        <p:spPr bwMode="auto">
          <a:xfrm>
            <a:off x="569913" y="762000"/>
            <a:ext cx="7388225" cy="4876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85000" lnSpcReduction="20000"/>
          </a:bodyPr>
          <a:lstStyle/>
          <a:p>
            <a:pPr algn="just" fontAlgn="auto">
              <a:spcAft>
                <a:spcPts val="0"/>
              </a:spcAft>
              <a:buFont typeface="Arial" pitchFamily="34" charset="0"/>
              <a:buChar char="•"/>
              <a:defRPr/>
            </a:pPr>
            <a:r>
              <a:rPr lang="en-US" dirty="0" smtClean="0"/>
              <a:t>Multi-tenancy is an architectural pattern</a:t>
            </a:r>
          </a:p>
          <a:p>
            <a:pPr algn="just" fontAlgn="auto">
              <a:spcAft>
                <a:spcPts val="0"/>
              </a:spcAft>
              <a:buFont typeface="Arial" pitchFamily="34" charset="0"/>
              <a:buChar char="•"/>
              <a:defRPr/>
            </a:pPr>
            <a:r>
              <a:rPr lang="en-US" dirty="0" smtClean="0"/>
              <a:t>A single instance of the software is run on the service provider’s Infrastructure</a:t>
            </a:r>
          </a:p>
          <a:p>
            <a:pPr algn="just" fontAlgn="auto">
              <a:spcAft>
                <a:spcPts val="0"/>
              </a:spcAft>
              <a:buFont typeface="Arial" pitchFamily="34" charset="0"/>
              <a:buChar char="•"/>
              <a:defRPr/>
            </a:pPr>
            <a:r>
              <a:rPr lang="en-US" dirty="0" smtClean="0"/>
              <a:t> Multiple tenants access the same instance.</a:t>
            </a:r>
          </a:p>
          <a:p>
            <a:pPr algn="just" fontAlgn="auto">
              <a:spcAft>
                <a:spcPts val="0"/>
              </a:spcAft>
              <a:buFont typeface="Arial" pitchFamily="34" charset="0"/>
              <a:buChar char="•"/>
              <a:defRPr/>
            </a:pPr>
            <a:r>
              <a:rPr lang="en-US" dirty="0" smtClean="0"/>
              <a:t> In contrast to the multi-user model, multi-tenancy requires customizing the single instance according to the multi-faceted requirements of many tenants.</a:t>
            </a:r>
          </a:p>
          <a:p>
            <a:pPr algn="just" fontAlgn="auto">
              <a:spcAft>
                <a:spcPts val="0"/>
              </a:spcAft>
              <a:buFont typeface="Arial" pitchFamily="34" charset="0"/>
              <a:buChar char="•"/>
              <a:defRPr/>
            </a:pPr>
            <a:r>
              <a:rPr lang="en-US" dirty="0" smtClean="0"/>
              <a:t>A Multi-tenants application lets customers (tenants) share the same hardware resources, by offering them one shared application and database instance ,while allowing them to configure the application to fit there needs as if it runs on dedicated environment.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lnSpcReduction="10000"/>
          </a:bodyPr>
          <a:lstStyle/>
          <a:p>
            <a:pPr algn="just" fontAlgn="auto">
              <a:spcAft>
                <a:spcPts val="0"/>
              </a:spcAft>
              <a:buFont typeface="Arial" pitchFamily="34" charset="0"/>
              <a:buChar char="•"/>
              <a:defRPr/>
            </a:pPr>
            <a:r>
              <a:rPr lang="en-US" dirty="0" smtClean="0"/>
              <a:t>These definition focus on what we believe to be the key aspects of multi tenancy:</a:t>
            </a:r>
          </a:p>
          <a:p>
            <a:pPr algn="just" fontAlgn="auto">
              <a:spcAft>
                <a:spcPts val="0"/>
              </a:spcAft>
              <a:buFont typeface="Arial" pitchFamily="34" charset="0"/>
              <a:buNone/>
              <a:defRPr/>
            </a:pPr>
            <a:r>
              <a:rPr lang="en-US" dirty="0" smtClean="0"/>
              <a:t>	1.The ability of the application to share hardware resources.</a:t>
            </a:r>
          </a:p>
          <a:p>
            <a:pPr algn="just" fontAlgn="auto">
              <a:spcAft>
                <a:spcPts val="0"/>
              </a:spcAft>
              <a:buFont typeface="Arial" pitchFamily="34" charset="0"/>
              <a:buNone/>
              <a:defRPr/>
            </a:pPr>
            <a:r>
              <a:rPr lang="en-US" dirty="0" smtClean="0"/>
              <a:t>	2.The offering of a high degree of configurability of the software.</a:t>
            </a:r>
          </a:p>
          <a:p>
            <a:pPr algn="just" fontAlgn="auto">
              <a:spcAft>
                <a:spcPts val="0"/>
              </a:spcAft>
              <a:buFont typeface="Arial" pitchFamily="34" charset="0"/>
              <a:buNone/>
              <a:defRPr/>
            </a:pPr>
            <a:r>
              <a:rPr lang="en-US" dirty="0" smtClean="0"/>
              <a:t>	3.The architectural approach in which the tenants make use of a single application and database instance.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92500" lnSpcReduction="20000"/>
          </a:bodyPr>
          <a:lstStyle/>
          <a:p>
            <a:pPr fontAlgn="auto">
              <a:spcAft>
                <a:spcPts val="0"/>
              </a:spcAft>
              <a:buFont typeface="Arial" pitchFamily="34" charset="0"/>
              <a:buChar char="•"/>
              <a:defRPr/>
            </a:pPr>
            <a:r>
              <a:rPr lang="en-US" b="1" dirty="0" smtClean="0"/>
              <a:t>There are three approaches on how to build a multi-tenant application:</a:t>
            </a:r>
            <a:endParaRPr lang="en-US" dirty="0" smtClean="0"/>
          </a:p>
          <a:p>
            <a:pPr fontAlgn="auto">
              <a:spcAft>
                <a:spcPts val="0"/>
              </a:spcAft>
              <a:buFont typeface="Arial" pitchFamily="34" charset="0"/>
              <a:buChar char="•"/>
              <a:defRPr/>
            </a:pPr>
            <a:r>
              <a:rPr lang="en-US" dirty="0" smtClean="0"/>
              <a:t>Database per tenant — each tenant has its database.</a:t>
            </a:r>
          </a:p>
          <a:p>
            <a:pPr fontAlgn="auto">
              <a:spcAft>
                <a:spcPts val="0"/>
              </a:spcAft>
              <a:buFont typeface="Arial" pitchFamily="34" charset="0"/>
              <a:buChar char="•"/>
              <a:defRPr/>
            </a:pPr>
            <a:r>
              <a:rPr lang="en-US" dirty="0" smtClean="0"/>
              <a:t>Shared database, separate schema — all tenants are using the same database, but each tenant has his schema.</a:t>
            </a:r>
          </a:p>
          <a:p>
            <a:pPr fontAlgn="auto">
              <a:spcAft>
                <a:spcPts val="0"/>
              </a:spcAft>
              <a:buFont typeface="Arial" pitchFamily="34" charset="0"/>
              <a:buChar char="•"/>
              <a:defRPr/>
            </a:pPr>
            <a:r>
              <a:rPr lang="en-US" dirty="0" smtClean="0"/>
              <a:t>Shared database, shared schema — all tenants are using the same schema.</a:t>
            </a:r>
          </a:p>
          <a:p>
            <a:pPr fontAlgn="auto">
              <a:spcAft>
                <a:spcPts val="0"/>
              </a:spcAft>
              <a:buFont typeface="Arial" pitchFamily="34" charset="0"/>
              <a:buNone/>
              <a:defRPr/>
            </a:pP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b="1" dirty="0" smtClean="0"/>
              <a:t>Multi-tenants Deployment Modes for Application Server</a:t>
            </a:r>
            <a:endParaRPr lang="en-US" dirty="0"/>
          </a:p>
        </p:txBody>
      </p:sp>
      <p:sp>
        <p:nvSpPr>
          <p:cNvPr id="10243" name="Content Placeholder 2"/>
          <p:cNvSpPr>
            <a:spLocks noGrp="1"/>
          </p:cNvSpPr>
          <p:nvPr>
            <p:ph idx="1"/>
          </p:nvPr>
        </p:nvSpPr>
        <p:spPr/>
        <p:txBody>
          <a:bodyPr/>
          <a:lstStyle/>
          <a:p>
            <a:r>
              <a:rPr lang="en-US" b="1" smtClean="0"/>
              <a:t>Fully isolated Application server</a:t>
            </a:r>
          </a:p>
          <a:p>
            <a:r>
              <a:rPr lang="en-US" b="1" smtClean="0"/>
              <a:t>Virtualized Application Server</a:t>
            </a:r>
          </a:p>
          <a:p>
            <a:r>
              <a:rPr lang="en-US" b="1" smtClean="0"/>
              <a:t>Shared Virtual Server</a:t>
            </a:r>
          </a:p>
          <a:p>
            <a:r>
              <a:rPr lang="en-US" b="1" smtClean="0"/>
              <a:t>Shared Application Server</a:t>
            </a:r>
            <a:endParaRPr lang="en-US"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679</Words>
  <Application>Microsoft Office PowerPoint</Application>
  <PresentationFormat>On-screen Show (4:3)</PresentationFormat>
  <Paragraphs>70</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Calibri</vt:lpstr>
      <vt:lpstr>Arial</vt:lpstr>
      <vt:lpstr>Office Theme</vt:lpstr>
      <vt:lpstr>Multi-tenant in cloud computing</vt:lpstr>
      <vt:lpstr>Multitenancy in Cloud computing :</vt:lpstr>
      <vt:lpstr>Single tenant-multitenant</vt:lpstr>
      <vt:lpstr>Multitenant Cloud vs. Single-Tenant Cloud </vt:lpstr>
      <vt:lpstr>Slide 5</vt:lpstr>
      <vt:lpstr>Slide 6</vt:lpstr>
      <vt:lpstr>Slide 7</vt:lpstr>
      <vt:lpstr>Slide 8</vt:lpstr>
      <vt:lpstr>Multi-tenants Deployment Modes for Application Server</vt:lpstr>
      <vt:lpstr>Fully isolated Application server </vt:lpstr>
      <vt:lpstr>Virtualized Application Server </vt:lpstr>
      <vt:lpstr>Shared Virtual Server </vt:lpstr>
      <vt:lpstr>Shared Application Server </vt:lpstr>
      <vt:lpstr>multi-tenant data center</vt:lpstr>
      <vt:lpstr>Multi-tenants Deployment Modes in Data Centers</vt:lpstr>
      <vt:lpstr>Fully isolated data center </vt:lpstr>
      <vt:lpstr>Slide 17</vt:lpstr>
      <vt:lpstr>Slide 18</vt:lpstr>
      <vt:lpstr>Slide 19</vt:lpstr>
      <vt:lpstr>Slide 20</vt:lpstr>
      <vt:lpstr>Question </vt:lpstr>
      <vt:lpstr>Slide 22</vt:lpstr>
      <vt:lpstr>Provisioning for new tenants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sharing and resource pooling</dc:title>
  <dc:creator>VIT-Laptop</dc:creator>
  <cp:lastModifiedBy>sangeetha</cp:lastModifiedBy>
  <cp:revision>52</cp:revision>
  <dcterms:created xsi:type="dcterms:W3CDTF">2022-07-03T16:49:26Z</dcterms:created>
  <dcterms:modified xsi:type="dcterms:W3CDTF">2023-05-03T10:34:56Z</dcterms:modified>
</cp:coreProperties>
</file>