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0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0AB78DE-7377-4646-982B-D43064D866F7}" type="datetimeFigureOut">
              <a:rPr lang="en-US"/>
              <a:pPr>
                <a:defRPr/>
              </a:pPr>
              <a:t>6/1/2023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050A88-57C5-4B13-8489-B144A07E24B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C8A7F42-9FAD-44F2-B48B-F28524B9559D}" type="datetimeFigureOut">
              <a:rPr lang="en-US"/>
              <a:pPr>
                <a:defRPr/>
              </a:pPr>
              <a:t>6/1/2023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79023D-2CE7-4867-9951-A25B1912270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8F72233-5BAD-4EC5-B986-733747D8E89B}" type="datetimeFigureOut">
              <a:rPr lang="en-US"/>
              <a:pPr>
                <a:defRPr/>
              </a:pPr>
              <a:t>6/1/2023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8A1836-BEC4-4E90-86DD-009D7EA05C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5F2B77-8D7D-491A-B516-1911D2E0CEFF}" type="datetimeFigureOut">
              <a:rPr lang="en-US"/>
              <a:pPr>
                <a:defRPr/>
              </a:pPr>
              <a:t>6/1/2023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D9AB86-0D64-4CDA-9E9E-044AAC0A4C8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F76D78E-6E53-4B03-8BA0-AF40C8A6C744}" type="datetimeFigureOut">
              <a:rPr lang="en-US"/>
              <a:pPr>
                <a:defRPr/>
              </a:pPr>
              <a:t>6/1/2023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EE9651-EC15-4343-93E4-E80DAB4D536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315D39-55C5-4622-9159-2A7B7BD929EE}" type="datetimeFigureOut">
              <a:rPr lang="en-US"/>
              <a:pPr>
                <a:defRPr/>
              </a:pPr>
              <a:t>6/1/2023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2C1E66-EED2-4A70-83F9-DAC6AD5F94A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F2D932A-BBA4-42AB-BACB-FDF6B2501666}" type="datetimeFigureOut">
              <a:rPr lang="en-US"/>
              <a:pPr>
                <a:defRPr/>
              </a:pPr>
              <a:t>6/1/2023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468CE71-BB66-4440-87BF-119A867F88C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BA6BDE-B48D-4A34-9490-E9987DE8C7C8}" type="datetimeFigureOut">
              <a:rPr lang="en-US"/>
              <a:pPr>
                <a:defRPr/>
              </a:pPr>
              <a:t>6/1/2023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402060-360D-4CB9-8429-0E82F91604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6FCDE34-E352-45EC-B9F8-BD3659FF1DE5}" type="datetimeFigureOut">
              <a:rPr lang="en-US"/>
              <a:pPr>
                <a:defRPr/>
              </a:pPr>
              <a:t>6/1/2023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B6C7E44-D334-424F-9F35-DE111C6037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672BD1E-FC08-4760-B2A1-E1C6F4D30A4E}" type="datetimeFigureOut">
              <a:rPr lang="en-US"/>
              <a:pPr>
                <a:defRPr/>
              </a:pPr>
              <a:t>6/1/2023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89384F-36C9-4442-AE80-0D6C6520C64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610AE4-905E-448C-9702-4E725B55F3E4}" type="datetimeFigureOut">
              <a:rPr lang="en-US"/>
              <a:pPr>
                <a:defRPr/>
              </a:pPr>
              <a:t>6/1/2023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4910AD-09F4-4783-9834-8D7E910B148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3F003C4-EAE2-4FC5-A68C-F5F6C5A23518}" type="datetimeFigureOut">
              <a:rPr lang="en-US"/>
              <a:pPr>
                <a:defRPr/>
              </a:pPr>
              <a:t>6/1/2023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0DD8B2C-9F11-4BA2-B265-5C2481B03A3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011238" y="80963"/>
            <a:ext cx="7429500" cy="1211262"/>
          </a:xfrm>
        </p:spPr>
        <p:txBody>
          <a:bodyPr/>
          <a:lstStyle/>
          <a:p>
            <a:r>
              <a:rPr lang="en-US" b="1" smtClean="0"/>
              <a:t>Software-as-a-Service Security</a:t>
            </a:r>
            <a:endParaRPr lang="en-US" smtClean="0"/>
          </a:p>
        </p:txBody>
      </p:sp>
      <p:sp>
        <p:nvSpPr>
          <p:cNvPr id="3" name="Content Placeholder 2"/>
          <p:cNvSpPr>
            <a:spLocks noGrp="1"/>
          </p:cNvSpPr>
          <p:nvPr>
            <p:ph idx="1"/>
          </p:nvPr>
        </p:nvSpPr>
        <p:spPr>
          <a:xfrm>
            <a:off x="1524000" y="1235075"/>
            <a:ext cx="7108825" cy="5326063"/>
          </a:xfrm>
        </p:spPr>
        <p:txBody>
          <a:bodyPr rtlCol="0">
            <a:normAutofit fontScale="77500" lnSpcReduction="20000"/>
          </a:bodyPr>
          <a:lstStyle/>
          <a:p>
            <a:pPr marL="0" indent="0" fontAlgn="auto">
              <a:spcAft>
                <a:spcPts val="0"/>
              </a:spcAft>
              <a:buFont typeface="Arial" panose="020B0604020202020204" pitchFamily="34" charset="0"/>
              <a:buNone/>
              <a:defRPr/>
            </a:pPr>
            <a:r>
              <a:rPr lang="en-US" dirty="0" smtClean="0"/>
              <a:t>Security issues to discuss with cloud computing vendor</a:t>
            </a:r>
          </a:p>
          <a:p>
            <a:pPr marL="514350" indent="-514350" fontAlgn="auto">
              <a:spcAft>
                <a:spcPts val="0"/>
              </a:spcAft>
              <a:buFont typeface="+mj-lt"/>
              <a:buAutoNum type="arabicPeriod"/>
              <a:defRPr/>
            </a:pPr>
            <a:r>
              <a:rPr lang="en-US" b="1" dirty="0" smtClean="0"/>
              <a:t>Privileged </a:t>
            </a:r>
            <a:r>
              <a:rPr lang="en-US" b="1" dirty="0"/>
              <a:t>user </a:t>
            </a:r>
            <a:r>
              <a:rPr lang="en-US" b="1" dirty="0" smtClean="0"/>
              <a:t>access</a:t>
            </a:r>
          </a:p>
          <a:p>
            <a:pPr marL="457200" lvl="1" indent="0" fontAlgn="auto">
              <a:spcAft>
                <a:spcPts val="0"/>
              </a:spcAft>
              <a:buFont typeface="Arial" panose="020B0604020202020204" pitchFamily="34" charset="0"/>
              <a:buNone/>
              <a:defRPr/>
            </a:pPr>
            <a:r>
              <a:rPr lang="en-US" dirty="0" smtClean="0"/>
              <a:t>Inquire </a:t>
            </a:r>
            <a:r>
              <a:rPr lang="en-US" dirty="0"/>
              <a:t>about who has specialized </a:t>
            </a:r>
            <a:r>
              <a:rPr lang="en-US" dirty="0" smtClean="0"/>
              <a:t>access to </a:t>
            </a:r>
            <a:r>
              <a:rPr lang="en-US" dirty="0"/>
              <a:t>data, and about the hiring and management of such </a:t>
            </a:r>
            <a:r>
              <a:rPr lang="en-US" dirty="0" smtClean="0"/>
              <a:t>administrators.</a:t>
            </a:r>
          </a:p>
          <a:p>
            <a:pPr marL="514350" indent="-514350" fontAlgn="auto">
              <a:spcAft>
                <a:spcPts val="0"/>
              </a:spcAft>
              <a:buFont typeface="+mj-lt"/>
              <a:buAutoNum type="arabicPeriod"/>
              <a:defRPr/>
            </a:pPr>
            <a:r>
              <a:rPr lang="en-US" b="1" dirty="0" smtClean="0"/>
              <a:t>Regulatory </a:t>
            </a:r>
            <a:r>
              <a:rPr lang="en-US" b="1" dirty="0"/>
              <a:t>compliance</a:t>
            </a:r>
          </a:p>
          <a:p>
            <a:pPr marL="457200" lvl="1" indent="0" fontAlgn="auto">
              <a:spcAft>
                <a:spcPts val="0"/>
              </a:spcAft>
              <a:buFont typeface="Arial" panose="020B0604020202020204" pitchFamily="34" charset="0"/>
              <a:buNone/>
              <a:defRPr/>
            </a:pPr>
            <a:r>
              <a:rPr lang="en-US" dirty="0" smtClean="0"/>
              <a:t>Make </a:t>
            </a:r>
            <a:r>
              <a:rPr lang="en-US" dirty="0"/>
              <a:t>sure that the vendor is </a:t>
            </a:r>
            <a:r>
              <a:rPr lang="en-US" dirty="0" smtClean="0"/>
              <a:t>willing to </a:t>
            </a:r>
            <a:r>
              <a:rPr lang="en-US" dirty="0"/>
              <a:t>undergo external audits and/or security </a:t>
            </a:r>
            <a:r>
              <a:rPr lang="en-US" dirty="0" smtClean="0"/>
              <a:t>certifications.</a:t>
            </a:r>
          </a:p>
          <a:p>
            <a:pPr marL="514350" indent="-514350" fontAlgn="auto">
              <a:spcAft>
                <a:spcPts val="0"/>
              </a:spcAft>
              <a:buFont typeface="+mj-lt"/>
              <a:buAutoNum type="arabicPeriod"/>
              <a:defRPr/>
            </a:pPr>
            <a:r>
              <a:rPr lang="en-US" b="1" dirty="0" smtClean="0"/>
              <a:t>Data </a:t>
            </a:r>
            <a:r>
              <a:rPr lang="en-US" b="1" dirty="0"/>
              <a:t>location</a:t>
            </a:r>
          </a:p>
          <a:p>
            <a:pPr marL="457200" lvl="1" indent="0" fontAlgn="auto">
              <a:spcAft>
                <a:spcPts val="0"/>
              </a:spcAft>
              <a:buFont typeface="Arial" panose="020B0604020202020204" pitchFamily="34" charset="0"/>
              <a:buNone/>
              <a:defRPr/>
            </a:pPr>
            <a:r>
              <a:rPr lang="en-US" dirty="0" smtClean="0"/>
              <a:t>Does </a:t>
            </a:r>
            <a:r>
              <a:rPr lang="en-US" dirty="0"/>
              <a:t>the provider allow for any control over </a:t>
            </a:r>
            <a:r>
              <a:rPr lang="en-US" dirty="0" smtClean="0"/>
              <a:t>the location </a:t>
            </a:r>
            <a:r>
              <a:rPr lang="en-US" dirty="0"/>
              <a:t>of </a:t>
            </a:r>
            <a:r>
              <a:rPr lang="en-US" dirty="0" smtClean="0"/>
              <a:t>data?</a:t>
            </a:r>
          </a:p>
          <a:p>
            <a:pPr marL="514350" indent="-514350" fontAlgn="auto">
              <a:spcAft>
                <a:spcPts val="0"/>
              </a:spcAft>
              <a:buFont typeface="+mj-lt"/>
              <a:buAutoNum type="arabicPeriod"/>
              <a:defRPr/>
            </a:pPr>
            <a:r>
              <a:rPr lang="en-US" b="1" dirty="0" smtClean="0"/>
              <a:t>Data </a:t>
            </a:r>
            <a:r>
              <a:rPr lang="en-US" b="1" dirty="0"/>
              <a:t>segregation</a:t>
            </a:r>
          </a:p>
          <a:p>
            <a:pPr marL="457200" lvl="1" indent="0" fontAlgn="auto">
              <a:spcAft>
                <a:spcPts val="0"/>
              </a:spcAft>
              <a:buFont typeface="Arial" panose="020B0604020202020204" pitchFamily="34" charset="0"/>
              <a:buNone/>
              <a:defRPr/>
            </a:pPr>
            <a:r>
              <a:rPr lang="en-US" dirty="0" smtClean="0"/>
              <a:t>Make </a:t>
            </a:r>
            <a:r>
              <a:rPr lang="en-US" dirty="0"/>
              <a:t>sure that encryption is available at </a:t>
            </a:r>
            <a:r>
              <a:rPr lang="en-US" dirty="0" smtClean="0"/>
              <a:t>all stages</a:t>
            </a:r>
            <a:r>
              <a:rPr lang="en-US" dirty="0"/>
              <a:t>, and that these encryption schemes were designed </a:t>
            </a:r>
            <a:r>
              <a:rPr lang="en-US" dirty="0" smtClean="0"/>
              <a:t>and tested </a:t>
            </a:r>
            <a:r>
              <a:rPr lang="en-US" dirty="0"/>
              <a:t>by experienced professionals.</a:t>
            </a:r>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2738"/>
            <a:ext cx="7429500" cy="1211262"/>
          </a:xfrm>
        </p:spPr>
        <p:txBody>
          <a:bodyPr rtlCol="0">
            <a:normAutofit fontScale="90000"/>
          </a:bodyPr>
          <a:lstStyle/>
          <a:p>
            <a:pPr fontAlgn="auto">
              <a:spcAft>
                <a:spcPts val="0"/>
              </a:spcAft>
              <a:defRPr/>
            </a:pPr>
            <a:r>
              <a:rPr lang="en-US" sz="4000" b="1" dirty="0"/>
              <a:t>Policies, Standards, and Guidelines</a:t>
            </a:r>
            <a:r>
              <a:rPr lang="en-US" b="1" dirty="0">
                <a:solidFill>
                  <a:srgbClr val="FFFF00"/>
                </a:solidFill>
              </a:rPr>
              <a:t/>
            </a:r>
            <a:br>
              <a:rPr lang="en-US" b="1" dirty="0">
                <a:solidFill>
                  <a:srgbClr val="FFFF00"/>
                </a:solidFill>
              </a:rPr>
            </a:br>
            <a:endParaRPr lang="en-US" dirty="0"/>
          </a:p>
        </p:txBody>
      </p:sp>
      <p:sp>
        <p:nvSpPr>
          <p:cNvPr id="3" name="Content Placeholder 2"/>
          <p:cNvSpPr>
            <a:spLocks noGrp="1"/>
          </p:cNvSpPr>
          <p:nvPr>
            <p:ph idx="1"/>
          </p:nvPr>
        </p:nvSpPr>
        <p:spPr>
          <a:xfrm>
            <a:off x="1066800" y="1143000"/>
            <a:ext cx="7566025" cy="5418138"/>
          </a:xfrm>
        </p:spPr>
        <p:txBody>
          <a:bodyPr rtlCol="0">
            <a:normAutofit fontScale="92500"/>
          </a:bodyPr>
          <a:lstStyle/>
          <a:p>
            <a:pPr fontAlgn="auto">
              <a:spcAft>
                <a:spcPts val="0"/>
              </a:spcAft>
              <a:buFont typeface="Wingdings" panose="05000000000000000000" pitchFamily="2" charset="2"/>
              <a:buChar char="§"/>
              <a:defRPr/>
            </a:pPr>
            <a:r>
              <a:rPr lang="en-US" dirty="0" smtClean="0"/>
              <a:t>Many </a:t>
            </a:r>
            <a:r>
              <a:rPr lang="en-US" dirty="0"/>
              <a:t>resources and templates are available to aid in the development </a:t>
            </a:r>
            <a:r>
              <a:rPr lang="en-US" dirty="0" smtClean="0"/>
              <a:t>of information </a:t>
            </a:r>
            <a:r>
              <a:rPr lang="en-US" dirty="0"/>
              <a:t>security policies, standards, and guidelines. </a:t>
            </a:r>
            <a:endParaRPr lang="en-US" dirty="0" smtClean="0"/>
          </a:p>
          <a:p>
            <a:pPr fontAlgn="auto">
              <a:spcAft>
                <a:spcPts val="0"/>
              </a:spcAft>
              <a:buFont typeface="Wingdings" panose="05000000000000000000" pitchFamily="2" charset="2"/>
              <a:buChar char="§"/>
              <a:defRPr/>
            </a:pPr>
            <a:r>
              <a:rPr lang="en-US" dirty="0" smtClean="0"/>
              <a:t>A </a:t>
            </a:r>
            <a:r>
              <a:rPr lang="en-US" dirty="0"/>
              <a:t>cloud </a:t>
            </a:r>
            <a:r>
              <a:rPr lang="en-US" dirty="0" smtClean="0"/>
              <a:t>computing security </a:t>
            </a:r>
            <a:r>
              <a:rPr lang="en-US" dirty="0"/>
              <a:t>team should first identify the information security and </a:t>
            </a:r>
            <a:r>
              <a:rPr lang="en-US" dirty="0" smtClean="0"/>
              <a:t>business requirements </a:t>
            </a:r>
            <a:r>
              <a:rPr lang="en-US" dirty="0"/>
              <a:t>unique to cloud computing, SaaS, and collaborative </a:t>
            </a:r>
            <a:r>
              <a:rPr lang="en-US" dirty="0" smtClean="0"/>
              <a:t>software application </a:t>
            </a:r>
            <a:r>
              <a:rPr lang="en-US" dirty="0"/>
              <a:t>security. </a:t>
            </a:r>
            <a:endParaRPr lang="en-US" dirty="0" smtClean="0"/>
          </a:p>
          <a:p>
            <a:pPr fontAlgn="auto">
              <a:spcAft>
                <a:spcPts val="0"/>
              </a:spcAft>
              <a:buFont typeface="Wingdings" panose="05000000000000000000" pitchFamily="2" charset="2"/>
              <a:buChar char="§"/>
              <a:defRPr/>
            </a:pPr>
            <a:r>
              <a:rPr lang="en-US" dirty="0" smtClean="0"/>
              <a:t>Policies </a:t>
            </a:r>
            <a:r>
              <a:rPr lang="en-US" dirty="0"/>
              <a:t>should be developed, documented, and </a:t>
            </a:r>
            <a:r>
              <a:rPr lang="en-US" dirty="0" smtClean="0"/>
              <a:t>implemented, along </a:t>
            </a:r>
            <a:r>
              <a:rPr lang="en-US" dirty="0"/>
              <a:t>with documentation for supporting standards and </a:t>
            </a:r>
            <a:r>
              <a:rPr lang="en-US" dirty="0" smtClean="0"/>
              <a:t>guidelines.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Policies, Standards, and Guidelines</a:t>
            </a:r>
            <a:r>
              <a:rPr lang="en-US" b="1" dirty="0">
                <a:solidFill>
                  <a:srgbClr val="FFFF00"/>
                </a:solidFill>
              </a:rPr>
              <a:t/>
            </a:r>
            <a:br>
              <a:rPr lang="en-US" b="1" dirty="0">
                <a:solidFill>
                  <a:srgbClr val="FFFF00"/>
                </a:solidFill>
              </a:rPr>
            </a:br>
            <a:endParaRPr lang="en-US" dirty="0"/>
          </a:p>
        </p:txBody>
      </p:sp>
      <p:sp>
        <p:nvSpPr>
          <p:cNvPr id="3" name="Content Placeholder 2"/>
          <p:cNvSpPr>
            <a:spLocks noGrp="1"/>
          </p:cNvSpPr>
          <p:nvPr>
            <p:ph idx="1"/>
          </p:nvPr>
        </p:nvSpPr>
        <p:spPr>
          <a:xfrm>
            <a:off x="1295400" y="1219200"/>
            <a:ext cx="7337425" cy="5341938"/>
          </a:xfrm>
        </p:spPr>
        <p:txBody>
          <a:bodyPr rtlCol="0">
            <a:normAutofit fontScale="70000" lnSpcReduction="20000"/>
          </a:bodyPr>
          <a:lstStyle/>
          <a:p>
            <a:pPr fontAlgn="auto">
              <a:spcAft>
                <a:spcPts val="0"/>
              </a:spcAft>
              <a:buFont typeface="Wingdings" panose="05000000000000000000" pitchFamily="2" charset="2"/>
              <a:buChar char="§"/>
              <a:defRPr/>
            </a:pPr>
            <a:r>
              <a:rPr lang="en-US" dirty="0" smtClean="0"/>
              <a:t>To </a:t>
            </a:r>
            <a:r>
              <a:rPr lang="en-US" dirty="0"/>
              <a:t>maintain relevancy, these policies, standards, and guidelines </a:t>
            </a:r>
            <a:r>
              <a:rPr lang="en-US" dirty="0" smtClean="0"/>
              <a:t>should be </a:t>
            </a:r>
            <a:r>
              <a:rPr lang="en-US" dirty="0"/>
              <a:t>reviewed at regular intervals (at least annually) or when </a:t>
            </a:r>
            <a:r>
              <a:rPr lang="en-US" dirty="0" smtClean="0"/>
              <a:t>significant changes </a:t>
            </a:r>
            <a:r>
              <a:rPr lang="en-US" dirty="0"/>
              <a:t>occur in the business or IT environment. </a:t>
            </a:r>
            <a:endParaRPr lang="en-US" dirty="0" smtClean="0"/>
          </a:p>
          <a:p>
            <a:pPr fontAlgn="auto">
              <a:spcAft>
                <a:spcPts val="0"/>
              </a:spcAft>
              <a:buFont typeface="Wingdings" panose="05000000000000000000" pitchFamily="2" charset="2"/>
              <a:buChar char="§"/>
              <a:defRPr/>
            </a:pPr>
            <a:r>
              <a:rPr lang="en-US" dirty="0" smtClean="0"/>
              <a:t>Outdated </a:t>
            </a:r>
            <a:r>
              <a:rPr lang="en-US" dirty="0"/>
              <a:t>policies, </a:t>
            </a:r>
            <a:r>
              <a:rPr lang="en-US" dirty="0" smtClean="0"/>
              <a:t>standards, and </a:t>
            </a:r>
            <a:r>
              <a:rPr lang="en-US" dirty="0"/>
              <a:t>guidelines can result in inadvertent disclosure of information as </a:t>
            </a:r>
            <a:r>
              <a:rPr lang="en-US" dirty="0" smtClean="0"/>
              <a:t>a cloud </a:t>
            </a:r>
            <a:r>
              <a:rPr lang="en-US" dirty="0"/>
              <a:t>computing organizational business model changes. </a:t>
            </a:r>
            <a:endParaRPr lang="en-US" dirty="0" smtClean="0"/>
          </a:p>
          <a:p>
            <a:pPr fontAlgn="auto">
              <a:spcAft>
                <a:spcPts val="0"/>
              </a:spcAft>
              <a:buFont typeface="Wingdings" panose="05000000000000000000" pitchFamily="2" charset="2"/>
              <a:buChar char="§"/>
              <a:defRPr/>
            </a:pPr>
            <a:r>
              <a:rPr lang="en-US" dirty="0" smtClean="0"/>
              <a:t>It </a:t>
            </a:r>
            <a:r>
              <a:rPr lang="en-US" dirty="0"/>
              <a:t>is important </a:t>
            </a:r>
            <a:r>
              <a:rPr lang="en-US" dirty="0" smtClean="0"/>
              <a:t>to maintain </a:t>
            </a:r>
            <a:r>
              <a:rPr lang="en-US" dirty="0"/>
              <a:t>the accuracy and relevance of information security policies, </a:t>
            </a:r>
            <a:r>
              <a:rPr lang="en-US" dirty="0" smtClean="0"/>
              <a:t>standards, and </a:t>
            </a:r>
            <a:r>
              <a:rPr lang="en-US" dirty="0"/>
              <a:t>guidelines as business initiatives, the business environment, </a:t>
            </a:r>
            <a:r>
              <a:rPr lang="en-US" dirty="0" smtClean="0"/>
              <a:t>and the </a:t>
            </a:r>
            <a:r>
              <a:rPr lang="en-US" dirty="0"/>
              <a:t>risk landscape change. Such policies, standards, and guidelines also </a:t>
            </a:r>
            <a:r>
              <a:rPr lang="en-US" dirty="0" smtClean="0"/>
              <a:t>provide the </a:t>
            </a:r>
            <a:r>
              <a:rPr lang="en-US" dirty="0"/>
              <a:t>building blocks with which an organization can ensure </a:t>
            </a:r>
            <a:r>
              <a:rPr lang="en-US" dirty="0" smtClean="0"/>
              <a:t>consistency of </a:t>
            </a:r>
            <a:r>
              <a:rPr lang="en-US" dirty="0"/>
              <a:t>performance and maintain continuity of knowledge during times </a:t>
            </a:r>
            <a:r>
              <a:rPr lang="en-US" dirty="0" smtClean="0"/>
              <a:t>of resource </a:t>
            </a:r>
            <a:r>
              <a:rPr lang="en-US" dirty="0"/>
              <a:t>turnover.</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Secure Software Development Life Cycle (</a:t>
            </a:r>
            <a:r>
              <a:rPr lang="en-US" b="1" dirty="0" err="1"/>
              <a:t>SecSDLC</a:t>
            </a:r>
            <a:r>
              <a:rPr lang="en-US" b="1" dirty="0"/>
              <a:t>)</a:t>
            </a:r>
            <a:r>
              <a:rPr lang="en-US" b="1" dirty="0">
                <a:solidFill>
                  <a:srgbClr val="FFFF00"/>
                </a:solidFill>
              </a:rPr>
              <a:t/>
            </a:r>
            <a:br>
              <a:rPr lang="en-US" b="1" dirty="0">
                <a:solidFill>
                  <a:srgbClr val="FFFF00"/>
                </a:solidFill>
              </a:rPr>
            </a:br>
            <a:endParaRPr lang="en-US" dirty="0"/>
          </a:p>
        </p:txBody>
      </p:sp>
      <p:sp>
        <p:nvSpPr>
          <p:cNvPr id="14339" name="Content Placeholder 2"/>
          <p:cNvSpPr>
            <a:spLocks noGrp="1"/>
          </p:cNvSpPr>
          <p:nvPr>
            <p:ph idx="1"/>
          </p:nvPr>
        </p:nvSpPr>
        <p:spPr>
          <a:xfrm>
            <a:off x="1447800" y="1235075"/>
            <a:ext cx="7185025" cy="5326063"/>
          </a:xfrm>
        </p:spPr>
        <p:txBody>
          <a:bodyPr/>
          <a:lstStyle/>
          <a:p>
            <a:pPr>
              <a:buFont typeface="Wingdings" pitchFamily="2" charset="2"/>
              <a:buChar char="§"/>
            </a:pPr>
            <a:r>
              <a:rPr lang="en-US" smtClean="0"/>
              <a:t>SecSDLC involves identifying specific threats and the risks they represent, followed by design and implementation of specific controls to counter those threats and assist in managing the risks they pose to the organization and/or its customers.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Phases and steps of </a:t>
            </a:r>
            <a:r>
              <a:rPr lang="en-US" b="1" dirty="0" err="1"/>
              <a:t>SecSDLC</a:t>
            </a:r>
            <a:r>
              <a:rPr lang="en-US" b="1" dirty="0">
                <a:solidFill>
                  <a:srgbClr val="FFFF00"/>
                </a:solidFill>
              </a:rPr>
              <a:t/>
            </a:r>
            <a:br>
              <a:rPr lang="en-US" b="1" dirty="0">
                <a:solidFill>
                  <a:srgbClr val="FFFF00"/>
                </a:solidFill>
              </a:rPr>
            </a:br>
            <a:endParaRPr lang="en-US" dirty="0"/>
          </a:p>
        </p:txBody>
      </p:sp>
      <p:sp>
        <p:nvSpPr>
          <p:cNvPr id="3" name="Content Placeholder 2"/>
          <p:cNvSpPr>
            <a:spLocks noGrp="1"/>
          </p:cNvSpPr>
          <p:nvPr>
            <p:ph idx="1"/>
          </p:nvPr>
        </p:nvSpPr>
        <p:spPr>
          <a:xfrm>
            <a:off x="1524000" y="1143000"/>
            <a:ext cx="7108825" cy="5418138"/>
          </a:xfrm>
        </p:spPr>
        <p:txBody>
          <a:bodyPr rtlCol="0">
            <a:normAutofit fontScale="92500" lnSpcReduction="10000"/>
          </a:bodyPr>
          <a:lstStyle/>
          <a:p>
            <a:pPr fontAlgn="auto">
              <a:spcAft>
                <a:spcPts val="0"/>
              </a:spcAft>
              <a:buFont typeface="Arial" panose="020B0604020202020204" pitchFamily="34" charset="0"/>
              <a:buChar char="•"/>
              <a:defRPr/>
            </a:pPr>
            <a:r>
              <a:rPr lang="en-US" b="1" dirty="0" smtClean="0"/>
              <a:t>Phase 1.Investigation:</a:t>
            </a:r>
          </a:p>
          <a:p>
            <a:pPr marL="457200" lvl="1" indent="0" fontAlgn="auto">
              <a:spcAft>
                <a:spcPts val="0"/>
              </a:spcAft>
              <a:buFont typeface="Arial" panose="020B0604020202020204" pitchFamily="34" charset="0"/>
              <a:buNone/>
              <a:defRPr/>
            </a:pPr>
            <a:r>
              <a:rPr lang="en-US" dirty="0" smtClean="0"/>
              <a:t>Define project processes and goals, and document </a:t>
            </a:r>
            <a:r>
              <a:rPr lang="en-US" dirty="0"/>
              <a:t>them in the program security policy</a:t>
            </a:r>
            <a:r>
              <a:rPr lang="en-US" dirty="0" smtClean="0"/>
              <a:t>.</a:t>
            </a:r>
            <a:endParaRPr lang="en-US" dirty="0"/>
          </a:p>
          <a:p>
            <a:pPr fontAlgn="auto">
              <a:spcAft>
                <a:spcPts val="0"/>
              </a:spcAft>
              <a:buFont typeface="Arial" panose="020B0604020202020204" pitchFamily="34" charset="0"/>
              <a:buChar char="•"/>
              <a:defRPr/>
            </a:pPr>
            <a:r>
              <a:rPr lang="en-US" b="1" dirty="0"/>
              <a:t>Phase </a:t>
            </a:r>
            <a:r>
              <a:rPr lang="en-US" b="1" dirty="0" smtClean="0"/>
              <a:t>2.Analysis:</a:t>
            </a:r>
          </a:p>
          <a:p>
            <a:pPr marL="457200" lvl="1" indent="0" fontAlgn="auto">
              <a:spcAft>
                <a:spcPts val="0"/>
              </a:spcAft>
              <a:buFont typeface="Arial" panose="020B0604020202020204" pitchFamily="34" charset="0"/>
              <a:buNone/>
              <a:defRPr/>
            </a:pPr>
            <a:r>
              <a:rPr lang="en-US" dirty="0" smtClean="0"/>
              <a:t>Analyze </a:t>
            </a:r>
            <a:r>
              <a:rPr lang="en-US" dirty="0"/>
              <a:t>existing security policies and </a:t>
            </a:r>
            <a:r>
              <a:rPr lang="en-US" dirty="0" smtClean="0"/>
              <a:t>programs, analyze </a:t>
            </a:r>
            <a:r>
              <a:rPr lang="en-US" dirty="0"/>
              <a:t>current threats and controls, examine legal issues, and </a:t>
            </a:r>
            <a:r>
              <a:rPr lang="en-US" dirty="0" smtClean="0"/>
              <a:t>perform risk </a:t>
            </a:r>
            <a:r>
              <a:rPr lang="en-US" dirty="0"/>
              <a:t>analysis</a:t>
            </a:r>
            <a:r>
              <a:rPr lang="en-US" dirty="0" smtClean="0"/>
              <a:t>.</a:t>
            </a:r>
            <a:endParaRPr lang="en-US" dirty="0"/>
          </a:p>
          <a:p>
            <a:pPr fontAlgn="auto">
              <a:spcAft>
                <a:spcPts val="0"/>
              </a:spcAft>
              <a:buFont typeface="Arial" panose="020B0604020202020204" pitchFamily="34" charset="0"/>
              <a:buChar char="•"/>
              <a:defRPr/>
            </a:pPr>
            <a:r>
              <a:rPr lang="en-US" b="1" dirty="0"/>
              <a:t>Phase 3.Logical </a:t>
            </a:r>
            <a:r>
              <a:rPr lang="en-US" b="1" dirty="0" smtClean="0"/>
              <a:t>design:</a:t>
            </a:r>
          </a:p>
          <a:p>
            <a:pPr marL="457200" lvl="1" indent="0" fontAlgn="auto">
              <a:spcAft>
                <a:spcPts val="0"/>
              </a:spcAft>
              <a:buFont typeface="Arial" panose="020B0604020202020204" pitchFamily="34" charset="0"/>
              <a:buNone/>
              <a:defRPr/>
            </a:pPr>
            <a:r>
              <a:rPr lang="en-US" dirty="0" smtClean="0"/>
              <a:t>Develop </a:t>
            </a:r>
            <a:r>
              <a:rPr lang="en-US" dirty="0"/>
              <a:t>a security blueprint, plan </a:t>
            </a:r>
            <a:r>
              <a:rPr lang="en-US" dirty="0" smtClean="0"/>
              <a:t>incident response </a:t>
            </a:r>
            <a:r>
              <a:rPr lang="en-US" dirty="0"/>
              <a:t>actions, plan business responses to disaster, </a:t>
            </a:r>
            <a:r>
              <a:rPr lang="en-US" dirty="0" smtClean="0"/>
              <a:t>and determine </a:t>
            </a:r>
            <a:r>
              <a:rPr lang="en-US" dirty="0"/>
              <a:t>the feasibility of continuing and/or outsourcing </a:t>
            </a:r>
            <a:r>
              <a:rPr lang="en-US" dirty="0" smtClean="0"/>
              <a:t>the project.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Phases and steps of </a:t>
            </a:r>
            <a:r>
              <a:rPr lang="en-US" b="1" dirty="0" err="1"/>
              <a:t>SecSDLC</a:t>
            </a:r>
            <a:r>
              <a:rPr lang="en-US" b="1" dirty="0"/>
              <a:t/>
            </a:r>
            <a:br>
              <a:rPr lang="en-US" b="1" dirty="0"/>
            </a:br>
            <a:endParaRPr lang="en-US" dirty="0"/>
          </a:p>
        </p:txBody>
      </p:sp>
      <p:sp>
        <p:nvSpPr>
          <p:cNvPr id="3" name="Content Placeholder 2"/>
          <p:cNvSpPr>
            <a:spLocks noGrp="1"/>
          </p:cNvSpPr>
          <p:nvPr>
            <p:ph idx="1"/>
          </p:nvPr>
        </p:nvSpPr>
        <p:spPr>
          <a:xfrm>
            <a:off x="1143000" y="1295400"/>
            <a:ext cx="7489825" cy="5265738"/>
          </a:xfrm>
        </p:spPr>
        <p:txBody>
          <a:bodyPr rtlCol="0">
            <a:normAutofit fontScale="92500" lnSpcReduction="20000"/>
          </a:bodyPr>
          <a:lstStyle/>
          <a:p>
            <a:pPr fontAlgn="auto">
              <a:spcAft>
                <a:spcPts val="0"/>
              </a:spcAft>
              <a:buFont typeface="Arial" panose="020B0604020202020204" pitchFamily="34" charset="0"/>
              <a:buChar char="•"/>
              <a:defRPr/>
            </a:pPr>
            <a:r>
              <a:rPr lang="en-US" b="1" dirty="0" smtClean="0"/>
              <a:t>Phase </a:t>
            </a:r>
            <a:r>
              <a:rPr lang="en-US" b="1" dirty="0"/>
              <a:t>4.Physical design:</a:t>
            </a:r>
          </a:p>
          <a:p>
            <a:pPr marL="457200" lvl="1" indent="0" fontAlgn="auto">
              <a:spcAft>
                <a:spcPts val="0"/>
              </a:spcAft>
              <a:buFont typeface="Arial" panose="020B0604020202020204" pitchFamily="34" charset="0"/>
              <a:buNone/>
              <a:defRPr/>
            </a:pPr>
            <a:r>
              <a:rPr lang="en-US" dirty="0"/>
              <a:t>Select technologies to support the </a:t>
            </a:r>
            <a:r>
              <a:rPr lang="en-US" dirty="0" smtClean="0"/>
              <a:t>security blueprint</a:t>
            </a:r>
            <a:r>
              <a:rPr lang="en-US" dirty="0"/>
              <a:t>, develop a definition of a successful solution, </a:t>
            </a:r>
            <a:r>
              <a:rPr lang="en-US" dirty="0" smtClean="0"/>
              <a:t>design physical </a:t>
            </a:r>
            <a:r>
              <a:rPr lang="en-US" dirty="0"/>
              <a:t>security measures to support technological solutions, </a:t>
            </a:r>
            <a:r>
              <a:rPr lang="en-US" dirty="0" smtClean="0"/>
              <a:t>and review </a:t>
            </a:r>
            <a:r>
              <a:rPr lang="en-US" dirty="0"/>
              <a:t>and approve plans</a:t>
            </a:r>
            <a:r>
              <a:rPr lang="en-US" dirty="0" smtClean="0"/>
              <a:t>.</a:t>
            </a:r>
            <a:endParaRPr lang="en-US" dirty="0"/>
          </a:p>
          <a:p>
            <a:pPr fontAlgn="auto">
              <a:spcAft>
                <a:spcPts val="0"/>
              </a:spcAft>
              <a:buFont typeface="Arial" panose="020B0604020202020204" pitchFamily="34" charset="0"/>
              <a:buChar char="•"/>
              <a:defRPr/>
            </a:pPr>
            <a:r>
              <a:rPr lang="en-US" b="1" dirty="0"/>
              <a:t>Phase 5.Implementation:</a:t>
            </a:r>
          </a:p>
          <a:p>
            <a:pPr marL="457200" lvl="1" indent="0" fontAlgn="auto">
              <a:spcAft>
                <a:spcPts val="0"/>
              </a:spcAft>
              <a:buFont typeface="Arial" panose="020B0604020202020204" pitchFamily="34" charset="0"/>
              <a:buNone/>
              <a:defRPr/>
            </a:pPr>
            <a:r>
              <a:rPr lang="en-US" dirty="0"/>
              <a:t>Buy or develop security solutions. </a:t>
            </a:r>
            <a:r>
              <a:rPr lang="en-US" dirty="0" smtClean="0"/>
              <a:t>At the </a:t>
            </a:r>
            <a:r>
              <a:rPr lang="en-US" dirty="0"/>
              <a:t>end of this phase, present a tested package to management </a:t>
            </a:r>
            <a:r>
              <a:rPr lang="en-US" dirty="0" smtClean="0"/>
              <a:t>for approval.</a:t>
            </a:r>
            <a:endParaRPr lang="en-US" dirty="0"/>
          </a:p>
          <a:p>
            <a:pPr fontAlgn="auto">
              <a:spcAft>
                <a:spcPts val="0"/>
              </a:spcAft>
              <a:buFont typeface="Arial" panose="020B0604020202020204" pitchFamily="34" charset="0"/>
              <a:buChar char="•"/>
              <a:defRPr/>
            </a:pPr>
            <a:r>
              <a:rPr lang="en-US" b="1" dirty="0"/>
              <a:t>Phase 6.Maintenance:</a:t>
            </a:r>
          </a:p>
          <a:p>
            <a:pPr marL="457200" lvl="1" indent="0" fontAlgn="auto">
              <a:spcAft>
                <a:spcPts val="0"/>
              </a:spcAft>
              <a:buFont typeface="Arial" panose="020B0604020202020204" pitchFamily="34" charset="0"/>
              <a:buNone/>
              <a:defRPr/>
            </a:pPr>
            <a:r>
              <a:rPr lang="en-US" dirty="0"/>
              <a:t>Constantly monitor, test, modify, </a:t>
            </a:r>
            <a:r>
              <a:rPr lang="en-US" dirty="0" smtClean="0"/>
              <a:t>update, and </a:t>
            </a:r>
            <a:r>
              <a:rPr lang="en-US" dirty="0"/>
              <a:t>repair to respond to changing threats</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11238" y="80963"/>
            <a:ext cx="7429500" cy="1211262"/>
          </a:xfrm>
        </p:spPr>
        <p:txBody>
          <a:bodyPr/>
          <a:lstStyle/>
          <a:p>
            <a:r>
              <a:rPr lang="en-US" b="1" smtClean="0"/>
              <a:t>Software-as-a-Service Security</a:t>
            </a:r>
            <a:endParaRPr lang="en-US" smtClean="0"/>
          </a:p>
        </p:txBody>
      </p:sp>
      <p:sp>
        <p:nvSpPr>
          <p:cNvPr id="3" name="Content Placeholder 2"/>
          <p:cNvSpPr>
            <a:spLocks noGrp="1"/>
          </p:cNvSpPr>
          <p:nvPr>
            <p:ph idx="1"/>
          </p:nvPr>
        </p:nvSpPr>
        <p:spPr>
          <a:xfrm>
            <a:off x="1447800" y="1235075"/>
            <a:ext cx="7185025" cy="5326063"/>
          </a:xfrm>
        </p:spPr>
        <p:txBody>
          <a:bodyPr rtlCol="0">
            <a:normAutofit lnSpcReduction="10000"/>
          </a:bodyPr>
          <a:lstStyle/>
          <a:p>
            <a:pPr marL="514350" indent="-514350" fontAlgn="auto">
              <a:spcAft>
                <a:spcPts val="0"/>
              </a:spcAft>
              <a:buFont typeface="+mj-lt"/>
              <a:buAutoNum type="arabicPeriod" startAt="5"/>
              <a:defRPr/>
            </a:pPr>
            <a:r>
              <a:rPr lang="en-US" b="1" dirty="0" smtClean="0"/>
              <a:t>Recovery</a:t>
            </a:r>
            <a:endParaRPr lang="en-US" b="1" dirty="0"/>
          </a:p>
          <a:p>
            <a:pPr marL="457200" lvl="1" indent="0" fontAlgn="auto">
              <a:spcAft>
                <a:spcPts val="0"/>
              </a:spcAft>
              <a:buFont typeface="Arial" panose="020B0604020202020204" pitchFamily="34" charset="0"/>
              <a:buNone/>
              <a:defRPr/>
            </a:pPr>
            <a:r>
              <a:rPr lang="en-US" dirty="0" smtClean="0"/>
              <a:t>Find </a:t>
            </a:r>
            <a:r>
              <a:rPr lang="en-US" dirty="0"/>
              <a:t>out what will happen to data in the case of </a:t>
            </a:r>
            <a:r>
              <a:rPr lang="en-US" dirty="0" smtClean="0"/>
              <a:t>a disaster</a:t>
            </a:r>
            <a:r>
              <a:rPr lang="en-US" dirty="0"/>
              <a:t>. Do they offer complete restoration? If so, how </a:t>
            </a:r>
            <a:r>
              <a:rPr lang="en-US" dirty="0" smtClean="0"/>
              <a:t>long would </a:t>
            </a:r>
            <a:r>
              <a:rPr lang="en-US" dirty="0"/>
              <a:t>that </a:t>
            </a:r>
            <a:r>
              <a:rPr lang="en-US" dirty="0" smtClean="0"/>
              <a:t>take?</a:t>
            </a:r>
          </a:p>
          <a:p>
            <a:pPr marL="514350" indent="-514350" fontAlgn="auto">
              <a:spcAft>
                <a:spcPts val="0"/>
              </a:spcAft>
              <a:buFont typeface="+mj-lt"/>
              <a:buAutoNum type="arabicPeriod" startAt="5"/>
              <a:defRPr/>
            </a:pPr>
            <a:r>
              <a:rPr lang="en-US" b="1" dirty="0" smtClean="0"/>
              <a:t>Investigative </a:t>
            </a:r>
            <a:r>
              <a:rPr lang="en-US" b="1" dirty="0"/>
              <a:t>support</a:t>
            </a:r>
          </a:p>
          <a:p>
            <a:pPr marL="457200" lvl="1" indent="0" fontAlgn="auto">
              <a:spcAft>
                <a:spcPts val="0"/>
              </a:spcAft>
              <a:buFont typeface="Arial" panose="020B0604020202020204" pitchFamily="34" charset="0"/>
              <a:buNone/>
              <a:defRPr/>
            </a:pPr>
            <a:r>
              <a:rPr lang="en-US" dirty="0" smtClean="0"/>
              <a:t>Does </a:t>
            </a:r>
            <a:r>
              <a:rPr lang="en-US" dirty="0"/>
              <a:t>the vendor have the ability </a:t>
            </a:r>
            <a:r>
              <a:rPr lang="en-US" dirty="0" smtClean="0"/>
              <a:t>to investigate </a:t>
            </a:r>
            <a:r>
              <a:rPr lang="en-US" dirty="0"/>
              <a:t>any inappropriate or illegal </a:t>
            </a:r>
            <a:r>
              <a:rPr lang="en-US" dirty="0" smtClean="0"/>
              <a:t>activity?</a:t>
            </a:r>
            <a:endParaRPr lang="en-US" dirty="0"/>
          </a:p>
          <a:p>
            <a:pPr marL="514350" indent="-514350" fontAlgn="auto">
              <a:spcAft>
                <a:spcPts val="0"/>
              </a:spcAft>
              <a:buFont typeface="+mj-lt"/>
              <a:buAutoNum type="arabicPeriod" startAt="5"/>
              <a:defRPr/>
            </a:pPr>
            <a:r>
              <a:rPr lang="en-US" b="1" dirty="0" smtClean="0"/>
              <a:t>Long-term </a:t>
            </a:r>
            <a:r>
              <a:rPr lang="en-US" b="1" dirty="0"/>
              <a:t>viability</a:t>
            </a:r>
          </a:p>
          <a:p>
            <a:pPr marL="457200" lvl="1" indent="0" fontAlgn="auto">
              <a:spcAft>
                <a:spcPts val="0"/>
              </a:spcAft>
              <a:buFont typeface="Arial" panose="020B0604020202020204" pitchFamily="34" charset="0"/>
              <a:buNone/>
              <a:defRPr/>
            </a:pPr>
            <a:r>
              <a:rPr lang="en-US" dirty="0" smtClean="0"/>
              <a:t>What </a:t>
            </a:r>
            <a:r>
              <a:rPr lang="en-US" dirty="0"/>
              <a:t>will happen to data if the </a:t>
            </a:r>
            <a:r>
              <a:rPr lang="en-US" dirty="0" smtClean="0"/>
              <a:t>company goes </a:t>
            </a:r>
            <a:r>
              <a:rPr lang="en-US" dirty="0"/>
              <a:t>out of business? How will data be returned, and </a:t>
            </a:r>
            <a:r>
              <a:rPr lang="en-US" dirty="0" smtClean="0"/>
              <a:t>in what </a:t>
            </a:r>
            <a:r>
              <a:rPr lang="en-US" dirty="0"/>
              <a:t>format?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80963"/>
            <a:ext cx="7754938" cy="1211262"/>
          </a:xfrm>
        </p:spPr>
        <p:txBody>
          <a:bodyPr/>
          <a:lstStyle/>
          <a:p>
            <a:r>
              <a:rPr lang="en-US" sz="3200" b="1" smtClean="0"/>
              <a:t>Security Management (People)Recovery</a:t>
            </a:r>
            <a:r>
              <a:rPr lang="en-US" sz="3200" b="1" smtClean="0">
                <a:solidFill>
                  <a:srgbClr val="FFFF00"/>
                </a:solidFill>
              </a:rPr>
              <a:t/>
            </a:r>
            <a:br>
              <a:rPr lang="en-US" sz="3200" b="1" smtClean="0">
                <a:solidFill>
                  <a:srgbClr val="FFFF00"/>
                </a:solidFill>
              </a:rPr>
            </a:br>
            <a:endParaRPr lang="en-US" sz="3200" smtClean="0"/>
          </a:p>
        </p:txBody>
      </p:sp>
      <p:sp>
        <p:nvSpPr>
          <p:cNvPr id="3" name="Content Placeholder 2"/>
          <p:cNvSpPr>
            <a:spLocks noGrp="1"/>
          </p:cNvSpPr>
          <p:nvPr>
            <p:ph idx="1"/>
          </p:nvPr>
        </p:nvSpPr>
        <p:spPr>
          <a:xfrm>
            <a:off x="838200" y="1235075"/>
            <a:ext cx="7794625" cy="5326063"/>
          </a:xfrm>
        </p:spPr>
        <p:txBody>
          <a:bodyPr rtlCol="0">
            <a:normAutofit fontScale="77500" lnSpcReduction="20000"/>
          </a:bodyPr>
          <a:lstStyle/>
          <a:p>
            <a:pPr fontAlgn="auto">
              <a:spcAft>
                <a:spcPts val="0"/>
              </a:spcAft>
              <a:buFont typeface="Wingdings" panose="05000000000000000000" pitchFamily="2" charset="2"/>
              <a:buChar char="§"/>
              <a:defRPr/>
            </a:pPr>
            <a:r>
              <a:rPr lang="en-US" dirty="0" smtClean="0"/>
              <a:t>One </a:t>
            </a:r>
            <a:r>
              <a:rPr lang="en-US" dirty="0"/>
              <a:t>of the most important actions for a security team is to develop a </a:t>
            </a:r>
            <a:r>
              <a:rPr lang="en-US" dirty="0" smtClean="0"/>
              <a:t>formal charter </a:t>
            </a:r>
            <a:r>
              <a:rPr lang="en-US" dirty="0"/>
              <a:t>for the security organization and program. This will foster a </a:t>
            </a:r>
            <a:r>
              <a:rPr lang="en-US" dirty="0" smtClean="0"/>
              <a:t>shared vision </a:t>
            </a:r>
            <a:r>
              <a:rPr lang="en-US" dirty="0"/>
              <a:t>among the team of what security leadership is driving toward </a:t>
            </a:r>
            <a:r>
              <a:rPr lang="en-US" dirty="0" smtClean="0"/>
              <a:t>and expects</a:t>
            </a:r>
            <a:r>
              <a:rPr lang="en-US" dirty="0"/>
              <a:t>, and will also foster “ownership” in the success of the </a:t>
            </a:r>
            <a:r>
              <a:rPr lang="en-US" dirty="0" smtClean="0"/>
              <a:t>collective team</a:t>
            </a:r>
            <a:r>
              <a:rPr lang="en-US" dirty="0"/>
              <a:t>. The charter should be aligned with the strategic plan of the </a:t>
            </a:r>
            <a:r>
              <a:rPr lang="en-US" dirty="0" smtClean="0"/>
              <a:t>organization or </a:t>
            </a:r>
            <a:r>
              <a:rPr lang="en-US" dirty="0"/>
              <a:t>company the security team works for</a:t>
            </a:r>
            <a:r>
              <a:rPr lang="en-US" dirty="0" smtClean="0"/>
              <a:t>.</a:t>
            </a:r>
          </a:p>
          <a:p>
            <a:pPr fontAlgn="auto">
              <a:spcAft>
                <a:spcPts val="0"/>
              </a:spcAft>
              <a:buFont typeface="Wingdings" panose="05000000000000000000" pitchFamily="2" charset="2"/>
              <a:buChar char="§"/>
              <a:defRPr/>
            </a:pPr>
            <a:r>
              <a:rPr lang="en-US" dirty="0" smtClean="0"/>
              <a:t> </a:t>
            </a:r>
            <a:r>
              <a:rPr lang="en-US" dirty="0"/>
              <a:t>Lack of clearly defined </a:t>
            </a:r>
            <a:r>
              <a:rPr lang="en-US" dirty="0" smtClean="0"/>
              <a:t>roles and </a:t>
            </a:r>
            <a:r>
              <a:rPr lang="en-US" dirty="0"/>
              <a:t>responsibilities, and agreement on expectations, can result in a </a:t>
            </a:r>
            <a:r>
              <a:rPr lang="en-US" dirty="0" smtClean="0"/>
              <a:t>general feeling </a:t>
            </a:r>
            <a:r>
              <a:rPr lang="en-US" dirty="0"/>
              <a:t>of loss and confusion among the security team about what </a:t>
            </a:r>
            <a:r>
              <a:rPr lang="en-US" dirty="0" smtClean="0"/>
              <a:t>is expected of them, how their skills and experienced can be leveraged, and </a:t>
            </a:r>
            <a:r>
              <a:rPr lang="en-US" dirty="0"/>
              <a:t>meeting their performance goals. Morale among the team and pride in </a:t>
            </a:r>
            <a:r>
              <a:rPr lang="en-US" dirty="0" smtClean="0"/>
              <a:t>the team </a:t>
            </a:r>
            <a:r>
              <a:rPr lang="en-US" dirty="0"/>
              <a:t>is lowered, and security suffers as a </a:t>
            </a:r>
            <a:r>
              <a:rPr lang="en-US" dirty="0" smtClean="0"/>
              <a:t>result.</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Security Governance</a:t>
            </a:r>
            <a:br>
              <a:rPr lang="en-US" b="1" dirty="0"/>
            </a:br>
            <a:endParaRPr lang="en-US" dirty="0"/>
          </a:p>
        </p:txBody>
      </p:sp>
      <p:sp>
        <p:nvSpPr>
          <p:cNvPr id="3" name="Content Placeholder 2"/>
          <p:cNvSpPr>
            <a:spLocks noGrp="1"/>
          </p:cNvSpPr>
          <p:nvPr>
            <p:ph idx="1"/>
          </p:nvPr>
        </p:nvSpPr>
        <p:spPr>
          <a:xfrm>
            <a:off x="304800" y="1235075"/>
            <a:ext cx="8328025" cy="5326063"/>
          </a:xfrm>
        </p:spPr>
        <p:txBody>
          <a:bodyPr rtlCol="0">
            <a:normAutofit fontScale="70000" lnSpcReduction="20000"/>
          </a:bodyPr>
          <a:lstStyle/>
          <a:p>
            <a:pPr fontAlgn="auto">
              <a:spcAft>
                <a:spcPts val="0"/>
              </a:spcAft>
              <a:buFont typeface="Wingdings" panose="05000000000000000000" pitchFamily="2" charset="2"/>
              <a:buChar char="§"/>
              <a:defRPr/>
            </a:pPr>
            <a:r>
              <a:rPr lang="en-US" dirty="0" smtClean="0"/>
              <a:t>A </a:t>
            </a:r>
            <a:r>
              <a:rPr lang="en-US" dirty="0"/>
              <a:t>security steering committee should </a:t>
            </a:r>
            <a:r>
              <a:rPr lang="en-US" dirty="0" smtClean="0"/>
              <a:t>be setup to provide guidance on security </a:t>
            </a:r>
            <a:r>
              <a:rPr lang="en-US" dirty="0"/>
              <a:t>initiatives </a:t>
            </a:r>
            <a:r>
              <a:rPr lang="en-US" dirty="0" smtClean="0"/>
              <a:t>in alignment with business </a:t>
            </a:r>
            <a:r>
              <a:rPr lang="en-US" dirty="0"/>
              <a:t>and IT strategies</a:t>
            </a:r>
            <a:r>
              <a:rPr lang="en-US" dirty="0" smtClean="0"/>
              <a:t>.</a:t>
            </a:r>
          </a:p>
          <a:p>
            <a:pPr fontAlgn="auto">
              <a:spcAft>
                <a:spcPts val="0"/>
              </a:spcAft>
              <a:buFont typeface="Wingdings" panose="05000000000000000000" pitchFamily="2" charset="2"/>
              <a:buChar char="§"/>
              <a:defRPr/>
            </a:pPr>
            <a:r>
              <a:rPr lang="en-US" dirty="0" smtClean="0"/>
              <a:t>They are to develop a charter that clearly defines </a:t>
            </a:r>
            <a:r>
              <a:rPr lang="en-US" dirty="0"/>
              <a:t>the roles and responsibilities of the security team and other </a:t>
            </a:r>
            <a:r>
              <a:rPr lang="en-US" dirty="0" smtClean="0"/>
              <a:t>groups involved </a:t>
            </a:r>
            <a:r>
              <a:rPr lang="en-US" dirty="0"/>
              <a:t>in performing information security functions. </a:t>
            </a:r>
            <a:endParaRPr lang="en-US" dirty="0" smtClean="0"/>
          </a:p>
          <a:p>
            <a:pPr fontAlgn="auto">
              <a:spcAft>
                <a:spcPts val="0"/>
              </a:spcAft>
              <a:buFont typeface="Wingdings" panose="05000000000000000000" pitchFamily="2" charset="2"/>
              <a:buChar char="§"/>
              <a:defRPr/>
            </a:pPr>
            <a:r>
              <a:rPr lang="en-US" dirty="0" smtClean="0"/>
              <a:t>Lack </a:t>
            </a:r>
            <a:r>
              <a:rPr lang="en-US" dirty="0"/>
              <a:t>of a </a:t>
            </a:r>
            <a:r>
              <a:rPr lang="en-US" dirty="0" smtClean="0"/>
              <a:t>formalized strategy </a:t>
            </a:r>
            <a:r>
              <a:rPr lang="en-US" dirty="0"/>
              <a:t>can lead to an unsustainable operating model and security level as </a:t>
            </a:r>
            <a:r>
              <a:rPr lang="en-US" dirty="0" smtClean="0"/>
              <a:t>it evolves</a:t>
            </a:r>
            <a:r>
              <a:rPr lang="en-US" dirty="0"/>
              <a:t>. </a:t>
            </a:r>
          </a:p>
          <a:p>
            <a:pPr fontAlgn="auto">
              <a:spcAft>
                <a:spcPts val="0"/>
              </a:spcAft>
              <a:buFont typeface="Wingdings" panose="05000000000000000000" pitchFamily="2" charset="2"/>
              <a:buChar char="§"/>
              <a:defRPr/>
            </a:pPr>
            <a:r>
              <a:rPr lang="en-US" dirty="0" smtClean="0"/>
              <a:t>lack </a:t>
            </a:r>
            <a:r>
              <a:rPr lang="en-US" dirty="0"/>
              <a:t>of attention to security governance can result </a:t>
            </a:r>
            <a:r>
              <a:rPr lang="en-US" dirty="0" smtClean="0"/>
              <a:t>in key </a:t>
            </a:r>
            <a:r>
              <a:rPr lang="en-US" dirty="0"/>
              <a:t>needs of the business not being met, including but not limited to, </a:t>
            </a:r>
            <a:r>
              <a:rPr lang="en-US" dirty="0" smtClean="0"/>
              <a:t>risk management</a:t>
            </a:r>
            <a:r>
              <a:rPr lang="en-US" dirty="0"/>
              <a:t>, security monitoring, application security, and sales </a:t>
            </a:r>
            <a:r>
              <a:rPr lang="en-US" dirty="0" smtClean="0"/>
              <a:t>support.</a:t>
            </a:r>
          </a:p>
          <a:p>
            <a:pPr fontAlgn="auto">
              <a:spcAft>
                <a:spcPts val="0"/>
              </a:spcAft>
              <a:buFont typeface="Wingdings" panose="05000000000000000000" pitchFamily="2" charset="2"/>
              <a:buChar char="§"/>
              <a:defRPr/>
            </a:pPr>
            <a:r>
              <a:rPr lang="en-US" dirty="0" smtClean="0"/>
              <a:t> Lack </a:t>
            </a:r>
            <a:r>
              <a:rPr lang="en-US" dirty="0"/>
              <a:t>of proper governance and management of duties can also result </a:t>
            </a:r>
            <a:r>
              <a:rPr lang="en-US" dirty="0" smtClean="0"/>
              <a:t>in potential </a:t>
            </a:r>
            <a:r>
              <a:rPr lang="en-US" dirty="0"/>
              <a:t>security risks being left unaddressed and opportunities to </a:t>
            </a:r>
            <a:r>
              <a:rPr lang="en-US" dirty="0" smtClean="0"/>
              <a:t>improve the </a:t>
            </a:r>
            <a:r>
              <a:rPr lang="en-US" dirty="0"/>
              <a:t>business being missed because the security team is not focused on </a:t>
            </a:r>
            <a:r>
              <a:rPr lang="en-US" dirty="0" smtClean="0"/>
              <a:t>the key </a:t>
            </a:r>
            <a:r>
              <a:rPr lang="en-US" dirty="0"/>
              <a:t>security functions and activities that are critical to the business.</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Risk Management</a:t>
            </a:r>
            <a:br>
              <a:rPr lang="en-US" b="1" dirty="0"/>
            </a:br>
            <a:endParaRPr lang="en-US" dirty="0"/>
          </a:p>
        </p:txBody>
      </p:sp>
      <p:sp>
        <p:nvSpPr>
          <p:cNvPr id="3" name="Content Placeholder 2"/>
          <p:cNvSpPr>
            <a:spLocks noGrp="1"/>
          </p:cNvSpPr>
          <p:nvPr>
            <p:ph idx="1"/>
          </p:nvPr>
        </p:nvSpPr>
        <p:spPr>
          <a:xfrm>
            <a:off x="914400" y="990600"/>
            <a:ext cx="7718425" cy="5570538"/>
          </a:xfrm>
        </p:spPr>
        <p:txBody>
          <a:bodyPr rtlCol="0">
            <a:normAutofit fontScale="85000" lnSpcReduction="20000"/>
          </a:bodyPr>
          <a:lstStyle/>
          <a:p>
            <a:pPr fontAlgn="auto">
              <a:spcAft>
                <a:spcPts val="0"/>
              </a:spcAft>
              <a:buFont typeface="Wingdings" panose="05000000000000000000" pitchFamily="2" charset="2"/>
              <a:buChar char="§"/>
              <a:defRPr/>
            </a:pPr>
            <a:r>
              <a:rPr lang="en-US" dirty="0" smtClean="0"/>
              <a:t>Effective </a:t>
            </a:r>
            <a:r>
              <a:rPr lang="en-US" dirty="0"/>
              <a:t>risk management entails </a:t>
            </a:r>
            <a:endParaRPr lang="en-US" dirty="0" smtClean="0"/>
          </a:p>
          <a:p>
            <a:pPr lvl="1" fontAlgn="auto">
              <a:spcAft>
                <a:spcPts val="0"/>
              </a:spcAft>
              <a:buFont typeface="Wingdings" panose="05000000000000000000" pitchFamily="2" charset="2"/>
              <a:buChar char="§"/>
              <a:defRPr/>
            </a:pPr>
            <a:r>
              <a:rPr lang="en-US" dirty="0" smtClean="0"/>
              <a:t>identification </a:t>
            </a:r>
            <a:r>
              <a:rPr lang="en-US" dirty="0"/>
              <a:t>of technology </a:t>
            </a:r>
            <a:r>
              <a:rPr lang="en-US" dirty="0" smtClean="0"/>
              <a:t>assets</a:t>
            </a:r>
          </a:p>
          <a:p>
            <a:pPr lvl="1" fontAlgn="auto">
              <a:spcAft>
                <a:spcPts val="0"/>
              </a:spcAft>
              <a:buFont typeface="Wingdings" panose="05000000000000000000" pitchFamily="2" charset="2"/>
              <a:buChar char="§"/>
              <a:defRPr/>
            </a:pPr>
            <a:r>
              <a:rPr lang="en-US" dirty="0" smtClean="0"/>
              <a:t>identification of </a:t>
            </a:r>
            <a:r>
              <a:rPr lang="en-US" dirty="0"/>
              <a:t>data and its links to business processes, applications, and </a:t>
            </a:r>
            <a:r>
              <a:rPr lang="en-US" dirty="0" smtClean="0"/>
              <a:t>data stores</a:t>
            </a:r>
          </a:p>
          <a:p>
            <a:pPr lvl="1" fontAlgn="auto">
              <a:spcAft>
                <a:spcPts val="0"/>
              </a:spcAft>
              <a:buFont typeface="Wingdings" panose="05000000000000000000" pitchFamily="2" charset="2"/>
              <a:buChar char="§"/>
              <a:defRPr/>
            </a:pPr>
            <a:r>
              <a:rPr lang="en-US" dirty="0" smtClean="0"/>
              <a:t>assignment </a:t>
            </a:r>
            <a:r>
              <a:rPr lang="en-US" dirty="0"/>
              <a:t>of ownership and custodial responsibilities</a:t>
            </a:r>
            <a:r>
              <a:rPr lang="en-US" dirty="0" smtClean="0"/>
              <a:t>.</a:t>
            </a:r>
          </a:p>
          <a:p>
            <a:pPr fontAlgn="auto">
              <a:spcAft>
                <a:spcPts val="0"/>
              </a:spcAft>
              <a:buFont typeface="Wingdings" panose="05000000000000000000" pitchFamily="2" charset="2"/>
              <a:buChar char="§"/>
              <a:defRPr/>
            </a:pPr>
            <a:r>
              <a:rPr lang="en-US" dirty="0" smtClean="0"/>
              <a:t> Actions should </a:t>
            </a:r>
            <a:r>
              <a:rPr lang="en-US" dirty="0"/>
              <a:t>also include maintaining a repository of information assets. </a:t>
            </a:r>
            <a:endParaRPr lang="en-US" dirty="0" smtClean="0"/>
          </a:p>
          <a:p>
            <a:pPr fontAlgn="auto">
              <a:spcAft>
                <a:spcPts val="0"/>
              </a:spcAft>
              <a:buFont typeface="Wingdings" panose="05000000000000000000" pitchFamily="2" charset="2"/>
              <a:buChar char="§"/>
              <a:defRPr/>
            </a:pPr>
            <a:r>
              <a:rPr lang="en-US" dirty="0" smtClean="0"/>
              <a:t>Owners are responsible for their information </a:t>
            </a:r>
            <a:r>
              <a:rPr lang="en-US" dirty="0"/>
              <a:t>assets including </a:t>
            </a:r>
            <a:r>
              <a:rPr lang="en-US" dirty="0" smtClean="0"/>
              <a:t>protection requirements</a:t>
            </a:r>
            <a:r>
              <a:rPr lang="en-US" dirty="0"/>
              <a:t>, and custodians implement confidentiality, </a:t>
            </a:r>
            <a:r>
              <a:rPr lang="en-US" dirty="0" smtClean="0"/>
              <a:t>integrity, availability</a:t>
            </a:r>
            <a:r>
              <a:rPr lang="en-US" dirty="0"/>
              <a:t>, and privacy controls. </a:t>
            </a:r>
            <a:endParaRPr lang="en-US" dirty="0" smtClean="0"/>
          </a:p>
          <a:p>
            <a:pPr fontAlgn="auto">
              <a:spcAft>
                <a:spcPts val="0"/>
              </a:spcAft>
              <a:buFont typeface="Wingdings" panose="05000000000000000000" pitchFamily="2" charset="2"/>
              <a:buChar char="§"/>
              <a:defRPr/>
            </a:pPr>
            <a:r>
              <a:rPr lang="en-US" dirty="0" smtClean="0"/>
              <a:t>A </a:t>
            </a:r>
            <a:r>
              <a:rPr lang="en-US" dirty="0"/>
              <a:t>formal risk assessment process should </a:t>
            </a:r>
            <a:r>
              <a:rPr lang="en-US" dirty="0" smtClean="0"/>
              <a:t>be created to allocate security </a:t>
            </a:r>
            <a:r>
              <a:rPr lang="en-US" dirty="0"/>
              <a:t>resources linked to business continuity.</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Risk Assessment</a:t>
            </a:r>
            <a:r>
              <a:rPr lang="en-US" b="1" dirty="0">
                <a:solidFill>
                  <a:srgbClr val="FFFF00"/>
                </a:solidFill>
              </a:rPr>
              <a:t/>
            </a:r>
            <a:br>
              <a:rPr lang="en-US" b="1" dirty="0">
                <a:solidFill>
                  <a:srgbClr val="FFFF00"/>
                </a:solidFill>
              </a:rPr>
            </a:br>
            <a:endParaRPr lang="en-US" dirty="0"/>
          </a:p>
        </p:txBody>
      </p:sp>
      <p:sp>
        <p:nvSpPr>
          <p:cNvPr id="3" name="Content Placeholder 2"/>
          <p:cNvSpPr>
            <a:spLocks noGrp="1"/>
          </p:cNvSpPr>
          <p:nvPr>
            <p:ph idx="1"/>
          </p:nvPr>
        </p:nvSpPr>
        <p:spPr>
          <a:xfrm>
            <a:off x="838200" y="1235075"/>
            <a:ext cx="7794625" cy="5326063"/>
          </a:xfrm>
        </p:spPr>
        <p:txBody>
          <a:bodyPr rtlCol="0">
            <a:normAutofit fontScale="85000" lnSpcReduction="20000"/>
          </a:bodyPr>
          <a:lstStyle/>
          <a:p>
            <a:pPr fontAlgn="auto">
              <a:spcAft>
                <a:spcPts val="0"/>
              </a:spcAft>
              <a:buFont typeface="Wingdings" panose="05000000000000000000" pitchFamily="2" charset="2"/>
              <a:buChar char="§"/>
              <a:defRPr/>
            </a:pPr>
            <a:r>
              <a:rPr lang="en-US" dirty="0" smtClean="0"/>
              <a:t>Security </a:t>
            </a:r>
            <a:r>
              <a:rPr lang="en-US" dirty="0"/>
              <a:t>risk assessment is critical to helping the information security </a:t>
            </a:r>
            <a:r>
              <a:rPr lang="en-US" dirty="0" smtClean="0"/>
              <a:t>organization make </a:t>
            </a:r>
            <a:r>
              <a:rPr lang="en-US" dirty="0"/>
              <a:t>informed decisions when balancing the dueling priorities </a:t>
            </a:r>
            <a:r>
              <a:rPr lang="en-US" dirty="0" smtClean="0"/>
              <a:t>of business </a:t>
            </a:r>
            <a:r>
              <a:rPr lang="en-US" dirty="0"/>
              <a:t>utility and protection of assets</a:t>
            </a:r>
            <a:r>
              <a:rPr lang="en-US" dirty="0" smtClean="0"/>
              <a:t>.</a:t>
            </a:r>
          </a:p>
          <a:p>
            <a:pPr fontAlgn="auto">
              <a:spcAft>
                <a:spcPts val="0"/>
              </a:spcAft>
              <a:buFont typeface="Wingdings" panose="05000000000000000000" pitchFamily="2" charset="2"/>
              <a:buChar char="§"/>
              <a:defRPr/>
            </a:pPr>
            <a:r>
              <a:rPr lang="en-US" dirty="0" smtClean="0"/>
              <a:t> </a:t>
            </a:r>
            <a:r>
              <a:rPr lang="en-US" dirty="0"/>
              <a:t>Lack of attention to </a:t>
            </a:r>
            <a:r>
              <a:rPr lang="en-US" dirty="0" smtClean="0"/>
              <a:t>completing formalized </a:t>
            </a:r>
            <a:r>
              <a:rPr lang="en-US" dirty="0"/>
              <a:t>risk assessments can contribute to an increase in </a:t>
            </a:r>
            <a:r>
              <a:rPr lang="en-US" dirty="0" smtClean="0"/>
              <a:t>information security </a:t>
            </a:r>
            <a:r>
              <a:rPr lang="en-US" dirty="0"/>
              <a:t>audit findings, can jeopardize certification goals, and can lead </a:t>
            </a:r>
            <a:r>
              <a:rPr lang="en-US" dirty="0" smtClean="0"/>
              <a:t>to inefficient </a:t>
            </a:r>
            <a:r>
              <a:rPr lang="en-US" dirty="0"/>
              <a:t>and ineffective selection of security controls that may not </a:t>
            </a:r>
            <a:r>
              <a:rPr lang="en-US" dirty="0" smtClean="0"/>
              <a:t>adequately mitigate </a:t>
            </a:r>
            <a:r>
              <a:rPr lang="en-US" dirty="0"/>
              <a:t>information security risks to an acceptable level. </a:t>
            </a:r>
            <a:endParaRPr lang="en-US" dirty="0" smtClean="0"/>
          </a:p>
          <a:p>
            <a:pPr fontAlgn="auto">
              <a:spcAft>
                <a:spcPts val="0"/>
              </a:spcAft>
              <a:buFont typeface="Wingdings" panose="05000000000000000000" pitchFamily="2" charset="2"/>
              <a:buChar char="§"/>
              <a:defRPr/>
            </a:pPr>
            <a:r>
              <a:rPr lang="en-US" dirty="0" smtClean="0"/>
              <a:t>A formal information </a:t>
            </a:r>
            <a:r>
              <a:rPr lang="en-US" dirty="0"/>
              <a:t>security risk management process should proactively </a:t>
            </a:r>
            <a:r>
              <a:rPr lang="en-US" dirty="0" smtClean="0"/>
              <a:t>assess information </a:t>
            </a:r>
            <a:r>
              <a:rPr lang="en-US" dirty="0"/>
              <a:t>security risks as well as plan and manage them on a periodic </a:t>
            </a:r>
            <a:r>
              <a:rPr lang="en-US" dirty="0" smtClean="0"/>
              <a:t>or </a:t>
            </a:r>
            <a:r>
              <a:rPr lang="en-US" dirty="0"/>
              <a:t>as-needed </a:t>
            </a:r>
            <a:r>
              <a:rPr lang="en-US" dirty="0" smtClean="0"/>
              <a:t>basis.</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Risk Assessment</a:t>
            </a:r>
            <a:r>
              <a:rPr lang="en-US" b="1" dirty="0">
                <a:solidFill>
                  <a:srgbClr val="FFFF00"/>
                </a:solidFill>
              </a:rPr>
              <a:t/>
            </a:r>
            <a:br>
              <a:rPr lang="en-US" b="1" dirty="0">
                <a:solidFill>
                  <a:srgbClr val="FFFF00"/>
                </a:solidFill>
              </a:rPr>
            </a:br>
            <a:endParaRPr lang="en-US" dirty="0"/>
          </a:p>
        </p:txBody>
      </p:sp>
      <p:sp>
        <p:nvSpPr>
          <p:cNvPr id="3" name="Content Placeholder 2"/>
          <p:cNvSpPr>
            <a:spLocks noGrp="1"/>
          </p:cNvSpPr>
          <p:nvPr>
            <p:ph idx="1"/>
          </p:nvPr>
        </p:nvSpPr>
        <p:spPr>
          <a:xfrm>
            <a:off x="990600" y="914400"/>
            <a:ext cx="7642225" cy="5646738"/>
          </a:xfrm>
        </p:spPr>
        <p:txBody>
          <a:bodyPr rtlCol="0">
            <a:normAutofit fontScale="92500" lnSpcReduction="10000"/>
          </a:bodyPr>
          <a:lstStyle/>
          <a:p>
            <a:pPr fontAlgn="auto">
              <a:spcAft>
                <a:spcPts val="0"/>
              </a:spcAft>
              <a:buFont typeface="Arial" panose="020B0604020202020204" pitchFamily="34" charset="0"/>
              <a:buChar char="•"/>
              <a:defRPr/>
            </a:pPr>
            <a:r>
              <a:rPr lang="en-US" dirty="0" smtClean="0"/>
              <a:t>More </a:t>
            </a:r>
            <a:r>
              <a:rPr lang="en-US" dirty="0"/>
              <a:t>detailed and technical security risk assessments </a:t>
            </a:r>
            <a:r>
              <a:rPr lang="en-US" dirty="0" smtClean="0"/>
              <a:t>in the </a:t>
            </a:r>
            <a:r>
              <a:rPr lang="en-US" dirty="0"/>
              <a:t>form of threat modeling should also be applied to applications </a:t>
            </a:r>
            <a:r>
              <a:rPr lang="en-US" dirty="0" smtClean="0"/>
              <a:t>and infrastructure</a:t>
            </a:r>
            <a:r>
              <a:rPr lang="en-US" dirty="0"/>
              <a:t>. </a:t>
            </a:r>
            <a:endParaRPr lang="en-US" dirty="0" smtClean="0"/>
          </a:p>
          <a:p>
            <a:pPr fontAlgn="auto">
              <a:spcAft>
                <a:spcPts val="0"/>
              </a:spcAft>
              <a:buFont typeface="Arial" panose="020B0604020202020204" pitchFamily="34" charset="0"/>
              <a:buChar char="•"/>
              <a:defRPr/>
            </a:pPr>
            <a:r>
              <a:rPr lang="en-US" dirty="0" smtClean="0"/>
              <a:t>Doing </a:t>
            </a:r>
            <a:r>
              <a:rPr lang="en-US" dirty="0"/>
              <a:t>so can help the product management and </a:t>
            </a:r>
            <a:r>
              <a:rPr lang="en-US" dirty="0" smtClean="0"/>
              <a:t>engineering groups </a:t>
            </a:r>
            <a:r>
              <a:rPr lang="en-US" dirty="0"/>
              <a:t>to be more proactive in designing and testing the security </a:t>
            </a:r>
            <a:r>
              <a:rPr lang="en-US" dirty="0" smtClean="0"/>
              <a:t>of applications </a:t>
            </a:r>
            <a:r>
              <a:rPr lang="en-US" dirty="0"/>
              <a:t>and systems and to collaborate more closely with the </a:t>
            </a:r>
            <a:r>
              <a:rPr lang="en-US" dirty="0" smtClean="0"/>
              <a:t>internal security </a:t>
            </a:r>
            <a:r>
              <a:rPr lang="en-US" dirty="0"/>
              <a:t>team. </a:t>
            </a:r>
            <a:endParaRPr lang="en-US" dirty="0" smtClean="0"/>
          </a:p>
          <a:p>
            <a:pPr fontAlgn="auto">
              <a:spcAft>
                <a:spcPts val="0"/>
              </a:spcAft>
              <a:buFont typeface="Arial" panose="020B0604020202020204" pitchFamily="34" charset="0"/>
              <a:buChar char="•"/>
              <a:defRPr/>
            </a:pPr>
            <a:r>
              <a:rPr lang="en-US" dirty="0" smtClean="0"/>
              <a:t>Threat </a:t>
            </a:r>
            <a:r>
              <a:rPr lang="en-US" dirty="0"/>
              <a:t>modeling requires both IT and business </a:t>
            </a:r>
            <a:r>
              <a:rPr lang="en-US" dirty="0" smtClean="0"/>
              <a:t>process knowledge</a:t>
            </a:r>
            <a:r>
              <a:rPr lang="en-US" dirty="0"/>
              <a:t>, as well as technical knowledge of how the applications or </a:t>
            </a:r>
            <a:r>
              <a:rPr lang="en-US" dirty="0" smtClean="0"/>
              <a:t>systems under </a:t>
            </a:r>
            <a:r>
              <a:rPr lang="en-US" dirty="0"/>
              <a:t>review work.</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Security Awareness</a:t>
            </a:r>
            <a:br>
              <a:rPr lang="en-US" b="1" dirty="0"/>
            </a:br>
            <a:endParaRPr lang="en-US" dirty="0"/>
          </a:p>
        </p:txBody>
      </p:sp>
      <p:sp>
        <p:nvSpPr>
          <p:cNvPr id="3" name="Content Placeholder 2"/>
          <p:cNvSpPr>
            <a:spLocks noGrp="1"/>
          </p:cNvSpPr>
          <p:nvPr>
            <p:ph idx="1"/>
          </p:nvPr>
        </p:nvSpPr>
        <p:spPr>
          <a:xfrm>
            <a:off x="990600" y="914400"/>
            <a:ext cx="7642225" cy="5646738"/>
          </a:xfrm>
        </p:spPr>
        <p:txBody>
          <a:bodyPr rtlCol="0">
            <a:normAutofit fontScale="70000" lnSpcReduction="20000"/>
          </a:bodyPr>
          <a:lstStyle/>
          <a:p>
            <a:pPr marL="0" indent="0" fontAlgn="auto">
              <a:spcAft>
                <a:spcPts val="0"/>
              </a:spcAft>
              <a:buFont typeface="Arial" panose="020B0604020202020204" pitchFamily="34" charset="0"/>
              <a:buNone/>
              <a:defRPr/>
            </a:pPr>
            <a:endParaRPr lang="en-US" b="1" dirty="0">
              <a:solidFill>
                <a:srgbClr val="FFFF00"/>
              </a:solidFill>
            </a:endParaRPr>
          </a:p>
          <a:p>
            <a:pPr fontAlgn="auto">
              <a:spcAft>
                <a:spcPts val="0"/>
              </a:spcAft>
              <a:buFont typeface="Wingdings" panose="05000000000000000000" pitchFamily="2" charset="2"/>
              <a:buChar char="§"/>
              <a:defRPr/>
            </a:pPr>
            <a:r>
              <a:rPr lang="en-US" dirty="0" smtClean="0"/>
              <a:t>People are the </a:t>
            </a:r>
            <a:r>
              <a:rPr lang="en-US" dirty="0"/>
              <a:t>weakest link for security. Knowledge and culture </a:t>
            </a:r>
            <a:r>
              <a:rPr lang="en-US" dirty="0" smtClean="0"/>
              <a:t>are among </a:t>
            </a:r>
            <a:r>
              <a:rPr lang="en-US" dirty="0"/>
              <a:t>the few effective tools to manage risks related to people. Not </a:t>
            </a:r>
            <a:r>
              <a:rPr lang="en-US" dirty="0" smtClean="0"/>
              <a:t>providing proper </a:t>
            </a:r>
            <a:r>
              <a:rPr lang="en-US" dirty="0"/>
              <a:t>awareness and training to the people who may need them </a:t>
            </a:r>
            <a:r>
              <a:rPr lang="en-US" dirty="0" smtClean="0"/>
              <a:t>can expose </a:t>
            </a:r>
            <a:r>
              <a:rPr lang="en-US" dirty="0"/>
              <a:t>the company to a variety of security risks for which people, </a:t>
            </a:r>
            <a:r>
              <a:rPr lang="en-US" dirty="0" smtClean="0"/>
              <a:t>rather than </a:t>
            </a:r>
            <a:r>
              <a:rPr lang="en-US" dirty="0"/>
              <a:t>system or application vulnerabilities, are the threats and points </a:t>
            </a:r>
            <a:r>
              <a:rPr lang="en-US" dirty="0" smtClean="0"/>
              <a:t>of entry</a:t>
            </a:r>
            <a:r>
              <a:rPr lang="en-US" dirty="0"/>
              <a:t>. </a:t>
            </a:r>
            <a:endParaRPr lang="en-US" dirty="0" smtClean="0"/>
          </a:p>
          <a:p>
            <a:pPr fontAlgn="auto">
              <a:spcAft>
                <a:spcPts val="0"/>
              </a:spcAft>
              <a:buFont typeface="Wingdings" panose="05000000000000000000" pitchFamily="2" charset="2"/>
              <a:buChar char="§"/>
              <a:defRPr/>
            </a:pPr>
            <a:r>
              <a:rPr lang="en-US" dirty="0" smtClean="0"/>
              <a:t>Social </a:t>
            </a:r>
            <a:r>
              <a:rPr lang="en-US" dirty="0"/>
              <a:t>engineering attacks, lower reporting of and slower responses </a:t>
            </a:r>
            <a:r>
              <a:rPr lang="en-US" dirty="0" smtClean="0"/>
              <a:t>to potential </a:t>
            </a:r>
            <a:r>
              <a:rPr lang="en-US" dirty="0"/>
              <a:t>security incidents, and inadvertent customer data leaks are all </a:t>
            </a:r>
            <a:r>
              <a:rPr lang="en-US" dirty="0" smtClean="0"/>
              <a:t>possible and </a:t>
            </a:r>
            <a:r>
              <a:rPr lang="en-US" dirty="0"/>
              <a:t>probable risks that may be triggered by lack of an effective </a:t>
            </a:r>
            <a:r>
              <a:rPr lang="en-US" dirty="0" smtClean="0"/>
              <a:t>security awareness </a:t>
            </a:r>
            <a:r>
              <a:rPr lang="en-US" dirty="0"/>
              <a:t>program. </a:t>
            </a:r>
            <a:endParaRPr lang="en-US" dirty="0" smtClean="0"/>
          </a:p>
          <a:p>
            <a:pPr fontAlgn="auto">
              <a:spcAft>
                <a:spcPts val="0"/>
              </a:spcAft>
              <a:buFont typeface="Wingdings" panose="05000000000000000000" pitchFamily="2" charset="2"/>
              <a:buChar char="§"/>
              <a:defRPr/>
            </a:pPr>
            <a:r>
              <a:rPr lang="en-US" dirty="0" smtClean="0"/>
              <a:t>The </a:t>
            </a:r>
            <a:r>
              <a:rPr lang="en-US" dirty="0"/>
              <a:t>one-size-fits-all approach to security awareness </a:t>
            </a:r>
            <a:r>
              <a:rPr lang="en-US" dirty="0" smtClean="0"/>
              <a:t>is not </a:t>
            </a:r>
            <a:r>
              <a:rPr lang="en-US" dirty="0"/>
              <a:t>necessarily the right approach for SaaS organizations; it is more </a:t>
            </a:r>
            <a:r>
              <a:rPr lang="en-US" dirty="0" smtClean="0"/>
              <a:t>important to </a:t>
            </a:r>
            <a:r>
              <a:rPr lang="en-US" dirty="0"/>
              <a:t>have an information security awareness and training program </a:t>
            </a:r>
            <a:r>
              <a:rPr lang="en-US" dirty="0" smtClean="0"/>
              <a:t>that tailors </a:t>
            </a:r>
            <a:r>
              <a:rPr lang="en-US" dirty="0"/>
              <a:t>the information and training according the individual’s role in </a:t>
            </a:r>
            <a:r>
              <a:rPr lang="en-US" dirty="0" smtClean="0"/>
              <a:t>the organization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38" y="80963"/>
            <a:ext cx="7429500" cy="1211262"/>
          </a:xfrm>
        </p:spPr>
        <p:txBody>
          <a:bodyPr rtlCol="0">
            <a:normAutofit fontScale="90000"/>
          </a:bodyPr>
          <a:lstStyle/>
          <a:p>
            <a:pPr fontAlgn="auto">
              <a:spcAft>
                <a:spcPts val="0"/>
              </a:spcAft>
              <a:defRPr/>
            </a:pPr>
            <a:r>
              <a:rPr lang="en-US" b="1" dirty="0"/>
              <a:t>Education and Training</a:t>
            </a:r>
            <a:r>
              <a:rPr lang="en-US" b="1" dirty="0">
                <a:solidFill>
                  <a:srgbClr val="FFFF00"/>
                </a:solidFill>
              </a:rPr>
              <a:t/>
            </a:r>
            <a:br>
              <a:rPr lang="en-US" b="1" dirty="0">
                <a:solidFill>
                  <a:srgbClr val="FFFF00"/>
                </a:solidFill>
              </a:rPr>
            </a:br>
            <a:endParaRPr lang="en-US" dirty="0"/>
          </a:p>
        </p:txBody>
      </p:sp>
      <p:sp>
        <p:nvSpPr>
          <p:cNvPr id="3" name="Content Placeholder 2"/>
          <p:cNvSpPr>
            <a:spLocks noGrp="1"/>
          </p:cNvSpPr>
          <p:nvPr>
            <p:ph idx="1"/>
          </p:nvPr>
        </p:nvSpPr>
        <p:spPr>
          <a:xfrm>
            <a:off x="1524000" y="1143000"/>
            <a:ext cx="7108825" cy="5418138"/>
          </a:xfrm>
        </p:spPr>
        <p:txBody>
          <a:bodyPr rtlCol="0">
            <a:normAutofit fontScale="77500" lnSpcReduction="20000"/>
          </a:bodyPr>
          <a:lstStyle/>
          <a:p>
            <a:pPr fontAlgn="auto">
              <a:spcAft>
                <a:spcPts val="0"/>
              </a:spcAft>
              <a:buFont typeface="Wingdings" panose="05000000000000000000" pitchFamily="2" charset="2"/>
              <a:buChar char="§"/>
              <a:defRPr/>
            </a:pPr>
            <a:r>
              <a:rPr lang="en-US" dirty="0" smtClean="0"/>
              <a:t>Programs </a:t>
            </a:r>
            <a:r>
              <a:rPr lang="en-US" dirty="0"/>
              <a:t>should be developed that provide a baseline for providing </a:t>
            </a:r>
            <a:r>
              <a:rPr lang="en-US" dirty="0" smtClean="0"/>
              <a:t>fundamental security </a:t>
            </a:r>
            <a:r>
              <a:rPr lang="en-US" dirty="0"/>
              <a:t>and risk management skills and knowledge to the </a:t>
            </a:r>
            <a:r>
              <a:rPr lang="en-US" dirty="0" smtClean="0"/>
              <a:t>security team </a:t>
            </a:r>
            <a:r>
              <a:rPr lang="en-US" dirty="0"/>
              <a:t>and their internal partners. </a:t>
            </a:r>
            <a:endParaRPr lang="en-US" dirty="0" smtClean="0"/>
          </a:p>
          <a:p>
            <a:pPr fontAlgn="auto">
              <a:spcAft>
                <a:spcPts val="0"/>
              </a:spcAft>
              <a:buFont typeface="Wingdings" panose="05000000000000000000" pitchFamily="2" charset="2"/>
              <a:buChar char="§"/>
              <a:defRPr/>
            </a:pPr>
            <a:r>
              <a:rPr lang="en-US" dirty="0" smtClean="0"/>
              <a:t>This </a:t>
            </a:r>
            <a:r>
              <a:rPr lang="en-US" dirty="0"/>
              <a:t>entails a formal process to assess </a:t>
            </a:r>
            <a:r>
              <a:rPr lang="en-US" dirty="0" smtClean="0"/>
              <a:t>and align </a:t>
            </a:r>
            <a:r>
              <a:rPr lang="en-US" dirty="0"/>
              <a:t>skill sets to the needs of the security team and to provide </a:t>
            </a:r>
            <a:r>
              <a:rPr lang="en-US" dirty="0" smtClean="0"/>
              <a:t>adequate training </a:t>
            </a:r>
            <a:r>
              <a:rPr lang="en-US" dirty="0"/>
              <a:t>and mentorship—providing a broad base of fundamental </a:t>
            </a:r>
            <a:r>
              <a:rPr lang="en-US" dirty="0" smtClean="0"/>
              <a:t>security, inclusive </a:t>
            </a:r>
            <a:r>
              <a:rPr lang="en-US" dirty="0"/>
              <a:t>of data privacy, and risk management knowledge. As the </a:t>
            </a:r>
            <a:r>
              <a:rPr lang="en-US" dirty="0" smtClean="0"/>
              <a:t>cloud computing </a:t>
            </a:r>
            <a:r>
              <a:rPr lang="en-US" dirty="0"/>
              <a:t>business model and its associated services change, the </a:t>
            </a:r>
            <a:r>
              <a:rPr lang="en-US" dirty="0" smtClean="0"/>
              <a:t>security challenges </a:t>
            </a:r>
            <a:r>
              <a:rPr lang="en-US" dirty="0"/>
              <a:t>facing an organization will also change. Without adequate, </a:t>
            </a:r>
            <a:r>
              <a:rPr lang="en-US" dirty="0" smtClean="0"/>
              <a:t>current training </a:t>
            </a:r>
            <a:r>
              <a:rPr lang="en-US" dirty="0"/>
              <a:t>and mentorship programs in place, the security team may </a:t>
            </a:r>
            <a:r>
              <a:rPr lang="en-US" dirty="0" smtClean="0"/>
              <a:t>not be </a:t>
            </a:r>
            <a:r>
              <a:rPr lang="en-US" dirty="0"/>
              <a:t>prepared to address the needs of the business.</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1419</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Arial</vt:lpstr>
      <vt:lpstr>Wingdings</vt:lpstr>
      <vt:lpstr>Office Theme</vt:lpstr>
      <vt:lpstr>Software-as-a-Service Security</vt:lpstr>
      <vt:lpstr>Software-as-a-Service Security</vt:lpstr>
      <vt:lpstr>Security Management (People)Recovery </vt:lpstr>
      <vt:lpstr>Security Governance </vt:lpstr>
      <vt:lpstr>Risk Management </vt:lpstr>
      <vt:lpstr>Risk Assessment </vt:lpstr>
      <vt:lpstr>Risk Assessment </vt:lpstr>
      <vt:lpstr>Security Awareness </vt:lpstr>
      <vt:lpstr>Education and Training </vt:lpstr>
      <vt:lpstr>Policies, Standards, and Guidelines </vt:lpstr>
      <vt:lpstr>Policies, Standards, and Guidelines </vt:lpstr>
      <vt:lpstr>Secure Software Development Life Cycle (SecSDLC) </vt:lpstr>
      <vt:lpstr>Phases and steps of SecSDLC </vt:lpstr>
      <vt:lpstr>Phases and steps of SecSDLC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VIT-Laptop</dc:creator>
  <cp:lastModifiedBy>sangeetha</cp:lastModifiedBy>
  <cp:revision>6</cp:revision>
  <dcterms:created xsi:type="dcterms:W3CDTF">2022-08-03T16:19:25Z</dcterms:created>
  <dcterms:modified xsi:type="dcterms:W3CDTF">2023-06-01T10:34:59Z</dcterms:modified>
</cp:coreProperties>
</file>