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506" r:id="rId2"/>
    <p:sldId id="517" r:id="rId3"/>
    <p:sldId id="518" r:id="rId4"/>
    <p:sldId id="519"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64" r:id="rId20"/>
    <p:sldId id="565" r:id="rId21"/>
    <p:sldId id="566" r:id="rId22"/>
    <p:sldId id="567" r:id="rId23"/>
    <p:sldId id="568" r:id="rId24"/>
    <p:sldId id="569" r:id="rId25"/>
    <p:sldId id="570" r:id="rId26"/>
    <p:sldId id="571" r:id="rId27"/>
    <p:sldId id="572" r:id="rId28"/>
    <p:sldId id="573" r:id="rId29"/>
    <p:sldId id="574" r:id="rId30"/>
    <p:sldId id="562" r:id="rId31"/>
    <p:sldId id="563" r:id="rId32"/>
    <p:sldId id="560" r:id="rId33"/>
    <p:sldId id="561" r:id="rId34"/>
    <p:sldId id="534" r:id="rId35"/>
    <p:sldId id="535" r:id="rId36"/>
    <p:sldId id="536" r:id="rId37"/>
    <p:sldId id="537" r:id="rId38"/>
    <p:sldId id="538" r:id="rId39"/>
    <p:sldId id="539" r:id="rId40"/>
    <p:sldId id="540" r:id="rId41"/>
    <p:sldId id="541" r:id="rId42"/>
    <p:sldId id="542" r:id="rId43"/>
    <p:sldId id="543" r:id="rId44"/>
    <p:sldId id="544" r:id="rId45"/>
    <p:sldId id="545" r:id="rId46"/>
    <p:sldId id="546" r:id="rId47"/>
    <p:sldId id="549" r:id="rId48"/>
    <p:sldId id="550" r:id="rId49"/>
    <p:sldId id="551" r:id="rId50"/>
    <p:sldId id="552" r:id="rId51"/>
    <p:sldId id="553" r:id="rId52"/>
    <p:sldId id="554" r:id="rId53"/>
    <p:sldId id="555" r:id="rId54"/>
    <p:sldId id="556" r:id="rId55"/>
    <p:sldId id="557" r:id="rId56"/>
    <p:sldId id="558" r:id="rId57"/>
    <p:sldId id="559"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126AFA"/>
    <a:srgbClr val="F21AA5"/>
    <a:srgbClr val="339933"/>
    <a:srgbClr val="009900"/>
    <a:srgbClr val="CC0000"/>
    <a:srgbClr val="C74545"/>
    <a:srgbClr val="E9A317"/>
    <a:srgbClr val="5EDA3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82562" autoAdjust="0"/>
  </p:normalViewPr>
  <p:slideViewPr>
    <p:cSldViewPr snapToGrid="0">
      <p:cViewPr varScale="1">
        <p:scale>
          <a:sx n="67" d="100"/>
          <a:sy n="67" d="100"/>
        </p:scale>
        <p:origin x="-14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p:scale>
          <a:sx n="80" d="100"/>
          <a:sy n="80" d="100"/>
        </p:scale>
        <p:origin x="-2190" y="720"/>
      </p:cViewPr>
      <p:guideLst>
        <p:guide orient="horz" pos="3024"/>
        <p:guide pos="230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73E939-1DF1-423B-9829-FD058A4DDFE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6435A17C-7A6C-481B-B7AE-16D63560BEE3}">
      <dgm:prSet phldrT="[Text]"/>
      <dgm:spPr/>
      <dgm:t>
        <a:bodyPr/>
        <a:lstStyle/>
        <a:p>
          <a:r>
            <a:rPr lang="en-US" dirty="0" smtClean="0"/>
            <a:t>A</a:t>
          </a:r>
          <a:endParaRPr lang="en-US" dirty="0"/>
        </a:p>
      </dgm:t>
    </dgm:pt>
    <dgm:pt modelId="{1BD5F974-AE8A-4127-9558-BB131798E52C}" type="parTrans" cxnId="{A87C5A3A-E5F9-45DB-985A-72B5056AA68A}">
      <dgm:prSet/>
      <dgm:spPr/>
      <dgm:t>
        <a:bodyPr/>
        <a:lstStyle/>
        <a:p>
          <a:endParaRPr lang="en-US"/>
        </a:p>
      </dgm:t>
    </dgm:pt>
    <dgm:pt modelId="{74AD169C-40D9-4D61-85AD-ED51834AC822}" type="sibTrans" cxnId="{A87C5A3A-E5F9-45DB-985A-72B5056AA68A}">
      <dgm:prSet/>
      <dgm:spPr/>
      <dgm:t>
        <a:bodyPr/>
        <a:lstStyle/>
        <a:p>
          <a:endParaRPr lang="en-US"/>
        </a:p>
      </dgm:t>
    </dgm:pt>
    <dgm:pt modelId="{E9A1ADD7-FE5C-4263-888D-95AF86FEB4E8}">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M</a:t>
          </a:r>
          <a:endParaRPr lang="en-US" dirty="0"/>
        </a:p>
      </dgm:t>
    </dgm:pt>
    <dgm:pt modelId="{EA0F6C57-3D55-4C89-8ECC-73C84D5F8479}" type="parTrans" cxnId="{7AFDE4AA-4530-42BC-A969-DB9FCE21C992}">
      <dgm:prSet/>
      <dgm:spPr/>
      <dgm:t>
        <a:bodyPr/>
        <a:lstStyle/>
        <a:p>
          <a:endParaRPr lang="en-US"/>
        </a:p>
      </dgm:t>
    </dgm:pt>
    <dgm:pt modelId="{C1FF06F7-E178-41E3-AEBD-8B197367548E}" type="sibTrans" cxnId="{7AFDE4AA-4530-42BC-A969-DB9FCE21C992}">
      <dgm:prSet/>
      <dgm:spPr/>
      <dgm:t>
        <a:bodyPr/>
        <a:lstStyle/>
        <a:p>
          <a:endParaRPr lang="en-US"/>
        </a:p>
      </dgm:t>
    </dgm:pt>
    <dgm:pt modelId="{89F1987A-AFB3-4763-9A12-3EFA4DB9D865}">
      <dgm:prSet phldrT="[Text]"/>
      <dgm:spPr/>
      <dgm:t>
        <a:bodyPr/>
        <a:lstStyle/>
        <a:p>
          <a:r>
            <a:rPr lang="en-US" dirty="0" smtClean="0"/>
            <a:t>B</a:t>
          </a:r>
          <a:endParaRPr lang="en-US" dirty="0"/>
        </a:p>
      </dgm:t>
    </dgm:pt>
    <dgm:pt modelId="{0E49D9B5-5B7B-4A0B-8CBC-BFE63CAD9D95}" type="parTrans" cxnId="{ADF520B3-FF93-4AF4-87F1-14713444A042}">
      <dgm:prSet/>
      <dgm:spPr/>
      <dgm:t>
        <a:bodyPr/>
        <a:lstStyle/>
        <a:p>
          <a:endParaRPr lang="en-US"/>
        </a:p>
      </dgm:t>
    </dgm:pt>
    <dgm:pt modelId="{69C9231E-FA76-470D-85EA-D80662B11EF2}" type="sibTrans" cxnId="{ADF520B3-FF93-4AF4-87F1-14713444A042}">
      <dgm:prSet/>
      <dgm:spPr/>
      <dgm:t>
        <a:bodyPr/>
        <a:lstStyle/>
        <a:p>
          <a:endParaRPr lang="en-US"/>
        </a:p>
      </dgm:t>
    </dgm:pt>
    <dgm:pt modelId="{9320E63C-66DF-44CF-B253-6CE9ED0082BA}">
      <dgm:prSet phldrT="[Text]"/>
      <dgm:spPr/>
      <dgm:t>
        <a:bodyPr/>
        <a:lstStyle/>
        <a:p>
          <a:r>
            <a:rPr lang="en-US" dirty="0" smtClean="0"/>
            <a:t>Hello</a:t>
          </a:r>
          <a:endParaRPr lang="en-US" dirty="0"/>
        </a:p>
      </dgm:t>
    </dgm:pt>
    <dgm:pt modelId="{7C937A36-4306-481F-A51E-21E26AC18976}" type="parTrans" cxnId="{EA52BC91-A441-442B-A823-9952B00642BB}">
      <dgm:prSet/>
      <dgm:spPr/>
      <dgm:t>
        <a:bodyPr/>
        <a:lstStyle/>
        <a:p>
          <a:endParaRPr lang="en-US"/>
        </a:p>
      </dgm:t>
    </dgm:pt>
    <dgm:pt modelId="{D52E1F31-C672-4E4A-A03E-D778BAF250FF}" type="sibTrans" cxnId="{EA52BC91-A441-442B-A823-9952B00642BB}">
      <dgm:prSet/>
      <dgm:spPr/>
      <dgm:t>
        <a:bodyPr/>
        <a:lstStyle/>
        <a:p>
          <a:endParaRPr lang="en-US"/>
        </a:p>
      </dgm:t>
    </dgm:pt>
    <dgm:pt modelId="{482AAA16-0AAA-4D4D-8E2A-4673171F7776}">
      <dgm:prSet/>
      <dgm:spPr/>
      <dgm:t>
        <a:bodyPr/>
        <a:lstStyle/>
        <a:p>
          <a:r>
            <a:rPr lang="en-US" dirty="0" smtClean="0"/>
            <a:t>Fool</a:t>
          </a:r>
          <a:endParaRPr lang="en-US" dirty="0"/>
        </a:p>
      </dgm:t>
    </dgm:pt>
    <dgm:pt modelId="{A903611E-0046-42C8-9D4C-AF0B0BB10148}" type="parTrans" cxnId="{FAEFEC0B-3D51-4E16-B8B2-68AF04F29327}">
      <dgm:prSet/>
      <dgm:spPr/>
      <dgm:t>
        <a:bodyPr/>
        <a:lstStyle/>
        <a:p>
          <a:endParaRPr lang="en-US"/>
        </a:p>
      </dgm:t>
    </dgm:pt>
    <dgm:pt modelId="{A88A06C2-472E-48CC-A369-B0DDB959124C}" type="sibTrans" cxnId="{FAEFEC0B-3D51-4E16-B8B2-68AF04F29327}">
      <dgm:prSet/>
      <dgm:spPr/>
      <dgm:t>
        <a:bodyPr/>
        <a:lstStyle/>
        <a:p>
          <a:endParaRPr lang="en-US"/>
        </a:p>
      </dgm:t>
    </dgm:pt>
    <dgm:pt modelId="{8270C468-949D-4052-9900-678C2AB25D28}">
      <dgm:prSe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Changes the Text </a:t>
          </a:r>
          <a:endParaRPr lang="en-US" dirty="0"/>
        </a:p>
      </dgm:t>
    </dgm:pt>
    <dgm:pt modelId="{656644C6-B07F-408C-8EAE-8455F122A1CE}" type="parTrans" cxnId="{2945CA7D-C965-4CB2-BFB7-1499B4C2FFF1}">
      <dgm:prSet/>
      <dgm:spPr/>
      <dgm:t>
        <a:bodyPr/>
        <a:lstStyle/>
        <a:p>
          <a:endParaRPr lang="en-US"/>
        </a:p>
      </dgm:t>
    </dgm:pt>
    <dgm:pt modelId="{1DBDD40E-2D24-4E32-8C4C-AA9AD9FFEF8B}" type="sibTrans" cxnId="{2945CA7D-C965-4CB2-BFB7-1499B4C2FFF1}">
      <dgm:prSet/>
      <dgm:spPr/>
      <dgm:t>
        <a:bodyPr/>
        <a:lstStyle/>
        <a:p>
          <a:endParaRPr lang="en-US"/>
        </a:p>
      </dgm:t>
    </dgm:pt>
    <dgm:pt modelId="{8CD608C5-8094-4B55-BBEA-B439352A4653}" type="pres">
      <dgm:prSet presAssocID="{8673E939-1DF1-423B-9829-FD058A4DDFEE}" presName="linearFlow" presStyleCnt="0">
        <dgm:presLayoutVars>
          <dgm:dir/>
          <dgm:animLvl val="lvl"/>
          <dgm:resizeHandles val="exact"/>
        </dgm:presLayoutVars>
      </dgm:prSet>
      <dgm:spPr/>
      <dgm:t>
        <a:bodyPr/>
        <a:lstStyle/>
        <a:p>
          <a:endParaRPr lang="en-US"/>
        </a:p>
      </dgm:t>
    </dgm:pt>
    <dgm:pt modelId="{C670CCE4-6A12-4044-8F11-B1B05584C407}" type="pres">
      <dgm:prSet presAssocID="{6435A17C-7A6C-481B-B7AE-16D63560BEE3}" presName="composite" presStyleCnt="0"/>
      <dgm:spPr/>
    </dgm:pt>
    <dgm:pt modelId="{6B9D89AD-C36C-4E3F-B7AC-5A9BDD154E48}" type="pres">
      <dgm:prSet presAssocID="{6435A17C-7A6C-481B-B7AE-16D63560BEE3}" presName="parTx" presStyleLbl="node1" presStyleIdx="0" presStyleCnt="3">
        <dgm:presLayoutVars>
          <dgm:chMax val="0"/>
          <dgm:chPref val="0"/>
          <dgm:bulletEnabled val="1"/>
        </dgm:presLayoutVars>
      </dgm:prSet>
      <dgm:spPr/>
      <dgm:t>
        <a:bodyPr/>
        <a:lstStyle/>
        <a:p>
          <a:endParaRPr lang="en-US"/>
        </a:p>
      </dgm:t>
    </dgm:pt>
    <dgm:pt modelId="{6B9BD8C6-E4A6-4BA6-BBB6-8FC14F9B1EA2}" type="pres">
      <dgm:prSet presAssocID="{6435A17C-7A6C-481B-B7AE-16D63560BEE3}" presName="parSh" presStyleLbl="node1" presStyleIdx="0" presStyleCnt="3"/>
      <dgm:spPr/>
      <dgm:t>
        <a:bodyPr/>
        <a:lstStyle/>
        <a:p>
          <a:endParaRPr lang="en-US"/>
        </a:p>
      </dgm:t>
    </dgm:pt>
    <dgm:pt modelId="{FF18459E-D7B2-4AA2-9915-6E56FFC53743}" type="pres">
      <dgm:prSet presAssocID="{6435A17C-7A6C-481B-B7AE-16D63560BEE3}" presName="desTx" presStyleLbl="fgAcc1" presStyleIdx="0" presStyleCnt="3" custLinFactNeighborX="-16607" custLinFactNeighborY="47342">
        <dgm:presLayoutVars>
          <dgm:bulletEnabled val="1"/>
        </dgm:presLayoutVars>
      </dgm:prSet>
      <dgm:spPr/>
      <dgm:t>
        <a:bodyPr/>
        <a:lstStyle/>
        <a:p>
          <a:endParaRPr lang="en-US"/>
        </a:p>
      </dgm:t>
    </dgm:pt>
    <dgm:pt modelId="{91BA37E9-58CD-4A8D-A351-E6FDB3C1BD4C}" type="pres">
      <dgm:prSet presAssocID="{74AD169C-40D9-4D61-85AD-ED51834AC822}" presName="sibTrans" presStyleLbl="sibTrans2D1" presStyleIdx="0" presStyleCnt="2"/>
      <dgm:spPr/>
      <dgm:t>
        <a:bodyPr/>
        <a:lstStyle/>
        <a:p>
          <a:endParaRPr lang="en-US"/>
        </a:p>
      </dgm:t>
    </dgm:pt>
    <dgm:pt modelId="{8C6392C3-4F4A-447A-BBBD-49C6340190E2}" type="pres">
      <dgm:prSet presAssocID="{74AD169C-40D9-4D61-85AD-ED51834AC822}" presName="connTx" presStyleLbl="sibTrans2D1" presStyleIdx="0" presStyleCnt="2"/>
      <dgm:spPr/>
      <dgm:t>
        <a:bodyPr/>
        <a:lstStyle/>
        <a:p>
          <a:endParaRPr lang="en-US"/>
        </a:p>
      </dgm:t>
    </dgm:pt>
    <dgm:pt modelId="{369E9B65-C1C2-4FD9-83A4-862330435991}" type="pres">
      <dgm:prSet presAssocID="{E9A1ADD7-FE5C-4263-888D-95AF86FEB4E8}" presName="composite" presStyleCnt="0"/>
      <dgm:spPr/>
    </dgm:pt>
    <dgm:pt modelId="{04984C9C-49C1-4908-81EB-B9C3DEADA133}" type="pres">
      <dgm:prSet presAssocID="{E9A1ADD7-FE5C-4263-888D-95AF86FEB4E8}" presName="parTx" presStyleLbl="node1" presStyleIdx="0" presStyleCnt="3">
        <dgm:presLayoutVars>
          <dgm:chMax val="0"/>
          <dgm:chPref val="0"/>
          <dgm:bulletEnabled val="1"/>
        </dgm:presLayoutVars>
      </dgm:prSet>
      <dgm:spPr/>
      <dgm:t>
        <a:bodyPr/>
        <a:lstStyle/>
        <a:p>
          <a:endParaRPr lang="en-US"/>
        </a:p>
      </dgm:t>
    </dgm:pt>
    <dgm:pt modelId="{06A98847-0799-41D1-8A75-3330E7DE4240}" type="pres">
      <dgm:prSet presAssocID="{E9A1ADD7-FE5C-4263-888D-95AF86FEB4E8}" presName="parSh" presStyleLbl="node1" presStyleIdx="1" presStyleCnt="3"/>
      <dgm:spPr/>
      <dgm:t>
        <a:bodyPr/>
        <a:lstStyle/>
        <a:p>
          <a:endParaRPr lang="en-US"/>
        </a:p>
      </dgm:t>
    </dgm:pt>
    <dgm:pt modelId="{1F47A3DB-E4CD-4B6F-883D-BD41489CE7E3}" type="pres">
      <dgm:prSet presAssocID="{E9A1ADD7-FE5C-4263-888D-95AF86FEB4E8}" presName="desTx" presStyleLbl="fgAcc1" presStyleIdx="1" presStyleCnt="3" custLinFactNeighborX="-25752" custLinFactNeighborY="47342">
        <dgm:presLayoutVars>
          <dgm:bulletEnabled val="1"/>
        </dgm:presLayoutVars>
      </dgm:prSet>
      <dgm:spPr/>
      <dgm:t>
        <a:bodyPr/>
        <a:lstStyle/>
        <a:p>
          <a:endParaRPr lang="en-US"/>
        </a:p>
      </dgm:t>
    </dgm:pt>
    <dgm:pt modelId="{D1FB9748-9932-4113-80A5-A680A9A60AA7}" type="pres">
      <dgm:prSet presAssocID="{C1FF06F7-E178-41E3-AEBD-8B197367548E}" presName="sibTrans" presStyleLbl="sibTrans2D1" presStyleIdx="1" presStyleCnt="2"/>
      <dgm:spPr/>
      <dgm:t>
        <a:bodyPr/>
        <a:lstStyle/>
        <a:p>
          <a:endParaRPr lang="en-US"/>
        </a:p>
      </dgm:t>
    </dgm:pt>
    <dgm:pt modelId="{1DA7A9EF-287E-4E4C-9D47-C8966A0FB406}" type="pres">
      <dgm:prSet presAssocID="{C1FF06F7-E178-41E3-AEBD-8B197367548E}" presName="connTx" presStyleLbl="sibTrans2D1" presStyleIdx="1" presStyleCnt="2"/>
      <dgm:spPr/>
      <dgm:t>
        <a:bodyPr/>
        <a:lstStyle/>
        <a:p>
          <a:endParaRPr lang="en-US"/>
        </a:p>
      </dgm:t>
    </dgm:pt>
    <dgm:pt modelId="{4951BF97-4BBB-4621-9C2C-55BDD5D18033}" type="pres">
      <dgm:prSet presAssocID="{89F1987A-AFB3-4763-9A12-3EFA4DB9D865}" presName="composite" presStyleCnt="0"/>
      <dgm:spPr/>
    </dgm:pt>
    <dgm:pt modelId="{F08238D0-49A1-4AC5-9B49-728285C8111D}" type="pres">
      <dgm:prSet presAssocID="{89F1987A-AFB3-4763-9A12-3EFA4DB9D865}" presName="parTx" presStyleLbl="node1" presStyleIdx="1" presStyleCnt="3">
        <dgm:presLayoutVars>
          <dgm:chMax val="0"/>
          <dgm:chPref val="0"/>
          <dgm:bulletEnabled val="1"/>
        </dgm:presLayoutVars>
      </dgm:prSet>
      <dgm:spPr/>
      <dgm:t>
        <a:bodyPr/>
        <a:lstStyle/>
        <a:p>
          <a:endParaRPr lang="en-US"/>
        </a:p>
      </dgm:t>
    </dgm:pt>
    <dgm:pt modelId="{FFFE2F76-CCA8-4F66-937F-20D155B95F2F}" type="pres">
      <dgm:prSet presAssocID="{89F1987A-AFB3-4763-9A12-3EFA4DB9D865}" presName="parSh" presStyleLbl="node1" presStyleIdx="2" presStyleCnt="3"/>
      <dgm:spPr/>
      <dgm:t>
        <a:bodyPr/>
        <a:lstStyle/>
        <a:p>
          <a:endParaRPr lang="en-US"/>
        </a:p>
      </dgm:t>
    </dgm:pt>
    <dgm:pt modelId="{E2755184-B6A0-43F3-B586-D8D0D27FA394}" type="pres">
      <dgm:prSet presAssocID="{89F1987A-AFB3-4763-9A12-3EFA4DB9D865}" presName="desTx" presStyleLbl="fgAcc1" presStyleIdx="2" presStyleCnt="3" custLinFactNeighborX="-18519" custLinFactNeighborY="38219">
        <dgm:presLayoutVars>
          <dgm:bulletEnabled val="1"/>
        </dgm:presLayoutVars>
      </dgm:prSet>
      <dgm:spPr/>
      <dgm:t>
        <a:bodyPr/>
        <a:lstStyle/>
        <a:p>
          <a:endParaRPr lang="en-US"/>
        </a:p>
      </dgm:t>
    </dgm:pt>
  </dgm:ptLst>
  <dgm:cxnLst>
    <dgm:cxn modelId="{8BD25E1D-C178-4C5A-A3B4-2C4EADAC21A0}" type="presOf" srcId="{8270C468-949D-4052-9900-678C2AB25D28}" destId="{1F47A3DB-E4CD-4B6F-883D-BD41489CE7E3}" srcOrd="0" destOrd="0" presId="urn:microsoft.com/office/officeart/2005/8/layout/process3"/>
    <dgm:cxn modelId="{1605A1A6-9105-495C-87A0-D1B766B2F32A}" type="presOf" srcId="{6435A17C-7A6C-481B-B7AE-16D63560BEE3}" destId="{6B9D89AD-C36C-4E3F-B7AC-5A9BDD154E48}" srcOrd="0" destOrd="0" presId="urn:microsoft.com/office/officeart/2005/8/layout/process3"/>
    <dgm:cxn modelId="{69551DEC-6691-4C65-A390-CEBDAB92EDF1}" type="presOf" srcId="{C1FF06F7-E178-41E3-AEBD-8B197367548E}" destId="{1DA7A9EF-287E-4E4C-9D47-C8966A0FB406}" srcOrd="1" destOrd="0" presId="urn:microsoft.com/office/officeart/2005/8/layout/process3"/>
    <dgm:cxn modelId="{6E228A99-3231-4241-AEAF-E8BE13162F08}" type="presOf" srcId="{89F1987A-AFB3-4763-9A12-3EFA4DB9D865}" destId="{F08238D0-49A1-4AC5-9B49-728285C8111D}" srcOrd="0" destOrd="0" presId="urn:microsoft.com/office/officeart/2005/8/layout/process3"/>
    <dgm:cxn modelId="{ADF520B3-FF93-4AF4-87F1-14713444A042}" srcId="{8673E939-1DF1-423B-9829-FD058A4DDFEE}" destId="{89F1987A-AFB3-4763-9A12-3EFA4DB9D865}" srcOrd="2" destOrd="0" parTransId="{0E49D9B5-5B7B-4A0B-8CBC-BFE63CAD9D95}" sibTransId="{69C9231E-FA76-470D-85EA-D80662B11EF2}"/>
    <dgm:cxn modelId="{FAEFEC0B-3D51-4E16-B8B2-68AF04F29327}" srcId="{6435A17C-7A6C-481B-B7AE-16D63560BEE3}" destId="{482AAA16-0AAA-4D4D-8E2A-4673171F7776}" srcOrd="0" destOrd="0" parTransId="{A903611E-0046-42C8-9D4C-AF0B0BB10148}" sibTransId="{A88A06C2-472E-48CC-A369-B0DDB959124C}"/>
    <dgm:cxn modelId="{A87C5A3A-E5F9-45DB-985A-72B5056AA68A}" srcId="{8673E939-1DF1-423B-9829-FD058A4DDFEE}" destId="{6435A17C-7A6C-481B-B7AE-16D63560BEE3}" srcOrd="0" destOrd="0" parTransId="{1BD5F974-AE8A-4127-9558-BB131798E52C}" sibTransId="{74AD169C-40D9-4D61-85AD-ED51834AC822}"/>
    <dgm:cxn modelId="{F0976387-2B38-4B4F-B349-C8CAA3DDD118}" type="presOf" srcId="{E9A1ADD7-FE5C-4263-888D-95AF86FEB4E8}" destId="{06A98847-0799-41D1-8A75-3330E7DE4240}" srcOrd="1" destOrd="0" presId="urn:microsoft.com/office/officeart/2005/8/layout/process3"/>
    <dgm:cxn modelId="{91EF0DC1-EAC0-490B-A647-602A4A3C1993}" type="presOf" srcId="{C1FF06F7-E178-41E3-AEBD-8B197367548E}" destId="{D1FB9748-9932-4113-80A5-A680A9A60AA7}" srcOrd="0" destOrd="0" presId="urn:microsoft.com/office/officeart/2005/8/layout/process3"/>
    <dgm:cxn modelId="{7AFDE4AA-4530-42BC-A969-DB9FCE21C992}" srcId="{8673E939-1DF1-423B-9829-FD058A4DDFEE}" destId="{E9A1ADD7-FE5C-4263-888D-95AF86FEB4E8}" srcOrd="1" destOrd="0" parTransId="{EA0F6C57-3D55-4C89-8ECC-73C84D5F8479}" sibTransId="{C1FF06F7-E178-41E3-AEBD-8B197367548E}"/>
    <dgm:cxn modelId="{FFB0E4FF-14FC-4766-B97E-762F5FF6ACF2}" type="presOf" srcId="{8673E939-1DF1-423B-9829-FD058A4DDFEE}" destId="{8CD608C5-8094-4B55-BBEA-B439352A4653}" srcOrd="0" destOrd="0" presId="urn:microsoft.com/office/officeart/2005/8/layout/process3"/>
    <dgm:cxn modelId="{2945CA7D-C965-4CB2-BFB7-1499B4C2FFF1}" srcId="{E9A1ADD7-FE5C-4263-888D-95AF86FEB4E8}" destId="{8270C468-949D-4052-9900-678C2AB25D28}" srcOrd="0" destOrd="0" parTransId="{656644C6-B07F-408C-8EAE-8455F122A1CE}" sibTransId="{1DBDD40E-2D24-4E32-8C4C-AA9AD9FFEF8B}"/>
    <dgm:cxn modelId="{205F99AB-C841-4F21-B46A-3D508B74287A}" type="presOf" srcId="{E9A1ADD7-FE5C-4263-888D-95AF86FEB4E8}" destId="{04984C9C-49C1-4908-81EB-B9C3DEADA133}" srcOrd="0" destOrd="0" presId="urn:microsoft.com/office/officeart/2005/8/layout/process3"/>
    <dgm:cxn modelId="{EA52BC91-A441-442B-A823-9952B00642BB}" srcId="{89F1987A-AFB3-4763-9A12-3EFA4DB9D865}" destId="{9320E63C-66DF-44CF-B253-6CE9ED0082BA}" srcOrd="0" destOrd="0" parTransId="{7C937A36-4306-481F-A51E-21E26AC18976}" sibTransId="{D52E1F31-C672-4E4A-A03E-D778BAF250FF}"/>
    <dgm:cxn modelId="{6E586873-DECE-4879-8A9C-43AA618295A2}" type="presOf" srcId="{6435A17C-7A6C-481B-B7AE-16D63560BEE3}" destId="{6B9BD8C6-E4A6-4BA6-BBB6-8FC14F9B1EA2}" srcOrd="1" destOrd="0" presId="urn:microsoft.com/office/officeart/2005/8/layout/process3"/>
    <dgm:cxn modelId="{E4950D5B-BA99-45CA-8F6C-D41A593BE47D}" type="presOf" srcId="{74AD169C-40D9-4D61-85AD-ED51834AC822}" destId="{91BA37E9-58CD-4A8D-A351-E6FDB3C1BD4C}" srcOrd="0" destOrd="0" presId="urn:microsoft.com/office/officeart/2005/8/layout/process3"/>
    <dgm:cxn modelId="{C5455242-C640-47C9-9F35-FC091CE878E1}" type="presOf" srcId="{9320E63C-66DF-44CF-B253-6CE9ED0082BA}" destId="{E2755184-B6A0-43F3-B586-D8D0D27FA394}" srcOrd="0" destOrd="0" presId="urn:microsoft.com/office/officeart/2005/8/layout/process3"/>
    <dgm:cxn modelId="{336020CC-4A26-43D3-ACFA-C2E34A661C20}" type="presOf" srcId="{482AAA16-0AAA-4D4D-8E2A-4673171F7776}" destId="{FF18459E-D7B2-4AA2-9915-6E56FFC53743}" srcOrd="0" destOrd="0" presId="urn:microsoft.com/office/officeart/2005/8/layout/process3"/>
    <dgm:cxn modelId="{73DD6203-B1CB-44EC-B429-7E56D14414D0}" type="presOf" srcId="{89F1987A-AFB3-4763-9A12-3EFA4DB9D865}" destId="{FFFE2F76-CCA8-4F66-937F-20D155B95F2F}" srcOrd="1" destOrd="0" presId="urn:microsoft.com/office/officeart/2005/8/layout/process3"/>
    <dgm:cxn modelId="{2EFED13C-2733-4702-A4E3-D5FE62BADC11}" type="presOf" srcId="{74AD169C-40D9-4D61-85AD-ED51834AC822}" destId="{8C6392C3-4F4A-447A-BBBD-49C6340190E2}" srcOrd="1" destOrd="0" presId="urn:microsoft.com/office/officeart/2005/8/layout/process3"/>
    <dgm:cxn modelId="{88B738DE-72E9-45BE-AB96-C7C6A022C459}" type="presParOf" srcId="{8CD608C5-8094-4B55-BBEA-B439352A4653}" destId="{C670CCE4-6A12-4044-8F11-B1B05584C407}" srcOrd="0" destOrd="0" presId="urn:microsoft.com/office/officeart/2005/8/layout/process3"/>
    <dgm:cxn modelId="{7B50C142-1129-4751-9F87-D3E59B9F7EAF}" type="presParOf" srcId="{C670CCE4-6A12-4044-8F11-B1B05584C407}" destId="{6B9D89AD-C36C-4E3F-B7AC-5A9BDD154E48}" srcOrd="0" destOrd="0" presId="urn:microsoft.com/office/officeart/2005/8/layout/process3"/>
    <dgm:cxn modelId="{BB124E3C-3F8E-4256-9B14-B55AA72633F6}" type="presParOf" srcId="{C670CCE4-6A12-4044-8F11-B1B05584C407}" destId="{6B9BD8C6-E4A6-4BA6-BBB6-8FC14F9B1EA2}" srcOrd="1" destOrd="0" presId="urn:microsoft.com/office/officeart/2005/8/layout/process3"/>
    <dgm:cxn modelId="{34D1A1BA-56BA-4469-9F85-8C3648461F58}" type="presParOf" srcId="{C670CCE4-6A12-4044-8F11-B1B05584C407}" destId="{FF18459E-D7B2-4AA2-9915-6E56FFC53743}" srcOrd="2" destOrd="0" presId="urn:microsoft.com/office/officeart/2005/8/layout/process3"/>
    <dgm:cxn modelId="{E6F8FBD1-0837-4497-B03E-4FC610FF2A8F}" type="presParOf" srcId="{8CD608C5-8094-4B55-BBEA-B439352A4653}" destId="{91BA37E9-58CD-4A8D-A351-E6FDB3C1BD4C}" srcOrd="1" destOrd="0" presId="urn:microsoft.com/office/officeart/2005/8/layout/process3"/>
    <dgm:cxn modelId="{36F330E1-9499-4F5F-B3F7-A547D4CB3CB7}" type="presParOf" srcId="{91BA37E9-58CD-4A8D-A351-E6FDB3C1BD4C}" destId="{8C6392C3-4F4A-447A-BBBD-49C6340190E2}" srcOrd="0" destOrd="0" presId="urn:microsoft.com/office/officeart/2005/8/layout/process3"/>
    <dgm:cxn modelId="{65BA9F48-B5C7-4394-A995-407851700A0B}" type="presParOf" srcId="{8CD608C5-8094-4B55-BBEA-B439352A4653}" destId="{369E9B65-C1C2-4FD9-83A4-862330435991}" srcOrd="2" destOrd="0" presId="urn:microsoft.com/office/officeart/2005/8/layout/process3"/>
    <dgm:cxn modelId="{35656170-7819-4E3E-AC3A-B6FBC85A0383}" type="presParOf" srcId="{369E9B65-C1C2-4FD9-83A4-862330435991}" destId="{04984C9C-49C1-4908-81EB-B9C3DEADA133}" srcOrd="0" destOrd="0" presId="urn:microsoft.com/office/officeart/2005/8/layout/process3"/>
    <dgm:cxn modelId="{707DAD05-C0A7-4EE1-8305-D3108342EC24}" type="presParOf" srcId="{369E9B65-C1C2-4FD9-83A4-862330435991}" destId="{06A98847-0799-41D1-8A75-3330E7DE4240}" srcOrd="1" destOrd="0" presId="urn:microsoft.com/office/officeart/2005/8/layout/process3"/>
    <dgm:cxn modelId="{7C6B44B2-5B26-47B2-836C-6439F3FA0C0E}" type="presParOf" srcId="{369E9B65-C1C2-4FD9-83A4-862330435991}" destId="{1F47A3DB-E4CD-4B6F-883D-BD41489CE7E3}" srcOrd="2" destOrd="0" presId="urn:microsoft.com/office/officeart/2005/8/layout/process3"/>
    <dgm:cxn modelId="{856AD024-89C7-4D7E-BC56-FCB7712BAA64}" type="presParOf" srcId="{8CD608C5-8094-4B55-BBEA-B439352A4653}" destId="{D1FB9748-9932-4113-80A5-A680A9A60AA7}" srcOrd="3" destOrd="0" presId="urn:microsoft.com/office/officeart/2005/8/layout/process3"/>
    <dgm:cxn modelId="{B801705D-021D-4665-81CE-199124F2EE78}" type="presParOf" srcId="{D1FB9748-9932-4113-80A5-A680A9A60AA7}" destId="{1DA7A9EF-287E-4E4C-9D47-C8966A0FB406}" srcOrd="0" destOrd="0" presId="urn:microsoft.com/office/officeart/2005/8/layout/process3"/>
    <dgm:cxn modelId="{25DAF640-AAC4-4D73-A8BB-008520B53911}" type="presParOf" srcId="{8CD608C5-8094-4B55-BBEA-B439352A4653}" destId="{4951BF97-4BBB-4621-9C2C-55BDD5D18033}" srcOrd="4" destOrd="0" presId="urn:microsoft.com/office/officeart/2005/8/layout/process3"/>
    <dgm:cxn modelId="{326F1F5B-B380-4D45-B9D8-8F0F29AA9CAB}" type="presParOf" srcId="{4951BF97-4BBB-4621-9C2C-55BDD5D18033}" destId="{F08238D0-49A1-4AC5-9B49-728285C8111D}" srcOrd="0" destOrd="0" presId="urn:microsoft.com/office/officeart/2005/8/layout/process3"/>
    <dgm:cxn modelId="{23FC9E08-AD71-4EB0-9114-390BDC1970A5}" type="presParOf" srcId="{4951BF97-4BBB-4621-9C2C-55BDD5D18033}" destId="{FFFE2F76-CCA8-4F66-937F-20D155B95F2F}" srcOrd="1" destOrd="0" presId="urn:microsoft.com/office/officeart/2005/8/layout/process3"/>
    <dgm:cxn modelId="{778B4D15-9DD6-43FC-B99D-57BDA2945373}" type="presParOf" srcId="{4951BF97-4BBB-4621-9C2C-55BDD5D18033}" destId="{E2755184-B6A0-43F3-B586-D8D0D27FA394}"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9BD8C6-E4A6-4BA6-BBB6-8FC14F9B1EA2}">
      <dsp:nvSpPr>
        <dsp:cNvPr id="0" name=""/>
        <dsp:cNvSpPr/>
      </dsp:nvSpPr>
      <dsp:spPr>
        <a:xfrm>
          <a:off x="4093" y="1141968"/>
          <a:ext cx="1861062" cy="1123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99060" numCol="1" spcCol="1270" anchor="t" anchorCtr="0">
          <a:noAutofit/>
        </a:bodyPr>
        <a:lstStyle/>
        <a:p>
          <a:pPr lvl="0" algn="l" defTabSz="1155700">
            <a:lnSpc>
              <a:spcPct val="90000"/>
            </a:lnSpc>
            <a:spcBef>
              <a:spcPct val="0"/>
            </a:spcBef>
            <a:spcAft>
              <a:spcPct val="35000"/>
            </a:spcAft>
          </a:pPr>
          <a:r>
            <a:rPr lang="en-US" sz="2600" kern="1200" dirty="0" smtClean="0"/>
            <a:t>A</a:t>
          </a:r>
          <a:endParaRPr lang="en-US" sz="2600" kern="1200" dirty="0"/>
        </a:p>
      </dsp:txBody>
      <dsp:txXfrm>
        <a:off x="4093" y="1141968"/>
        <a:ext cx="1861062" cy="744425"/>
      </dsp:txXfrm>
    </dsp:sp>
    <dsp:sp modelId="{FF18459E-D7B2-4AA2-9915-6E56FFC53743}">
      <dsp:nvSpPr>
        <dsp:cNvPr id="0" name=""/>
        <dsp:cNvSpPr/>
      </dsp:nvSpPr>
      <dsp:spPr>
        <a:xfrm>
          <a:off x="76207" y="2595387"/>
          <a:ext cx="1861062" cy="1497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Fool</a:t>
          </a:r>
          <a:endParaRPr lang="en-US" sz="2600" kern="1200" dirty="0"/>
        </a:p>
      </dsp:txBody>
      <dsp:txXfrm>
        <a:off x="76207" y="2595387"/>
        <a:ext cx="1861062" cy="1497600"/>
      </dsp:txXfrm>
    </dsp:sp>
    <dsp:sp modelId="{91BA37E9-58CD-4A8D-A351-E6FDB3C1BD4C}">
      <dsp:nvSpPr>
        <dsp:cNvPr id="0" name=""/>
        <dsp:cNvSpPr/>
      </dsp:nvSpPr>
      <dsp:spPr>
        <a:xfrm>
          <a:off x="2147286" y="1282506"/>
          <a:ext cx="598116" cy="4633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147286" y="1282506"/>
        <a:ext cx="598116" cy="463350"/>
      </dsp:txXfrm>
    </dsp:sp>
    <dsp:sp modelId="{06A98847-0799-41D1-8A75-3330E7DE4240}">
      <dsp:nvSpPr>
        <dsp:cNvPr id="0" name=""/>
        <dsp:cNvSpPr/>
      </dsp:nvSpPr>
      <dsp:spPr>
        <a:xfrm>
          <a:off x="2993677" y="1141968"/>
          <a:ext cx="1861062" cy="1123200"/>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84912" tIns="184912" rIns="184912" bIns="99060" numCol="1" spcCol="1270" anchor="t" anchorCtr="0">
          <a:noAutofit/>
        </a:bodyPr>
        <a:lstStyle/>
        <a:p>
          <a:pPr lvl="0" algn="l" defTabSz="1155700">
            <a:lnSpc>
              <a:spcPct val="90000"/>
            </a:lnSpc>
            <a:spcBef>
              <a:spcPct val="0"/>
            </a:spcBef>
            <a:spcAft>
              <a:spcPct val="35000"/>
            </a:spcAft>
          </a:pPr>
          <a:r>
            <a:rPr lang="en-US" sz="2600" kern="1200" dirty="0" smtClean="0"/>
            <a:t>M</a:t>
          </a:r>
          <a:endParaRPr lang="en-US" sz="2600" kern="1200" dirty="0"/>
        </a:p>
      </dsp:txBody>
      <dsp:txXfrm>
        <a:off x="2993677" y="1141968"/>
        <a:ext cx="1861062" cy="744425"/>
      </dsp:txXfrm>
    </dsp:sp>
    <dsp:sp modelId="{1F47A3DB-E4CD-4B6F-883D-BD41489CE7E3}">
      <dsp:nvSpPr>
        <dsp:cNvPr id="0" name=""/>
        <dsp:cNvSpPr/>
      </dsp:nvSpPr>
      <dsp:spPr>
        <a:xfrm>
          <a:off x="2895598" y="2595387"/>
          <a:ext cx="1861062" cy="1497600"/>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Changes the Text </a:t>
          </a:r>
          <a:endParaRPr lang="en-US" sz="2600" kern="1200" dirty="0"/>
        </a:p>
      </dsp:txBody>
      <dsp:txXfrm>
        <a:off x="2895598" y="2595387"/>
        <a:ext cx="1861062" cy="1497600"/>
      </dsp:txXfrm>
    </dsp:sp>
    <dsp:sp modelId="{D1FB9748-9932-4113-80A5-A680A9A60AA7}">
      <dsp:nvSpPr>
        <dsp:cNvPr id="0" name=""/>
        <dsp:cNvSpPr/>
      </dsp:nvSpPr>
      <dsp:spPr>
        <a:xfrm>
          <a:off x="5136871" y="1282506"/>
          <a:ext cx="598116" cy="4633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136871" y="1282506"/>
        <a:ext cx="598116" cy="463350"/>
      </dsp:txXfrm>
    </dsp:sp>
    <dsp:sp modelId="{FFFE2F76-CCA8-4F66-937F-20D155B95F2F}">
      <dsp:nvSpPr>
        <dsp:cNvPr id="0" name=""/>
        <dsp:cNvSpPr/>
      </dsp:nvSpPr>
      <dsp:spPr>
        <a:xfrm>
          <a:off x="5983262" y="1141968"/>
          <a:ext cx="1861062" cy="1123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99060" numCol="1" spcCol="1270" anchor="t" anchorCtr="0">
          <a:noAutofit/>
        </a:bodyPr>
        <a:lstStyle/>
        <a:p>
          <a:pPr lvl="0" algn="l" defTabSz="1155700">
            <a:lnSpc>
              <a:spcPct val="90000"/>
            </a:lnSpc>
            <a:spcBef>
              <a:spcPct val="0"/>
            </a:spcBef>
            <a:spcAft>
              <a:spcPct val="35000"/>
            </a:spcAft>
          </a:pPr>
          <a:r>
            <a:rPr lang="en-US" sz="2600" kern="1200" dirty="0" smtClean="0"/>
            <a:t>B</a:t>
          </a:r>
          <a:endParaRPr lang="en-US" sz="2600" kern="1200" dirty="0"/>
        </a:p>
      </dsp:txBody>
      <dsp:txXfrm>
        <a:off x="5983262" y="1141968"/>
        <a:ext cx="1861062" cy="744425"/>
      </dsp:txXfrm>
    </dsp:sp>
    <dsp:sp modelId="{E2755184-B6A0-43F3-B586-D8D0D27FA394}">
      <dsp:nvSpPr>
        <dsp:cNvPr id="0" name=""/>
        <dsp:cNvSpPr/>
      </dsp:nvSpPr>
      <dsp:spPr>
        <a:xfrm>
          <a:off x="6019793" y="2458761"/>
          <a:ext cx="1861062" cy="1497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Hello</a:t>
          </a:r>
          <a:endParaRPr lang="en-US" sz="2600" kern="1200" dirty="0"/>
        </a:p>
      </dsp:txBody>
      <dsp:txXfrm>
        <a:off x="6019793" y="2458761"/>
        <a:ext cx="1861062" cy="1497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35" tIns="45718" rIns="91435" bIns="45718"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35" tIns="45718" rIns="91435" bIns="45718" rtlCol="0"/>
          <a:lstStyle>
            <a:lvl1pPr algn="r" fontAlgn="auto">
              <a:spcBef>
                <a:spcPts val="0"/>
              </a:spcBef>
              <a:spcAft>
                <a:spcPts val="0"/>
              </a:spcAft>
              <a:defRPr sz="1200" smtClean="0">
                <a:latin typeface="+mn-lt"/>
                <a:cs typeface="+mn-cs"/>
              </a:defRPr>
            </a:lvl1pPr>
          </a:lstStyle>
          <a:p>
            <a:pPr>
              <a:defRPr/>
            </a:pPr>
            <a:fld id="{9F71E16A-5A07-44D2-8412-A99724016AD0}" type="datetimeFigureOut">
              <a:rPr lang="en-US"/>
              <a:pPr>
                <a:defRPr/>
              </a:pPr>
              <a:t>5/18/2023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35" tIns="45718" rIns="91435" bIns="45718"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35" tIns="45718" rIns="91435" bIns="45718" rtlCol="0" anchor="b"/>
          <a:lstStyle>
            <a:lvl1pPr algn="r" fontAlgn="auto">
              <a:spcBef>
                <a:spcPts val="0"/>
              </a:spcBef>
              <a:spcAft>
                <a:spcPts val="0"/>
              </a:spcAft>
              <a:defRPr sz="1200" smtClean="0">
                <a:latin typeface="+mn-lt"/>
                <a:cs typeface="+mn-cs"/>
              </a:defRPr>
            </a:lvl1pPr>
          </a:lstStyle>
          <a:p>
            <a:pPr>
              <a:defRPr/>
            </a:pPr>
            <a:fld id="{EEB18C0C-9CC8-4E0D-B188-38AAB1C74E4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56" tIns="48328" rIns="96656" bIns="48328"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56" tIns="48328" rIns="96656" bIns="48328" rtlCol="0"/>
          <a:lstStyle>
            <a:lvl1pPr algn="r" fontAlgn="auto">
              <a:spcBef>
                <a:spcPts val="0"/>
              </a:spcBef>
              <a:spcAft>
                <a:spcPts val="0"/>
              </a:spcAft>
              <a:defRPr sz="1200" smtClean="0">
                <a:latin typeface="+mn-lt"/>
                <a:cs typeface="+mn-cs"/>
              </a:defRPr>
            </a:lvl1pPr>
          </a:lstStyle>
          <a:p>
            <a:pPr>
              <a:defRPr/>
            </a:pPr>
            <a:fld id="{53FB584A-0FC9-4A29-903C-3FB8B6ADD93D}" type="datetimeFigureOut">
              <a:rPr lang="en-US"/>
              <a:pPr>
                <a:defRPr/>
              </a:pPr>
              <a:t>5/18/2023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6" tIns="48328" rIns="96656" bIns="48328"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56" tIns="48328" rIns="96656" bIns="4832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56" tIns="48328" rIns="96656" bIns="48328"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56" tIns="48328" rIns="96656" bIns="48328" rtlCol="0" anchor="b"/>
          <a:lstStyle>
            <a:lvl1pPr algn="r" fontAlgn="auto">
              <a:spcBef>
                <a:spcPts val="0"/>
              </a:spcBef>
              <a:spcAft>
                <a:spcPts val="0"/>
              </a:spcAft>
              <a:defRPr sz="1200" smtClean="0">
                <a:latin typeface="+mn-lt"/>
                <a:cs typeface="+mn-cs"/>
              </a:defRPr>
            </a:lvl1pPr>
          </a:lstStyle>
          <a:p>
            <a:pPr>
              <a:defRPr/>
            </a:pPr>
            <a:fld id="{EDC5EEA9-D181-4678-8F0E-BD670DA8002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7BCD09-BFB5-45DA-82B6-BB046B6B5C6A}"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03322B-DC15-4DEB-A4C1-35D34963C473}"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DA9921-127C-4AE1-84CA-4CEAF8991E15}"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451EDD-7678-4A20-BB97-C5D7988CBDD7}"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C7D350-AB47-414D-83B8-4712B0218D84}"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D5875F-E028-432E-AEED-EA08070DCF3A}"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46AD74-18C5-4887-B942-1919ADD51359}"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671CC-D0BA-4990-8564-7031E6D7F4B5}"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2287A3-5F3F-4D02-B31A-B1C971884F0D}" type="slidenum">
              <a:rPr lang="zh-CN" altLang="en-US"/>
              <a:pPr fontAlgn="base">
                <a:spcBef>
                  <a:spcPct val="0"/>
                </a:spcBef>
                <a:spcAft>
                  <a:spcPct val="0"/>
                </a:spcAft>
              </a:pPr>
              <a:t>18</a:t>
            </a:fld>
            <a:endParaRPr lang="en-US" altLang="zh-CN"/>
          </a:p>
        </p:txBody>
      </p:sp>
      <p:sp>
        <p:nvSpPr>
          <p:cNvPr id="89091" name="Rectangle 2"/>
          <p:cNvSpPr>
            <a:spLocks noGrp="1" noRot="1" noChangeAspect="1" noChangeArrowheads="1" noTextEdit="1"/>
          </p:cNvSpPr>
          <p:nvPr>
            <p:ph type="sldImg"/>
          </p:nvPr>
        </p:nvSpPr>
        <p:spPr bwMode="auto">
          <a:xfrm>
            <a:off x="2219325" y="719138"/>
            <a:ext cx="2878138" cy="2159000"/>
          </a:xfrm>
          <a:noFill/>
          <a:ln>
            <a:solidFill>
              <a:srgbClr val="000000"/>
            </a:solidFill>
            <a:miter lim="800000"/>
            <a:headEnd/>
            <a:tailEnd/>
          </a:ln>
        </p:spPr>
      </p:sp>
      <p:sp>
        <p:nvSpPr>
          <p:cNvPr id="89092" name="Rectangle 3"/>
          <p:cNvSpPr>
            <a:spLocks noGrp="1" noChangeArrowheads="1"/>
          </p:cNvSpPr>
          <p:nvPr>
            <p:ph type="body" idx="1"/>
          </p:nvPr>
        </p:nvSpPr>
        <p:spPr bwMode="auto">
          <a:xfrm>
            <a:off x="314325" y="3122613"/>
            <a:ext cx="6686550" cy="6110287"/>
          </a:xfrm>
          <a:noFill/>
        </p:spPr>
        <p:txBody>
          <a:bodyPr wrap="square" lIns="96417" tIns="48210" rIns="96417" bIns="48210"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4B9335-BEAD-4C7A-AFDA-2A20E80C763A}" type="slidenum">
              <a:rPr lang="en-US"/>
              <a:pPr fontAlgn="base">
                <a:spcBef>
                  <a:spcPct val="0"/>
                </a:spcBef>
                <a:spcAft>
                  <a:spcPct val="0"/>
                </a:spcAft>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50961C-B2F4-4E42-A8C3-AD51E3700CD9}"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F27887-A12F-4250-AA8C-4E8EB656C061}"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CC5D5E-515F-474F-AAA0-A8F9F342FFE7}" type="slidenum">
              <a:rPr lang="en-US"/>
              <a:pPr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5492BC-C080-4B01-BE03-4E7D9FA2512F}"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D8929F-6881-44B8-9BE7-14E3478BD5F5}"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2B6E87-2922-4470-B608-80BF0B17633B}"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2C7CAF-7444-408F-8325-80419C0A01D4}"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3FBF37-70C5-4723-8790-FAA5FB8F981A}"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www.nadeshrk.webs.com</a:t>
            </a:r>
            <a:endParaRPr lang="en-US" dirty="0"/>
          </a:p>
        </p:txBody>
      </p:sp>
      <p:sp>
        <p:nvSpPr>
          <p:cNvPr id="6" name="Slide Number Placeholder 5"/>
          <p:cNvSpPr>
            <a:spLocks noGrp="1"/>
          </p:cNvSpPr>
          <p:nvPr>
            <p:ph type="sldNum" sz="quarter" idx="12"/>
          </p:nvPr>
        </p:nvSpPr>
        <p:spPr/>
        <p:txBody>
          <a:bodyPr/>
          <a:lstStyle>
            <a:lvl1pPr>
              <a:defRPr dirty="0" err="1" smtClean="0"/>
            </a:lvl1pPr>
          </a:lstStyle>
          <a:p>
            <a:pPr>
              <a:defRPr/>
            </a:pPr>
            <a:r>
              <a:rPr lang="en-US"/>
              <a:t>Don.S</a:t>
            </a:r>
            <a:r>
              <a:rPr lang="en-US"/>
              <a:t> </a:t>
            </a:r>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www.nadeshrk.webs.com</a:t>
            </a:r>
          </a:p>
        </p:txBody>
      </p:sp>
      <p:sp>
        <p:nvSpPr>
          <p:cNvPr id="6" name="Slide Number Placeholder 5"/>
          <p:cNvSpPr>
            <a:spLocks noGrp="1"/>
          </p:cNvSpPr>
          <p:nvPr>
            <p:ph type="sldNum" sz="quarter" idx="12"/>
          </p:nvPr>
        </p:nvSpPr>
        <p:spPr/>
        <p:txBody>
          <a:bodyPr/>
          <a:lstStyle>
            <a:lvl1pPr>
              <a:defRPr/>
            </a:lvl1pPr>
          </a:lstStyle>
          <a:p>
            <a:pPr>
              <a:defRPr/>
            </a:pPr>
            <a:fld id="{E06CCE02-AA86-4794-92C5-B7CC11FABCDD}"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www.nadeshrk.webs.com</a:t>
            </a:r>
          </a:p>
        </p:txBody>
      </p:sp>
      <p:sp>
        <p:nvSpPr>
          <p:cNvPr id="6" name="Slide Number Placeholder 5"/>
          <p:cNvSpPr>
            <a:spLocks noGrp="1"/>
          </p:cNvSpPr>
          <p:nvPr>
            <p:ph type="sldNum" sz="quarter" idx="12"/>
          </p:nvPr>
        </p:nvSpPr>
        <p:spPr/>
        <p:txBody>
          <a:bodyPr/>
          <a:lstStyle>
            <a:lvl1pPr>
              <a:defRPr/>
            </a:lvl1pPr>
          </a:lstStyle>
          <a:p>
            <a:pPr>
              <a:defRPr/>
            </a:pPr>
            <a:fld id="{77F7743E-AFBC-4BAE-8619-7FFDA2B21882}"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551613"/>
            <a:ext cx="9144000" cy="3063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0" y="0"/>
            <a:ext cx="9144000" cy="3317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ooter Placeholder 4"/>
          <p:cNvSpPr txBox="1">
            <a:spLocks/>
          </p:cNvSpPr>
          <p:nvPr userDrawn="1"/>
        </p:nvSpPr>
        <p:spPr>
          <a:xfrm>
            <a:off x="6902450" y="6551613"/>
            <a:ext cx="28956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err="1" smtClean="0">
                <a:solidFill>
                  <a:schemeClr val="bg1"/>
                </a:solidFill>
              </a:rPr>
              <a:t>Prof.Nadesh</a:t>
            </a:r>
            <a:r>
              <a:rPr lang="en-US" dirty="0" smtClean="0">
                <a:solidFill>
                  <a:schemeClr val="bg1"/>
                </a:solidFill>
              </a:rPr>
              <a:t> R.K</a:t>
            </a:r>
            <a:endParaRPr lang="en-US" dirty="0">
              <a:solidFill>
                <a:schemeClr val="bg1"/>
              </a:solidFill>
            </a:endParaRPr>
          </a:p>
        </p:txBody>
      </p:sp>
      <p:grpSp>
        <p:nvGrpSpPr>
          <p:cNvPr id="7" name="Group 10"/>
          <p:cNvGrpSpPr>
            <a:grpSpLocks/>
          </p:cNvGrpSpPr>
          <p:nvPr userDrawn="1"/>
        </p:nvGrpSpPr>
        <p:grpSpPr bwMode="auto">
          <a:xfrm>
            <a:off x="-47625" y="-644525"/>
            <a:ext cx="8918575" cy="495300"/>
            <a:chOff x="54" y="28"/>
            <a:chExt cx="5618" cy="312"/>
          </a:xfrm>
        </p:grpSpPr>
        <p:sp>
          <p:nvSpPr>
            <p:cNvPr id="8" name="Oval 4"/>
            <p:cNvSpPr>
              <a:spLocks noChangeArrowheads="1"/>
            </p:cNvSpPr>
            <p:nvPr/>
          </p:nvSpPr>
          <p:spPr bwMode="auto">
            <a:xfrm>
              <a:off x="54"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9" name="Oval 5"/>
            <p:cNvSpPr>
              <a:spLocks noChangeArrowheads="1"/>
            </p:cNvSpPr>
            <p:nvPr/>
          </p:nvSpPr>
          <p:spPr bwMode="auto">
            <a:xfrm>
              <a:off x="22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0" name="Oval 6"/>
            <p:cNvSpPr>
              <a:spLocks noChangeArrowheads="1"/>
            </p:cNvSpPr>
            <p:nvPr/>
          </p:nvSpPr>
          <p:spPr bwMode="auto">
            <a:xfrm>
              <a:off x="41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1" name="Oval 7"/>
            <p:cNvSpPr>
              <a:spLocks noChangeArrowheads="1"/>
            </p:cNvSpPr>
            <p:nvPr/>
          </p:nvSpPr>
          <p:spPr bwMode="auto">
            <a:xfrm>
              <a:off x="60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2" name="Oval 8"/>
            <p:cNvSpPr>
              <a:spLocks noChangeArrowheads="1"/>
            </p:cNvSpPr>
            <p:nvPr/>
          </p:nvSpPr>
          <p:spPr bwMode="auto">
            <a:xfrm>
              <a:off x="79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3" name="Oval 9"/>
            <p:cNvSpPr>
              <a:spLocks noChangeArrowheads="1"/>
            </p:cNvSpPr>
            <p:nvPr/>
          </p:nvSpPr>
          <p:spPr bwMode="auto">
            <a:xfrm>
              <a:off x="98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4" name="Oval 10"/>
            <p:cNvSpPr>
              <a:spLocks noChangeArrowheads="1"/>
            </p:cNvSpPr>
            <p:nvPr/>
          </p:nvSpPr>
          <p:spPr bwMode="auto">
            <a:xfrm>
              <a:off x="117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5" name="Oval 11"/>
            <p:cNvSpPr>
              <a:spLocks noChangeArrowheads="1"/>
            </p:cNvSpPr>
            <p:nvPr/>
          </p:nvSpPr>
          <p:spPr bwMode="auto">
            <a:xfrm>
              <a:off x="136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6" name="Oval 12"/>
            <p:cNvSpPr>
              <a:spLocks noChangeArrowheads="1"/>
            </p:cNvSpPr>
            <p:nvPr/>
          </p:nvSpPr>
          <p:spPr bwMode="auto">
            <a:xfrm>
              <a:off x="155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7" name="Oval 13"/>
            <p:cNvSpPr>
              <a:spLocks noChangeArrowheads="1"/>
            </p:cNvSpPr>
            <p:nvPr/>
          </p:nvSpPr>
          <p:spPr bwMode="auto">
            <a:xfrm>
              <a:off x="174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8" name="Oval 14"/>
            <p:cNvSpPr>
              <a:spLocks noChangeArrowheads="1"/>
            </p:cNvSpPr>
            <p:nvPr/>
          </p:nvSpPr>
          <p:spPr bwMode="auto">
            <a:xfrm>
              <a:off x="193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19" name="Oval 15"/>
            <p:cNvSpPr>
              <a:spLocks noChangeArrowheads="1"/>
            </p:cNvSpPr>
            <p:nvPr/>
          </p:nvSpPr>
          <p:spPr bwMode="auto">
            <a:xfrm>
              <a:off x="212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0" name="Oval 16"/>
            <p:cNvSpPr>
              <a:spLocks noChangeArrowheads="1"/>
            </p:cNvSpPr>
            <p:nvPr/>
          </p:nvSpPr>
          <p:spPr bwMode="auto">
            <a:xfrm>
              <a:off x="231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1" name="Oval 17"/>
            <p:cNvSpPr>
              <a:spLocks noChangeArrowheads="1"/>
            </p:cNvSpPr>
            <p:nvPr/>
          </p:nvSpPr>
          <p:spPr bwMode="auto">
            <a:xfrm>
              <a:off x="250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2" name="Oval 18"/>
            <p:cNvSpPr>
              <a:spLocks noChangeArrowheads="1"/>
            </p:cNvSpPr>
            <p:nvPr/>
          </p:nvSpPr>
          <p:spPr bwMode="auto">
            <a:xfrm>
              <a:off x="269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3" name="Oval 19"/>
            <p:cNvSpPr>
              <a:spLocks noChangeArrowheads="1"/>
            </p:cNvSpPr>
            <p:nvPr/>
          </p:nvSpPr>
          <p:spPr bwMode="auto">
            <a:xfrm>
              <a:off x="288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4" name="Oval 20"/>
            <p:cNvSpPr>
              <a:spLocks noChangeArrowheads="1"/>
            </p:cNvSpPr>
            <p:nvPr/>
          </p:nvSpPr>
          <p:spPr bwMode="auto">
            <a:xfrm>
              <a:off x="307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5" name="Oval 21"/>
            <p:cNvSpPr>
              <a:spLocks noChangeArrowheads="1"/>
            </p:cNvSpPr>
            <p:nvPr/>
          </p:nvSpPr>
          <p:spPr bwMode="auto">
            <a:xfrm>
              <a:off x="326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6" name="Oval 22"/>
            <p:cNvSpPr>
              <a:spLocks noChangeArrowheads="1"/>
            </p:cNvSpPr>
            <p:nvPr/>
          </p:nvSpPr>
          <p:spPr bwMode="auto">
            <a:xfrm>
              <a:off x="345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7" name="Oval 23"/>
            <p:cNvSpPr>
              <a:spLocks noChangeArrowheads="1"/>
            </p:cNvSpPr>
            <p:nvPr/>
          </p:nvSpPr>
          <p:spPr bwMode="auto">
            <a:xfrm>
              <a:off x="364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8" name="Oval 24"/>
            <p:cNvSpPr>
              <a:spLocks noChangeArrowheads="1"/>
            </p:cNvSpPr>
            <p:nvPr/>
          </p:nvSpPr>
          <p:spPr bwMode="auto">
            <a:xfrm>
              <a:off x="383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29" name="Oval 25"/>
            <p:cNvSpPr>
              <a:spLocks noChangeArrowheads="1"/>
            </p:cNvSpPr>
            <p:nvPr/>
          </p:nvSpPr>
          <p:spPr bwMode="auto">
            <a:xfrm>
              <a:off x="402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0" name="Oval 26"/>
            <p:cNvSpPr>
              <a:spLocks noChangeArrowheads="1"/>
            </p:cNvSpPr>
            <p:nvPr/>
          </p:nvSpPr>
          <p:spPr bwMode="auto">
            <a:xfrm>
              <a:off x="421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1" name="Oval 27"/>
            <p:cNvSpPr>
              <a:spLocks noChangeArrowheads="1"/>
            </p:cNvSpPr>
            <p:nvPr/>
          </p:nvSpPr>
          <p:spPr bwMode="auto">
            <a:xfrm>
              <a:off x="440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2" name="Oval 28"/>
            <p:cNvSpPr>
              <a:spLocks noChangeArrowheads="1"/>
            </p:cNvSpPr>
            <p:nvPr/>
          </p:nvSpPr>
          <p:spPr bwMode="auto">
            <a:xfrm>
              <a:off x="459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3" name="Oval 29"/>
            <p:cNvSpPr>
              <a:spLocks noChangeArrowheads="1"/>
            </p:cNvSpPr>
            <p:nvPr/>
          </p:nvSpPr>
          <p:spPr bwMode="auto">
            <a:xfrm>
              <a:off x="478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4" name="Oval 30"/>
            <p:cNvSpPr>
              <a:spLocks noChangeArrowheads="1"/>
            </p:cNvSpPr>
            <p:nvPr/>
          </p:nvSpPr>
          <p:spPr bwMode="auto">
            <a:xfrm>
              <a:off x="497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5" name="Oval 31"/>
            <p:cNvSpPr>
              <a:spLocks noChangeArrowheads="1"/>
            </p:cNvSpPr>
            <p:nvPr/>
          </p:nvSpPr>
          <p:spPr bwMode="auto">
            <a:xfrm>
              <a:off x="516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6" name="Oval 32"/>
            <p:cNvSpPr>
              <a:spLocks noChangeArrowheads="1"/>
            </p:cNvSpPr>
            <p:nvPr/>
          </p:nvSpPr>
          <p:spPr bwMode="auto">
            <a:xfrm>
              <a:off x="535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7" name="Oval 33"/>
            <p:cNvSpPr>
              <a:spLocks noChangeArrowheads="1"/>
            </p:cNvSpPr>
            <p:nvPr/>
          </p:nvSpPr>
          <p:spPr bwMode="auto">
            <a:xfrm>
              <a:off x="5540" y="20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8" name="Oval 34"/>
            <p:cNvSpPr>
              <a:spLocks noChangeArrowheads="1"/>
            </p:cNvSpPr>
            <p:nvPr/>
          </p:nvSpPr>
          <p:spPr bwMode="auto">
            <a:xfrm>
              <a:off x="600"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39" name="Oval 35"/>
            <p:cNvSpPr>
              <a:spLocks noChangeArrowheads="1"/>
            </p:cNvSpPr>
            <p:nvPr/>
          </p:nvSpPr>
          <p:spPr bwMode="auto">
            <a:xfrm>
              <a:off x="790"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0" name="Oval 36"/>
            <p:cNvSpPr>
              <a:spLocks noChangeArrowheads="1"/>
            </p:cNvSpPr>
            <p:nvPr/>
          </p:nvSpPr>
          <p:spPr bwMode="auto">
            <a:xfrm>
              <a:off x="980"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1" name="Oval 37"/>
            <p:cNvSpPr>
              <a:spLocks noChangeArrowheads="1"/>
            </p:cNvSpPr>
            <p:nvPr/>
          </p:nvSpPr>
          <p:spPr bwMode="auto">
            <a:xfrm>
              <a:off x="1170"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2" name="Oval 38"/>
            <p:cNvSpPr>
              <a:spLocks noChangeArrowheads="1"/>
            </p:cNvSpPr>
            <p:nvPr/>
          </p:nvSpPr>
          <p:spPr bwMode="auto">
            <a:xfrm>
              <a:off x="1360"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3" name="Oval 39"/>
            <p:cNvSpPr>
              <a:spLocks noChangeArrowheads="1"/>
            </p:cNvSpPr>
            <p:nvPr/>
          </p:nvSpPr>
          <p:spPr bwMode="auto">
            <a:xfrm>
              <a:off x="230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4" name="Oval 40"/>
            <p:cNvSpPr>
              <a:spLocks noChangeArrowheads="1"/>
            </p:cNvSpPr>
            <p:nvPr/>
          </p:nvSpPr>
          <p:spPr bwMode="auto">
            <a:xfrm>
              <a:off x="249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5" name="Oval 41"/>
            <p:cNvSpPr>
              <a:spLocks noChangeArrowheads="1"/>
            </p:cNvSpPr>
            <p:nvPr/>
          </p:nvSpPr>
          <p:spPr bwMode="auto">
            <a:xfrm>
              <a:off x="268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6" name="Oval 42"/>
            <p:cNvSpPr>
              <a:spLocks noChangeArrowheads="1"/>
            </p:cNvSpPr>
            <p:nvPr/>
          </p:nvSpPr>
          <p:spPr bwMode="auto">
            <a:xfrm>
              <a:off x="287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7" name="Oval 43"/>
            <p:cNvSpPr>
              <a:spLocks noChangeArrowheads="1"/>
            </p:cNvSpPr>
            <p:nvPr/>
          </p:nvSpPr>
          <p:spPr bwMode="auto">
            <a:xfrm>
              <a:off x="306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8" name="Oval 44"/>
            <p:cNvSpPr>
              <a:spLocks noChangeArrowheads="1"/>
            </p:cNvSpPr>
            <p:nvPr/>
          </p:nvSpPr>
          <p:spPr bwMode="auto">
            <a:xfrm>
              <a:off x="325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49" name="Oval 45"/>
            <p:cNvSpPr>
              <a:spLocks noChangeArrowheads="1"/>
            </p:cNvSpPr>
            <p:nvPr/>
          </p:nvSpPr>
          <p:spPr bwMode="auto">
            <a:xfrm>
              <a:off x="344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0" name="Oval 46"/>
            <p:cNvSpPr>
              <a:spLocks noChangeArrowheads="1"/>
            </p:cNvSpPr>
            <p:nvPr/>
          </p:nvSpPr>
          <p:spPr bwMode="auto">
            <a:xfrm>
              <a:off x="363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1" name="Oval 47"/>
            <p:cNvSpPr>
              <a:spLocks noChangeArrowheads="1"/>
            </p:cNvSpPr>
            <p:nvPr/>
          </p:nvSpPr>
          <p:spPr bwMode="auto">
            <a:xfrm>
              <a:off x="382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2" name="Oval 48"/>
            <p:cNvSpPr>
              <a:spLocks noChangeArrowheads="1"/>
            </p:cNvSpPr>
            <p:nvPr/>
          </p:nvSpPr>
          <p:spPr bwMode="auto">
            <a:xfrm>
              <a:off x="401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3" name="Oval 49"/>
            <p:cNvSpPr>
              <a:spLocks noChangeArrowheads="1"/>
            </p:cNvSpPr>
            <p:nvPr/>
          </p:nvSpPr>
          <p:spPr bwMode="auto">
            <a:xfrm>
              <a:off x="420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4" name="Oval 50"/>
            <p:cNvSpPr>
              <a:spLocks noChangeArrowheads="1"/>
            </p:cNvSpPr>
            <p:nvPr/>
          </p:nvSpPr>
          <p:spPr bwMode="auto">
            <a:xfrm>
              <a:off x="4398" y="28"/>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5" name="Oval 51"/>
            <p:cNvSpPr>
              <a:spLocks noChangeArrowheads="1"/>
            </p:cNvSpPr>
            <p:nvPr/>
          </p:nvSpPr>
          <p:spPr bwMode="auto">
            <a:xfrm>
              <a:off x="5348" y="32"/>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sp>
          <p:nvSpPr>
            <p:cNvPr id="56" name="Oval 52"/>
            <p:cNvSpPr>
              <a:spLocks noChangeArrowheads="1"/>
            </p:cNvSpPr>
            <p:nvPr/>
          </p:nvSpPr>
          <p:spPr bwMode="auto">
            <a:xfrm>
              <a:off x="5538" y="32"/>
              <a:ext cx="132" cy="132"/>
            </a:xfrm>
            <a:prstGeom prst="ellipse">
              <a:avLst/>
            </a:prstGeom>
            <a:solidFill>
              <a:srgbClr val="FFFFFF">
                <a:alpha val="20000"/>
              </a:srgbClr>
            </a:solidFill>
            <a:ln>
              <a:noFill/>
            </a:ln>
            <a:effectLst/>
            <a:extLst>
              <a:ext uri="{91240B29-F687-4F45-9708-019B960494DF}"/>
              <a:ext uri="{AF507438-7753-43E0-B8FC-AC1667EBCBE1}"/>
            </a:extLst>
          </p:spPr>
          <p:txBody>
            <a:bodyPr wrap="none" anchor="ctr"/>
            <a:lstStyle/>
            <a:p>
              <a:pPr fontAlgn="auto">
                <a:spcBef>
                  <a:spcPts val="0"/>
                </a:spcBef>
                <a:spcAft>
                  <a:spcPts val="0"/>
                </a:spcAft>
                <a:defRPr/>
              </a:pPr>
              <a:endParaRPr lang="en-US">
                <a:latin typeface="+mn-lt"/>
                <a:cs typeface="+mn-cs"/>
              </a:endParaRPr>
            </a:p>
          </p:txBody>
        </p:sp>
      </p:grpSp>
      <p:pic>
        <p:nvPicPr>
          <p:cNvPr id="57" name="Picture 2"/>
          <p:cNvPicPr>
            <a:picLocks noChangeAspect="1" noChangeArrowheads="1"/>
          </p:cNvPicPr>
          <p:nvPr userDrawn="1"/>
        </p:nvPicPr>
        <p:blipFill>
          <a:blip r:embed="rId2" cstate="print"/>
          <a:srcRect l="12788" t="2400" r="12527" b="92377"/>
          <a:stretch>
            <a:fillRect/>
          </a:stretch>
        </p:blipFill>
        <p:spPr bwMode="auto">
          <a:xfrm>
            <a:off x="3175" y="-9525"/>
            <a:ext cx="9156700" cy="360363"/>
          </a:xfrm>
          <a:prstGeom prst="rect">
            <a:avLst/>
          </a:prstGeom>
          <a:noFill/>
          <a:ln w="9525">
            <a:noFill/>
            <a:miter lim="800000"/>
            <a:headEnd/>
            <a:tailEnd/>
          </a:ln>
        </p:spPr>
      </p:pic>
      <p:sp>
        <p:nvSpPr>
          <p:cNvPr id="2" name="Title 1"/>
          <p:cNvSpPr>
            <a:spLocks noGrp="1"/>
          </p:cNvSpPr>
          <p:nvPr>
            <p:ph type="title"/>
          </p:nvPr>
        </p:nvSpPr>
        <p:spPr/>
        <p:txBody>
          <a:bodyPr>
            <a:noAutofit/>
          </a:bodyPr>
          <a:lstStyle>
            <a:lvl1pPr>
              <a:defRPr sz="4400" b="0">
                <a:solidFill>
                  <a:srgbClr val="009900"/>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8" name="Footer Placeholder 4"/>
          <p:cNvSpPr>
            <a:spLocks noGrp="1"/>
          </p:cNvSpPr>
          <p:nvPr>
            <p:ph type="ftr" sz="quarter" idx="10"/>
          </p:nvPr>
        </p:nvSpPr>
        <p:spPr>
          <a:xfrm>
            <a:off x="2190750" y="6513513"/>
            <a:ext cx="2895600" cy="365125"/>
          </a:xfrm>
        </p:spPr>
        <p:txBody>
          <a:bodyPr/>
          <a:lstStyle>
            <a:lvl1pPr>
              <a:defRPr smtClean="0">
                <a:solidFill>
                  <a:schemeClr val="bg1"/>
                </a:solidFill>
              </a:defRPr>
            </a:lvl1pPr>
          </a:lstStyle>
          <a:p>
            <a:pPr>
              <a:defRPr/>
            </a:pPr>
            <a:r>
              <a:rPr lang="en-US"/>
              <a:t>www.nadeshrk.webs.com</a:t>
            </a:r>
            <a:endParaRPr lang="en-US" dirty="0"/>
          </a:p>
        </p:txBody>
      </p:sp>
      <p:sp>
        <p:nvSpPr>
          <p:cNvPr id="59" name="Slide Number Placeholder 5"/>
          <p:cNvSpPr>
            <a:spLocks noGrp="1"/>
          </p:cNvSpPr>
          <p:nvPr>
            <p:ph type="sldNum" sz="quarter" idx="11"/>
          </p:nvPr>
        </p:nvSpPr>
        <p:spPr>
          <a:xfrm>
            <a:off x="7010400" y="0"/>
            <a:ext cx="2133600" cy="365125"/>
          </a:xfrm>
        </p:spPr>
        <p:txBody>
          <a:bodyPr/>
          <a:lstStyle>
            <a:lvl1pPr>
              <a:defRPr/>
            </a:lvl1pPr>
          </a:lstStyle>
          <a:p>
            <a:pPr>
              <a:defRPr/>
            </a:pPr>
            <a:fld id="{1709D9D9-7768-4B6A-911D-CDD41DECEB9A}" type="slidenum">
              <a:rPr lang="en-US"/>
              <a:pPr>
                <a:defRPr/>
              </a:pPr>
              <a:t>‹#›</a:t>
            </a:fld>
            <a:r>
              <a:rPr lang="en-US"/>
              <a:t>Don.S</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www.nadeshrk.webs.com</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22C5FA1-2A8C-42A9-86CF-7898677612C7}"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www.nadeshrk.webs.com</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D437153F-6751-4AB9-A98A-FF20DF4DB2DD}"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www.nadeshrk.webs.com</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982F5E20-5056-4FF9-9D37-4475B427AA85}"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www.nadeshrk.webs.com</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5E5D45A1-C0F1-4A3C-B782-9301A980B9A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www.nadeshrk.webs.com</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126E4B80-A102-4DD6-BDCD-398D7A60E96E}"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www.nadeshrk.webs.com</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C79C7FEF-A3CD-4DA2-B61A-9D22ABFD7C07}"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www.nadeshrk.webs.com</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B6834883-A034-4B70-BE23-0653DBAD49A5}"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cstate="print">
            <a:lum bright="70000" contrast="-70000"/>
          </a:blip>
          <a:srcRect r="23009"/>
          <a:stretch>
            <a:fillRect/>
          </a:stretch>
        </p:blipFill>
        <p:spPr bwMode="auto">
          <a:xfrm>
            <a:off x="6243638" y="1793875"/>
            <a:ext cx="2900362" cy="3990975"/>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www.nadeshrk.webs.com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err="1" smtClean="0">
                <a:solidFill>
                  <a:schemeClr val="tx1">
                    <a:tint val="75000"/>
                  </a:schemeClr>
                </a:solidFill>
                <a:latin typeface="+mn-lt"/>
                <a:cs typeface="+mn-cs"/>
              </a:defRPr>
            </a:lvl1pPr>
          </a:lstStyle>
          <a:p>
            <a:pPr>
              <a:defRPr/>
            </a:pPr>
            <a:r>
              <a:rPr lang="en-US"/>
              <a:t>Don.S</a:t>
            </a: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timing>
    <p:tnLst>
      <p:par>
        <p:cTn id="1" dur="indefinite" restart="never" nodeType="tmRoot"/>
      </p:par>
    </p:tnLst>
  </p:timing>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462088" y="603250"/>
            <a:ext cx="8739187" cy="1816100"/>
          </a:xfrm>
          <a:prstGeom prst="rect">
            <a:avLst/>
          </a:prstGeom>
          <a:noFill/>
        </p:spPr>
        <p:txBody>
          <a:bodyPr>
            <a:spAutoFit/>
          </a:bodyPr>
          <a:lstStyle/>
          <a:p>
            <a:pPr lvl="1" fontAlgn="auto">
              <a:spcBef>
                <a:spcPts val="0"/>
              </a:spcBef>
              <a:spcAft>
                <a:spcPts val="0"/>
              </a:spcAft>
              <a:defRPr/>
            </a:pPr>
            <a:endParaRPr lang="en-US" sz="4000" dirty="0">
              <a:effectLst>
                <a:outerShdw blurRad="38100" dist="38100" dir="2700000" algn="tl">
                  <a:srgbClr val="000000">
                    <a:alpha val="43137"/>
                  </a:srgbClr>
                </a:outerShdw>
              </a:effectLst>
              <a:latin typeface="+mn-lt"/>
              <a:cs typeface="+mn-cs"/>
            </a:endParaRPr>
          </a:p>
          <a:p>
            <a:pPr lvl="1" algn="ctr" fontAlgn="auto">
              <a:spcBef>
                <a:spcPts val="0"/>
              </a:spcBef>
              <a:spcAft>
                <a:spcPts val="0"/>
              </a:spcAft>
              <a:defRPr/>
            </a:pPr>
            <a:r>
              <a:rPr lang="en-US" sz="3600" dirty="0">
                <a:effectLst>
                  <a:outerShdw blurRad="38100" dist="38100" dir="2700000" algn="tl">
                    <a:srgbClr val="000000">
                      <a:alpha val="43137"/>
                    </a:srgbClr>
                  </a:outerShdw>
                </a:effectLst>
                <a:latin typeface="+mn-lt"/>
                <a:cs typeface="+mn-cs"/>
              </a:rPr>
              <a:t> </a:t>
            </a:r>
            <a:r>
              <a:rPr lang="en-US" sz="3600" dirty="0">
                <a:effectLst>
                  <a:outerShdw blurRad="38100" dist="38100" dir="2700000" algn="tl">
                    <a:srgbClr val="000000">
                      <a:alpha val="43137"/>
                    </a:srgbClr>
                  </a:outerShdw>
                </a:effectLst>
                <a:latin typeface="+mn-lt"/>
                <a:cs typeface="+mn-cs"/>
              </a:rPr>
              <a:t>ITA : 6009 Cloud Computing</a:t>
            </a:r>
            <a:br>
              <a:rPr lang="en-US" sz="3600" dirty="0">
                <a:effectLst>
                  <a:outerShdw blurRad="38100" dist="38100" dir="2700000" algn="tl">
                    <a:srgbClr val="000000">
                      <a:alpha val="43137"/>
                    </a:srgbClr>
                  </a:outerShdw>
                </a:effectLst>
                <a:latin typeface="+mn-lt"/>
                <a:cs typeface="+mn-cs"/>
              </a:rPr>
            </a:br>
            <a:r>
              <a:rPr lang="en-US" sz="3600" dirty="0">
                <a:effectLst>
                  <a:outerShdw blurRad="38100" dist="38100" dir="2700000" algn="tl">
                    <a:srgbClr val="000000">
                      <a:alpha val="43137"/>
                    </a:srgbClr>
                  </a:outerShdw>
                </a:effectLst>
                <a:latin typeface="+mn-lt"/>
                <a:cs typeface="+mn-cs"/>
              </a:rPr>
              <a:t> Module 5 :Security in Cloud</a:t>
            </a:r>
            <a:endParaRPr lang="en-US" sz="4000" dirty="0">
              <a:effectLst>
                <a:outerShdw blurRad="38100" dist="38100" dir="2700000" algn="tl">
                  <a:srgbClr val="000000">
                    <a:alpha val="43137"/>
                  </a:srgbClr>
                </a:outerShdw>
              </a:effectLst>
              <a:latin typeface="+mn-lt"/>
              <a:cs typeface="+mn-cs"/>
            </a:endParaRPr>
          </a:p>
        </p:txBody>
      </p:sp>
      <p:sp>
        <p:nvSpPr>
          <p:cNvPr id="13315" name="TextBox 6"/>
          <p:cNvSpPr txBox="1">
            <a:spLocks noChangeArrowheads="1"/>
          </p:cNvSpPr>
          <p:nvPr/>
        </p:nvSpPr>
        <p:spPr bwMode="auto">
          <a:xfrm>
            <a:off x="993775" y="4975225"/>
            <a:ext cx="6610350" cy="461963"/>
          </a:xfrm>
          <a:prstGeom prst="rect">
            <a:avLst/>
          </a:prstGeom>
          <a:noFill/>
          <a:ln w="9525">
            <a:noFill/>
            <a:miter lim="800000"/>
            <a:headEnd/>
            <a:tailEnd/>
          </a:ln>
        </p:spPr>
        <p:txBody>
          <a:bodyPr>
            <a:spAutoFit/>
          </a:bodyPr>
          <a:lstStyle/>
          <a:p>
            <a:pPr algn="ctr"/>
            <a:r>
              <a:rPr lang="en-US" sz="2400">
                <a:latin typeface="Georgia" pitchFamily="18" charset="0"/>
              </a:rPr>
              <a:t>          </a:t>
            </a:r>
            <a:endParaRPr lang="en-US" sz="2400" b="1">
              <a:latin typeface="Georgia" pitchFamily="18" charset="0"/>
            </a:endParaRPr>
          </a:p>
        </p:txBody>
      </p:sp>
      <p:pic>
        <p:nvPicPr>
          <p:cNvPr id="13316" name="Picture 3"/>
          <p:cNvPicPr>
            <a:picLocks noChangeAspect="1"/>
          </p:cNvPicPr>
          <p:nvPr/>
        </p:nvPicPr>
        <p:blipFill>
          <a:blip r:embed="rId3" cstate="print"/>
          <a:srcRect/>
          <a:stretch>
            <a:fillRect/>
          </a:stretch>
        </p:blipFill>
        <p:spPr bwMode="auto">
          <a:xfrm>
            <a:off x="0" y="20638"/>
            <a:ext cx="3192463" cy="2225675"/>
          </a:xfrm>
          <a:prstGeom prst="rect">
            <a:avLst/>
          </a:prstGeom>
          <a:noFill/>
          <a:ln w="9525">
            <a:noFill/>
            <a:miter lim="800000"/>
            <a:headEnd/>
            <a:tailEnd/>
          </a:ln>
        </p:spPr>
      </p:pic>
      <p:pic>
        <p:nvPicPr>
          <p:cNvPr id="13317" name="Picture 4" descr="C:\Users\Ragib\AppData\Local\Microsoft\Windows\Temporary Internet Files\Content.IE5\4QWWQIEH\MCBD06706_0000[1].wmf"/>
          <p:cNvPicPr>
            <a:picLocks noChangeAspect="1" noChangeArrowheads="1"/>
          </p:cNvPicPr>
          <p:nvPr/>
        </p:nvPicPr>
        <p:blipFill>
          <a:blip r:embed="rId4" cstate="print"/>
          <a:srcRect/>
          <a:stretch>
            <a:fillRect/>
          </a:stretch>
        </p:blipFill>
        <p:spPr bwMode="auto">
          <a:xfrm>
            <a:off x="685800" y="2644775"/>
            <a:ext cx="1820863" cy="1831975"/>
          </a:xfrm>
          <a:prstGeom prst="rect">
            <a:avLst/>
          </a:prstGeom>
          <a:noFill/>
          <a:ln w="9525">
            <a:noFill/>
            <a:miter lim="800000"/>
            <a:headEnd/>
            <a:tailEnd/>
          </a:ln>
        </p:spPr>
      </p:pic>
      <p:pic>
        <p:nvPicPr>
          <p:cNvPr id="13318" name="Picture 6" descr="C:\Users\Ragib\AppData\Local\Microsoft\Windows\Temporary Internet Files\Content.IE5\4QWWQIEH\MCBD19727_0000[1].wmf"/>
          <p:cNvPicPr>
            <a:picLocks noChangeAspect="1" noChangeArrowheads="1"/>
          </p:cNvPicPr>
          <p:nvPr/>
        </p:nvPicPr>
        <p:blipFill>
          <a:blip r:embed="rId5" cstate="print"/>
          <a:srcRect/>
          <a:stretch>
            <a:fillRect/>
          </a:stretch>
        </p:blipFill>
        <p:spPr bwMode="auto">
          <a:xfrm>
            <a:off x="3413125" y="2462213"/>
            <a:ext cx="1771650" cy="2195512"/>
          </a:xfrm>
          <a:prstGeom prst="rect">
            <a:avLst/>
          </a:prstGeom>
          <a:noFill/>
          <a:ln w="9525">
            <a:noFill/>
            <a:miter lim="800000"/>
            <a:headEnd/>
            <a:tailEnd/>
          </a:ln>
        </p:spPr>
      </p:pic>
      <p:pic>
        <p:nvPicPr>
          <p:cNvPr id="13319" name="Picture 7" descr="C:\Users\Ragib\AppData\Local\Microsoft\Windows\Temporary Internet Files\Content.IE5\89N6LIPP\MCj02507340000[1].wmf"/>
          <p:cNvPicPr>
            <a:picLocks noChangeAspect="1" noChangeArrowheads="1"/>
          </p:cNvPicPr>
          <p:nvPr/>
        </p:nvPicPr>
        <p:blipFill>
          <a:blip r:embed="rId6" cstate="print"/>
          <a:srcRect/>
          <a:stretch>
            <a:fillRect/>
          </a:stretch>
        </p:blipFill>
        <p:spPr bwMode="auto">
          <a:xfrm>
            <a:off x="5600700" y="2249488"/>
            <a:ext cx="2336800" cy="27257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rtlCol="0"/>
          <a:lstStyle/>
          <a:p>
            <a:pPr fontAlgn="auto">
              <a:spcAft>
                <a:spcPts val="0"/>
              </a:spcAft>
              <a:defRPr/>
            </a:pPr>
            <a:r>
              <a:rPr lang="en-US" smtClean="0"/>
              <a:t>Attackers</a:t>
            </a:r>
          </a:p>
        </p:txBody>
      </p:sp>
      <p:pic>
        <p:nvPicPr>
          <p:cNvPr id="22531" name="Picture 2" descr="C:\Users\Ragib\AppData\Local\Microsoft\Windows\Temporary Internet Files\Content.IE5\89N6LIPP\MCPE03479_0000[1].wmf"/>
          <p:cNvPicPr>
            <a:picLocks noChangeAspect="1" noChangeArrowheads="1"/>
          </p:cNvPicPr>
          <p:nvPr/>
        </p:nvPicPr>
        <p:blipFill>
          <a:blip r:embed="rId3" cstate="print"/>
          <a:srcRect/>
          <a:stretch>
            <a:fillRect/>
          </a:stretch>
        </p:blipFill>
        <p:spPr bwMode="auto">
          <a:xfrm>
            <a:off x="2209800" y="1524000"/>
            <a:ext cx="4800600" cy="4256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1020762"/>
          </a:xfrm>
        </p:spPr>
        <p:txBody>
          <a:bodyPr rtlCol="0"/>
          <a:lstStyle/>
          <a:p>
            <a:pPr fontAlgn="auto">
              <a:spcAft>
                <a:spcPts val="0"/>
              </a:spcAft>
              <a:defRPr/>
            </a:pPr>
            <a:r>
              <a:rPr lang="en-US" b="1" smtClean="0">
                <a:solidFill>
                  <a:srgbClr val="C00000"/>
                </a:solidFill>
              </a:rPr>
              <a:t>Who is the attacker?</a:t>
            </a:r>
          </a:p>
        </p:txBody>
      </p:sp>
      <p:sp>
        <p:nvSpPr>
          <p:cNvPr id="8" name="TextBox 7"/>
          <p:cNvSpPr txBox="1">
            <a:spLocks noChangeArrowheads="1"/>
          </p:cNvSpPr>
          <p:nvPr/>
        </p:nvSpPr>
        <p:spPr bwMode="auto">
          <a:xfrm>
            <a:off x="990600" y="1422400"/>
            <a:ext cx="6400800" cy="4216400"/>
          </a:xfrm>
          <a:prstGeom prst="rect">
            <a:avLst/>
          </a:prstGeom>
          <a:noFill/>
          <a:ln w="9525">
            <a:noFill/>
            <a:miter lim="800000"/>
            <a:headEnd/>
            <a:tailEnd/>
          </a:ln>
        </p:spPr>
        <p:txBody>
          <a:bodyPr>
            <a:spAutoFit/>
          </a:bodyPr>
          <a:lstStyle/>
          <a:p>
            <a:r>
              <a:rPr lang="en-US" sz="3200">
                <a:latin typeface="Verdana" pitchFamily="34" charset="0"/>
              </a:rPr>
              <a:t>Insider?</a:t>
            </a:r>
          </a:p>
          <a:p>
            <a:pPr marL="288925" lvl="1" indent="277813">
              <a:buFont typeface="Arial" charset="0"/>
              <a:buChar char="•"/>
            </a:pPr>
            <a:r>
              <a:rPr lang="en-US" sz="2800">
                <a:latin typeface="Verdana" pitchFamily="34" charset="0"/>
              </a:rPr>
              <a:t>Malicious employees at client</a:t>
            </a:r>
          </a:p>
          <a:p>
            <a:pPr marL="288925" lvl="1" indent="277813">
              <a:buFont typeface="Arial" charset="0"/>
              <a:buChar char="•"/>
            </a:pPr>
            <a:r>
              <a:rPr lang="en-US" sz="2800">
                <a:latin typeface="Verdana" pitchFamily="34" charset="0"/>
              </a:rPr>
              <a:t>Malicious employees at Cloud provider</a:t>
            </a:r>
          </a:p>
          <a:p>
            <a:pPr marL="288925" lvl="1" indent="277813">
              <a:buFont typeface="Arial" charset="0"/>
              <a:buChar char="•"/>
            </a:pPr>
            <a:r>
              <a:rPr lang="en-US" sz="2800">
                <a:solidFill>
                  <a:srgbClr val="FF0000"/>
                </a:solidFill>
                <a:latin typeface="Verdana" pitchFamily="34" charset="0"/>
              </a:rPr>
              <a:t>Cloud provider itself</a:t>
            </a:r>
          </a:p>
          <a:p>
            <a:pPr marL="288925" lvl="1" indent="277813">
              <a:buFont typeface="Arial" charset="0"/>
              <a:buChar char="•"/>
            </a:pPr>
            <a:endParaRPr lang="en-US" sz="3200">
              <a:latin typeface="Verdana" pitchFamily="34" charset="0"/>
            </a:endParaRPr>
          </a:p>
          <a:p>
            <a:endParaRPr lang="en-US" sz="3200">
              <a:latin typeface="Verdana" pitchFamily="34" charset="0"/>
            </a:endParaRPr>
          </a:p>
          <a:p>
            <a:r>
              <a:rPr lang="en-US" sz="3200">
                <a:latin typeface="Verdana" pitchFamily="34" charset="0"/>
              </a:rPr>
              <a:t>Outsider?</a:t>
            </a:r>
          </a:p>
          <a:p>
            <a:pPr marL="288925" lvl="1" indent="277813">
              <a:buFont typeface="Arial" charset="0"/>
              <a:buChar char="•"/>
            </a:pPr>
            <a:r>
              <a:rPr lang="en-US" sz="2800">
                <a:latin typeface="Verdana" pitchFamily="34" charset="0"/>
              </a:rPr>
              <a:t>Intruders</a:t>
            </a:r>
          </a:p>
          <a:p>
            <a:pPr marL="288925" lvl="1" indent="277813">
              <a:buFont typeface="Arial" charset="0"/>
              <a:buChar char="•"/>
            </a:pPr>
            <a:r>
              <a:rPr lang="en-US" sz="2800">
                <a:latin typeface="Verdana" pitchFamily="34" charset="0"/>
              </a:rPr>
              <a:t>Network attackers?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Attacker Capability: Malicious Insiders</a:t>
            </a:r>
            <a:endParaRPr lang="en-US" dirty="0"/>
          </a:p>
        </p:txBody>
      </p:sp>
      <p:sp>
        <p:nvSpPr>
          <p:cNvPr id="24579" name="Content Placeholder 2"/>
          <p:cNvSpPr>
            <a:spLocks noGrp="1"/>
          </p:cNvSpPr>
          <p:nvPr>
            <p:ph idx="1"/>
          </p:nvPr>
        </p:nvSpPr>
        <p:spPr/>
        <p:txBody>
          <a:bodyPr/>
          <a:lstStyle/>
          <a:p>
            <a:r>
              <a:rPr lang="en-US" smtClean="0"/>
              <a:t>At client</a:t>
            </a:r>
          </a:p>
          <a:p>
            <a:pPr lvl="1"/>
            <a:r>
              <a:rPr lang="en-US" smtClean="0"/>
              <a:t>Learn passwords/authentication information</a:t>
            </a:r>
          </a:p>
          <a:p>
            <a:pPr lvl="1"/>
            <a:r>
              <a:rPr lang="en-US" smtClean="0"/>
              <a:t>Gain control of the VMs</a:t>
            </a:r>
          </a:p>
          <a:p>
            <a:endParaRPr lang="en-US" smtClean="0"/>
          </a:p>
          <a:p>
            <a:r>
              <a:rPr lang="en-US" smtClean="0"/>
              <a:t>At cloud provider</a:t>
            </a:r>
          </a:p>
          <a:p>
            <a:pPr lvl="1"/>
            <a:r>
              <a:rPr lang="en-US" smtClean="0"/>
              <a:t>Log client communication</a:t>
            </a:r>
          </a:p>
          <a:p>
            <a:pPr lvl="1"/>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Attacker Capability: Cloud Provider</a:t>
            </a:r>
            <a:endParaRPr lang="en-US" dirty="0"/>
          </a:p>
        </p:txBody>
      </p:sp>
      <p:sp>
        <p:nvSpPr>
          <p:cNvPr id="3" name="Content Placeholder 2"/>
          <p:cNvSpPr>
            <a:spLocks noGrp="1"/>
          </p:cNvSpPr>
          <p:nvPr>
            <p:ph idx="1"/>
          </p:nvPr>
        </p:nvSpPr>
        <p:spPr/>
        <p:txBody>
          <a:bodyPr/>
          <a:lstStyle/>
          <a:p>
            <a:r>
              <a:rPr lang="en-US" smtClean="0"/>
              <a:t>What can the attacker do?</a:t>
            </a:r>
          </a:p>
          <a:p>
            <a:pPr lvl="1"/>
            <a:r>
              <a:rPr lang="en-US" smtClean="0"/>
              <a:t>Can read unencrypted data</a:t>
            </a:r>
          </a:p>
          <a:p>
            <a:pPr lvl="1"/>
            <a:r>
              <a:rPr lang="en-US" smtClean="0"/>
              <a:t>Can possibly peek into VMs, or make copies of VMs</a:t>
            </a:r>
          </a:p>
          <a:p>
            <a:pPr lvl="1"/>
            <a:r>
              <a:rPr lang="en-US" smtClean="0"/>
              <a:t>Can monitor network communication, application patterns</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Attacker motivation: Cloud Provider</a:t>
            </a:r>
            <a:endParaRPr lang="en-US" dirty="0"/>
          </a:p>
        </p:txBody>
      </p:sp>
      <p:sp>
        <p:nvSpPr>
          <p:cNvPr id="26627" name="Content Placeholder 2"/>
          <p:cNvSpPr>
            <a:spLocks noGrp="1"/>
          </p:cNvSpPr>
          <p:nvPr>
            <p:ph idx="1"/>
          </p:nvPr>
        </p:nvSpPr>
        <p:spPr>
          <a:xfrm>
            <a:off x="457200" y="1295400"/>
            <a:ext cx="8229600" cy="4830763"/>
          </a:xfrm>
        </p:spPr>
        <p:txBody>
          <a:bodyPr/>
          <a:lstStyle/>
          <a:p>
            <a:r>
              <a:rPr lang="en-US" smtClean="0"/>
              <a:t>Why?</a:t>
            </a:r>
          </a:p>
          <a:p>
            <a:pPr lvl="1"/>
            <a:r>
              <a:rPr lang="en-US" smtClean="0"/>
              <a:t>Gain information about client data</a:t>
            </a:r>
          </a:p>
          <a:p>
            <a:pPr lvl="1"/>
            <a:r>
              <a:rPr lang="en-US" smtClean="0"/>
              <a:t>Gain information on client behavior</a:t>
            </a:r>
          </a:p>
          <a:p>
            <a:pPr lvl="1"/>
            <a:r>
              <a:rPr lang="en-US" smtClean="0"/>
              <a:t>Use the information to improve services</a:t>
            </a:r>
          </a:p>
          <a:p>
            <a:pPr lvl="1"/>
            <a:r>
              <a:rPr lang="en-US" smtClean="0"/>
              <a:t>Sell the information to gain financial benefits</a:t>
            </a:r>
          </a:p>
          <a:p>
            <a:pPr lvl="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Attacker Capability: Outside attacker</a:t>
            </a:r>
            <a:endParaRPr lang="en-US" dirty="0"/>
          </a:p>
        </p:txBody>
      </p:sp>
      <p:sp>
        <p:nvSpPr>
          <p:cNvPr id="27651" name="Content Placeholder 2"/>
          <p:cNvSpPr>
            <a:spLocks noGrp="1"/>
          </p:cNvSpPr>
          <p:nvPr>
            <p:ph idx="1"/>
          </p:nvPr>
        </p:nvSpPr>
        <p:spPr/>
        <p:txBody>
          <a:bodyPr/>
          <a:lstStyle/>
          <a:p>
            <a:r>
              <a:rPr lang="en-US" smtClean="0"/>
              <a:t>What can the attacker do?</a:t>
            </a:r>
          </a:p>
          <a:p>
            <a:pPr lvl="1"/>
            <a:r>
              <a:rPr lang="en-US" smtClean="0"/>
              <a:t>Listen to network traffic (passive)</a:t>
            </a:r>
          </a:p>
          <a:p>
            <a:pPr lvl="1"/>
            <a:r>
              <a:rPr lang="en-US" smtClean="0"/>
              <a:t>Insert malicious traffic (active)</a:t>
            </a:r>
          </a:p>
          <a:p>
            <a:pPr lvl="1"/>
            <a:r>
              <a:rPr lang="en-US" smtClean="0"/>
              <a:t>Probe cloud structure (active)</a:t>
            </a:r>
          </a:p>
          <a:p>
            <a:pPr lvl="1"/>
            <a:r>
              <a:rPr lang="en-US" smtClean="0"/>
              <a:t>Launch DoS </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Attacker goals: Outside attackers</a:t>
            </a:r>
            <a:endParaRPr lang="en-US" dirty="0"/>
          </a:p>
        </p:txBody>
      </p:sp>
      <p:sp>
        <p:nvSpPr>
          <p:cNvPr id="28675" name="Content Placeholder 2"/>
          <p:cNvSpPr>
            <a:spLocks noGrp="1"/>
          </p:cNvSpPr>
          <p:nvPr>
            <p:ph idx="1"/>
          </p:nvPr>
        </p:nvSpPr>
        <p:spPr/>
        <p:txBody>
          <a:bodyPr/>
          <a:lstStyle/>
          <a:p>
            <a:pPr>
              <a:lnSpc>
                <a:spcPct val="80000"/>
              </a:lnSpc>
            </a:pPr>
            <a:r>
              <a:rPr lang="en-US" sz="2300" smtClean="0"/>
              <a:t>Intrusion</a:t>
            </a:r>
          </a:p>
          <a:p>
            <a:pPr>
              <a:lnSpc>
                <a:spcPct val="80000"/>
              </a:lnSpc>
            </a:pPr>
            <a:r>
              <a:rPr lang="en-US" sz="2300" smtClean="0"/>
              <a:t>Network analysis (network security)</a:t>
            </a:r>
          </a:p>
          <a:p>
            <a:pPr>
              <a:lnSpc>
                <a:spcPct val="80000"/>
              </a:lnSpc>
            </a:pPr>
            <a:r>
              <a:rPr lang="en-US" sz="2300" smtClean="0"/>
              <a:t>Man in the middle: public key example</a:t>
            </a:r>
          </a:p>
          <a:p>
            <a:pPr>
              <a:lnSpc>
                <a:spcPct val="80000"/>
              </a:lnSpc>
            </a:pPr>
            <a:endParaRPr lang="en-US" sz="2300" smtClean="0"/>
          </a:p>
          <a:p>
            <a:pPr>
              <a:lnSpc>
                <a:spcPct val="80000"/>
              </a:lnSpc>
            </a:pPr>
            <a:endParaRPr lang="en-US" sz="2300" smtClean="0"/>
          </a:p>
          <a:p>
            <a:pPr>
              <a:lnSpc>
                <a:spcPct val="80000"/>
              </a:lnSpc>
            </a:pPr>
            <a:endParaRPr lang="en-US" sz="2300" smtClean="0"/>
          </a:p>
          <a:p>
            <a:pPr>
              <a:lnSpc>
                <a:spcPct val="80000"/>
              </a:lnSpc>
            </a:pPr>
            <a:endParaRPr lang="en-US" sz="2300" smtClean="0"/>
          </a:p>
          <a:p>
            <a:pPr>
              <a:lnSpc>
                <a:spcPct val="80000"/>
              </a:lnSpc>
            </a:pPr>
            <a:endParaRPr lang="en-US" sz="2300" smtClean="0"/>
          </a:p>
          <a:p>
            <a:pPr>
              <a:lnSpc>
                <a:spcPct val="80000"/>
              </a:lnSpc>
            </a:pPr>
            <a:endParaRPr lang="en-US" sz="2300" smtClean="0"/>
          </a:p>
          <a:p>
            <a:pPr>
              <a:lnSpc>
                <a:spcPct val="80000"/>
              </a:lnSpc>
            </a:pPr>
            <a:endParaRPr lang="en-US" sz="2300" smtClean="0"/>
          </a:p>
          <a:p>
            <a:pPr>
              <a:lnSpc>
                <a:spcPct val="80000"/>
              </a:lnSpc>
            </a:pPr>
            <a:endParaRPr lang="en-US" sz="2300" smtClean="0"/>
          </a:p>
        </p:txBody>
      </p:sp>
      <p:sp>
        <p:nvSpPr>
          <p:cNvPr id="28676" name="Rectangle 4"/>
          <p:cNvSpPr>
            <a:spLocks noChangeArrowheads="1"/>
          </p:cNvSpPr>
          <p:nvPr/>
        </p:nvSpPr>
        <p:spPr bwMode="auto">
          <a:xfrm>
            <a:off x="609600" y="2819400"/>
            <a:ext cx="457200" cy="609600"/>
          </a:xfrm>
          <a:prstGeom prst="rect">
            <a:avLst/>
          </a:prstGeom>
          <a:solidFill>
            <a:schemeClr val="accent1"/>
          </a:solidFill>
          <a:ln w="9525" algn="ctr">
            <a:solidFill>
              <a:schemeClr val="tx1"/>
            </a:solidFill>
            <a:round/>
            <a:headEnd/>
            <a:tailEnd/>
          </a:ln>
        </p:spPr>
        <p:txBody>
          <a:bodyPr wrap="none" anchor="ctr"/>
          <a:lstStyle/>
          <a:p>
            <a:pPr algn="ctr" eaLnBrk="0" hangingPunct="0"/>
            <a:r>
              <a:rPr lang="en-US">
                <a:latin typeface="Verdana" pitchFamily="34" charset="0"/>
              </a:rPr>
              <a:t>A</a:t>
            </a:r>
          </a:p>
        </p:txBody>
      </p:sp>
      <p:sp>
        <p:nvSpPr>
          <p:cNvPr id="28677" name="Rectangle 6"/>
          <p:cNvSpPr>
            <a:spLocks noChangeArrowheads="1"/>
          </p:cNvSpPr>
          <p:nvPr/>
        </p:nvSpPr>
        <p:spPr bwMode="auto">
          <a:xfrm>
            <a:off x="2514600" y="2819400"/>
            <a:ext cx="457200" cy="609600"/>
          </a:xfrm>
          <a:prstGeom prst="rect">
            <a:avLst/>
          </a:prstGeom>
          <a:solidFill>
            <a:schemeClr val="accent1"/>
          </a:solidFill>
          <a:ln w="9525" algn="ctr">
            <a:solidFill>
              <a:schemeClr val="tx1"/>
            </a:solidFill>
            <a:round/>
            <a:headEnd/>
            <a:tailEnd/>
          </a:ln>
        </p:spPr>
        <p:txBody>
          <a:bodyPr wrap="none" anchor="ctr"/>
          <a:lstStyle/>
          <a:p>
            <a:pPr algn="ctr" eaLnBrk="0" hangingPunct="0"/>
            <a:r>
              <a:rPr lang="en-US">
                <a:latin typeface="Verdana" pitchFamily="34" charset="0"/>
              </a:rPr>
              <a:t>M</a:t>
            </a:r>
          </a:p>
        </p:txBody>
      </p:sp>
      <p:sp>
        <p:nvSpPr>
          <p:cNvPr id="28678" name="Rectangle 7"/>
          <p:cNvSpPr>
            <a:spLocks noChangeArrowheads="1"/>
          </p:cNvSpPr>
          <p:nvPr/>
        </p:nvSpPr>
        <p:spPr bwMode="auto">
          <a:xfrm>
            <a:off x="4419600" y="2819400"/>
            <a:ext cx="457200" cy="609600"/>
          </a:xfrm>
          <a:prstGeom prst="rect">
            <a:avLst/>
          </a:prstGeom>
          <a:solidFill>
            <a:schemeClr val="accent1"/>
          </a:solidFill>
          <a:ln w="9525" algn="ctr">
            <a:solidFill>
              <a:schemeClr val="tx1"/>
            </a:solidFill>
            <a:round/>
            <a:headEnd/>
            <a:tailEnd/>
          </a:ln>
        </p:spPr>
        <p:txBody>
          <a:bodyPr wrap="none" anchor="ctr"/>
          <a:lstStyle/>
          <a:p>
            <a:pPr algn="ctr" eaLnBrk="0" hangingPunct="0"/>
            <a:r>
              <a:rPr lang="en-US">
                <a:latin typeface="Verdana" pitchFamily="34" charset="0"/>
              </a:rPr>
              <a:t>B</a:t>
            </a:r>
          </a:p>
        </p:txBody>
      </p:sp>
      <p:cxnSp>
        <p:nvCxnSpPr>
          <p:cNvPr id="28679" name="Straight Arrow Connector 9"/>
          <p:cNvCxnSpPr>
            <a:cxnSpLocks noChangeShapeType="1"/>
          </p:cNvCxnSpPr>
          <p:nvPr/>
        </p:nvCxnSpPr>
        <p:spPr bwMode="auto">
          <a:xfrm>
            <a:off x="1066800" y="2895600"/>
            <a:ext cx="1447800" cy="1588"/>
          </a:xfrm>
          <a:prstGeom prst="straightConnector1">
            <a:avLst/>
          </a:prstGeom>
          <a:noFill/>
          <a:ln w="9525" algn="ctr">
            <a:solidFill>
              <a:schemeClr val="tx1"/>
            </a:solidFill>
            <a:round/>
            <a:headEnd/>
            <a:tailEnd type="arrow" w="med" len="med"/>
          </a:ln>
        </p:spPr>
      </p:cxnSp>
      <p:cxnSp>
        <p:nvCxnSpPr>
          <p:cNvPr id="28680" name="Straight Arrow Connector 10"/>
          <p:cNvCxnSpPr>
            <a:cxnSpLocks noChangeShapeType="1"/>
          </p:cNvCxnSpPr>
          <p:nvPr/>
        </p:nvCxnSpPr>
        <p:spPr bwMode="auto">
          <a:xfrm>
            <a:off x="2971800" y="2895600"/>
            <a:ext cx="1447800" cy="1588"/>
          </a:xfrm>
          <a:prstGeom prst="straightConnector1">
            <a:avLst/>
          </a:prstGeom>
          <a:noFill/>
          <a:ln w="9525" algn="ctr">
            <a:solidFill>
              <a:schemeClr val="tx1"/>
            </a:solidFill>
            <a:round/>
            <a:headEnd/>
            <a:tailEnd type="arrow" w="med" len="med"/>
          </a:ln>
        </p:spPr>
      </p:cxnSp>
      <p:cxnSp>
        <p:nvCxnSpPr>
          <p:cNvPr id="28681" name="Straight Arrow Connector 12"/>
          <p:cNvCxnSpPr>
            <a:cxnSpLocks noChangeShapeType="1"/>
          </p:cNvCxnSpPr>
          <p:nvPr/>
        </p:nvCxnSpPr>
        <p:spPr bwMode="auto">
          <a:xfrm rot="10800000">
            <a:off x="2971800" y="3276600"/>
            <a:ext cx="1447800" cy="1588"/>
          </a:xfrm>
          <a:prstGeom prst="straightConnector1">
            <a:avLst/>
          </a:prstGeom>
          <a:noFill/>
          <a:ln w="9525" algn="ctr">
            <a:solidFill>
              <a:schemeClr val="tx1"/>
            </a:solidFill>
            <a:round/>
            <a:headEnd/>
            <a:tailEnd type="arrow" w="med" len="med"/>
          </a:ln>
        </p:spPr>
      </p:cxnSp>
      <p:cxnSp>
        <p:nvCxnSpPr>
          <p:cNvPr id="28682" name="Straight Arrow Connector 13"/>
          <p:cNvCxnSpPr>
            <a:cxnSpLocks noChangeShapeType="1"/>
          </p:cNvCxnSpPr>
          <p:nvPr/>
        </p:nvCxnSpPr>
        <p:spPr bwMode="auto">
          <a:xfrm rot="10800000">
            <a:off x="1066800" y="3275013"/>
            <a:ext cx="1447800" cy="1587"/>
          </a:xfrm>
          <a:prstGeom prst="straightConnector1">
            <a:avLst/>
          </a:prstGeom>
          <a:noFill/>
          <a:ln w="9525" algn="ctr">
            <a:solidFill>
              <a:schemeClr val="tx1"/>
            </a:solidFill>
            <a:round/>
            <a:headEnd/>
            <a:tailEnd type="arrow" w="med" len="med"/>
          </a:ln>
        </p:spPr>
      </p:cxnSp>
      <p:sp>
        <p:nvSpPr>
          <p:cNvPr id="28683" name="TextBox 14"/>
          <p:cNvSpPr txBox="1">
            <a:spLocks noChangeArrowheads="1"/>
          </p:cNvSpPr>
          <p:nvPr/>
        </p:nvSpPr>
        <p:spPr bwMode="auto">
          <a:xfrm>
            <a:off x="1376363" y="2514600"/>
            <a:ext cx="1373187" cy="369888"/>
          </a:xfrm>
          <a:prstGeom prst="rect">
            <a:avLst/>
          </a:prstGeom>
          <a:noFill/>
          <a:ln w="9525">
            <a:noFill/>
            <a:miter lim="800000"/>
            <a:headEnd/>
            <a:tailEnd/>
          </a:ln>
        </p:spPr>
        <p:txBody>
          <a:bodyPr wrap="none">
            <a:spAutoFit/>
          </a:bodyPr>
          <a:lstStyle/>
          <a:p>
            <a:r>
              <a:rPr lang="en-US">
                <a:latin typeface="Verdana" pitchFamily="34" charset="0"/>
              </a:rPr>
              <a:t>Req. pk_B</a:t>
            </a:r>
          </a:p>
        </p:txBody>
      </p:sp>
      <p:sp>
        <p:nvSpPr>
          <p:cNvPr id="28684" name="TextBox 15"/>
          <p:cNvSpPr txBox="1">
            <a:spLocks noChangeArrowheads="1"/>
          </p:cNvSpPr>
          <p:nvPr/>
        </p:nvSpPr>
        <p:spPr bwMode="auto">
          <a:xfrm>
            <a:off x="3205163" y="2514600"/>
            <a:ext cx="1373187" cy="369888"/>
          </a:xfrm>
          <a:prstGeom prst="rect">
            <a:avLst/>
          </a:prstGeom>
          <a:noFill/>
          <a:ln w="9525">
            <a:noFill/>
            <a:miter lim="800000"/>
            <a:headEnd/>
            <a:tailEnd/>
          </a:ln>
        </p:spPr>
        <p:txBody>
          <a:bodyPr wrap="none">
            <a:spAutoFit/>
          </a:bodyPr>
          <a:lstStyle/>
          <a:p>
            <a:r>
              <a:rPr lang="en-US">
                <a:latin typeface="Verdana" pitchFamily="34" charset="0"/>
              </a:rPr>
              <a:t>Req. pk_B</a:t>
            </a:r>
          </a:p>
        </p:txBody>
      </p:sp>
      <p:sp>
        <p:nvSpPr>
          <p:cNvPr id="28685" name="TextBox 16"/>
          <p:cNvSpPr txBox="1">
            <a:spLocks noChangeArrowheads="1"/>
          </p:cNvSpPr>
          <p:nvPr/>
        </p:nvSpPr>
        <p:spPr bwMode="auto">
          <a:xfrm>
            <a:off x="3200400" y="2971800"/>
            <a:ext cx="1316038" cy="369888"/>
          </a:xfrm>
          <a:prstGeom prst="rect">
            <a:avLst/>
          </a:prstGeom>
          <a:noFill/>
          <a:ln w="9525">
            <a:noFill/>
            <a:miter lim="800000"/>
            <a:headEnd/>
            <a:tailEnd/>
          </a:ln>
        </p:spPr>
        <p:txBody>
          <a:bodyPr wrap="none">
            <a:spAutoFit/>
          </a:bodyPr>
          <a:lstStyle/>
          <a:p>
            <a:r>
              <a:rPr lang="en-US">
                <a:latin typeface="Verdana" pitchFamily="34" charset="0"/>
              </a:rPr>
              <a:t>Ret. Pk_B</a:t>
            </a:r>
          </a:p>
        </p:txBody>
      </p:sp>
      <p:sp>
        <p:nvSpPr>
          <p:cNvPr id="28686" name="TextBox 17"/>
          <p:cNvSpPr txBox="1">
            <a:spLocks noChangeArrowheads="1"/>
          </p:cNvSpPr>
          <p:nvPr/>
        </p:nvSpPr>
        <p:spPr bwMode="auto">
          <a:xfrm>
            <a:off x="1219200" y="2982913"/>
            <a:ext cx="1377950" cy="369887"/>
          </a:xfrm>
          <a:prstGeom prst="rect">
            <a:avLst/>
          </a:prstGeom>
          <a:noFill/>
          <a:ln w="9525">
            <a:noFill/>
            <a:miter lim="800000"/>
            <a:headEnd/>
            <a:tailEnd/>
          </a:ln>
        </p:spPr>
        <p:txBody>
          <a:bodyPr wrap="none">
            <a:spAutoFit/>
          </a:bodyPr>
          <a:lstStyle/>
          <a:p>
            <a:r>
              <a:rPr lang="en-US">
                <a:latin typeface="Verdana" pitchFamily="34" charset="0"/>
              </a:rPr>
              <a:t>Ret. Pk_B’</a:t>
            </a:r>
          </a:p>
        </p:txBody>
      </p:sp>
      <p:sp>
        <p:nvSpPr>
          <p:cNvPr id="28687" name="TextBox 30"/>
          <p:cNvSpPr txBox="1">
            <a:spLocks noChangeArrowheads="1"/>
          </p:cNvSpPr>
          <p:nvPr/>
        </p:nvSpPr>
        <p:spPr bwMode="auto">
          <a:xfrm>
            <a:off x="5334000" y="2751138"/>
            <a:ext cx="3802063" cy="830262"/>
          </a:xfrm>
          <a:prstGeom prst="rect">
            <a:avLst/>
          </a:prstGeom>
          <a:noFill/>
          <a:ln w="9525">
            <a:noFill/>
            <a:miter lim="800000"/>
            <a:headEnd/>
            <a:tailEnd/>
          </a:ln>
        </p:spPr>
        <p:txBody>
          <a:bodyPr wrap="none">
            <a:spAutoFit/>
          </a:bodyPr>
          <a:lstStyle/>
          <a:p>
            <a:r>
              <a:rPr lang="en-US" sz="1600">
                <a:latin typeface="Verdana" pitchFamily="34" charset="0"/>
              </a:rPr>
              <a:t>Pk_A: public key by A</a:t>
            </a:r>
          </a:p>
          <a:p>
            <a:r>
              <a:rPr lang="en-US" sz="1600">
                <a:latin typeface="Verdana" pitchFamily="34" charset="0"/>
              </a:rPr>
              <a:t>Pk_B: public key by B</a:t>
            </a:r>
          </a:p>
          <a:p>
            <a:r>
              <a:rPr lang="en-US" sz="1600">
                <a:latin typeface="Verdana" pitchFamily="34" charset="0"/>
              </a:rPr>
              <a:t>Pk_A’,Pk_B’: false public keys by 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Man-in-Middle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 Arrow Callout 5"/>
          <p:cNvSpPr/>
          <p:nvPr/>
        </p:nvSpPr>
        <p:spPr>
          <a:xfrm>
            <a:off x="5257800" y="4800600"/>
            <a:ext cx="1219200" cy="76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Left Arrow Callout 6"/>
          <p:cNvSpPr/>
          <p:nvPr/>
        </p:nvSpPr>
        <p:spPr>
          <a:xfrm>
            <a:off x="2438400" y="4876800"/>
            <a:ext cx="838200" cy="4603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4"/>
          <p:cNvSpPr>
            <a:spLocks noGrp="1"/>
          </p:cNvSpPr>
          <p:nvPr>
            <p:ph type="title" idx="4294967295"/>
          </p:nvPr>
        </p:nvSpPr>
        <p:spPr>
          <a:xfrm>
            <a:off x="762000" y="76200"/>
            <a:ext cx="8382000" cy="914400"/>
          </a:xfrm>
        </p:spPr>
        <p:txBody>
          <a:bodyPr lIns="0" tIns="0" rIns="0" bIns="0"/>
          <a:lstStyle/>
          <a:p>
            <a:r>
              <a:rPr lang="en-US" altLang="zh-CN" sz="3600" b="1" smtClean="0">
                <a:solidFill>
                  <a:srgbClr val="FFFF00"/>
                </a:solidFill>
              </a:rPr>
              <a:t>Trusted Zones</a:t>
            </a:r>
          </a:p>
        </p:txBody>
      </p:sp>
      <p:sp>
        <p:nvSpPr>
          <p:cNvPr id="30723" name="Text Box 13"/>
          <p:cNvSpPr txBox="1">
            <a:spLocks noChangeArrowheads="1"/>
          </p:cNvSpPr>
          <p:nvPr/>
        </p:nvSpPr>
        <p:spPr bwMode="gray">
          <a:xfrm>
            <a:off x="3944938" y="5895975"/>
            <a:ext cx="1689100" cy="274638"/>
          </a:xfrm>
          <a:prstGeom prst="rect">
            <a:avLst/>
          </a:prstGeom>
          <a:noFill/>
          <a:ln w="9525">
            <a:noFill/>
            <a:miter lim="800000"/>
            <a:headEnd/>
            <a:tailEnd/>
          </a:ln>
        </p:spPr>
        <p:txBody>
          <a:bodyPr wrap="none">
            <a:spAutoFit/>
          </a:bodyPr>
          <a:lstStyle/>
          <a:p>
            <a:pPr algn="ctr" eaLnBrk="0" hangingPunct="0"/>
            <a:r>
              <a:rPr lang="en-US" altLang="zh-CN" sz="1200">
                <a:solidFill>
                  <a:schemeClr val="tx2"/>
                </a:solidFill>
              </a:rPr>
              <a:t>Physical Infrastructure</a:t>
            </a:r>
          </a:p>
        </p:txBody>
      </p:sp>
      <p:sp>
        <p:nvSpPr>
          <p:cNvPr id="30724" name="AutoShape 44" descr="Wave"/>
          <p:cNvSpPr>
            <a:spLocks noChangeArrowheads="1"/>
          </p:cNvSpPr>
          <p:nvPr/>
        </p:nvSpPr>
        <p:spPr bwMode="auto">
          <a:xfrm>
            <a:off x="2738438" y="2190750"/>
            <a:ext cx="3128962" cy="4000500"/>
          </a:xfrm>
          <a:prstGeom prst="flowChartAlternateProcess">
            <a:avLst/>
          </a:prstGeom>
          <a:pattFill prst="wave">
            <a:fgClr>
              <a:srgbClr val="389EBE">
                <a:alpha val="49019"/>
              </a:srgbClr>
            </a:fgClr>
            <a:bgClr>
              <a:schemeClr val="bg1">
                <a:alpha val="49019"/>
              </a:schemeClr>
            </a:bgClr>
          </a:pattFill>
          <a:ln w="50800">
            <a:solidFill>
              <a:srgbClr val="6FA1D5"/>
            </a:solidFill>
            <a:miter lim="800000"/>
            <a:headEnd/>
            <a:tailEnd/>
          </a:ln>
        </p:spPr>
        <p:txBody>
          <a:bodyPr wrap="none" anchor="ctr"/>
          <a:lstStyle/>
          <a:p>
            <a:pPr algn="ctr" eaLnBrk="0" hangingPunct="0"/>
            <a:endParaRPr lang="zh-CN" altLang="en-US" sz="2000"/>
          </a:p>
        </p:txBody>
      </p:sp>
      <p:sp>
        <p:nvSpPr>
          <p:cNvPr id="30725" name="AutoShape 45"/>
          <p:cNvSpPr>
            <a:spLocks noChangeArrowheads="1"/>
          </p:cNvSpPr>
          <p:nvPr/>
        </p:nvSpPr>
        <p:spPr bwMode="auto">
          <a:xfrm rot="399751">
            <a:off x="2517775" y="1974850"/>
            <a:ext cx="3214688" cy="904875"/>
          </a:xfrm>
          <a:prstGeom prst="irregularSeal2">
            <a:avLst/>
          </a:prstGeom>
          <a:gradFill rotWithShape="1">
            <a:gsLst>
              <a:gs pos="0">
                <a:srgbClr val="FF7D7D"/>
              </a:gs>
              <a:gs pos="100000">
                <a:schemeClr val="bg1"/>
              </a:gs>
            </a:gsLst>
            <a:path path="shape">
              <a:fillToRect l="50000" t="50000" r="50000" b="50000"/>
            </a:path>
          </a:gradFill>
          <a:ln w="9525">
            <a:noFill/>
            <a:miter lim="800000"/>
            <a:headEnd/>
            <a:tailEnd/>
          </a:ln>
        </p:spPr>
        <p:txBody>
          <a:bodyPr wrap="none" anchor="ctr"/>
          <a:lstStyle/>
          <a:p>
            <a:pPr algn="ctr" eaLnBrk="0" hangingPunct="0"/>
            <a:endParaRPr lang="zh-CN" altLang="en-US" sz="2000"/>
          </a:p>
        </p:txBody>
      </p:sp>
      <p:sp>
        <p:nvSpPr>
          <p:cNvPr id="66608" name="Rectangle 48"/>
          <p:cNvSpPr>
            <a:spLocks noChangeArrowheads="1"/>
          </p:cNvSpPr>
          <p:nvPr/>
        </p:nvSpPr>
        <p:spPr bwMode="auto">
          <a:xfrm>
            <a:off x="3346450" y="2471738"/>
            <a:ext cx="1409700" cy="598487"/>
          </a:xfrm>
          <a:prstGeom prst="rect">
            <a:avLst/>
          </a:prstGeom>
          <a:gradFill rotWithShape="1">
            <a:gsLst>
              <a:gs pos="0">
                <a:srgbClr val="0E9E7C"/>
              </a:gs>
              <a:gs pos="50000">
                <a:schemeClr val="bg1"/>
              </a:gs>
              <a:gs pos="100000">
                <a:srgbClr val="0E9E7C"/>
              </a:gs>
            </a:gsLst>
            <a:lin ang="0" scaled="1"/>
          </a:gradFill>
          <a:ln w="9525">
            <a:noFill/>
            <a:miter lim="800000"/>
            <a:headEnd/>
            <a:tailEnd/>
          </a:ln>
          <a:effectLst/>
        </p:spPr>
        <p:txBody>
          <a:bodyPr wrap="none" anchor="ctr"/>
          <a:lstStyle/>
          <a:p>
            <a:pPr algn="ctr" eaLnBrk="0" fontAlgn="auto" hangingPunct="0">
              <a:spcBef>
                <a:spcPts val="0"/>
              </a:spcBef>
              <a:spcAft>
                <a:spcPts val="0"/>
              </a:spcAft>
              <a:defRPr/>
            </a:pPr>
            <a:endParaRPr lang="zh-CN" altLang="en-US" sz="2000">
              <a:latin typeface="Arial" pitchFamily="34" charset="0"/>
              <a:cs typeface="Arial" pitchFamily="34" charset="0"/>
            </a:endParaRPr>
          </a:p>
        </p:txBody>
      </p:sp>
      <p:pic>
        <p:nvPicPr>
          <p:cNvPr id="30727" name="Picture 49" descr="Tenant-2"/>
          <p:cNvPicPr>
            <a:picLocks noChangeAspect="1" noChangeArrowheads="1"/>
          </p:cNvPicPr>
          <p:nvPr/>
        </p:nvPicPr>
        <p:blipFill>
          <a:blip r:embed="rId3" cstate="print"/>
          <a:srcRect/>
          <a:stretch>
            <a:fillRect/>
          </a:stretch>
        </p:blipFill>
        <p:spPr bwMode="auto">
          <a:xfrm>
            <a:off x="4679950" y="2452688"/>
            <a:ext cx="685800" cy="647700"/>
          </a:xfrm>
          <a:prstGeom prst="rect">
            <a:avLst/>
          </a:prstGeom>
          <a:noFill/>
          <a:ln w="9525">
            <a:noFill/>
            <a:miter lim="800000"/>
            <a:headEnd/>
            <a:tailEnd/>
          </a:ln>
        </p:spPr>
      </p:pic>
      <p:sp>
        <p:nvSpPr>
          <p:cNvPr id="30728" name="TextBox 73"/>
          <p:cNvSpPr txBox="1">
            <a:spLocks noChangeArrowheads="1"/>
          </p:cNvSpPr>
          <p:nvPr/>
        </p:nvSpPr>
        <p:spPr bwMode="auto">
          <a:xfrm>
            <a:off x="4679950" y="2546350"/>
            <a:ext cx="685800" cy="457200"/>
          </a:xfrm>
          <a:prstGeom prst="rect">
            <a:avLst/>
          </a:prstGeom>
          <a:noFill/>
          <a:ln w="9525">
            <a:noFill/>
            <a:miter lim="800000"/>
            <a:headEnd/>
            <a:tailEnd/>
          </a:ln>
        </p:spPr>
        <p:txBody>
          <a:bodyPr>
            <a:spAutoFit/>
          </a:bodyPr>
          <a:lstStyle/>
          <a:p>
            <a:pPr algn="ctr" eaLnBrk="0" hangingPunct="0"/>
            <a:r>
              <a:rPr lang="en-US" altLang="zh-CN" sz="1200">
                <a:solidFill>
                  <a:schemeClr val="bg1"/>
                </a:solidFill>
              </a:rPr>
              <a:t>Tenant #2</a:t>
            </a:r>
          </a:p>
        </p:txBody>
      </p:sp>
      <p:grpSp>
        <p:nvGrpSpPr>
          <p:cNvPr id="30729" name="Group 51"/>
          <p:cNvGrpSpPr>
            <a:grpSpLocks/>
          </p:cNvGrpSpPr>
          <p:nvPr/>
        </p:nvGrpSpPr>
        <p:grpSpPr bwMode="auto">
          <a:xfrm>
            <a:off x="3702050" y="2547938"/>
            <a:ext cx="673100" cy="455612"/>
            <a:chOff x="3072" y="2017"/>
            <a:chExt cx="424" cy="287"/>
          </a:xfrm>
        </p:grpSpPr>
        <p:sp>
          <p:nvSpPr>
            <p:cNvPr id="30785" name="Rounded Rectangle 29"/>
            <p:cNvSpPr>
              <a:spLocks noChangeArrowheads="1"/>
            </p:cNvSpPr>
            <p:nvPr/>
          </p:nvSpPr>
          <p:spPr bwMode="auto">
            <a:xfrm>
              <a:off x="3072" y="2017"/>
              <a:ext cx="175" cy="287"/>
            </a:xfrm>
            <a:prstGeom prst="roundRect">
              <a:avLst>
                <a:gd name="adj" fmla="val 16667"/>
              </a:avLst>
            </a:prstGeom>
            <a:solidFill>
              <a:srgbClr val="BAF7C8"/>
            </a:solidFill>
            <a:ln w="9525" algn="ctr">
              <a:noFill/>
              <a:miter lim="800000"/>
              <a:headEnd/>
              <a:tailEnd/>
            </a:ln>
          </p:spPr>
          <p:txBody>
            <a:bodyPr wrap="none"/>
            <a:lstStyle/>
            <a:p>
              <a:pPr algn="ctr" eaLnBrk="0" hangingPunct="0"/>
              <a:endParaRPr lang="zh-CN" altLang="en-US" sz="1000"/>
            </a:p>
          </p:txBody>
        </p:sp>
        <p:sp>
          <p:nvSpPr>
            <p:cNvPr id="30786" name="Rounded Rectangle 31"/>
            <p:cNvSpPr>
              <a:spLocks noChangeArrowheads="1"/>
            </p:cNvSpPr>
            <p:nvPr/>
          </p:nvSpPr>
          <p:spPr bwMode="auto">
            <a:xfrm>
              <a:off x="3092" y="2039"/>
              <a:ext cx="136" cy="114"/>
            </a:xfrm>
            <a:prstGeom prst="roundRect">
              <a:avLst>
                <a:gd name="adj" fmla="val 16667"/>
              </a:avLst>
            </a:prstGeom>
            <a:solidFill>
              <a:schemeClr val="folHlink"/>
            </a:solidFill>
            <a:ln w="9525" algn="ctr">
              <a:noFill/>
              <a:miter lim="800000"/>
              <a:headEnd/>
              <a:tailEnd/>
            </a:ln>
          </p:spPr>
          <p:txBody>
            <a:bodyPr wrap="none" anchor="ctr"/>
            <a:lstStyle/>
            <a:p>
              <a:pPr algn="ctr" eaLnBrk="0" hangingPunct="0"/>
              <a:r>
                <a:rPr lang="en-US" altLang="zh-CN" sz="800">
                  <a:solidFill>
                    <a:schemeClr val="tx2"/>
                  </a:solidFill>
                </a:rPr>
                <a:t>APP</a:t>
              </a:r>
            </a:p>
          </p:txBody>
        </p:sp>
        <p:sp>
          <p:nvSpPr>
            <p:cNvPr id="30787" name="Rounded Rectangle 32"/>
            <p:cNvSpPr>
              <a:spLocks noChangeArrowheads="1"/>
            </p:cNvSpPr>
            <p:nvPr/>
          </p:nvSpPr>
          <p:spPr bwMode="auto">
            <a:xfrm>
              <a:off x="3092" y="2166"/>
              <a:ext cx="136" cy="114"/>
            </a:xfrm>
            <a:prstGeom prst="roundRect">
              <a:avLst>
                <a:gd name="adj" fmla="val 16667"/>
              </a:avLst>
            </a:prstGeom>
            <a:solidFill>
              <a:schemeClr val="accent1"/>
            </a:solidFill>
            <a:ln w="9525" algn="ctr">
              <a:noFill/>
              <a:miter lim="800000"/>
              <a:headEnd/>
              <a:tailEnd/>
            </a:ln>
          </p:spPr>
          <p:txBody>
            <a:bodyPr wrap="none" anchor="ctr"/>
            <a:lstStyle/>
            <a:p>
              <a:pPr algn="ctr" eaLnBrk="0" hangingPunct="0"/>
              <a:r>
                <a:rPr lang="en-US" altLang="zh-CN" sz="800">
                  <a:solidFill>
                    <a:schemeClr val="tx2"/>
                  </a:solidFill>
                </a:rPr>
                <a:t>OS</a:t>
              </a:r>
            </a:p>
          </p:txBody>
        </p:sp>
        <p:sp>
          <p:nvSpPr>
            <p:cNvPr id="30788" name="Rounded Rectangle 29"/>
            <p:cNvSpPr>
              <a:spLocks noChangeArrowheads="1"/>
            </p:cNvSpPr>
            <p:nvPr/>
          </p:nvSpPr>
          <p:spPr bwMode="auto">
            <a:xfrm>
              <a:off x="3321" y="2017"/>
              <a:ext cx="175" cy="287"/>
            </a:xfrm>
            <a:prstGeom prst="roundRect">
              <a:avLst>
                <a:gd name="adj" fmla="val 16667"/>
              </a:avLst>
            </a:prstGeom>
            <a:solidFill>
              <a:srgbClr val="BAF7C8"/>
            </a:solidFill>
            <a:ln w="9525" algn="ctr">
              <a:noFill/>
              <a:miter lim="800000"/>
              <a:headEnd/>
              <a:tailEnd/>
            </a:ln>
          </p:spPr>
          <p:txBody>
            <a:bodyPr wrap="none"/>
            <a:lstStyle/>
            <a:p>
              <a:pPr algn="ctr" eaLnBrk="0" hangingPunct="0"/>
              <a:endParaRPr lang="zh-CN" altLang="en-US" sz="1000"/>
            </a:p>
          </p:txBody>
        </p:sp>
        <p:sp>
          <p:nvSpPr>
            <p:cNvPr id="30789" name="Rounded Rectangle 31"/>
            <p:cNvSpPr>
              <a:spLocks noChangeArrowheads="1"/>
            </p:cNvSpPr>
            <p:nvPr/>
          </p:nvSpPr>
          <p:spPr bwMode="auto">
            <a:xfrm>
              <a:off x="3341" y="2039"/>
              <a:ext cx="135" cy="114"/>
            </a:xfrm>
            <a:prstGeom prst="roundRect">
              <a:avLst>
                <a:gd name="adj" fmla="val 16667"/>
              </a:avLst>
            </a:prstGeom>
            <a:solidFill>
              <a:schemeClr val="folHlink"/>
            </a:solidFill>
            <a:ln w="9525" algn="ctr">
              <a:noFill/>
              <a:miter lim="800000"/>
              <a:headEnd/>
              <a:tailEnd/>
            </a:ln>
          </p:spPr>
          <p:txBody>
            <a:bodyPr wrap="none" anchor="ctr"/>
            <a:lstStyle/>
            <a:p>
              <a:pPr algn="ctr" eaLnBrk="0" hangingPunct="0"/>
              <a:r>
                <a:rPr lang="en-US" altLang="zh-CN" sz="800">
                  <a:solidFill>
                    <a:schemeClr val="tx2"/>
                  </a:solidFill>
                </a:rPr>
                <a:t>APP</a:t>
              </a:r>
            </a:p>
          </p:txBody>
        </p:sp>
        <p:sp>
          <p:nvSpPr>
            <p:cNvPr id="30790" name="Rounded Rectangle 32"/>
            <p:cNvSpPr>
              <a:spLocks noChangeArrowheads="1"/>
            </p:cNvSpPr>
            <p:nvPr/>
          </p:nvSpPr>
          <p:spPr bwMode="auto">
            <a:xfrm>
              <a:off x="3341" y="2166"/>
              <a:ext cx="135" cy="114"/>
            </a:xfrm>
            <a:prstGeom prst="roundRect">
              <a:avLst>
                <a:gd name="adj" fmla="val 16667"/>
              </a:avLst>
            </a:prstGeom>
            <a:solidFill>
              <a:schemeClr val="accent1"/>
            </a:solidFill>
            <a:ln w="9525" algn="ctr">
              <a:noFill/>
              <a:miter lim="800000"/>
              <a:headEnd/>
              <a:tailEnd/>
            </a:ln>
          </p:spPr>
          <p:txBody>
            <a:bodyPr wrap="none" anchor="ctr"/>
            <a:lstStyle/>
            <a:p>
              <a:pPr algn="ctr" eaLnBrk="0" hangingPunct="0"/>
              <a:r>
                <a:rPr lang="en-US" altLang="zh-CN" sz="800">
                  <a:solidFill>
                    <a:schemeClr val="tx2"/>
                  </a:solidFill>
                </a:rPr>
                <a:t>OS</a:t>
              </a:r>
            </a:p>
          </p:txBody>
        </p:sp>
      </p:grpSp>
      <p:sp>
        <p:nvSpPr>
          <p:cNvPr id="30730" name="Text Box 58"/>
          <p:cNvSpPr txBox="1">
            <a:spLocks noChangeArrowheads="1"/>
          </p:cNvSpPr>
          <p:nvPr/>
        </p:nvSpPr>
        <p:spPr bwMode="auto">
          <a:xfrm>
            <a:off x="3278188" y="3033713"/>
            <a:ext cx="2087562" cy="274637"/>
          </a:xfrm>
          <a:prstGeom prst="rect">
            <a:avLst/>
          </a:prstGeom>
          <a:noFill/>
          <a:ln w="9525">
            <a:noFill/>
            <a:miter lim="800000"/>
            <a:headEnd/>
            <a:tailEnd/>
          </a:ln>
        </p:spPr>
        <p:txBody>
          <a:bodyPr>
            <a:spAutoFit/>
          </a:bodyPr>
          <a:lstStyle/>
          <a:p>
            <a:pPr algn="ctr" eaLnBrk="0" hangingPunct="0">
              <a:spcBef>
                <a:spcPct val="50000"/>
              </a:spcBef>
            </a:pPr>
            <a:r>
              <a:rPr lang="en-US" altLang="zh-CN" sz="1200"/>
              <a:t>Virtual Infrastructure</a:t>
            </a:r>
          </a:p>
        </p:txBody>
      </p:sp>
      <p:sp>
        <p:nvSpPr>
          <p:cNvPr id="30731" name="AutoShape 59"/>
          <p:cNvSpPr>
            <a:spLocks noChangeArrowheads="1"/>
          </p:cNvSpPr>
          <p:nvPr/>
        </p:nvSpPr>
        <p:spPr bwMode="auto">
          <a:xfrm>
            <a:off x="2901950" y="2317750"/>
            <a:ext cx="2820988" cy="990600"/>
          </a:xfrm>
          <a:prstGeom prst="flowChartAlternateProcess">
            <a:avLst/>
          </a:prstGeom>
          <a:noFill/>
          <a:ln w="50800">
            <a:solidFill>
              <a:srgbClr val="8BF1A3"/>
            </a:solidFill>
            <a:miter lim="800000"/>
            <a:headEnd/>
            <a:tailEnd/>
          </a:ln>
        </p:spPr>
        <p:txBody>
          <a:bodyPr wrap="none" anchor="ctr"/>
          <a:lstStyle/>
          <a:p>
            <a:pPr algn="ctr" eaLnBrk="0" hangingPunct="0"/>
            <a:endParaRPr lang="zh-CN" altLang="en-US" sz="2000"/>
          </a:p>
        </p:txBody>
      </p:sp>
      <p:grpSp>
        <p:nvGrpSpPr>
          <p:cNvPr id="30732" name="Group 60"/>
          <p:cNvGrpSpPr>
            <a:grpSpLocks/>
          </p:cNvGrpSpPr>
          <p:nvPr/>
        </p:nvGrpSpPr>
        <p:grpSpPr bwMode="auto">
          <a:xfrm>
            <a:off x="3176588" y="4832350"/>
            <a:ext cx="2333625" cy="1371600"/>
            <a:chOff x="4141" y="3024"/>
            <a:chExt cx="1470" cy="864"/>
          </a:xfrm>
        </p:grpSpPr>
        <p:pic>
          <p:nvPicPr>
            <p:cNvPr id="30779" name="Picture 5" descr="IRM-infraBox"/>
            <p:cNvPicPr>
              <a:picLocks noChangeAspect="1" noChangeArrowheads="1"/>
            </p:cNvPicPr>
            <p:nvPr/>
          </p:nvPicPr>
          <p:blipFill>
            <a:blip r:embed="rId4" cstate="print"/>
            <a:srcRect/>
            <a:stretch>
              <a:fillRect/>
            </a:stretch>
          </p:blipFill>
          <p:spPr bwMode="gray">
            <a:xfrm>
              <a:off x="4144" y="3024"/>
              <a:ext cx="1446" cy="864"/>
            </a:xfrm>
            <a:prstGeom prst="rect">
              <a:avLst/>
            </a:prstGeom>
            <a:noFill/>
            <a:ln w="9525">
              <a:noFill/>
              <a:miter lim="800000"/>
              <a:headEnd/>
              <a:tailEnd/>
            </a:ln>
          </p:spPr>
        </p:pic>
        <p:sp>
          <p:nvSpPr>
            <p:cNvPr id="30780" name="Text Box 13"/>
            <p:cNvSpPr txBox="1">
              <a:spLocks noChangeArrowheads="1"/>
            </p:cNvSpPr>
            <p:nvPr/>
          </p:nvSpPr>
          <p:spPr bwMode="gray">
            <a:xfrm>
              <a:off x="4243" y="3648"/>
              <a:ext cx="1221" cy="192"/>
            </a:xfrm>
            <a:prstGeom prst="rect">
              <a:avLst/>
            </a:prstGeom>
            <a:noFill/>
            <a:ln w="9525">
              <a:noFill/>
              <a:miter lim="800000"/>
              <a:headEnd/>
              <a:tailEnd/>
            </a:ln>
          </p:spPr>
          <p:txBody>
            <a:bodyPr>
              <a:spAutoFit/>
            </a:bodyPr>
            <a:lstStyle/>
            <a:p>
              <a:pPr algn="ctr" eaLnBrk="0" hangingPunct="0"/>
              <a:r>
                <a:rPr lang="en-US" altLang="zh-CN" sz="1400">
                  <a:solidFill>
                    <a:schemeClr val="tx2"/>
                  </a:solidFill>
                </a:rPr>
                <a:t>Physical Infrastructure</a:t>
              </a:r>
            </a:p>
          </p:txBody>
        </p:sp>
        <p:pic>
          <p:nvPicPr>
            <p:cNvPr id="30781" name="Picture 63" descr="disc blue"/>
            <p:cNvPicPr>
              <a:picLocks noChangeAspect="1" noChangeArrowheads="1"/>
            </p:cNvPicPr>
            <p:nvPr/>
          </p:nvPicPr>
          <p:blipFill>
            <a:blip r:embed="rId5" cstate="print"/>
            <a:srcRect/>
            <a:stretch>
              <a:fillRect/>
            </a:stretch>
          </p:blipFill>
          <p:spPr bwMode="auto">
            <a:xfrm>
              <a:off x="5160" y="3178"/>
              <a:ext cx="216" cy="235"/>
            </a:xfrm>
            <a:prstGeom prst="rect">
              <a:avLst/>
            </a:prstGeom>
            <a:noFill/>
            <a:ln w="9525">
              <a:noFill/>
              <a:miter lim="800000"/>
              <a:headEnd/>
              <a:tailEnd/>
            </a:ln>
          </p:spPr>
        </p:pic>
        <p:pic>
          <p:nvPicPr>
            <p:cNvPr id="30782" name="Picture 64" descr="server"/>
            <p:cNvPicPr>
              <a:picLocks noChangeAspect="1" noChangeArrowheads="1"/>
            </p:cNvPicPr>
            <p:nvPr/>
          </p:nvPicPr>
          <p:blipFill>
            <a:blip r:embed="rId6" cstate="print"/>
            <a:srcRect/>
            <a:stretch>
              <a:fillRect/>
            </a:stretch>
          </p:blipFill>
          <p:spPr bwMode="auto">
            <a:xfrm>
              <a:off x="4808" y="3120"/>
              <a:ext cx="204" cy="293"/>
            </a:xfrm>
            <a:prstGeom prst="rect">
              <a:avLst/>
            </a:prstGeom>
            <a:noFill/>
            <a:ln w="9525">
              <a:noFill/>
              <a:miter lim="800000"/>
              <a:headEnd/>
              <a:tailEnd/>
            </a:ln>
          </p:spPr>
        </p:pic>
        <p:pic>
          <p:nvPicPr>
            <p:cNvPr id="30783" name="Picture 65" descr="Switch"/>
            <p:cNvPicPr>
              <a:picLocks noChangeAspect="1" noChangeArrowheads="1"/>
            </p:cNvPicPr>
            <p:nvPr/>
          </p:nvPicPr>
          <p:blipFill>
            <a:blip r:embed="rId7" cstate="print"/>
            <a:srcRect/>
            <a:stretch>
              <a:fillRect/>
            </a:stretch>
          </p:blipFill>
          <p:spPr bwMode="auto">
            <a:xfrm>
              <a:off x="4296" y="3258"/>
              <a:ext cx="354" cy="160"/>
            </a:xfrm>
            <a:prstGeom prst="rect">
              <a:avLst/>
            </a:prstGeom>
            <a:noFill/>
            <a:ln w="9525">
              <a:noFill/>
              <a:miter lim="800000"/>
              <a:headEnd/>
              <a:tailEnd/>
            </a:ln>
          </p:spPr>
        </p:pic>
        <p:sp>
          <p:nvSpPr>
            <p:cNvPr id="30784" name="Text Box 66"/>
            <p:cNvSpPr txBox="1">
              <a:spLocks noChangeArrowheads="1"/>
            </p:cNvSpPr>
            <p:nvPr/>
          </p:nvSpPr>
          <p:spPr bwMode="auto">
            <a:xfrm>
              <a:off x="4141" y="3408"/>
              <a:ext cx="1470" cy="269"/>
            </a:xfrm>
            <a:prstGeom prst="rect">
              <a:avLst/>
            </a:prstGeom>
            <a:noFill/>
            <a:ln w="9525">
              <a:noFill/>
              <a:miter lim="800000"/>
              <a:headEnd/>
              <a:tailEnd/>
            </a:ln>
          </p:spPr>
          <p:txBody>
            <a:bodyPr>
              <a:spAutoFit/>
            </a:bodyPr>
            <a:lstStyle/>
            <a:p>
              <a:pPr algn="ctr" eaLnBrk="0" hangingPunct="0">
                <a:spcBef>
                  <a:spcPct val="50000"/>
                </a:spcBef>
              </a:pPr>
              <a:r>
                <a:rPr lang="en-US" altLang="zh-CN" sz="2000">
                  <a:solidFill>
                    <a:schemeClr val="bg1"/>
                  </a:solidFill>
                </a:rPr>
                <a:t>Cloud Provider</a:t>
              </a:r>
            </a:p>
          </p:txBody>
        </p:sp>
      </p:grpSp>
      <p:sp>
        <p:nvSpPr>
          <p:cNvPr id="66628" name="Rectangle 68"/>
          <p:cNvSpPr>
            <a:spLocks noChangeArrowheads="1"/>
          </p:cNvSpPr>
          <p:nvPr/>
        </p:nvSpPr>
        <p:spPr bwMode="auto">
          <a:xfrm>
            <a:off x="3333750" y="3765550"/>
            <a:ext cx="1498600" cy="609600"/>
          </a:xfrm>
          <a:prstGeom prst="rect">
            <a:avLst/>
          </a:prstGeom>
          <a:gradFill rotWithShape="1">
            <a:gsLst>
              <a:gs pos="0">
                <a:srgbClr val="896DEF"/>
              </a:gs>
              <a:gs pos="50000">
                <a:schemeClr val="bg1"/>
              </a:gs>
              <a:gs pos="100000">
                <a:srgbClr val="896DEF"/>
              </a:gs>
            </a:gsLst>
            <a:lin ang="0" scaled="1"/>
          </a:gradFill>
          <a:ln w="9525">
            <a:noFill/>
            <a:miter lim="800000"/>
            <a:headEnd/>
            <a:tailEnd/>
          </a:ln>
          <a:effectLst/>
        </p:spPr>
        <p:txBody>
          <a:bodyPr wrap="none" anchor="ctr"/>
          <a:lstStyle/>
          <a:p>
            <a:pPr algn="ctr" eaLnBrk="0" fontAlgn="auto" hangingPunct="0">
              <a:spcBef>
                <a:spcPts val="0"/>
              </a:spcBef>
              <a:spcAft>
                <a:spcPts val="0"/>
              </a:spcAft>
              <a:defRPr/>
            </a:pPr>
            <a:endParaRPr lang="zh-CN" altLang="en-US" sz="2000">
              <a:latin typeface="Arial" pitchFamily="34" charset="0"/>
              <a:cs typeface="Arial" pitchFamily="34" charset="0"/>
            </a:endParaRPr>
          </a:p>
        </p:txBody>
      </p:sp>
      <p:pic>
        <p:nvPicPr>
          <p:cNvPr id="30734" name="Picture 69" descr="Tenant-1"/>
          <p:cNvPicPr>
            <a:picLocks noChangeAspect="1" noChangeArrowheads="1"/>
          </p:cNvPicPr>
          <p:nvPr/>
        </p:nvPicPr>
        <p:blipFill>
          <a:blip r:embed="rId8" cstate="print"/>
          <a:srcRect/>
          <a:stretch>
            <a:fillRect/>
          </a:stretch>
        </p:blipFill>
        <p:spPr bwMode="auto">
          <a:xfrm>
            <a:off x="4679950" y="3751263"/>
            <a:ext cx="688975" cy="652462"/>
          </a:xfrm>
          <a:prstGeom prst="rect">
            <a:avLst/>
          </a:prstGeom>
          <a:noFill/>
          <a:ln w="9525">
            <a:noFill/>
            <a:miter lim="800000"/>
            <a:headEnd/>
            <a:tailEnd/>
          </a:ln>
        </p:spPr>
      </p:pic>
      <p:grpSp>
        <p:nvGrpSpPr>
          <p:cNvPr id="30735" name="Group 70"/>
          <p:cNvGrpSpPr>
            <a:grpSpLocks/>
          </p:cNvGrpSpPr>
          <p:nvPr/>
        </p:nvGrpSpPr>
        <p:grpSpPr bwMode="auto">
          <a:xfrm>
            <a:off x="3613150" y="3841750"/>
            <a:ext cx="676275" cy="457200"/>
            <a:chOff x="594" y="2016"/>
            <a:chExt cx="426" cy="288"/>
          </a:xfrm>
        </p:grpSpPr>
        <p:sp>
          <p:nvSpPr>
            <p:cNvPr id="30772" name="Rounded Rectangle 29"/>
            <p:cNvSpPr>
              <a:spLocks noChangeArrowheads="1"/>
            </p:cNvSpPr>
            <p:nvPr/>
          </p:nvSpPr>
          <p:spPr bwMode="auto">
            <a:xfrm>
              <a:off x="594" y="2016"/>
              <a:ext cx="176" cy="288"/>
            </a:xfrm>
            <a:prstGeom prst="roundRect">
              <a:avLst>
                <a:gd name="adj" fmla="val 16667"/>
              </a:avLst>
            </a:prstGeom>
            <a:solidFill>
              <a:srgbClr val="C9BDF8"/>
            </a:solidFill>
            <a:ln w="9525" algn="ctr">
              <a:noFill/>
              <a:miter lim="800000"/>
              <a:headEnd/>
              <a:tailEnd/>
            </a:ln>
          </p:spPr>
          <p:txBody>
            <a:bodyPr wrap="none"/>
            <a:lstStyle/>
            <a:p>
              <a:pPr algn="ctr" eaLnBrk="0" hangingPunct="0"/>
              <a:endParaRPr lang="zh-CN" altLang="en-US" sz="1000" u="sng"/>
            </a:p>
          </p:txBody>
        </p:sp>
        <p:sp>
          <p:nvSpPr>
            <p:cNvPr id="30773" name="Rounded Rectangle 31"/>
            <p:cNvSpPr>
              <a:spLocks noChangeArrowheads="1"/>
            </p:cNvSpPr>
            <p:nvPr/>
          </p:nvSpPr>
          <p:spPr bwMode="auto">
            <a:xfrm>
              <a:off x="614" y="2038"/>
              <a:ext cx="136" cy="115"/>
            </a:xfrm>
            <a:prstGeom prst="roundRect">
              <a:avLst>
                <a:gd name="adj" fmla="val 16667"/>
              </a:avLst>
            </a:prstGeom>
            <a:solidFill>
              <a:schemeClr val="folHlink"/>
            </a:solidFill>
            <a:ln w="9525" algn="ctr">
              <a:noFill/>
              <a:miter lim="800000"/>
              <a:headEnd/>
              <a:tailEnd/>
            </a:ln>
          </p:spPr>
          <p:txBody>
            <a:bodyPr wrap="none" anchor="ctr"/>
            <a:lstStyle/>
            <a:p>
              <a:pPr algn="ctr" eaLnBrk="0" hangingPunct="0"/>
              <a:r>
                <a:rPr lang="en-US" altLang="zh-CN" sz="800">
                  <a:solidFill>
                    <a:schemeClr val="tx2"/>
                  </a:solidFill>
                </a:rPr>
                <a:t>APP</a:t>
              </a:r>
            </a:p>
          </p:txBody>
        </p:sp>
        <p:sp>
          <p:nvSpPr>
            <p:cNvPr id="30774" name="Rounded Rectangle 32"/>
            <p:cNvSpPr>
              <a:spLocks noChangeArrowheads="1"/>
            </p:cNvSpPr>
            <p:nvPr/>
          </p:nvSpPr>
          <p:spPr bwMode="auto">
            <a:xfrm>
              <a:off x="614" y="2166"/>
              <a:ext cx="136" cy="114"/>
            </a:xfrm>
            <a:prstGeom prst="roundRect">
              <a:avLst>
                <a:gd name="adj" fmla="val 16667"/>
              </a:avLst>
            </a:prstGeom>
            <a:solidFill>
              <a:schemeClr val="accent1"/>
            </a:solidFill>
            <a:ln w="9525" algn="ctr">
              <a:noFill/>
              <a:miter lim="800000"/>
              <a:headEnd/>
              <a:tailEnd/>
            </a:ln>
          </p:spPr>
          <p:txBody>
            <a:bodyPr wrap="none" anchor="ctr"/>
            <a:lstStyle/>
            <a:p>
              <a:pPr algn="ctr" eaLnBrk="0" hangingPunct="0"/>
              <a:r>
                <a:rPr lang="en-US" altLang="zh-CN" sz="900">
                  <a:solidFill>
                    <a:schemeClr val="tx2"/>
                  </a:solidFill>
                </a:rPr>
                <a:t>OS</a:t>
              </a:r>
            </a:p>
          </p:txBody>
        </p:sp>
        <p:sp>
          <p:nvSpPr>
            <p:cNvPr id="30775" name="Rounded Rectangle 29"/>
            <p:cNvSpPr>
              <a:spLocks noChangeArrowheads="1"/>
            </p:cNvSpPr>
            <p:nvPr/>
          </p:nvSpPr>
          <p:spPr bwMode="auto">
            <a:xfrm>
              <a:off x="844" y="2016"/>
              <a:ext cx="176" cy="288"/>
            </a:xfrm>
            <a:prstGeom prst="roundRect">
              <a:avLst>
                <a:gd name="adj" fmla="val 16667"/>
              </a:avLst>
            </a:prstGeom>
            <a:solidFill>
              <a:srgbClr val="C9BDF8"/>
            </a:solidFill>
            <a:ln w="9525" algn="ctr">
              <a:noFill/>
              <a:miter lim="800000"/>
              <a:headEnd/>
              <a:tailEnd/>
            </a:ln>
          </p:spPr>
          <p:txBody>
            <a:bodyPr wrap="none"/>
            <a:lstStyle/>
            <a:p>
              <a:pPr algn="ctr" eaLnBrk="0" hangingPunct="0"/>
              <a:endParaRPr lang="zh-CN" altLang="en-US" sz="1000" u="sng"/>
            </a:p>
          </p:txBody>
        </p:sp>
        <p:grpSp>
          <p:nvGrpSpPr>
            <p:cNvPr id="30776" name="Group 75"/>
            <p:cNvGrpSpPr>
              <a:grpSpLocks/>
            </p:cNvGrpSpPr>
            <p:nvPr/>
          </p:nvGrpSpPr>
          <p:grpSpPr bwMode="auto">
            <a:xfrm>
              <a:off x="864" y="2038"/>
              <a:ext cx="136" cy="242"/>
              <a:chOff x="1068" y="2713"/>
              <a:chExt cx="157" cy="279"/>
            </a:xfrm>
          </p:grpSpPr>
          <p:sp>
            <p:nvSpPr>
              <p:cNvPr id="30777" name="Rounded Rectangle 31"/>
              <p:cNvSpPr>
                <a:spLocks noChangeArrowheads="1"/>
              </p:cNvSpPr>
              <p:nvPr/>
            </p:nvSpPr>
            <p:spPr bwMode="auto">
              <a:xfrm>
                <a:off x="1068" y="2713"/>
                <a:ext cx="157" cy="132"/>
              </a:xfrm>
              <a:prstGeom prst="roundRect">
                <a:avLst>
                  <a:gd name="adj" fmla="val 16667"/>
                </a:avLst>
              </a:prstGeom>
              <a:solidFill>
                <a:schemeClr val="folHlink"/>
              </a:solidFill>
              <a:ln w="9525" algn="ctr">
                <a:noFill/>
                <a:miter lim="800000"/>
                <a:headEnd/>
                <a:tailEnd/>
              </a:ln>
            </p:spPr>
            <p:txBody>
              <a:bodyPr wrap="none" anchor="ctr"/>
              <a:lstStyle/>
              <a:p>
                <a:pPr algn="ctr" eaLnBrk="0" hangingPunct="0"/>
                <a:r>
                  <a:rPr lang="en-US" altLang="zh-CN" sz="800">
                    <a:solidFill>
                      <a:schemeClr val="tx2"/>
                    </a:solidFill>
                  </a:rPr>
                  <a:t>APP</a:t>
                </a:r>
              </a:p>
            </p:txBody>
          </p:sp>
          <p:sp>
            <p:nvSpPr>
              <p:cNvPr id="30778" name="Rounded Rectangle 32"/>
              <p:cNvSpPr>
                <a:spLocks noChangeArrowheads="1"/>
              </p:cNvSpPr>
              <p:nvPr/>
            </p:nvSpPr>
            <p:spPr bwMode="auto">
              <a:xfrm>
                <a:off x="1068" y="2860"/>
                <a:ext cx="157" cy="132"/>
              </a:xfrm>
              <a:prstGeom prst="roundRect">
                <a:avLst>
                  <a:gd name="adj" fmla="val 16667"/>
                </a:avLst>
              </a:prstGeom>
              <a:solidFill>
                <a:schemeClr val="accent1"/>
              </a:solidFill>
              <a:ln w="9525" algn="ctr">
                <a:noFill/>
                <a:miter lim="800000"/>
                <a:headEnd/>
                <a:tailEnd/>
              </a:ln>
            </p:spPr>
            <p:txBody>
              <a:bodyPr wrap="none" anchor="ctr"/>
              <a:lstStyle/>
              <a:p>
                <a:pPr algn="ctr" eaLnBrk="0" hangingPunct="0"/>
                <a:r>
                  <a:rPr lang="en-US" altLang="zh-CN" sz="800">
                    <a:solidFill>
                      <a:schemeClr val="tx2"/>
                    </a:solidFill>
                  </a:rPr>
                  <a:t>OS</a:t>
                </a:r>
              </a:p>
            </p:txBody>
          </p:sp>
        </p:grpSp>
      </p:grpSp>
      <p:sp>
        <p:nvSpPr>
          <p:cNvPr id="30736" name="AutoShape 78"/>
          <p:cNvSpPr>
            <a:spLocks noChangeArrowheads="1"/>
          </p:cNvSpPr>
          <p:nvPr/>
        </p:nvSpPr>
        <p:spPr bwMode="auto">
          <a:xfrm>
            <a:off x="2895600" y="3613150"/>
            <a:ext cx="2819400" cy="1020763"/>
          </a:xfrm>
          <a:prstGeom prst="flowChartAlternateProcess">
            <a:avLst/>
          </a:prstGeom>
          <a:noFill/>
          <a:ln w="50800">
            <a:solidFill>
              <a:srgbClr val="C9BDF8"/>
            </a:solidFill>
            <a:miter lim="800000"/>
            <a:headEnd/>
            <a:tailEnd/>
          </a:ln>
        </p:spPr>
        <p:txBody>
          <a:bodyPr wrap="none" anchor="ctr"/>
          <a:lstStyle/>
          <a:p>
            <a:pPr algn="ctr" eaLnBrk="0" hangingPunct="0"/>
            <a:endParaRPr lang="zh-CN" altLang="en-US" sz="2000"/>
          </a:p>
        </p:txBody>
      </p:sp>
      <p:sp>
        <p:nvSpPr>
          <p:cNvPr id="30737" name="Text Box 79"/>
          <p:cNvSpPr txBox="1">
            <a:spLocks noChangeArrowheads="1"/>
          </p:cNvSpPr>
          <p:nvPr/>
        </p:nvSpPr>
        <p:spPr bwMode="auto">
          <a:xfrm>
            <a:off x="3262313" y="4351338"/>
            <a:ext cx="2133600" cy="274637"/>
          </a:xfrm>
          <a:prstGeom prst="rect">
            <a:avLst/>
          </a:prstGeom>
          <a:noFill/>
          <a:ln w="9525">
            <a:noFill/>
            <a:miter lim="800000"/>
            <a:headEnd/>
            <a:tailEnd/>
          </a:ln>
        </p:spPr>
        <p:txBody>
          <a:bodyPr>
            <a:spAutoFit/>
          </a:bodyPr>
          <a:lstStyle/>
          <a:p>
            <a:pPr algn="ctr" eaLnBrk="0" hangingPunct="0">
              <a:spcBef>
                <a:spcPct val="50000"/>
              </a:spcBef>
            </a:pPr>
            <a:r>
              <a:rPr lang="en-US" altLang="zh-CN" sz="1200"/>
              <a:t>Virtual Infrastructure</a:t>
            </a:r>
          </a:p>
        </p:txBody>
      </p:sp>
      <p:sp>
        <p:nvSpPr>
          <p:cNvPr id="30738" name="TextBox 73"/>
          <p:cNvSpPr txBox="1">
            <a:spLocks noChangeArrowheads="1"/>
          </p:cNvSpPr>
          <p:nvPr/>
        </p:nvSpPr>
        <p:spPr bwMode="auto">
          <a:xfrm>
            <a:off x="4679950" y="3841750"/>
            <a:ext cx="685800" cy="457200"/>
          </a:xfrm>
          <a:prstGeom prst="rect">
            <a:avLst/>
          </a:prstGeom>
          <a:noFill/>
          <a:ln w="9525">
            <a:noFill/>
            <a:miter lim="800000"/>
            <a:headEnd/>
            <a:tailEnd/>
          </a:ln>
        </p:spPr>
        <p:txBody>
          <a:bodyPr>
            <a:spAutoFit/>
          </a:bodyPr>
          <a:lstStyle/>
          <a:p>
            <a:pPr algn="ctr" eaLnBrk="0" hangingPunct="0"/>
            <a:r>
              <a:rPr lang="en-US" altLang="zh-CN" sz="1200">
                <a:solidFill>
                  <a:schemeClr val="bg1"/>
                </a:solidFill>
              </a:rPr>
              <a:t>Tenant #1</a:t>
            </a:r>
          </a:p>
        </p:txBody>
      </p:sp>
      <p:sp>
        <p:nvSpPr>
          <p:cNvPr id="30739" name="Rectangle 81"/>
          <p:cNvSpPr>
            <a:spLocks noChangeArrowheads="1"/>
          </p:cNvSpPr>
          <p:nvPr/>
        </p:nvSpPr>
        <p:spPr bwMode="auto">
          <a:xfrm>
            <a:off x="4113213" y="4608513"/>
            <a:ext cx="457200" cy="300037"/>
          </a:xfrm>
          <a:prstGeom prst="rect">
            <a:avLst/>
          </a:prstGeom>
          <a:gradFill rotWithShape="1">
            <a:gsLst>
              <a:gs pos="0">
                <a:srgbClr val="C9BDF8"/>
              </a:gs>
              <a:gs pos="100000">
                <a:srgbClr val="3F4365"/>
              </a:gs>
            </a:gsLst>
            <a:lin ang="5400000" scaled="1"/>
          </a:gradFill>
          <a:ln w="9525">
            <a:noFill/>
            <a:miter lim="800000"/>
            <a:headEnd/>
            <a:tailEnd/>
          </a:ln>
        </p:spPr>
        <p:txBody>
          <a:bodyPr wrap="none" anchor="ctr"/>
          <a:lstStyle/>
          <a:p>
            <a:pPr algn="ctr" eaLnBrk="0" hangingPunct="0"/>
            <a:endParaRPr lang="zh-CN" altLang="en-US" sz="2000"/>
          </a:p>
        </p:txBody>
      </p:sp>
      <p:sp>
        <p:nvSpPr>
          <p:cNvPr id="30740" name="Rectangle 82"/>
          <p:cNvSpPr>
            <a:spLocks noChangeArrowheads="1"/>
          </p:cNvSpPr>
          <p:nvPr/>
        </p:nvSpPr>
        <p:spPr bwMode="auto">
          <a:xfrm rot="10800000">
            <a:off x="4108450" y="3298825"/>
            <a:ext cx="457200" cy="314325"/>
          </a:xfrm>
          <a:prstGeom prst="rect">
            <a:avLst/>
          </a:prstGeom>
          <a:gradFill rotWithShape="1">
            <a:gsLst>
              <a:gs pos="0">
                <a:srgbClr val="C9BDF8"/>
              </a:gs>
              <a:gs pos="100000">
                <a:srgbClr val="8BF1A3"/>
              </a:gs>
            </a:gsLst>
            <a:lin ang="5400000" scaled="1"/>
          </a:gradFill>
          <a:ln w="9525">
            <a:noFill/>
            <a:miter lim="800000"/>
            <a:headEnd/>
            <a:tailEnd/>
          </a:ln>
        </p:spPr>
        <p:txBody>
          <a:bodyPr wrap="none" anchor="ctr"/>
          <a:lstStyle/>
          <a:p>
            <a:pPr algn="ctr" eaLnBrk="0" hangingPunct="0"/>
            <a:endParaRPr lang="zh-CN" altLang="en-US" sz="2000"/>
          </a:p>
        </p:txBody>
      </p:sp>
      <p:sp>
        <p:nvSpPr>
          <p:cNvPr id="30741" name="Rectangle 83"/>
          <p:cNvSpPr>
            <a:spLocks noChangeArrowheads="1"/>
          </p:cNvSpPr>
          <p:nvPr/>
        </p:nvSpPr>
        <p:spPr bwMode="auto">
          <a:xfrm>
            <a:off x="4110038" y="1708150"/>
            <a:ext cx="457200" cy="619125"/>
          </a:xfrm>
          <a:prstGeom prst="rect">
            <a:avLst/>
          </a:prstGeom>
          <a:gradFill rotWithShape="1">
            <a:gsLst>
              <a:gs pos="0">
                <a:srgbClr val="C9BDF8"/>
              </a:gs>
              <a:gs pos="100000">
                <a:srgbClr val="8BF1A3">
                  <a:alpha val="39998"/>
                </a:srgbClr>
              </a:gs>
            </a:gsLst>
            <a:lin ang="5400000" scaled="1"/>
          </a:gradFill>
          <a:ln w="9525">
            <a:noFill/>
            <a:miter lim="800000"/>
            <a:headEnd/>
            <a:tailEnd/>
          </a:ln>
        </p:spPr>
        <p:txBody>
          <a:bodyPr wrap="none" anchor="ctr"/>
          <a:lstStyle/>
          <a:p>
            <a:pPr algn="ctr" eaLnBrk="0" hangingPunct="0"/>
            <a:endParaRPr lang="zh-CN" altLang="en-US" sz="2000"/>
          </a:p>
        </p:txBody>
      </p:sp>
      <p:pic>
        <p:nvPicPr>
          <p:cNvPr id="30742" name="Picture 84" descr="globe_grid"/>
          <p:cNvPicPr>
            <a:picLocks noChangeAspect="1" noChangeArrowheads="1"/>
          </p:cNvPicPr>
          <p:nvPr/>
        </p:nvPicPr>
        <p:blipFill>
          <a:blip r:embed="rId9" cstate="print"/>
          <a:srcRect/>
          <a:stretch>
            <a:fillRect/>
          </a:stretch>
        </p:blipFill>
        <p:spPr bwMode="auto">
          <a:xfrm>
            <a:off x="3956050" y="1327150"/>
            <a:ext cx="747713" cy="747713"/>
          </a:xfrm>
          <a:prstGeom prst="rect">
            <a:avLst/>
          </a:prstGeom>
          <a:noFill/>
          <a:ln w="9525">
            <a:noFill/>
            <a:miter lim="800000"/>
            <a:headEnd/>
            <a:tailEnd/>
          </a:ln>
        </p:spPr>
      </p:pic>
      <p:sp>
        <p:nvSpPr>
          <p:cNvPr id="175152" name="Oval 48"/>
          <p:cNvSpPr>
            <a:spLocks noChangeArrowheads="1"/>
          </p:cNvSpPr>
          <p:nvPr/>
        </p:nvSpPr>
        <p:spPr bwMode="auto">
          <a:xfrm>
            <a:off x="4010025" y="4451350"/>
            <a:ext cx="638175" cy="638175"/>
          </a:xfrm>
          <a:prstGeom prst="ellipse">
            <a:avLst/>
          </a:prstGeom>
          <a:solidFill>
            <a:srgbClr val="FF0000">
              <a:alpha val="21176"/>
            </a:srgbClr>
          </a:solidFill>
          <a:ln w="38100">
            <a:solidFill>
              <a:srgbClr val="FF0000"/>
            </a:solidFill>
            <a:round/>
            <a:headEnd/>
            <a:tailEnd/>
          </a:ln>
        </p:spPr>
        <p:txBody>
          <a:bodyPr wrap="none" anchor="ctr"/>
          <a:lstStyle/>
          <a:p>
            <a:pPr algn="ctr" eaLnBrk="0" hangingPunct="0"/>
            <a:endParaRPr lang="zh-CN" altLang="en-US" sz="2000"/>
          </a:p>
        </p:txBody>
      </p:sp>
      <p:pic>
        <p:nvPicPr>
          <p:cNvPr id="30744" name="Picture 42" descr="3 docs skewed"/>
          <p:cNvPicPr>
            <a:picLocks noChangeAspect="1" noChangeArrowheads="1"/>
          </p:cNvPicPr>
          <p:nvPr/>
        </p:nvPicPr>
        <p:blipFill>
          <a:blip r:embed="rId10" cstate="print"/>
          <a:srcRect/>
          <a:stretch>
            <a:fillRect/>
          </a:stretch>
        </p:blipFill>
        <p:spPr bwMode="gray">
          <a:xfrm>
            <a:off x="5334000" y="2774950"/>
            <a:ext cx="341313" cy="304800"/>
          </a:xfrm>
          <a:prstGeom prst="rect">
            <a:avLst/>
          </a:prstGeom>
          <a:solidFill>
            <a:schemeClr val="bg1"/>
          </a:solidFill>
          <a:ln w="9525">
            <a:noFill/>
            <a:miter lim="800000"/>
            <a:headEnd/>
            <a:tailEnd/>
          </a:ln>
        </p:spPr>
      </p:pic>
      <p:pic>
        <p:nvPicPr>
          <p:cNvPr id="30745" name="Picture 42" descr="3 docs skewed"/>
          <p:cNvPicPr>
            <a:picLocks noChangeAspect="1" noChangeArrowheads="1"/>
          </p:cNvPicPr>
          <p:nvPr/>
        </p:nvPicPr>
        <p:blipFill>
          <a:blip r:embed="rId10" cstate="print"/>
          <a:srcRect/>
          <a:stretch>
            <a:fillRect/>
          </a:stretch>
        </p:blipFill>
        <p:spPr bwMode="gray">
          <a:xfrm>
            <a:off x="5334000" y="4070350"/>
            <a:ext cx="341313" cy="304800"/>
          </a:xfrm>
          <a:prstGeom prst="rect">
            <a:avLst/>
          </a:prstGeom>
          <a:solidFill>
            <a:schemeClr val="bg1"/>
          </a:solidFill>
          <a:ln w="9525">
            <a:noFill/>
            <a:miter lim="800000"/>
            <a:headEnd/>
            <a:tailEnd/>
          </a:ln>
        </p:spPr>
      </p:pic>
      <p:pic>
        <p:nvPicPr>
          <p:cNvPr id="30746" name="Picture 40" descr="_people1"/>
          <p:cNvPicPr>
            <a:picLocks noChangeAspect="1" noChangeArrowheads="1"/>
          </p:cNvPicPr>
          <p:nvPr/>
        </p:nvPicPr>
        <p:blipFill>
          <a:blip r:embed="rId11" cstate="print"/>
          <a:srcRect/>
          <a:stretch>
            <a:fillRect/>
          </a:stretch>
        </p:blipFill>
        <p:spPr bwMode="gray">
          <a:xfrm>
            <a:off x="2895600" y="3765550"/>
            <a:ext cx="434975" cy="330200"/>
          </a:xfrm>
          <a:prstGeom prst="rect">
            <a:avLst/>
          </a:prstGeom>
          <a:noFill/>
          <a:ln w="9525">
            <a:noFill/>
            <a:miter lim="800000"/>
            <a:headEnd/>
            <a:tailEnd/>
          </a:ln>
        </p:spPr>
      </p:pic>
      <p:pic>
        <p:nvPicPr>
          <p:cNvPr id="30747" name="Picture 105" descr="_people3"/>
          <p:cNvPicPr>
            <a:picLocks noChangeAspect="1" noChangeArrowheads="1"/>
          </p:cNvPicPr>
          <p:nvPr/>
        </p:nvPicPr>
        <p:blipFill>
          <a:blip r:embed="rId12" cstate="print"/>
          <a:srcRect/>
          <a:stretch>
            <a:fillRect/>
          </a:stretch>
        </p:blipFill>
        <p:spPr bwMode="gray">
          <a:xfrm>
            <a:off x="2895600" y="4119563"/>
            <a:ext cx="434975" cy="331787"/>
          </a:xfrm>
          <a:prstGeom prst="rect">
            <a:avLst/>
          </a:prstGeom>
          <a:noFill/>
          <a:ln w="9525">
            <a:noFill/>
            <a:miter lim="800000"/>
            <a:headEnd/>
            <a:tailEnd/>
          </a:ln>
        </p:spPr>
      </p:pic>
      <p:pic>
        <p:nvPicPr>
          <p:cNvPr id="30748" name="Picture 234" descr="_people4"/>
          <p:cNvPicPr>
            <a:picLocks noChangeAspect="1" noChangeArrowheads="1"/>
          </p:cNvPicPr>
          <p:nvPr/>
        </p:nvPicPr>
        <p:blipFill>
          <a:blip r:embed="rId13" cstate="print"/>
          <a:srcRect/>
          <a:stretch>
            <a:fillRect/>
          </a:stretch>
        </p:blipFill>
        <p:spPr bwMode="gray">
          <a:xfrm>
            <a:off x="2895600" y="2470150"/>
            <a:ext cx="430213" cy="325438"/>
          </a:xfrm>
          <a:prstGeom prst="rect">
            <a:avLst/>
          </a:prstGeom>
          <a:noFill/>
          <a:ln w="9525">
            <a:noFill/>
            <a:miter lim="800000"/>
            <a:headEnd/>
            <a:tailEnd/>
          </a:ln>
        </p:spPr>
      </p:pic>
      <p:pic>
        <p:nvPicPr>
          <p:cNvPr id="30749" name="Picture 37" descr="_people2"/>
          <p:cNvPicPr>
            <a:picLocks noChangeAspect="1" noChangeArrowheads="1"/>
          </p:cNvPicPr>
          <p:nvPr/>
        </p:nvPicPr>
        <p:blipFill>
          <a:blip r:embed="rId14" cstate="print"/>
          <a:srcRect/>
          <a:stretch>
            <a:fillRect/>
          </a:stretch>
        </p:blipFill>
        <p:spPr bwMode="gray">
          <a:xfrm>
            <a:off x="2895600" y="2774950"/>
            <a:ext cx="428625" cy="323850"/>
          </a:xfrm>
          <a:prstGeom prst="rect">
            <a:avLst/>
          </a:prstGeom>
          <a:noFill/>
          <a:ln w="9525">
            <a:noFill/>
            <a:miter lim="800000"/>
            <a:headEnd/>
            <a:tailEnd/>
          </a:ln>
        </p:spPr>
      </p:pic>
      <p:pic>
        <p:nvPicPr>
          <p:cNvPr id="30750" name="Picture 42" descr="3 docs skewed"/>
          <p:cNvPicPr>
            <a:picLocks noChangeAspect="1" noChangeArrowheads="1"/>
          </p:cNvPicPr>
          <p:nvPr/>
        </p:nvPicPr>
        <p:blipFill>
          <a:blip r:embed="rId10" cstate="print"/>
          <a:srcRect/>
          <a:stretch>
            <a:fillRect/>
          </a:stretch>
        </p:blipFill>
        <p:spPr bwMode="gray">
          <a:xfrm>
            <a:off x="5334000" y="2470150"/>
            <a:ext cx="341313" cy="304800"/>
          </a:xfrm>
          <a:prstGeom prst="rect">
            <a:avLst/>
          </a:prstGeom>
          <a:solidFill>
            <a:schemeClr val="bg1"/>
          </a:solidFill>
          <a:ln w="9525">
            <a:noFill/>
            <a:miter lim="800000"/>
            <a:headEnd/>
            <a:tailEnd/>
          </a:ln>
        </p:spPr>
      </p:pic>
      <p:pic>
        <p:nvPicPr>
          <p:cNvPr id="30751" name="Picture 42" descr="3 docs skewed"/>
          <p:cNvPicPr>
            <a:picLocks noChangeAspect="1" noChangeArrowheads="1"/>
          </p:cNvPicPr>
          <p:nvPr/>
        </p:nvPicPr>
        <p:blipFill>
          <a:blip r:embed="rId10" cstate="print"/>
          <a:srcRect/>
          <a:stretch>
            <a:fillRect/>
          </a:stretch>
        </p:blipFill>
        <p:spPr bwMode="gray">
          <a:xfrm>
            <a:off x="5334000" y="3765550"/>
            <a:ext cx="341313" cy="304800"/>
          </a:xfrm>
          <a:prstGeom prst="rect">
            <a:avLst/>
          </a:prstGeom>
          <a:solidFill>
            <a:schemeClr val="bg1"/>
          </a:solidFill>
          <a:ln w="9525">
            <a:noFill/>
            <a:miter lim="800000"/>
            <a:headEnd/>
            <a:tailEnd/>
          </a:ln>
        </p:spPr>
      </p:pic>
      <p:sp>
        <p:nvSpPr>
          <p:cNvPr id="57" name="TextBox 56"/>
          <p:cNvSpPr txBox="1">
            <a:spLocks noChangeArrowheads="1"/>
          </p:cNvSpPr>
          <p:nvPr/>
        </p:nvSpPr>
        <p:spPr bwMode="auto">
          <a:xfrm>
            <a:off x="6061075" y="4451350"/>
            <a:ext cx="1595438" cy="1314450"/>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Insulate information from cloud providers’ employees</a:t>
            </a:r>
          </a:p>
        </p:txBody>
      </p:sp>
      <p:sp>
        <p:nvSpPr>
          <p:cNvPr id="58" name="Oval 48"/>
          <p:cNvSpPr>
            <a:spLocks noChangeArrowheads="1"/>
          </p:cNvSpPr>
          <p:nvPr/>
        </p:nvSpPr>
        <p:spPr bwMode="auto">
          <a:xfrm>
            <a:off x="4010025" y="3155950"/>
            <a:ext cx="638175" cy="638175"/>
          </a:xfrm>
          <a:prstGeom prst="ellipse">
            <a:avLst/>
          </a:prstGeom>
          <a:solidFill>
            <a:srgbClr val="FF0000">
              <a:alpha val="21176"/>
            </a:srgbClr>
          </a:solidFill>
          <a:ln w="38100">
            <a:solidFill>
              <a:srgbClr val="FF0000"/>
            </a:solidFill>
            <a:round/>
            <a:headEnd/>
            <a:tailEnd/>
          </a:ln>
        </p:spPr>
        <p:txBody>
          <a:bodyPr wrap="none" anchor="ctr"/>
          <a:lstStyle/>
          <a:p>
            <a:pPr algn="ctr" eaLnBrk="0" hangingPunct="0"/>
            <a:endParaRPr lang="zh-CN" altLang="en-US" sz="2000"/>
          </a:p>
        </p:txBody>
      </p:sp>
      <p:sp>
        <p:nvSpPr>
          <p:cNvPr id="59" name="Oval 48"/>
          <p:cNvSpPr>
            <a:spLocks noChangeArrowheads="1"/>
          </p:cNvSpPr>
          <p:nvPr/>
        </p:nvSpPr>
        <p:spPr bwMode="auto">
          <a:xfrm>
            <a:off x="4010025" y="1860550"/>
            <a:ext cx="638175" cy="638175"/>
          </a:xfrm>
          <a:prstGeom prst="ellipse">
            <a:avLst/>
          </a:prstGeom>
          <a:solidFill>
            <a:srgbClr val="FF0000">
              <a:alpha val="21176"/>
            </a:srgbClr>
          </a:solidFill>
          <a:ln w="38100">
            <a:solidFill>
              <a:srgbClr val="FF0000"/>
            </a:solidFill>
            <a:round/>
            <a:headEnd/>
            <a:tailEnd/>
          </a:ln>
        </p:spPr>
        <p:txBody>
          <a:bodyPr wrap="none" anchor="ctr"/>
          <a:lstStyle/>
          <a:p>
            <a:pPr algn="ctr" eaLnBrk="0" hangingPunct="0"/>
            <a:endParaRPr lang="zh-CN" altLang="en-US" sz="2000"/>
          </a:p>
        </p:txBody>
      </p:sp>
      <p:sp>
        <p:nvSpPr>
          <p:cNvPr id="60" name="TextBox 59"/>
          <p:cNvSpPr txBox="1">
            <a:spLocks noChangeArrowheads="1"/>
          </p:cNvSpPr>
          <p:nvPr/>
        </p:nvSpPr>
        <p:spPr bwMode="auto">
          <a:xfrm>
            <a:off x="5943600" y="3048000"/>
            <a:ext cx="1595438" cy="1069975"/>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Insulate information </a:t>
            </a:r>
          </a:p>
          <a:p>
            <a:pPr algn="ctr" eaLnBrk="0" hangingPunct="0"/>
            <a:r>
              <a:rPr lang="en-US" altLang="zh-CN" sz="1600">
                <a:solidFill>
                  <a:schemeClr val="bg1"/>
                </a:solidFill>
              </a:rPr>
              <a:t>from other tenants</a:t>
            </a:r>
          </a:p>
        </p:txBody>
      </p:sp>
      <p:sp>
        <p:nvSpPr>
          <p:cNvPr id="61" name="TextBox 60"/>
          <p:cNvSpPr txBox="1">
            <a:spLocks noChangeArrowheads="1"/>
          </p:cNvSpPr>
          <p:nvPr/>
        </p:nvSpPr>
        <p:spPr bwMode="auto">
          <a:xfrm>
            <a:off x="5638800" y="1219200"/>
            <a:ext cx="1981200" cy="1069975"/>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Insulate infrastructure from Malware, Trojans and cybercriminals</a:t>
            </a:r>
          </a:p>
        </p:txBody>
      </p:sp>
      <p:sp>
        <p:nvSpPr>
          <p:cNvPr id="62" name="TextBox 61"/>
          <p:cNvSpPr txBox="1">
            <a:spLocks noChangeArrowheads="1"/>
          </p:cNvSpPr>
          <p:nvPr/>
        </p:nvSpPr>
        <p:spPr bwMode="auto">
          <a:xfrm>
            <a:off x="1144588" y="4610100"/>
            <a:ext cx="1595437" cy="825500"/>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Segregate and control user access</a:t>
            </a:r>
          </a:p>
        </p:txBody>
      </p:sp>
      <p:sp>
        <p:nvSpPr>
          <p:cNvPr id="63" name="TextBox 62"/>
          <p:cNvSpPr txBox="1">
            <a:spLocks noChangeArrowheads="1"/>
          </p:cNvSpPr>
          <p:nvPr/>
        </p:nvSpPr>
        <p:spPr bwMode="auto">
          <a:xfrm>
            <a:off x="1144588" y="3048000"/>
            <a:ext cx="1595437" cy="1069975"/>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Control and isolate VM in the virtual infrastructure</a:t>
            </a:r>
          </a:p>
        </p:txBody>
      </p:sp>
      <p:sp>
        <p:nvSpPr>
          <p:cNvPr id="64" name="TextBox 63"/>
          <p:cNvSpPr txBox="1">
            <a:spLocks noChangeArrowheads="1"/>
          </p:cNvSpPr>
          <p:nvPr/>
        </p:nvSpPr>
        <p:spPr bwMode="auto">
          <a:xfrm>
            <a:off x="1295400" y="1371600"/>
            <a:ext cx="1524000" cy="825500"/>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Federate identities with public clouds</a:t>
            </a:r>
          </a:p>
        </p:txBody>
      </p:sp>
      <p:sp>
        <p:nvSpPr>
          <p:cNvPr id="66" name="TextBox 65"/>
          <p:cNvSpPr txBox="1"/>
          <p:nvPr/>
        </p:nvSpPr>
        <p:spPr>
          <a:xfrm>
            <a:off x="0" y="1600200"/>
            <a:ext cx="1219200" cy="523875"/>
          </a:xfrm>
          <a:prstGeom prst="homePlate">
            <a:avLst/>
          </a:prstGeom>
          <a:solidFill>
            <a:srgbClr val="FFC000"/>
          </a:solidFill>
          <a:ln>
            <a:solidFill>
              <a:schemeClr val="accent6">
                <a:lumMod val="50000"/>
              </a:schemeClr>
            </a:solidFill>
          </a:ln>
        </p:spPr>
        <p:txBody>
          <a:bodyPr>
            <a:spAutoFit/>
          </a:bodyPr>
          <a:lstStyle/>
          <a:p>
            <a:pPr eaLnBrk="0" fontAlgn="auto" hangingPunct="0">
              <a:spcBef>
                <a:spcPts val="0"/>
              </a:spcBef>
              <a:spcAft>
                <a:spcPts val="0"/>
              </a:spcAft>
              <a:defRPr/>
            </a:pPr>
            <a:r>
              <a:rPr lang="en-US" sz="1400" dirty="0">
                <a:latin typeface="Arial" pitchFamily="34" charset="0"/>
              </a:rPr>
              <a:t>Identity federation</a:t>
            </a:r>
          </a:p>
        </p:txBody>
      </p:sp>
      <p:sp>
        <p:nvSpPr>
          <p:cNvPr id="67" name="TextBox 66"/>
          <p:cNvSpPr txBox="1"/>
          <p:nvPr/>
        </p:nvSpPr>
        <p:spPr>
          <a:xfrm>
            <a:off x="0" y="3168650"/>
            <a:ext cx="1219200" cy="738188"/>
          </a:xfrm>
          <a:prstGeom prst="homePlate">
            <a:avLst/>
          </a:prstGeom>
          <a:solidFill>
            <a:srgbClr val="FFC000"/>
          </a:solidFill>
          <a:ln>
            <a:solidFill>
              <a:schemeClr val="accent6">
                <a:lumMod val="50000"/>
              </a:schemeClr>
            </a:solidFill>
          </a:ln>
        </p:spPr>
        <p:txBody>
          <a:bodyPr>
            <a:spAutoFit/>
          </a:bodyPr>
          <a:lstStyle/>
          <a:p>
            <a:pPr eaLnBrk="0" fontAlgn="auto" hangingPunct="0">
              <a:spcBef>
                <a:spcPts val="0"/>
              </a:spcBef>
              <a:spcAft>
                <a:spcPts val="0"/>
              </a:spcAft>
              <a:defRPr/>
            </a:pPr>
            <a:r>
              <a:rPr lang="en-US" sz="1400" dirty="0">
                <a:latin typeface="Arial" pitchFamily="34" charset="0"/>
              </a:rPr>
              <a:t>Virtual network security</a:t>
            </a:r>
          </a:p>
        </p:txBody>
      </p:sp>
      <p:sp>
        <p:nvSpPr>
          <p:cNvPr id="68" name="TextBox 67"/>
          <p:cNvSpPr txBox="1"/>
          <p:nvPr/>
        </p:nvSpPr>
        <p:spPr>
          <a:xfrm>
            <a:off x="0" y="4810125"/>
            <a:ext cx="1219200" cy="523875"/>
          </a:xfrm>
          <a:prstGeom prst="homePlate">
            <a:avLst/>
          </a:prstGeom>
          <a:solidFill>
            <a:srgbClr val="FFC000"/>
          </a:solidFill>
          <a:ln>
            <a:solidFill>
              <a:schemeClr val="accent6">
                <a:lumMod val="50000"/>
              </a:schemeClr>
            </a:solidFill>
          </a:ln>
        </p:spPr>
        <p:txBody>
          <a:bodyPr>
            <a:spAutoFit/>
          </a:bodyPr>
          <a:lstStyle/>
          <a:p>
            <a:pPr eaLnBrk="0" fontAlgn="auto" hangingPunct="0">
              <a:spcBef>
                <a:spcPts val="0"/>
              </a:spcBef>
              <a:spcAft>
                <a:spcPts val="0"/>
              </a:spcAft>
              <a:defRPr/>
            </a:pPr>
            <a:r>
              <a:rPr lang="en-US" sz="1400" dirty="0">
                <a:latin typeface="Arial" pitchFamily="34" charset="0"/>
              </a:rPr>
              <a:t>Access Mgmt</a:t>
            </a:r>
          </a:p>
        </p:txBody>
      </p:sp>
      <p:sp>
        <p:nvSpPr>
          <p:cNvPr id="69" name="TextBox 68"/>
          <p:cNvSpPr txBox="1"/>
          <p:nvPr/>
        </p:nvSpPr>
        <p:spPr>
          <a:xfrm flipH="1">
            <a:off x="7467600" y="1609725"/>
            <a:ext cx="1600200" cy="5238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Cybercrime intelligence</a:t>
            </a:r>
          </a:p>
        </p:txBody>
      </p:sp>
      <p:sp>
        <p:nvSpPr>
          <p:cNvPr id="70" name="TextBox 69"/>
          <p:cNvSpPr txBox="1"/>
          <p:nvPr/>
        </p:nvSpPr>
        <p:spPr>
          <a:xfrm flipH="1">
            <a:off x="7467600" y="2143125"/>
            <a:ext cx="1600200" cy="5238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Strong authentication</a:t>
            </a:r>
          </a:p>
        </p:txBody>
      </p:sp>
      <p:sp>
        <p:nvSpPr>
          <p:cNvPr id="71" name="TextBox 70"/>
          <p:cNvSpPr txBox="1"/>
          <p:nvPr/>
        </p:nvSpPr>
        <p:spPr>
          <a:xfrm flipH="1">
            <a:off x="7467600" y="3330575"/>
            <a:ext cx="1600200" cy="5238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Data loss prevention</a:t>
            </a:r>
          </a:p>
        </p:txBody>
      </p:sp>
      <p:sp>
        <p:nvSpPr>
          <p:cNvPr id="72" name="TextBox 71"/>
          <p:cNvSpPr txBox="1"/>
          <p:nvPr/>
        </p:nvSpPr>
        <p:spPr>
          <a:xfrm flipH="1">
            <a:off x="7467600" y="4648200"/>
            <a:ext cx="1600200" cy="5238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Encryption &amp; key mgmt</a:t>
            </a:r>
          </a:p>
        </p:txBody>
      </p:sp>
      <p:sp>
        <p:nvSpPr>
          <p:cNvPr id="73" name="TextBox 72"/>
          <p:cNvSpPr txBox="1"/>
          <p:nvPr/>
        </p:nvSpPr>
        <p:spPr>
          <a:xfrm flipH="1">
            <a:off x="7467600" y="5181600"/>
            <a:ext cx="1600200" cy="3079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Tokenization</a:t>
            </a:r>
          </a:p>
        </p:txBody>
      </p:sp>
      <p:sp>
        <p:nvSpPr>
          <p:cNvPr id="74" name="TextBox 73"/>
          <p:cNvSpPr txBox="1">
            <a:spLocks noChangeArrowheads="1"/>
          </p:cNvSpPr>
          <p:nvPr/>
        </p:nvSpPr>
        <p:spPr bwMode="auto">
          <a:xfrm>
            <a:off x="2057400" y="6238875"/>
            <a:ext cx="4495800" cy="581025"/>
          </a:xfrm>
          <a:prstGeom prst="rect">
            <a:avLst/>
          </a:prstGeom>
          <a:noFill/>
          <a:ln w="9525">
            <a:noFill/>
            <a:miter lim="800000"/>
            <a:headEnd/>
            <a:tailEnd/>
          </a:ln>
        </p:spPr>
        <p:txBody>
          <a:bodyPr>
            <a:spAutoFit/>
          </a:bodyPr>
          <a:lstStyle/>
          <a:p>
            <a:pPr algn="ctr" eaLnBrk="0" hangingPunct="0"/>
            <a:r>
              <a:rPr lang="en-US" altLang="zh-CN" sz="1600">
                <a:solidFill>
                  <a:schemeClr val="bg1"/>
                </a:solidFill>
              </a:rPr>
              <a:t>Enable end to end view of security events and compliance across infrastructures</a:t>
            </a:r>
          </a:p>
        </p:txBody>
      </p:sp>
      <p:sp>
        <p:nvSpPr>
          <p:cNvPr id="75" name="TextBox 74"/>
          <p:cNvSpPr txBox="1"/>
          <p:nvPr/>
        </p:nvSpPr>
        <p:spPr>
          <a:xfrm>
            <a:off x="533400" y="6151563"/>
            <a:ext cx="1676400" cy="523875"/>
          </a:xfrm>
          <a:prstGeom prst="homePlate">
            <a:avLst/>
          </a:prstGeom>
          <a:solidFill>
            <a:srgbClr val="FFC000"/>
          </a:solidFill>
          <a:ln>
            <a:solidFill>
              <a:schemeClr val="accent6">
                <a:lumMod val="50000"/>
              </a:schemeClr>
            </a:solidFill>
          </a:ln>
        </p:spPr>
        <p:txBody>
          <a:bodyPr>
            <a:spAutoFit/>
          </a:bodyPr>
          <a:lstStyle/>
          <a:p>
            <a:pPr eaLnBrk="0" fontAlgn="auto" hangingPunct="0">
              <a:spcBef>
                <a:spcPts val="0"/>
              </a:spcBef>
              <a:spcAft>
                <a:spcPts val="0"/>
              </a:spcAft>
              <a:defRPr/>
            </a:pPr>
            <a:r>
              <a:rPr lang="en-US" sz="1400" dirty="0">
                <a:latin typeface="Arial" pitchFamily="34" charset="0"/>
              </a:rPr>
              <a:t>Security Info. &amp; Event Mgmt</a:t>
            </a:r>
          </a:p>
        </p:txBody>
      </p:sp>
      <p:sp>
        <p:nvSpPr>
          <p:cNvPr id="76" name="TextBox 75"/>
          <p:cNvSpPr txBox="1"/>
          <p:nvPr/>
        </p:nvSpPr>
        <p:spPr>
          <a:xfrm flipH="1">
            <a:off x="6553200" y="6305550"/>
            <a:ext cx="838200" cy="307975"/>
          </a:xfrm>
          <a:prstGeom prst="homePlate">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GRC</a:t>
            </a:r>
          </a:p>
        </p:txBody>
      </p:sp>
      <p:sp>
        <p:nvSpPr>
          <p:cNvPr id="77" name="TextBox 76"/>
          <p:cNvSpPr txBox="1"/>
          <p:nvPr/>
        </p:nvSpPr>
        <p:spPr>
          <a:xfrm flipH="1">
            <a:off x="7467600" y="1292225"/>
            <a:ext cx="1600200" cy="307975"/>
          </a:xfrm>
          <a:prstGeom prst="homePlate">
            <a:avLst>
              <a:gd name="adj" fmla="val 85369"/>
            </a:avLst>
          </a:prstGeom>
          <a:solidFill>
            <a:srgbClr val="FFC000"/>
          </a:solidFill>
          <a:ln>
            <a:solidFill>
              <a:schemeClr val="accent6">
                <a:lumMod val="50000"/>
              </a:schemeClr>
            </a:solidFill>
          </a:ln>
        </p:spPr>
        <p:txBody>
          <a:bodyPr>
            <a:spAutoFit/>
          </a:bodyPr>
          <a:lstStyle/>
          <a:p>
            <a:pPr algn="r" eaLnBrk="0" fontAlgn="auto" hangingPunct="0">
              <a:spcBef>
                <a:spcPts val="0"/>
              </a:spcBef>
              <a:spcAft>
                <a:spcPts val="0"/>
              </a:spcAft>
              <a:defRPr/>
            </a:pPr>
            <a:r>
              <a:rPr lang="en-US" sz="1400" dirty="0">
                <a:latin typeface="Arial" pitchFamily="34" charset="0"/>
              </a:rPr>
              <a:t>Anti-malware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5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52" grpId="0" animBg="1"/>
      <p:bldP spid="57" grpId="0"/>
      <p:bldP spid="58" grpId="0" animBg="1"/>
      <p:bldP spid="59" grpId="0" animBg="1"/>
      <p:bldP spid="60" grpId="0"/>
      <p:bldP spid="61" grpId="0"/>
      <p:bldP spid="62" grpId="0"/>
      <p:bldP spid="63" grpId="0"/>
      <p:bldP spid="64" grpId="0"/>
      <p:bldP spid="66" grpId="0" animBg="1"/>
      <p:bldP spid="67" grpId="0" animBg="1"/>
      <p:bldP spid="68" grpId="0" animBg="1"/>
      <p:bldP spid="69" grpId="0" animBg="1"/>
      <p:bldP spid="70" grpId="0" animBg="1"/>
      <p:bldP spid="71" grpId="0" animBg="1"/>
      <p:bldP spid="72" grpId="0" animBg="1"/>
      <p:bldP spid="73" grpId="0" animBg="1"/>
      <p:bldP spid="74" grpId="0"/>
      <p:bldP spid="75" grpId="0" animBg="1"/>
      <p:bldP spid="76" grpId="0" animBg="1"/>
      <p:bldP spid="7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fontAlgn="auto">
              <a:spcAft>
                <a:spcPts val="0"/>
              </a:spcAft>
              <a:defRPr/>
            </a:pPr>
            <a:r>
              <a:rPr lang="en-IN" dirty="0" smtClean="0"/>
              <a:t>Trusted Zone</a:t>
            </a:r>
            <a:endParaRPr lang="en-IN" dirty="0"/>
          </a:p>
        </p:txBody>
      </p:sp>
      <p:sp>
        <p:nvSpPr>
          <p:cNvPr id="4" name="Content Placeholder 3"/>
          <p:cNvSpPr>
            <a:spLocks noGrp="1"/>
          </p:cNvSpPr>
          <p:nvPr>
            <p:ph idx="1"/>
          </p:nvPr>
        </p:nvSpPr>
        <p:spPr/>
        <p:txBody>
          <a:bodyPr rtlCol="0">
            <a:normAutofit/>
          </a:bodyPr>
          <a:lstStyle/>
          <a:p>
            <a:pPr fontAlgn="auto">
              <a:spcAft>
                <a:spcPts val="0"/>
              </a:spcAft>
              <a:buFont typeface="Arial" pitchFamily="34" charset="0"/>
              <a:buChar char="•"/>
              <a:defRPr/>
            </a:pPr>
            <a:r>
              <a:rPr lang="en-IN" dirty="0" smtClean="0"/>
              <a:t>Trusted zone is a combination of network segmentation and Identity Access Management (IAM) Controls</a:t>
            </a:r>
          </a:p>
          <a:p>
            <a:pPr marL="0" indent="0" fontAlgn="auto">
              <a:spcAft>
                <a:spcPts val="0"/>
              </a:spcAft>
              <a:buFont typeface="Arial" pitchFamily="34" charset="0"/>
              <a:buNone/>
              <a:defRPr/>
            </a:pPr>
            <a:endParaRPr lang="en-IN" dirty="0" smtClean="0"/>
          </a:p>
          <a:p>
            <a:pPr fontAlgn="auto">
              <a:spcAft>
                <a:spcPts val="0"/>
              </a:spcAft>
              <a:buFont typeface="Arial" pitchFamily="34" charset="0"/>
              <a:buChar char="•"/>
              <a:defRPr/>
            </a:pPr>
            <a:r>
              <a:rPr lang="en-IN" dirty="0" smtClean="0"/>
              <a:t>Trust zone defines physical , logical or virtual boundaries around network resources in a cloud environment</a:t>
            </a:r>
          </a:p>
          <a:p>
            <a:pPr fontAlgn="auto">
              <a:spcAft>
                <a:spcPts val="0"/>
              </a:spcAft>
              <a:buFont typeface="Arial" pitchFamily="34" charset="0"/>
              <a:buChar char="•"/>
              <a:defRPr/>
            </a:pPr>
            <a:endParaRPr lang="en-IN" b="1"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574675" y="76200"/>
            <a:ext cx="8416925" cy="1066800"/>
          </a:xfrm>
        </p:spPr>
        <p:txBody>
          <a:bodyPr rtlCol="0"/>
          <a:lstStyle/>
          <a:p>
            <a:pPr fontAlgn="auto">
              <a:spcAft>
                <a:spcPts val="0"/>
              </a:spcAft>
              <a:defRPr/>
            </a:pPr>
            <a:r>
              <a:rPr lang="en-US" smtClean="0"/>
              <a:t>Threats – methods doing attacks</a:t>
            </a:r>
          </a:p>
        </p:txBody>
      </p:sp>
      <p:pic>
        <p:nvPicPr>
          <p:cNvPr id="14339" name="Picture 4" descr="C:\Users\Ragib\AppData\Local\Microsoft\Windows\Temporary Internet Files\Content.IE5\4QWWQIEH\MCBD06706_0000[1].wmf"/>
          <p:cNvPicPr>
            <a:picLocks noChangeAspect="1" noChangeArrowheads="1"/>
          </p:cNvPicPr>
          <p:nvPr/>
        </p:nvPicPr>
        <p:blipFill>
          <a:blip r:embed="rId3" cstate="print"/>
          <a:srcRect/>
          <a:stretch>
            <a:fillRect/>
          </a:stretch>
        </p:blipFill>
        <p:spPr bwMode="auto">
          <a:xfrm>
            <a:off x="3276600" y="4114800"/>
            <a:ext cx="1820863" cy="1831975"/>
          </a:xfrm>
          <a:prstGeom prst="rect">
            <a:avLst/>
          </a:prstGeom>
          <a:noFill/>
          <a:ln w="9525">
            <a:noFill/>
            <a:miter lim="800000"/>
            <a:headEnd/>
            <a:tailEnd/>
          </a:ln>
        </p:spPr>
      </p:pic>
      <p:pic>
        <p:nvPicPr>
          <p:cNvPr id="14340" name="Picture 6" descr="C:\Users\Ragib\AppData\Local\Microsoft\Windows\Temporary Internet Files\Content.IE5\4QWWQIEH\MCBD19727_0000[1].wmf"/>
          <p:cNvPicPr>
            <a:picLocks noChangeAspect="1" noChangeArrowheads="1"/>
          </p:cNvPicPr>
          <p:nvPr/>
        </p:nvPicPr>
        <p:blipFill>
          <a:blip r:embed="rId4" cstate="print"/>
          <a:srcRect/>
          <a:stretch>
            <a:fillRect/>
          </a:stretch>
        </p:blipFill>
        <p:spPr bwMode="auto">
          <a:xfrm>
            <a:off x="2057400" y="1295400"/>
            <a:ext cx="1771650" cy="2195513"/>
          </a:xfrm>
          <a:prstGeom prst="rect">
            <a:avLst/>
          </a:prstGeom>
          <a:noFill/>
          <a:ln w="9525">
            <a:noFill/>
            <a:miter lim="800000"/>
            <a:headEnd/>
            <a:tailEnd/>
          </a:ln>
        </p:spPr>
      </p:pic>
      <p:pic>
        <p:nvPicPr>
          <p:cNvPr id="14341" name="Picture 7" descr="C:\Users\Ragib\AppData\Local\Microsoft\Windows\Temporary Internet Files\Content.IE5\89N6LIPP\MCj02507340000[1].wmf"/>
          <p:cNvPicPr>
            <a:picLocks noChangeAspect="1" noChangeArrowheads="1"/>
          </p:cNvPicPr>
          <p:nvPr/>
        </p:nvPicPr>
        <p:blipFill>
          <a:blip r:embed="rId5" cstate="print"/>
          <a:srcRect/>
          <a:stretch>
            <a:fillRect/>
          </a:stretch>
        </p:blipFill>
        <p:spPr bwMode="auto">
          <a:xfrm>
            <a:off x="4727575" y="1298575"/>
            <a:ext cx="2336800" cy="272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Identity Federation</a:t>
            </a:r>
            <a:endParaRPr lang="en-IN" dirty="0"/>
          </a:p>
        </p:txBody>
      </p:sp>
      <p:sp>
        <p:nvSpPr>
          <p:cNvPr id="32771" name="Content Placeholder 2"/>
          <p:cNvSpPr>
            <a:spLocks noGrp="1"/>
          </p:cNvSpPr>
          <p:nvPr>
            <p:ph idx="1"/>
          </p:nvPr>
        </p:nvSpPr>
        <p:spPr/>
        <p:txBody>
          <a:bodyPr/>
          <a:lstStyle/>
          <a:p>
            <a:r>
              <a:rPr lang="en-IN" smtClean="0"/>
              <a:t>It’s a system of trust between two parties for the purpose of authenticating users and conveying information needed to authorize their access to resources</a:t>
            </a:r>
          </a:p>
          <a:p>
            <a:r>
              <a:rPr lang="en-IN" smtClean="0"/>
              <a:t>It has trust relationship with external federation identity provides.</a:t>
            </a:r>
          </a:p>
          <a:p>
            <a:r>
              <a:rPr lang="en-IN" smtClean="0"/>
              <a:t>Ex: Azure AD, ADFS (Active Directory Federation Services)</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Virtual Network Security</a:t>
            </a:r>
            <a:endParaRPr lang="en-IN" dirty="0"/>
          </a:p>
        </p:txBody>
      </p:sp>
      <p:sp>
        <p:nvSpPr>
          <p:cNvPr id="33795" name="Content Placeholder 2"/>
          <p:cNvSpPr>
            <a:spLocks noGrp="1"/>
          </p:cNvSpPr>
          <p:nvPr>
            <p:ph idx="1"/>
          </p:nvPr>
        </p:nvSpPr>
        <p:spPr/>
        <p:txBody>
          <a:bodyPr/>
          <a:lstStyle/>
          <a:p>
            <a:r>
              <a:rPr lang="en-IN" smtClean="0"/>
              <a:t>VS is used to secure data centres through isolation.</a:t>
            </a:r>
          </a:p>
          <a:p>
            <a:r>
              <a:rPr lang="en-IN" smtClean="0"/>
              <a:t>Virtual networks are connected to physical networks through various connection points or between end points that are managed by virtual network technology.</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Access Management</a:t>
            </a:r>
            <a:endParaRPr lang="en-IN" dirty="0"/>
          </a:p>
        </p:txBody>
      </p:sp>
      <p:sp>
        <p:nvSpPr>
          <p:cNvPr id="34819" name="Content Placeholder 2"/>
          <p:cNvSpPr>
            <a:spLocks noGrp="1"/>
          </p:cNvSpPr>
          <p:nvPr>
            <p:ph idx="1"/>
          </p:nvPr>
        </p:nvSpPr>
        <p:spPr/>
        <p:txBody>
          <a:bodyPr/>
          <a:lstStyle/>
          <a:p>
            <a:r>
              <a:rPr lang="en-IN" smtClean="0"/>
              <a:t>AM is a cloud service that controls the permission and access for users and cloud resources.</a:t>
            </a:r>
          </a:p>
          <a:p>
            <a:r>
              <a:rPr lang="en-IN" smtClean="0"/>
              <a:t>Identity Access Management polices are sets of permission policies that can be attached to either users or cloud resources to authorize what they access and what they can do with it.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Security Info &amp; Event Management (SIEM)</a:t>
            </a:r>
            <a:endParaRPr lang="en-IN" dirty="0"/>
          </a:p>
        </p:txBody>
      </p:sp>
      <p:sp>
        <p:nvSpPr>
          <p:cNvPr id="35843" name="Content Placeholder 2"/>
          <p:cNvSpPr>
            <a:spLocks noGrp="1"/>
          </p:cNvSpPr>
          <p:nvPr>
            <p:ph idx="1"/>
          </p:nvPr>
        </p:nvSpPr>
        <p:spPr/>
        <p:txBody>
          <a:bodyPr/>
          <a:lstStyle/>
          <a:p>
            <a:r>
              <a:rPr lang="en-IN" smtClean="0"/>
              <a:t>SIEM is a field within the field of computer security where software products and services combine security information management (SIM) and security event management (SEM).</a:t>
            </a:r>
          </a:p>
          <a:p>
            <a:r>
              <a:rPr lang="en-IN" smtClean="0"/>
              <a:t>SIEM provides real time analysis of security alerts generated by applications and network hardware.</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Anti-Malware</a:t>
            </a:r>
            <a:endParaRPr lang="en-IN" dirty="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IN" dirty="0" smtClean="0"/>
              <a:t>This is a software that is created specifically to help detect, prevent and remove malware.</a:t>
            </a:r>
          </a:p>
          <a:p>
            <a:pPr marL="0" indent="0" fontAlgn="auto">
              <a:spcAft>
                <a:spcPts val="0"/>
              </a:spcAft>
              <a:buFont typeface="Arial" pitchFamily="34" charset="0"/>
              <a:buNone/>
              <a:defRPr/>
            </a:pPr>
            <a:endParaRPr lang="en-IN" dirty="0" smtClean="0"/>
          </a:p>
          <a:p>
            <a:pPr fontAlgn="auto">
              <a:spcAft>
                <a:spcPts val="0"/>
              </a:spcAft>
              <a:buFont typeface="Arial" pitchFamily="34" charset="0"/>
              <a:buChar char="•"/>
              <a:defRPr/>
            </a:pPr>
            <a:r>
              <a:rPr lang="en-IN" dirty="0" err="1" smtClean="0"/>
              <a:t>Eg</a:t>
            </a:r>
            <a:r>
              <a:rPr lang="en-IN" dirty="0" smtClean="0"/>
              <a:t>. Anti-virus software</a:t>
            </a:r>
            <a:endParaRPr lang="en-IN"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Cyber crime Intelligence</a:t>
            </a:r>
            <a:endParaRPr lang="en-IN" dirty="0"/>
          </a:p>
        </p:txBody>
      </p:sp>
      <p:sp>
        <p:nvSpPr>
          <p:cNvPr id="37891" name="Content Placeholder 2"/>
          <p:cNvSpPr>
            <a:spLocks noGrp="1"/>
          </p:cNvSpPr>
          <p:nvPr>
            <p:ph idx="1"/>
          </p:nvPr>
        </p:nvSpPr>
        <p:spPr/>
        <p:txBody>
          <a:bodyPr/>
          <a:lstStyle/>
          <a:p>
            <a:r>
              <a:rPr lang="en-IN" smtClean="0"/>
              <a:t>Involves collecting information on various cyber crime from a wide array of public, private and open sources and then process and analysing that information</a:t>
            </a:r>
          </a:p>
          <a:p>
            <a:r>
              <a:rPr lang="en-IN" smtClean="0"/>
              <a:t>Phishing, Identity theft, DoS </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Strong Authentication</a:t>
            </a:r>
            <a:endParaRPr lang="en-IN" dirty="0"/>
          </a:p>
        </p:txBody>
      </p:sp>
      <p:sp>
        <p:nvSpPr>
          <p:cNvPr id="38915" name="Content Placeholder 2"/>
          <p:cNvSpPr>
            <a:spLocks noGrp="1"/>
          </p:cNvSpPr>
          <p:nvPr>
            <p:ph idx="1"/>
          </p:nvPr>
        </p:nvSpPr>
        <p:spPr/>
        <p:txBody>
          <a:bodyPr/>
          <a:lstStyle/>
          <a:p>
            <a:endParaRPr lang="en-IN" smtClean="0"/>
          </a:p>
          <a:p>
            <a:r>
              <a:rPr lang="en-IN" smtClean="0"/>
              <a:t>It’s a way of confirming a users identity when passwords are not enough</a:t>
            </a:r>
          </a:p>
          <a:p>
            <a:r>
              <a:rPr lang="en-IN" smtClean="0"/>
              <a:t>It confirms one’s identity and Access</a:t>
            </a:r>
          </a:p>
          <a:p>
            <a:r>
              <a:rPr lang="en-IN" smtClean="0"/>
              <a:t>Smart card, Bio Metric, Passport etc</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Data Loss Prevention</a:t>
            </a:r>
            <a:endParaRPr lang="en-IN" dirty="0"/>
          </a:p>
        </p:txBody>
      </p:sp>
      <p:sp>
        <p:nvSpPr>
          <p:cNvPr id="39939" name="Content Placeholder 2"/>
          <p:cNvSpPr>
            <a:spLocks noGrp="1"/>
          </p:cNvSpPr>
          <p:nvPr>
            <p:ph idx="1"/>
          </p:nvPr>
        </p:nvSpPr>
        <p:spPr/>
        <p:txBody>
          <a:bodyPr/>
          <a:lstStyle/>
          <a:p>
            <a:r>
              <a:rPr lang="en-IN" smtClean="0"/>
              <a:t>DLP makes sure that user do not send sensitive or critical information outside the corporate network.</a:t>
            </a:r>
          </a:p>
          <a:p>
            <a:r>
              <a:rPr lang="en-IN" smtClean="0"/>
              <a:t>Detects potential data breaches and prevents them by monitoring, detecting and blocking sensitive data while in use.</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Encryption and Key Management</a:t>
            </a:r>
            <a:endParaRPr lang="en-IN" dirty="0"/>
          </a:p>
        </p:txBody>
      </p:sp>
      <p:sp>
        <p:nvSpPr>
          <p:cNvPr id="40963" name="Content Placeholder 2"/>
          <p:cNvSpPr>
            <a:spLocks noGrp="1"/>
          </p:cNvSpPr>
          <p:nvPr>
            <p:ph idx="1"/>
          </p:nvPr>
        </p:nvSpPr>
        <p:spPr/>
        <p:txBody>
          <a:bodyPr/>
          <a:lstStyle/>
          <a:p>
            <a:r>
              <a:rPr lang="en-IN" smtClean="0"/>
              <a:t>It does the process of protecting the sensitive data using cryptographic techniques.</a:t>
            </a:r>
          </a:p>
          <a:p>
            <a:r>
              <a:rPr lang="en-IN" smtClean="0"/>
              <a:t>Key management protects, stores, backing up and organizing encryption keys</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IN" dirty="0" smtClean="0"/>
              <a:t>Tokenization &amp; GRC</a:t>
            </a:r>
            <a:endParaRPr lang="en-IN" dirty="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IN" dirty="0" smtClean="0"/>
              <a:t>Tokenization works by replacing the actual valuable data elements with non-sensitive data events that have no exploitable value for data security purpose.</a:t>
            </a:r>
          </a:p>
          <a:p>
            <a:pPr fontAlgn="auto">
              <a:spcAft>
                <a:spcPts val="0"/>
              </a:spcAft>
              <a:buFont typeface="Arial" pitchFamily="34" charset="0"/>
              <a:buChar char="•"/>
              <a:defRPr/>
            </a:pPr>
            <a:r>
              <a:rPr lang="en-IN" dirty="0" smtClean="0"/>
              <a:t>Governance Risk and compliance</a:t>
            </a:r>
          </a:p>
          <a:p>
            <a:pPr lvl="1" fontAlgn="auto">
              <a:spcAft>
                <a:spcPts val="0"/>
              </a:spcAft>
              <a:buFont typeface="Arial" pitchFamily="34" charset="0"/>
              <a:buChar char="–"/>
              <a:defRPr/>
            </a:pPr>
            <a:r>
              <a:rPr lang="en-IN" dirty="0" smtClean="0"/>
              <a:t>Reduces risks and costs as well as duplication of effort</a:t>
            </a:r>
          </a:p>
          <a:p>
            <a:pPr lvl="1" fontAlgn="auto">
              <a:spcAft>
                <a:spcPts val="0"/>
              </a:spcAft>
              <a:buFont typeface="Arial" pitchFamily="34" charset="0"/>
              <a:buChar char="–"/>
              <a:defRPr/>
            </a:pPr>
            <a:r>
              <a:rPr lang="en-IN" dirty="0"/>
              <a:t> </a:t>
            </a:r>
            <a:r>
              <a:rPr lang="en-IN" dirty="0" smtClean="0"/>
              <a:t>It does the process of review, development and implementation of security polices</a:t>
            </a:r>
          </a:p>
          <a:p>
            <a:pPr marL="0" indent="0" fontAlgn="auto">
              <a:spcAft>
                <a:spcPts val="0"/>
              </a:spcAft>
              <a:buFont typeface="Arial" pitchFamily="34" charset="0"/>
              <a:buNone/>
              <a:defRPr/>
            </a:pPr>
            <a:endParaRPr lang="en-IN"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Organizing the threats using STRIDE</a:t>
            </a:r>
            <a:endParaRPr lang="en-US" dirty="0"/>
          </a:p>
        </p:txBody>
      </p:sp>
      <p:sp>
        <p:nvSpPr>
          <p:cNvPr id="15363" name="Content Placeholder 2"/>
          <p:cNvSpPr>
            <a:spLocks noGrp="1"/>
          </p:cNvSpPr>
          <p:nvPr>
            <p:ph idx="1"/>
          </p:nvPr>
        </p:nvSpPr>
        <p:spPr/>
        <p:txBody>
          <a:bodyPr/>
          <a:lstStyle/>
          <a:p>
            <a:r>
              <a:rPr lang="en-US" b="1" smtClean="0">
                <a:solidFill>
                  <a:srgbClr val="C00000"/>
                </a:solidFill>
              </a:rPr>
              <a:t>S</a:t>
            </a:r>
            <a:r>
              <a:rPr lang="en-US" smtClean="0"/>
              <a:t>poofing identity</a:t>
            </a:r>
          </a:p>
          <a:p>
            <a:r>
              <a:rPr lang="en-US" b="1" smtClean="0">
                <a:solidFill>
                  <a:srgbClr val="C00000"/>
                </a:solidFill>
              </a:rPr>
              <a:t>T</a:t>
            </a:r>
            <a:r>
              <a:rPr lang="en-US" smtClean="0"/>
              <a:t>ampering with data</a:t>
            </a:r>
          </a:p>
          <a:p>
            <a:r>
              <a:rPr lang="en-US" b="1" smtClean="0">
                <a:solidFill>
                  <a:srgbClr val="C00000"/>
                </a:solidFill>
              </a:rPr>
              <a:t>R</a:t>
            </a:r>
            <a:r>
              <a:rPr lang="en-US" smtClean="0"/>
              <a:t>epudiation (refuse to do with, dispute)</a:t>
            </a:r>
          </a:p>
          <a:p>
            <a:r>
              <a:rPr lang="en-US" b="1" smtClean="0">
                <a:solidFill>
                  <a:srgbClr val="C00000"/>
                </a:solidFill>
              </a:rPr>
              <a:t>I</a:t>
            </a:r>
            <a:r>
              <a:rPr lang="en-US" smtClean="0"/>
              <a:t>nformation disclosure</a:t>
            </a:r>
          </a:p>
          <a:p>
            <a:r>
              <a:rPr lang="en-US" b="1" smtClean="0">
                <a:solidFill>
                  <a:srgbClr val="C00000"/>
                </a:solidFill>
              </a:rPr>
              <a:t>D</a:t>
            </a:r>
            <a:r>
              <a:rPr lang="en-US" smtClean="0"/>
              <a:t>enial of service</a:t>
            </a:r>
          </a:p>
          <a:p>
            <a:r>
              <a:rPr lang="en-US" b="1" smtClean="0">
                <a:solidFill>
                  <a:srgbClr val="C00000"/>
                </a:solidFill>
              </a:rPr>
              <a:t>E</a:t>
            </a:r>
            <a:r>
              <a:rPr lang="en-US" smtClean="0"/>
              <a:t>scalation of privilege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2"/>
          <p:cNvPicPr>
            <a:picLocks noChangeAspect="1"/>
          </p:cNvPicPr>
          <p:nvPr/>
        </p:nvPicPr>
        <p:blipFill>
          <a:blip r:embed="rId2" cstate="print"/>
          <a:srcRect/>
          <a:stretch>
            <a:fillRect/>
          </a:stretch>
        </p:blipFill>
        <p:spPr bwMode="auto">
          <a:xfrm>
            <a:off x="1771650" y="895350"/>
            <a:ext cx="5600700" cy="50673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2"/>
          <p:cNvPicPr>
            <a:picLocks noChangeAspect="1"/>
          </p:cNvPicPr>
          <p:nvPr/>
        </p:nvPicPr>
        <p:blipFill>
          <a:blip r:embed="rId2" cstate="print"/>
          <a:srcRect/>
          <a:stretch>
            <a:fillRect/>
          </a:stretch>
        </p:blipFill>
        <p:spPr bwMode="auto">
          <a:xfrm>
            <a:off x="0" y="733425"/>
            <a:ext cx="9144000" cy="53911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Access Control</a:t>
            </a:r>
            <a:br>
              <a:rPr lang="en-US" dirty="0" smtClean="0"/>
            </a:br>
            <a:r>
              <a:rPr lang="en-US" dirty="0" smtClean="0"/>
              <a:t>(ACM functions)</a:t>
            </a:r>
            <a:endParaRPr lang="en-US" dirty="0"/>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Who should have access to what resource? (Assignment of entitlements to users)</a:t>
            </a:r>
          </a:p>
          <a:p>
            <a:pPr fontAlgn="auto">
              <a:spcAft>
                <a:spcPts val="0"/>
              </a:spcAft>
              <a:buFont typeface="Arial" pitchFamily="34" charset="0"/>
              <a:buChar char="•"/>
              <a:defRPr/>
            </a:pPr>
            <a:r>
              <a:rPr lang="en-US" dirty="0" smtClean="0"/>
              <a:t>Why should the user have access to the resource? (Assignment of entitlements based on the user’s job functions and responsibilities)</a:t>
            </a:r>
          </a:p>
          <a:p>
            <a:pPr fontAlgn="auto">
              <a:spcAft>
                <a:spcPts val="0"/>
              </a:spcAft>
              <a:buFont typeface="Arial" pitchFamily="34" charset="0"/>
              <a:buChar char="•"/>
              <a:defRPr/>
            </a:pPr>
            <a:r>
              <a:rPr lang="en-US" dirty="0" smtClean="0"/>
              <a:t>How should you access the resource? (What authentication method and strength are required prior to granting access to the resource)</a:t>
            </a:r>
          </a:p>
          <a:p>
            <a:pPr fontAlgn="auto">
              <a:spcAft>
                <a:spcPts val="0"/>
              </a:spcAft>
              <a:buFont typeface="Arial" pitchFamily="34" charset="0"/>
              <a:buChar char="•"/>
              <a:defRPr/>
            </a:pPr>
            <a:r>
              <a:rPr lang="en-US" dirty="0" smtClean="0"/>
              <a:t>Who has access to what resource? (Auditing and reporting to verify entitlement assignments)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Control Statements</a:t>
            </a:r>
            <a:endParaRPr lang="en-US" dirty="0"/>
          </a:p>
        </p:txBody>
      </p:sp>
      <p:sp>
        <p:nvSpPr>
          <p:cNvPr id="46083" name="Content Placeholder 2"/>
          <p:cNvSpPr>
            <a:spLocks noGrp="1"/>
          </p:cNvSpPr>
          <p:nvPr>
            <p:ph idx="1"/>
          </p:nvPr>
        </p:nvSpPr>
        <p:spPr/>
        <p:txBody>
          <a:bodyPr/>
          <a:lstStyle/>
          <a:p>
            <a:r>
              <a:rPr lang="en-US" smtClean="0"/>
              <a:t>Control access to information.</a:t>
            </a:r>
          </a:p>
          <a:p>
            <a:r>
              <a:rPr lang="en-US" smtClean="0"/>
              <a:t>Manage user access rights.</a:t>
            </a:r>
          </a:p>
          <a:p>
            <a:r>
              <a:rPr lang="en-US" smtClean="0"/>
              <a:t>Encourage good access practices.</a:t>
            </a:r>
          </a:p>
          <a:p>
            <a:r>
              <a:rPr lang="en-US" smtClean="0"/>
              <a:t>Control access to network services.</a:t>
            </a:r>
          </a:p>
          <a:p>
            <a:r>
              <a:rPr lang="en-US" smtClean="0"/>
              <a:t>Control access to operating systems.</a:t>
            </a:r>
          </a:p>
          <a:p>
            <a:r>
              <a:rPr lang="en-US" smtClean="0"/>
              <a:t>Control access to applications and systems.</a:t>
            </a:r>
          </a:p>
          <a:p>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1143000"/>
          </a:xfrm>
        </p:spPr>
        <p:txBody>
          <a:bodyPr rtlCol="0"/>
          <a:lstStyle/>
          <a:p>
            <a:pPr fontAlgn="auto">
              <a:spcAft>
                <a:spcPts val="0"/>
              </a:spcAft>
              <a:defRPr/>
            </a:pPr>
            <a:r>
              <a:rPr lang="en-US" dirty="0" smtClean="0"/>
              <a:t>Security Management &amp; Monitoring Scope</a:t>
            </a:r>
            <a:endParaRPr lang="en-US" dirty="0"/>
          </a:p>
        </p:txBody>
      </p:sp>
      <p:pic>
        <p:nvPicPr>
          <p:cNvPr id="47107" name="Picture 2"/>
          <p:cNvPicPr>
            <a:picLocks noGrp="1" noChangeAspect="1" noChangeArrowheads="1"/>
          </p:cNvPicPr>
          <p:nvPr>
            <p:ph idx="1"/>
          </p:nvPr>
        </p:nvPicPr>
        <p:blipFill>
          <a:blip r:embed="rId2" cstate="print"/>
          <a:srcRect/>
          <a:stretch>
            <a:fillRect/>
          </a:stretch>
        </p:blipFill>
        <p:spPr>
          <a:xfrm>
            <a:off x="584200" y="1735138"/>
            <a:ext cx="7620000" cy="49530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Infrastructure Security –Network Level</a:t>
            </a:r>
            <a:endParaRPr lang="en-US" dirty="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Public Cloud – Changing Security Requirements  will need to change topology</a:t>
            </a:r>
          </a:p>
          <a:p>
            <a:pPr fontAlgn="auto">
              <a:spcAft>
                <a:spcPts val="0"/>
              </a:spcAft>
              <a:buFont typeface="Arial" pitchFamily="34" charset="0"/>
              <a:buChar char="•"/>
              <a:defRPr/>
            </a:pPr>
            <a:r>
              <a:rPr lang="en-US" dirty="0" smtClean="0"/>
              <a:t>ITIL Framework – Information Technology Infrastructure Library which gives important IT polices with checklist.</a:t>
            </a:r>
          </a:p>
          <a:p>
            <a:pPr marL="1828800" lvl="4" indent="0"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b="1" dirty="0" smtClean="0">
              <a:effectLst>
                <a:outerShdw blurRad="38100" dist="38100" dir="2700000" algn="tl">
                  <a:srgbClr val="000000">
                    <a:alpha val="43137"/>
                  </a:srgbClr>
                </a:outerShdw>
              </a:effectLst>
            </a:endParaRPr>
          </a:p>
          <a:p>
            <a:pPr fontAlgn="auto">
              <a:spcAft>
                <a:spcPts val="0"/>
              </a:spcAft>
              <a:buFont typeface="Arial" pitchFamily="34" charset="0"/>
              <a:buNone/>
              <a:defRPr/>
            </a:pPr>
            <a:r>
              <a:rPr lang="en-US" b="1" dirty="0" smtClean="0">
                <a:effectLst>
                  <a:outerShdw blurRad="38100" dist="38100" dir="2700000" algn="tl">
                    <a:srgbClr val="000000">
                      <a:alpha val="43137"/>
                    </a:srgbClr>
                  </a:outerShdw>
                </a:effectLst>
              </a:rPr>
              <a:t>Risk Factors</a:t>
            </a:r>
          </a:p>
          <a:p>
            <a:pPr fontAlgn="auto">
              <a:spcAft>
                <a:spcPts val="0"/>
              </a:spcAft>
              <a:buFont typeface="Arial" pitchFamily="34" charset="0"/>
              <a:buNone/>
              <a:defRPr/>
            </a:pPr>
            <a:endParaRPr lang="en-US" b="1" dirty="0" smtClean="0">
              <a:effectLst>
                <a:outerShdw blurRad="38100" dist="38100" dir="2700000" algn="tl">
                  <a:srgbClr val="000000">
                    <a:alpha val="43137"/>
                  </a:srgbClr>
                </a:outerShdw>
              </a:effectLst>
            </a:endParaRPr>
          </a:p>
          <a:p>
            <a:pPr fontAlgn="auto">
              <a:spcAft>
                <a:spcPts val="0"/>
              </a:spcAft>
              <a:buFont typeface="Arial" pitchFamily="34" charset="0"/>
              <a:buChar char="•"/>
              <a:defRPr/>
            </a:pPr>
            <a:r>
              <a:rPr lang="en-US" dirty="0"/>
              <a:t>Ensuring the confidentiality and integrity of your organization’s data-in-transit to </a:t>
            </a:r>
            <a:r>
              <a:rPr lang="en-US" dirty="0" smtClean="0"/>
              <a:t>and from </a:t>
            </a:r>
            <a:r>
              <a:rPr lang="en-US" dirty="0"/>
              <a:t>your public cloud </a:t>
            </a:r>
            <a:r>
              <a:rPr lang="en-US" dirty="0" smtClean="0"/>
              <a:t>provider.(HTTPS)</a:t>
            </a:r>
          </a:p>
          <a:p>
            <a:pPr fontAlgn="auto">
              <a:spcAft>
                <a:spcPts val="0"/>
              </a:spcAft>
              <a:buFont typeface="Arial" pitchFamily="34" charset="0"/>
              <a:buNone/>
              <a:defRPr/>
            </a:pPr>
            <a:endParaRPr lang="en-US" dirty="0"/>
          </a:p>
          <a:p>
            <a:pPr fontAlgn="auto">
              <a:spcAft>
                <a:spcPts val="0"/>
              </a:spcAft>
              <a:buFont typeface="Arial" pitchFamily="34" charset="0"/>
              <a:buChar char="•"/>
              <a:defRPr/>
            </a:pPr>
            <a:r>
              <a:rPr lang="en-US" dirty="0" smtClean="0"/>
              <a:t>Ensuring </a:t>
            </a:r>
            <a:r>
              <a:rPr lang="en-US" dirty="0"/>
              <a:t>proper access control (authentication, authorization, and auditing) to </a:t>
            </a:r>
            <a:r>
              <a:rPr lang="en-US" dirty="0" smtClean="0"/>
              <a:t>whatever resources </a:t>
            </a:r>
            <a:r>
              <a:rPr lang="en-US" dirty="0"/>
              <a:t>you are using at your public </a:t>
            </a:r>
            <a:r>
              <a:rPr lang="en-US" dirty="0" smtClean="0"/>
              <a:t>CSP.</a:t>
            </a:r>
          </a:p>
          <a:p>
            <a:pPr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Infrastructure Security</a:t>
            </a:r>
            <a:endParaRPr lang="en-US" dirty="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Ensuring the availability of the Internet-facing resources in a public cloud that are being used by your organization, or have been assigned to your organization by your public cloud providers . (i.e) DNS attacks.</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t>           (Prefix hijacking ;falsification of Network Layer Reach ability Information)</a:t>
            </a:r>
          </a:p>
          <a:p>
            <a:pPr fontAlgn="auto">
              <a:spcAft>
                <a:spcPts val="0"/>
              </a:spcAft>
              <a:buFont typeface="Arial" pitchFamily="34" charset="0"/>
              <a:buNone/>
              <a:defRPr/>
            </a:pPr>
            <a:r>
              <a:rPr lang="en-US" dirty="0" smtClean="0"/>
              <a:t>           ( DDOS attacks; making the service unavailable)</a:t>
            </a:r>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r>
              <a:rPr lang="en-US" dirty="0" smtClean="0"/>
              <a:t>Replacing the established model of network zones and tiers with  domains.</a:t>
            </a:r>
          </a:p>
          <a:p>
            <a:pPr fontAlgn="auto">
              <a:spcAft>
                <a:spcPts val="0"/>
              </a:spcAft>
              <a:buFont typeface="Arial" pitchFamily="34" charset="0"/>
              <a:buNone/>
              <a:defRPr/>
            </a:pPr>
            <a:r>
              <a:rPr lang="en-US" dirty="0" smtClean="0"/>
              <a:t>                 (Security Groups; Security Domains or Virtual Data Centers)</a:t>
            </a:r>
          </a:p>
          <a:p>
            <a:pPr fontAlgn="auto">
              <a:spcAft>
                <a:spcPts val="0"/>
              </a:spcAft>
              <a:buFont typeface="Arial" pitchFamily="34" charset="0"/>
              <a:buNone/>
              <a:defRPr/>
            </a:pPr>
            <a:r>
              <a:rPr lang="en-US" dirty="0" smtClean="0"/>
              <a:t>                  (Filtering the traffic based on IP address;packet types etc..)</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Infrastructure Security- Host Level</a:t>
            </a: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In SAAS &amp; PAAS, CSPs do not publicly share information related to their host platforms, host operating systems, and the processes that are in place to secure the hosts.</a:t>
            </a:r>
          </a:p>
          <a:p>
            <a:pPr fontAlgn="auto">
              <a:spcAft>
                <a:spcPts val="0"/>
              </a:spcAft>
              <a:buFont typeface="Arial" pitchFamily="34" charset="0"/>
              <a:buChar char="•"/>
              <a:defRPr/>
            </a:pPr>
            <a:r>
              <a:rPr lang="en-US" dirty="0" smtClean="0"/>
              <a:t>since hackers can exploit that information when they are trying to intrude into the cloud service.</a:t>
            </a:r>
          </a:p>
          <a:p>
            <a:pPr fontAlgn="auto">
              <a:spcAft>
                <a:spcPts val="0"/>
              </a:spcAft>
              <a:buFont typeface="Arial" pitchFamily="34" charset="0"/>
              <a:buChar char="•"/>
              <a:defRPr/>
            </a:pPr>
            <a:r>
              <a:rPr lang="en-US" dirty="0" smtClean="0"/>
              <a:t>it is common for CSPs to employ virtualization platforms, including </a:t>
            </a:r>
            <a:r>
              <a:rPr lang="en-US" dirty="0" err="1" smtClean="0"/>
              <a:t>Xen</a:t>
            </a:r>
            <a:r>
              <a:rPr lang="en-US" dirty="0" smtClean="0"/>
              <a:t> and VMware hypervisors, in their host computing platform architecture.</a:t>
            </a:r>
          </a:p>
          <a:p>
            <a:pPr fontAlgn="auto">
              <a:spcAft>
                <a:spcPts val="0"/>
              </a:spcAft>
              <a:buFont typeface="Arial" pitchFamily="34" charset="0"/>
              <a:buChar char="•"/>
              <a:defRPr/>
            </a:pPr>
            <a:r>
              <a:rPr lang="en-US" dirty="0" smtClean="0"/>
              <a:t>understand how the provider is using virtualization technology and the provider’s process for securing the virtualization layer.</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Infrastructure Security- Host Level</a:t>
            </a:r>
            <a:endParaRPr lang="en-US" dirty="0"/>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IaaS customers are primarily responsible for securing the hosts provisioned in the cloud.</a:t>
            </a:r>
          </a:p>
          <a:p>
            <a:pPr fontAlgn="auto">
              <a:spcAft>
                <a:spcPts val="0"/>
              </a:spcAft>
              <a:buFont typeface="Arial" pitchFamily="34" charset="0"/>
              <a:buNone/>
              <a:defRPr/>
            </a:pPr>
            <a:r>
              <a:rPr lang="en-US" b="1" i="1" dirty="0" smtClean="0"/>
              <a:t>Virtualization software security</a:t>
            </a:r>
          </a:p>
          <a:p>
            <a:pPr fontAlgn="auto">
              <a:spcAft>
                <a:spcPts val="0"/>
              </a:spcAft>
              <a:buFont typeface="Arial" pitchFamily="34" charset="0"/>
              <a:buChar char="•"/>
              <a:defRPr/>
            </a:pPr>
            <a:r>
              <a:rPr lang="en-US" dirty="0" smtClean="0"/>
              <a:t>The software layer that sits on top of bare metal and provides customers the ability to create and destroy virtual instances.</a:t>
            </a:r>
          </a:p>
          <a:p>
            <a:pPr fontAlgn="auto">
              <a:spcAft>
                <a:spcPts val="0"/>
              </a:spcAft>
              <a:buFont typeface="Arial" pitchFamily="34" charset="0"/>
              <a:buChar char="•"/>
              <a:defRPr/>
            </a:pPr>
            <a:r>
              <a:rPr lang="en-US" dirty="0" smtClean="0"/>
              <a:t> It is important to secure this layer of software that sits between the hardware and the virtual servers. </a:t>
            </a:r>
          </a:p>
          <a:p>
            <a:pPr fontAlgn="auto">
              <a:spcAft>
                <a:spcPts val="0"/>
              </a:spcAft>
              <a:buFont typeface="Arial" pitchFamily="34" charset="0"/>
              <a:buNone/>
              <a:defRPr/>
            </a:pPr>
            <a:r>
              <a:rPr lang="en-US" dirty="0" smtClean="0"/>
              <a:t>          (A vulnerable hypervisor could expose all user domains to malicious insiders)- </a:t>
            </a:r>
            <a:r>
              <a:rPr lang="en-US" dirty="0" err="1" smtClean="0"/>
              <a:t>Xen</a:t>
            </a:r>
            <a:r>
              <a:rPr lang="en-US" dirty="0" smtClean="0"/>
              <a:t> OpenSource,VMWare ESX, Microsoft Hyper-V, Oracle VM,</a:t>
            </a:r>
          </a:p>
          <a:p>
            <a:pPr fontAlgn="auto">
              <a:spcAft>
                <a:spcPts val="0"/>
              </a:spcAft>
              <a:buFont typeface="Arial" pitchFamily="34" charset="0"/>
              <a:buNone/>
              <a:defRPr/>
            </a:pPr>
            <a:r>
              <a:rPr lang="en-US" b="1" i="1" dirty="0" smtClean="0"/>
              <a:t>Customer guest OS or virtual server security</a:t>
            </a:r>
          </a:p>
          <a:p>
            <a:pPr fontAlgn="auto">
              <a:spcAft>
                <a:spcPts val="0"/>
              </a:spcAft>
              <a:buFont typeface="Arial" pitchFamily="34" charset="0"/>
              <a:buChar char="•"/>
              <a:defRPr/>
            </a:pPr>
            <a:r>
              <a:rPr lang="en-US" dirty="0" smtClean="0"/>
              <a:t>The virtual instance of an operating system that is provisioned on top of the virtualization layer and is visible to customers from the Internet; e.g., various flavors of Linux, Microsoft and Solaris. Customers have full access to virtual servers.</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Virtual Server Security</a:t>
            </a:r>
            <a:endParaRPr lang="en-US" dirty="0"/>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dirty="0" smtClean="0"/>
              <a:t>Customers of IaaS have full access to the virtualized guest VMs that are hosted</a:t>
            </a:r>
          </a:p>
          <a:p>
            <a:pPr fontAlgn="auto">
              <a:spcAft>
                <a:spcPts val="0"/>
              </a:spcAft>
              <a:buFont typeface="Arial" pitchFamily="34" charset="0"/>
              <a:buChar char="•"/>
              <a:defRPr/>
            </a:pPr>
            <a:r>
              <a:rPr lang="en-US" dirty="0" smtClean="0"/>
              <a:t>A public IaaS, such as Amazon’s Elastic Compute Cloud (EC2), offers a web services API to perform management functions such as provisioning, decommissioning, and replication of virtual servers on the IaaS platform</a:t>
            </a:r>
          </a:p>
          <a:p>
            <a:pPr fontAlgn="auto">
              <a:spcAft>
                <a:spcPts val="0"/>
              </a:spcAft>
              <a:buFont typeface="Arial" pitchFamily="34" charset="0"/>
              <a:buChar char="•"/>
              <a:defRPr/>
            </a:pPr>
            <a:r>
              <a:rPr lang="en-US" dirty="0" smtClean="0"/>
              <a:t>Typically, the CSP blocks all port access to virtual servers and recommends that customers use port 22 (Secure Shell or SSH) to administer virtual server instances.</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rtlCol="0"/>
          <a:lstStyle/>
          <a:p>
            <a:pPr fontAlgn="auto">
              <a:spcAft>
                <a:spcPts val="0"/>
              </a:spcAft>
              <a:defRPr/>
            </a:pPr>
            <a:r>
              <a:rPr lang="en-US" smtClean="0"/>
              <a:t>Spoofing identity</a:t>
            </a:r>
          </a:p>
        </p:txBody>
      </p:sp>
      <p:sp>
        <p:nvSpPr>
          <p:cNvPr id="16387" name="Content Placeholder 2"/>
          <p:cNvSpPr>
            <a:spLocks noGrp="1"/>
          </p:cNvSpPr>
          <p:nvPr>
            <p:ph idx="1"/>
          </p:nvPr>
        </p:nvSpPr>
        <p:spPr/>
        <p:txBody>
          <a:bodyPr/>
          <a:lstStyle/>
          <a:p>
            <a:r>
              <a:rPr lang="en-US" smtClean="0"/>
              <a:t>illegally obtaining access and use of another person’s authentication information</a:t>
            </a:r>
          </a:p>
          <a:p>
            <a:pPr lvl="1"/>
            <a:endParaRPr lang="en-US" smtClean="0"/>
          </a:p>
          <a:p>
            <a:pPr lvl="1"/>
            <a:r>
              <a:rPr lang="en-US" smtClean="0"/>
              <a:t>Man in the middle</a:t>
            </a:r>
          </a:p>
          <a:p>
            <a:pPr lvl="1"/>
            <a:r>
              <a:rPr lang="en-US" smtClean="0"/>
              <a:t>URL phishing</a:t>
            </a:r>
          </a:p>
          <a:p>
            <a:pPr lvl="1"/>
            <a:r>
              <a:rPr lang="en-US" smtClean="0"/>
              <a:t>Email address spoofing (email spam)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Virtual Server Security-Threats</a:t>
            </a: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Stealing keys used to access and manage hosts (e.g., SSH private keys)</a:t>
            </a:r>
          </a:p>
          <a:p>
            <a:pPr fontAlgn="auto">
              <a:spcAft>
                <a:spcPts val="0"/>
              </a:spcAft>
              <a:buFont typeface="Arial" pitchFamily="34" charset="0"/>
              <a:buChar char="•"/>
              <a:defRPr/>
            </a:pPr>
            <a:r>
              <a:rPr lang="en-US" dirty="0" smtClean="0"/>
              <a:t>Attacking un patched, vulnerable services listening on standard ports (e.g., FTP, </a:t>
            </a:r>
            <a:r>
              <a:rPr lang="en-US" dirty="0" err="1" smtClean="0"/>
              <a:t>NetBIOS,SSH</a:t>
            </a:r>
            <a:r>
              <a:rPr lang="en-US" dirty="0" smtClean="0"/>
              <a:t>)</a:t>
            </a:r>
          </a:p>
          <a:p>
            <a:pPr fontAlgn="auto">
              <a:spcAft>
                <a:spcPts val="0"/>
              </a:spcAft>
              <a:buFont typeface="Arial" pitchFamily="34" charset="0"/>
              <a:buChar char="•"/>
              <a:defRPr/>
            </a:pPr>
            <a:r>
              <a:rPr lang="en-US" dirty="0" smtClean="0"/>
              <a:t>Hijacking accounts that are not properly secured (i.e., weak or no passwords for standard accounts)</a:t>
            </a:r>
          </a:p>
          <a:p>
            <a:pPr fontAlgn="auto">
              <a:spcAft>
                <a:spcPts val="0"/>
              </a:spcAft>
              <a:buFont typeface="Arial" pitchFamily="34" charset="0"/>
              <a:buChar char="•"/>
              <a:defRPr/>
            </a:pPr>
            <a:r>
              <a:rPr lang="en-US" dirty="0" smtClean="0"/>
              <a:t>Attacking systems that are not properly secured by host firewalls</a:t>
            </a:r>
          </a:p>
          <a:p>
            <a:pPr fontAlgn="auto">
              <a:spcAft>
                <a:spcPts val="0"/>
              </a:spcAft>
              <a:buFont typeface="Arial" pitchFamily="34" charset="0"/>
              <a:buChar char="•"/>
              <a:defRPr/>
            </a:pPr>
            <a:r>
              <a:rPr lang="en-US" dirty="0" smtClean="0"/>
              <a:t>Deploying Trojans embedded in the software component in the VM or within the VM image (the OS) itself</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Virtual Server Security </a:t>
            </a:r>
            <a:br>
              <a:rPr lang="en-US" dirty="0" smtClean="0"/>
            </a:br>
            <a:r>
              <a:rPr lang="en-US" dirty="0" smtClean="0"/>
              <a:t>(Recommendations)</a:t>
            </a:r>
            <a:endParaRPr lang="en-US" dirty="0"/>
          </a:p>
        </p:txBody>
      </p:sp>
      <p:sp>
        <p:nvSpPr>
          <p:cNvPr id="3" name="Content Placeholder 2"/>
          <p:cNvSpPr>
            <a:spLocks noGrp="1"/>
          </p:cNvSpPr>
          <p:nvPr>
            <p:ph idx="1"/>
          </p:nvPr>
        </p:nvSpPr>
        <p:spPr/>
        <p:txBody>
          <a:bodyPr rtlCol="0">
            <a:normAutofit fontScale="62500" lnSpcReduction="20000"/>
          </a:bodyPr>
          <a:lstStyle/>
          <a:p>
            <a:pPr fontAlgn="auto">
              <a:spcAft>
                <a:spcPts val="0"/>
              </a:spcAft>
              <a:buFont typeface="Arial" pitchFamily="34" charset="0"/>
              <a:buChar char="•"/>
              <a:defRPr/>
            </a:pPr>
            <a:r>
              <a:rPr lang="en-US" dirty="0" smtClean="0"/>
              <a:t>Use a secure-by-default configuration. Harden your image and use a standard hardened image for instantiating VMs (the guest OS) in a public cloud.</a:t>
            </a:r>
          </a:p>
          <a:p>
            <a:pPr fontAlgn="auto">
              <a:spcAft>
                <a:spcPts val="0"/>
              </a:spcAft>
              <a:buFont typeface="Arial" pitchFamily="34" charset="0"/>
              <a:buChar char="•"/>
              <a:defRPr/>
            </a:pPr>
            <a:r>
              <a:rPr lang="en-US" dirty="0" smtClean="0"/>
              <a:t>Safeguard the private keys required to access hosts in the public cloud.</a:t>
            </a:r>
          </a:p>
          <a:p>
            <a:pPr fontAlgn="auto">
              <a:spcAft>
                <a:spcPts val="0"/>
              </a:spcAft>
              <a:buFont typeface="Arial" pitchFamily="34" charset="0"/>
              <a:buChar char="•"/>
              <a:defRPr/>
            </a:pPr>
            <a:r>
              <a:rPr lang="en-US" dirty="0" smtClean="0"/>
              <a:t>Include no authentication credentials in your virtualized images except for a key to decrypt the file system key.</a:t>
            </a:r>
          </a:p>
          <a:p>
            <a:pPr fontAlgn="auto">
              <a:spcAft>
                <a:spcPts val="0"/>
              </a:spcAft>
              <a:buFont typeface="Arial" pitchFamily="34" charset="0"/>
              <a:buChar char="•"/>
              <a:defRPr/>
            </a:pPr>
            <a:r>
              <a:rPr lang="en-US" dirty="0" smtClean="0"/>
              <a:t>Do not allow password-based authentication for shell access.</a:t>
            </a:r>
          </a:p>
          <a:p>
            <a:pPr fontAlgn="auto">
              <a:spcAft>
                <a:spcPts val="0"/>
              </a:spcAft>
              <a:buFont typeface="Arial" pitchFamily="34" charset="0"/>
              <a:buChar char="•"/>
              <a:defRPr/>
            </a:pPr>
            <a:r>
              <a:rPr lang="en-US" dirty="0" smtClean="0"/>
              <a:t>Require passwords for sudo* or role-based access (e.g., Solaris, </a:t>
            </a:r>
            <a:r>
              <a:rPr lang="en-US" dirty="0" err="1" smtClean="0"/>
              <a:t>SELinux</a:t>
            </a:r>
            <a:r>
              <a:rPr lang="en-US" dirty="0" smtClean="0"/>
              <a:t>).</a:t>
            </a:r>
          </a:p>
          <a:p>
            <a:pPr fontAlgn="auto">
              <a:spcAft>
                <a:spcPts val="0"/>
              </a:spcAft>
              <a:buFont typeface="Arial" pitchFamily="34" charset="0"/>
              <a:buChar char="•"/>
              <a:defRPr/>
            </a:pPr>
            <a:r>
              <a:rPr lang="en-US" dirty="0" smtClean="0"/>
              <a:t>Run a host firewall and open only the minimum ports necessary to support the services on an instance.</a:t>
            </a:r>
          </a:p>
          <a:p>
            <a:pPr fontAlgn="auto">
              <a:spcAft>
                <a:spcPts val="0"/>
              </a:spcAft>
              <a:buFont typeface="Arial" pitchFamily="34" charset="0"/>
              <a:buChar char="•"/>
              <a:defRPr/>
            </a:pPr>
            <a:r>
              <a:rPr lang="en-US" dirty="0" smtClean="0"/>
              <a:t>Run only the required services and turn off the unused services (e.g., turn off FTP, print services, network file services, and database services if they are not required).</a:t>
            </a:r>
          </a:p>
          <a:p>
            <a:pPr fontAlgn="auto">
              <a:spcAft>
                <a:spcPts val="0"/>
              </a:spcAft>
              <a:buFont typeface="Arial" pitchFamily="34" charset="0"/>
              <a:buChar char="•"/>
              <a:defRPr/>
            </a:pPr>
            <a:r>
              <a:rPr lang="en-US" dirty="0" smtClean="0"/>
              <a:t>Install a host-based IDS such as OSSEC or Samhain.</a:t>
            </a:r>
          </a:p>
          <a:p>
            <a:pPr fontAlgn="auto">
              <a:spcAft>
                <a:spcPts val="0"/>
              </a:spcAft>
              <a:buFont typeface="Arial" pitchFamily="34" charset="0"/>
              <a:buChar char="•"/>
              <a:defRPr/>
            </a:pPr>
            <a:r>
              <a:rPr lang="en-US" dirty="0" smtClean="0"/>
              <a:t>Enable system auditing and event logging, and log the security events to a dedicated log</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End User Security</a:t>
            </a:r>
            <a:endParaRPr lang="en-US" dirty="0"/>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itchFamily="34" charset="0"/>
              <a:buChar char="•"/>
              <a:defRPr/>
            </a:pPr>
            <a:r>
              <a:rPr lang="en-US" dirty="0" smtClean="0"/>
              <a:t>Protection measures include use of security software, such as anti-malware, antivirus, personal firewalls, security patches, and IPS-type software on your Internet-connected computer.</a:t>
            </a:r>
          </a:p>
          <a:p>
            <a:pPr fontAlgn="auto">
              <a:spcAft>
                <a:spcPts val="0"/>
              </a:spcAft>
              <a:buFont typeface="Arial" pitchFamily="34" charset="0"/>
              <a:buChar char="•"/>
              <a:defRPr/>
            </a:pPr>
            <a:r>
              <a:rPr lang="en-US" dirty="0" smtClean="0"/>
              <a:t>“the browser is your operating system”, ubiquitous “operating systems” for consuming cloud services.</a:t>
            </a:r>
          </a:p>
          <a:p>
            <a:pPr fontAlgn="auto">
              <a:spcAft>
                <a:spcPts val="0"/>
              </a:spcAft>
              <a:buFont typeface="Arial" pitchFamily="34" charset="0"/>
              <a:buChar char="•"/>
              <a:defRPr/>
            </a:pPr>
            <a:r>
              <a:rPr lang="en-US" dirty="0" smtClean="0"/>
              <a:t>To achieve end-to-end security in a cloud, it is essential for customers to maintain good browser hygiene.</a:t>
            </a:r>
          </a:p>
          <a:p>
            <a:pPr fontAlgn="auto">
              <a:spcAft>
                <a:spcPts val="0"/>
              </a:spcAft>
              <a:buFont typeface="Arial" pitchFamily="34" charset="0"/>
              <a:buChar char="•"/>
              <a:defRPr/>
            </a:pPr>
            <a:r>
              <a:rPr lang="en-US" dirty="0" smtClean="0"/>
              <a:t>users are encouraged to frequently check their browser vendor’s website for security updates, use the auto-update feature, and install patches on a timely basis to maintain end user security.</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b="1" dirty="0" smtClean="0"/>
              <a:t>Data Security and Storage</a:t>
            </a:r>
          </a:p>
        </p:txBody>
      </p:sp>
      <p:sp>
        <p:nvSpPr>
          <p:cNvPr id="3" name="Content Placeholder 2"/>
          <p:cNvSpPr>
            <a:spLocks noGrp="1"/>
          </p:cNvSpPr>
          <p:nvPr>
            <p:ph idx="1"/>
          </p:nvPr>
        </p:nvSpPr>
        <p:spPr/>
        <p:txBody>
          <a:bodyPr rtlCol="0">
            <a:normAutofit fontScale="62500" lnSpcReduction="20000"/>
          </a:bodyPr>
          <a:lstStyle/>
          <a:p>
            <a:pPr fontAlgn="auto">
              <a:spcAft>
                <a:spcPts val="0"/>
              </a:spcAft>
              <a:buFont typeface="Arial" pitchFamily="34" charset="0"/>
              <a:buChar char="•"/>
              <a:defRPr/>
            </a:pPr>
            <a:r>
              <a:rPr lang="en-US" dirty="0" smtClean="0"/>
              <a:t>is a customer’s data actually encrypted when it is stored in the cloud? </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And if so, with what encryption algorithm, and with what key strength? It depends, and specifically, it depends on</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which CSP you are using. For example, EMC’s </a:t>
            </a:r>
            <a:r>
              <a:rPr lang="en-US" dirty="0" err="1" smtClean="0"/>
              <a:t>Mozy</a:t>
            </a:r>
            <a:r>
              <a:rPr lang="en-US" dirty="0" smtClean="0"/>
              <a:t> Enterprise does encrypt a customer’s data.</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However, AWS S3 does </a:t>
            </a:r>
            <a:r>
              <a:rPr lang="en-US" i="1" dirty="0" smtClean="0"/>
              <a:t>not encrypt a customer’s data. Customers are able to encrypt their own </a:t>
            </a:r>
            <a:r>
              <a:rPr lang="en-US" dirty="0" smtClean="0"/>
              <a:t>data themselves prior to uploading, but S3 does not provide encryption.</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If a CSP does encrypt a customer’s data, the next consideration concerns what encryption algorithm it uses.</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Symmetric Encryption</a:t>
            </a:r>
            <a:endParaRPr lang="en-US" dirty="0"/>
          </a:p>
        </p:txBody>
      </p:sp>
      <p:sp>
        <p:nvSpPr>
          <p:cNvPr id="57347" name="Content Placeholder 2"/>
          <p:cNvSpPr>
            <a:spLocks noGrp="1"/>
          </p:cNvSpPr>
          <p:nvPr>
            <p:ph idx="1"/>
          </p:nvPr>
        </p:nvSpPr>
        <p:spPr/>
        <p:txBody>
          <a:bodyPr/>
          <a:lstStyle/>
          <a:p>
            <a:r>
              <a:rPr lang="en-US" smtClean="0"/>
              <a:t>Symmetric encryption involves the use of a single secret key for both the encryption and decryption of data. </a:t>
            </a:r>
          </a:p>
          <a:p>
            <a:r>
              <a:rPr lang="en-US" smtClean="0"/>
              <a:t>Only symmetric encryption has the speed and computational efficiency to handle encryption of large volumes of data.</a:t>
            </a:r>
          </a:p>
          <a:p>
            <a:r>
              <a:rPr lang="en-US" smtClean="0"/>
              <a:t>Same concept of E-mail is also used in data storage encryption.</a:t>
            </a:r>
          </a:p>
          <a:p>
            <a:endParaRPr lang="en-US" smtClean="0"/>
          </a:p>
          <a:p>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Symmetric Encryption</a:t>
            </a:r>
            <a:endParaRPr lang="en-US" dirty="0"/>
          </a:p>
        </p:txBody>
      </p:sp>
      <p:pic>
        <p:nvPicPr>
          <p:cNvPr id="58371" name="Picture 3"/>
          <p:cNvPicPr>
            <a:picLocks noGrp="1" noChangeAspect="1" noChangeArrowheads="1"/>
          </p:cNvPicPr>
          <p:nvPr>
            <p:ph idx="1"/>
          </p:nvPr>
        </p:nvPicPr>
        <p:blipFill>
          <a:blip r:embed="rId2" cstate="print"/>
          <a:srcRect/>
          <a:stretch>
            <a:fillRect/>
          </a:stretch>
        </p:blipFill>
        <p:spPr>
          <a:xfrm>
            <a:off x="609600" y="2057400"/>
            <a:ext cx="7696200" cy="3132138"/>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smtClean="0"/>
              <a:t>ASymmetric</a:t>
            </a:r>
            <a:r>
              <a:rPr lang="en-US" dirty="0" smtClean="0"/>
              <a:t> Encryption</a:t>
            </a:r>
            <a:br>
              <a:rPr lang="en-US" dirty="0" smtClean="0"/>
            </a:br>
            <a:r>
              <a:rPr lang="en-US" dirty="0" smtClean="0"/>
              <a:t>(Email but not in data storage)</a:t>
            </a:r>
            <a:endParaRPr lang="en-US" dirty="0"/>
          </a:p>
        </p:txBody>
      </p:sp>
      <p:pic>
        <p:nvPicPr>
          <p:cNvPr id="59395" name="Picture 2"/>
          <p:cNvPicPr>
            <a:picLocks noGrp="1" noChangeAspect="1" noChangeArrowheads="1"/>
          </p:cNvPicPr>
          <p:nvPr>
            <p:ph idx="1"/>
          </p:nvPr>
        </p:nvPicPr>
        <p:blipFill>
          <a:blip r:embed="rId2" cstate="print"/>
          <a:srcRect/>
          <a:stretch>
            <a:fillRect/>
          </a:stretch>
        </p:blipFill>
        <p:spPr>
          <a:xfrm>
            <a:off x="1371600" y="1828800"/>
            <a:ext cx="6629400" cy="3100388"/>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Security VPC Management </a:t>
            </a:r>
            <a:br>
              <a:rPr lang="en-US" dirty="0" smtClean="0"/>
            </a:br>
            <a:r>
              <a:rPr lang="en-US" sz="2700" dirty="0" smtClean="0"/>
              <a:t>(</a:t>
            </a:r>
            <a:r>
              <a:rPr lang="en-US" sz="2700" b="1" dirty="0" smtClean="0"/>
              <a:t>Vulnerability, Patch, and Configuration )</a:t>
            </a:r>
            <a:endParaRPr lang="en-US" sz="2700" dirty="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sz="2000" b="1" dirty="0" smtClean="0"/>
              <a:t>The ability for malware (or a cracker) to remotely exploit vulnerabilities of  infrastructure components, network services, and applications remains a major threat to cloud services</a:t>
            </a:r>
            <a:r>
              <a:rPr lang="en-US" sz="2400" b="1" dirty="0" smtClean="0"/>
              <a:t>.</a:t>
            </a:r>
          </a:p>
          <a:p>
            <a:pPr fontAlgn="auto">
              <a:spcAft>
                <a:spcPts val="0"/>
              </a:spcAft>
              <a:buFont typeface="Arial" pitchFamily="34" charset="0"/>
              <a:buNone/>
              <a:defRPr/>
            </a:pPr>
            <a:endParaRPr lang="en-US" sz="2400" b="1" dirty="0" smtClean="0"/>
          </a:p>
          <a:p>
            <a:pPr fontAlgn="auto">
              <a:spcAft>
                <a:spcPts val="0"/>
              </a:spcAft>
              <a:buFont typeface="Arial" pitchFamily="34" charset="0"/>
              <a:buChar char="•"/>
              <a:defRPr/>
            </a:pPr>
            <a:r>
              <a:rPr lang="en-US" sz="2000" b="1" dirty="0" smtClean="0"/>
              <a:t>CSPs are responsible for the vulnerability, patch, and configuration (VPC) management of the infrastructure. (networks, hosts, applications, and storage)</a:t>
            </a:r>
          </a:p>
          <a:p>
            <a:pPr fontAlgn="auto">
              <a:spcAft>
                <a:spcPts val="0"/>
              </a:spcAft>
              <a:buFont typeface="Arial" pitchFamily="34" charset="0"/>
              <a:buChar char="•"/>
              <a:defRPr/>
            </a:pPr>
            <a:endParaRPr lang="en-US" sz="2000" b="1" dirty="0" smtClean="0"/>
          </a:p>
          <a:p>
            <a:pPr fontAlgn="auto">
              <a:spcAft>
                <a:spcPts val="0"/>
              </a:spcAft>
              <a:buFont typeface="Arial" pitchFamily="34" charset="0"/>
              <a:buChar char="•"/>
              <a:defRPr/>
            </a:pPr>
            <a:r>
              <a:rPr lang="en-US" sz="2200" b="1" dirty="0" smtClean="0"/>
              <a:t>customers are not spared from their VPC duties and should understand the VPC aspects for which they are responsible.</a:t>
            </a:r>
          </a:p>
          <a:p>
            <a:pPr fontAlgn="auto">
              <a:spcAft>
                <a:spcPts val="0"/>
              </a:spcAft>
              <a:buFont typeface="Arial" pitchFamily="34" charset="0"/>
              <a:buNone/>
              <a:defRPr/>
            </a:pPr>
            <a:endParaRPr lang="en-US" sz="2200" b="1" dirty="0" smtClean="0"/>
          </a:p>
          <a:p>
            <a:pPr fontAlgn="auto">
              <a:spcAft>
                <a:spcPts val="0"/>
              </a:spcAft>
              <a:buFont typeface="Arial" pitchFamily="34" charset="0"/>
              <a:buChar char="•"/>
              <a:defRPr/>
            </a:pPr>
            <a:r>
              <a:rPr lang="en-US" sz="2000" b="1" dirty="0" smtClean="0"/>
              <a:t>A VPC management scope should address end-to-end security and should include customer-managed systems and applications that interface with cloud services.</a:t>
            </a:r>
          </a:p>
          <a:p>
            <a:pPr fontAlgn="auto">
              <a:spcAft>
                <a:spcPts val="0"/>
              </a:spcAft>
              <a:buFont typeface="Arial" pitchFamily="34" charset="0"/>
              <a:buChar char="•"/>
              <a:defRPr/>
            </a:pPr>
            <a:endParaRPr 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Security Vulnerability Management</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Vulnerability management is an essential threat management element to help protect hosts, network devices, and applications from attacks against known vulnerabilities.</a:t>
            </a:r>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Vulnerability management process that involves routine scanning of systems connected to their network, assessing the risks of vulnerabilities to the organization, and a remediation to address the risks.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	Security Patch Management</a:t>
            </a:r>
            <a:endParaRPr lang="en-US" dirty="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sz="2600" dirty="0" smtClean="0"/>
              <a:t>scope of patch management responsibility for customers will have a low-to-high relevance in the order of </a:t>
            </a:r>
            <a:r>
              <a:rPr lang="en-US" sz="2600" dirty="0" err="1" smtClean="0"/>
              <a:t>SaaS</a:t>
            </a:r>
            <a:r>
              <a:rPr lang="en-US" sz="2600" dirty="0" smtClean="0"/>
              <a:t>, </a:t>
            </a:r>
            <a:r>
              <a:rPr lang="en-US" sz="2600" dirty="0" err="1" smtClean="0"/>
              <a:t>PaaS</a:t>
            </a:r>
            <a:r>
              <a:rPr lang="en-US" sz="2600" dirty="0" smtClean="0"/>
              <a:t>, and </a:t>
            </a:r>
            <a:r>
              <a:rPr lang="en-US" sz="2600" dirty="0" err="1" smtClean="0"/>
              <a:t>IaaS</a:t>
            </a:r>
            <a:r>
              <a:rPr lang="en-US" sz="2600" dirty="0" smtClean="0"/>
              <a:t> services.</a:t>
            </a:r>
          </a:p>
          <a:p>
            <a:pPr fontAlgn="auto">
              <a:spcAft>
                <a:spcPts val="0"/>
              </a:spcAft>
              <a:buFont typeface="Arial" pitchFamily="34" charset="0"/>
              <a:buChar char="•"/>
              <a:defRPr/>
            </a:pPr>
            <a:r>
              <a:rPr lang="en-US" sz="2600" dirty="0" smtClean="0"/>
              <a:t>Customers are responsible for managing patches for the whole stack of software (operating system, applications, and database) installed and operated on the </a:t>
            </a:r>
            <a:r>
              <a:rPr lang="en-US" sz="2600" dirty="0" err="1" smtClean="0"/>
              <a:t>IaaS</a:t>
            </a:r>
            <a:r>
              <a:rPr lang="en-US" sz="2600" dirty="0" smtClean="0"/>
              <a:t> platform. </a:t>
            </a:r>
          </a:p>
          <a:p>
            <a:pPr fontAlgn="auto">
              <a:spcAft>
                <a:spcPts val="0"/>
              </a:spcAft>
              <a:buFont typeface="Arial" pitchFamily="34" charset="0"/>
              <a:buChar char="•"/>
              <a:defRPr/>
            </a:pPr>
            <a:r>
              <a:rPr lang="en-US" sz="2600" dirty="0" smtClean="0"/>
              <a:t>Customers are also responsible for patching their applications deployed on the </a:t>
            </a:r>
            <a:r>
              <a:rPr lang="en-US" sz="2600" dirty="0" err="1" smtClean="0"/>
              <a:t>PaaS</a:t>
            </a:r>
            <a:r>
              <a:rPr lang="en-US" sz="2600" dirty="0" smtClean="0"/>
              <a:t> platform.</a:t>
            </a:r>
          </a:p>
          <a:p>
            <a:pPr fontAlgn="auto">
              <a:spcAft>
                <a:spcPts val="0"/>
              </a:spcAft>
              <a:buFont typeface="Arial" pitchFamily="34" charset="0"/>
              <a:buChar char="•"/>
              <a:defRPr/>
            </a:pPr>
            <a:r>
              <a:rPr lang="en-US" sz="2800" dirty="0" smtClean="0"/>
              <a:t>customers are relieved from patch </a:t>
            </a:r>
            <a:r>
              <a:rPr lang="fr-FR" sz="2800" dirty="0" smtClean="0"/>
              <a:t>management </a:t>
            </a:r>
            <a:r>
              <a:rPr lang="fr-FR" sz="2800" dirty="0" err="1" smtClean="0"/>
              <a:t>duties</a:t>
            </a:r>
            <a:r>
              <a:rPr lang="fr-FR" sz="2800" dirty="0" smtClean="0"/>
              <a:t> in a </a:t>
            </a:r>
            <a:r>
              <a:rPr lang="fr-FR" sz="2800" dirty="0" err="1" smtClean="0"/>
              <a:t>SaaS</a:t>
            </a:r>
            <a:r>
              <a:rPr lang="fr-FR" sz="2800" dirty="0" smtClean="0"/>
              <a:t> </a:t>
            </a:r>
            <a:r>
              <a:rPr lang="fr-FR" sz="2800" dirty="0" err="1" smtClean="0"/>
              <a:t>environment</a:t>
            </a:r>
            <a:endParaRPr lang="fr-FR" sz="2800" dirty="0" smtClean="0"/>
          </a:p>
          <a:p>
            <a:pPr fontAlgn="auto">
              <a:spcAft>
                <a:spcPts val="0"/>
              </a:spcAft>
              <a:buFont typeface="Arial" pitchFamily="34" charset="0"/>
              <a:buChar char="•"/>
              <a:defRPr/>
            </a:pPr>
            <a:endParaRPr lang="en-US" sz="2600" dirty="0" smtClean="0"/>
          </a:p>
          <a:p>
            <a:pPr fontAlgn="auto">
              <a:spcAft>
                <a:spcPts val="0"/>
              </a:spcAft>
              <a:buFont typeface="Arial" pitchFamily="34" charset="0"/>
              <a:buNone/>
              <a:defRPr/>
            </a:pPr>
            <a:endParaRPr lang="en-US" dirty="0" smtClean="0"/>
          </a:p>
          <a:p>
            <a:pPr fontAlgn="auto">
              <a:spcAft>
                <a:spcPts val="0"/>
              </a:spcAft>
              <a:buFont typeface="Arial" pitchFamily="34" charset="0"/>
              <a:buNone/>
              <a:defRPr/>
            </a:pPr>
            <a:endParaRPr lang="en-US" dirty="0" smtClean="0"/>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rtlCol="0"/>
          <a:lstStyle/>
          <a:p>
            <a:pPr fontAlgn="auto">
              <a:spcAft>
                <a:spcPts val="0"/>
              </a:spcAft>
              <a:defRPr/>
            </a:pPr>
            <a:r>
              <a:rPr lang="en-US" smtClean="0"/>
              <a:t>Tampering with data</a:t>
            </a:r>
          </a:p>
        </p:txBody>
      </p:sp>
      <p:sp>
        <p:nvSpPr>
          <p:cNvPr id="17411" name="Content Placeholder 2"/>
          <p:cNvSpPr>
            <a:spLocks noGrp="1"/>
          </p:cNvSpPr>
          <p:nvPr>
            <p:ph idx="1"/>
          </p:nvPr>
        </p:nvSpPr>
        <p:spPr/>
        <p:txBody>
          <a:bodyPr/>
          <a:lstStyle/>
          <a:p>
            <a:r>
              <a:rPr lang="en-US" smtClean="0"/>
              <a:t>Malicious modification of the data</a:t>
            </a:r>
          </a:p>
          <a:p>
            <a:r>
              <a:rPr lang="en-US" smtClean="0"/>
              <a:t>Often hard and costly to detect</a:t>
            </a:r>
          </a:p>
          <a:p>
            <a:pPr lvl="1"/>
            <a:r>
              <a:rPr lang="en-US" smtClean="0"/>
              <a:t>you might not find the modified data until some time has passed; </a:t>
            </a:r>
          </a:p>
          <a:p>
            <a:pPr lvl="1"/>
            <a:r>
              <a:rPr lang="en-US" smtClean="0"/>
              <a:t>once you find one tampered item, you’ll have to thoroughly check all the other data on your systems</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Security Configuration Management</a:t>
            </a:r>
            <a:br>
              <a:rPr lang="en-US" b="1" dirty="0" smtClean="0"/>
            </a:br>
            <a:endParaRPr lang="en-US" dirty="0"/>
          </a:p>
        </p:txBody>
      </p:sp>
      <p:sp>
        <p:nvSpPr>
          <p:cNvPr id="63491" name="Content Placeholder 2"/>
          <p:cNvSpPr>
            <a:spLocks noGrp="1"/>
          </p:cNvSpPr>
          <p:nvPr>
            <p:ph idx="1"/>
          </p:nvPr>
        </p:nvSpPr>
        <p:spPr/>
        <p:txBody>
          <a:bodyPr/>
          <a:lstStyle/>
          <a:p>
            <a:r>
              <a:rPr lang="en-US" smtClean="0"/>
              <a:t>Protecting the configuration of the network, host, and application entails monitoring and access control to critical system and database configuration files, including OS configuration, firewall policies, network zone configuration, locally and remotely attached storage, and an access control management database.</a:t>
            </a:r>
          </a:p>
          <a:p>
            <a:endParaRPr lang="en-US" smtClean="0"/>
          </a:p>
          <a:p>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Security as a Service </a:t>
            </a:r>
            <a:endParaRPr lang="en-US" dirty="0"/>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itchFamily="34" charset="0"/>
              <a:buChar char="•"/>
              <a:defRPr/>
            </a:pPr>
            <a:r>
              <a:rPr lang="en-US" dirty="0" smtClean="0"/>
              <a:t>The first type comprises established information security vendors who are changing their delivery methods to include services delivered through the cloud.</a:t>
            </a:r>
          </a:p>
          <a:p>
            <a:pPr fontAlgn="auto">
              <a:spcAft>
                <a:spcPts val="0"/>
              </a:spcAft>
              <a:buFont typeface="Arial" pitchFamily="34" charset="0"/>
              <a:buChar char="•"/>
              <a:defRPr/>
            </a:pPr>
            <a:r>
              <a:rPr lang="en-US" dirty="0" smtClean="0"/>
              <a:t>The second type comprises start-up information security companies that are also emerging in this field as pure, play CSPs—that is, these companies</a:t>
            </a:r>
          </a:p>
          <a:p>
            <a:pPr fontAlgn="auto">
              <a:spcAft>
                <a:spcPts val="0"/>
              </a:spcAft>
              <a:buFont typeface="Arial" pitchFamily="34" charset="0"/>
              <a:buNone/>
              <a:defRPr/>
            </a:pPr>
            <a:r>
              <a:rPr lang="en-US" dirty="0" smtClean="0"/>
              <a:t>    provide security only as a cloud service.</a:t>
            </a:r>
          </a:p>
          <a:p>
            <a:pPr fontAlgn="auto">
              <a:spcAft>
                <a:spcPts val="0"/>
              </a:spcAft>
              <a:buFont typeface="Arial" pitchFamily="34" charset="0"/>
              <a:buNone/>
              <a:defRPr/>
            </a:pPr>
            <a:r>
              <a:rPr lang="en-US" dirty="0" smtClean="0"/>
              <a:t>    </a:t>
            </a:r>
          </a:p>
          <a:p>
            <a:pPr fontAlgn="auto">
              <a:spcAft>
                <a:spcPts val="0"/>
              </a:spcAft>
              <a:buFont typeface="Arial" pitchFamily="34" charset="0"/>
              <a:buNone/>
              <a:defRPr/>
            </a:pPr>
            <a:r>
              <a:rPr lang="en-US" dirty="0" smtClean="0"/>
              <a:t>       </a:t>
            </a:r>
            <a:r>
              <a:rPr lang="en-US" b="1" dirty="0" smtClean="0">
                <a:effectLst>
                  <a:outerShdw blurRad="38100" dist="38100" dir="2700000" algn="tl">
                    <a:srgbClr val="000000">
                      <a:alpha val="43137"/>
                    </a:srgbClr>
                  </a:outerShdw>
                </a:effectLst>
              </a:rPr>
              <a:t>Don’t provide traditional client/server security</a:t>
            </a:r>
          </a:p>
          <a:p>
            <a:pPr fontAlgn="auto">
              <a:spcAft>
                <a:spcPts val="0"/>
              </a:spcAft>
              <a:buFont typeface="Arial" pitchFamily="34" charset="0"/>
              <a:buNone/>
              <a:defRPr/>
            </a:pPr>
            <a:r>
              <a:rPr lang="en-US" b="1" dirty="0" smtClean="0">
                <a:effectLst>
                  <a:outerShdw blurRad="38100" dist="38100" dir="2700000" algn="tl">
                    <a:srgbClr val="000000">
                      <a:alpha val="43137"/>
                    </a:srgbClr>
                  </a:outerShdw>
                </a:effectLst>
              </a:rPr>
              <a:t>    products for networks, hosts, and/or applications</a:t>
            </a:r>
            <a:endParaRPr 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Today’s Offerings</a:t>
            </a:r>
            <a:endParaRPr lang="en-US" dirty="0"/>
          </a:p>
        </p:txBody>
      </p:sp>
      <p:sp>
        <p:nvSpPr>
          <p:cNvPr id="65539" name="Content Placeholder 2"/>
          <p:cNvSpPr>
            <a:spLocks noGrp="1"/>
          </p:cNvSpPr>
          <p:nvPr>
            <p:ph idx="1"/>
          </p:nvPr>
        </p:nvSpPr>
        <p:spPr/>
        <p:txBody>
          <a:bodyPr/>
          <a:lstStyle/>
          <a:p>
            <a:r>
              <a:rPr lang="en-US" smtClean="0"/>
              <a:t>email filtering (including backup, archival, and e-discovery); </a:t>
            </a:r>
          </a:p>
          <a:p>
            <a:r>
              <a:rPr lang="en-US" smtClean="0"/>
              <a:t>web content filtering;</a:t>
            </a:r>
          </a:p>
          <a:p>
            <a:r>
              <a:rPr lang="en-US" smtClean="0"/>
              <a:t>vulnerability management; </a:t>
            </a:r>
          </a:p>
          <a:p>
            <a:r>
              <a:rPr lang="en-US" smtClean="0"/>
              <a:t>identity-as-a-service (</a:t>
            </a:r>
            <a:r>
              <a:rPr lang="en-US" i="1" smtClean="0"/>
              <a:t>IDaaS).</a:t>
            </a: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Identity Management-As-a-Service</a:t>
            </a:r>
            <a:endParaRPr lang="en-US" dirty="0"/>
          </a:p>
        </p:txBody>
      </p:sp>
      <p:pic>
        <p:nvPicPr>
          <p:cNvPr id="66563" name="Picture 2"/>
          <p:cNvPicPr>
            <a:picLocks noGrp="1" noChangeAspect="1" noChangeArrowheads="1"/>
          </p:cNvPicPr>
          <p:nvPr>
            <p:ph idx="1"/>
          </p:nvPr>
        </p:nvPicPr>
        <p:blipFill>
          <a:blip r:embed="rId2" cstate="print"/>
          <a:srcRect/>
          <a:stretch>
            <a:fillRect/>
          </a:stretch>
        </p:blipFill>
        <p:spPr>
          <a:xfrm>
            <a:off x="1052513" y="1600200"/>
            <a:ext cx="7038975" cy="4525963"/>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fontAlgn="auto">
              <a:spcAft>
                <a:spcPts val="0"/>
              </a:spcAft>
              <a:defRPr/>
            </a:pPr>
            <a:r>
              <a:rPr lang="en-US" dirty="0" smtClean="0"/>
              <a:t>Autonomic Computing</a:t>
            </a:r>
            <a:endParaRPr lang="en-US" dirty="0"/>
          </a:p>
        </p:txBody>
      </p:sp>
      <p:pic>
        <p:nvPicPr>
          <p:cNvPr id="67587" name="Picture 2"/>
          <p:cNvPicPr>
            <a:picLocks noGrp="1" noChangeAspect="1" noChangeArrowheads="1"/>
          </p:cNvPicPr>
          <p:nvPr>
            <p:ph idx="1"/>
          </p:nvPr>
        </p:nvPicPr>
        <p:blipFill>
          <a:blip r:embed="rId2" cstate="print"/>
          <a:srcRect/>
          <a:stretch>
            <a:fillRect/>
          </a:stretch>
        </p:blipFill>
        <p:spPr>
          <a:xfrm>
            <a:off x="685800" y="1905000"/>
            <a:ext cx="8001000" cy="1219200"/>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Characteristics</a:t>
            </a:r>
            <a:br>
              <a:rPr lang="en-US" dirty="0" smtClean="0"/>
            </a:br>
            <a:endParaRPr lang="en-US" dirty="0"/>
          </a:p>
        </p:txBody>
      </p:sp>
      <p:pic>
        <p:nvPicPr>
          <p:cNvPr id="68611" name="Picture 2"/>
          <p:cNvPicPr>
            <a:picLocks noGrp="1" noChangeAspect="1" noChangeArrowheads="1"/>
          </p:cNvPicPr>
          <p:nvPr>
            <p:ph idx="1"/>
          </p:nvPr>
        </p:nvPicPr>
        <p:blipFill>
          <a:blip r:embed="rId2" cstate="print"/>
          <a:srcRect/>
          <a:stretch>
            <a:fillRect/>
          </a:stretch>
        </p:blipFill>
        <p:spPr>
          <a:xfrm>
            <a:off x="381000" y="1219200"/>
            <a:ext cx="8458200" cy="4906963"/>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685800" y="1295400"/>
            <a:ext cx="7924800" cy="3962400"/>
          </a:xfrm>
          <a:prstGeom prst="rect">
            <a:avLst/>
          </a:prstGeom>
          <a:noFill/>
          <a:ln w="9525">
            <a:noFill/>
            <a:miter lim="800000"/>
            <a:headEnd/>
            <a:tailEnd/>
          </a:ln>
        </p:spPr>
      </p:pic>
      <p:sp>
        <p:nvSpPr>
          <p:cNvPr id="2" name="Title 1"/>
          <p:cNvSpPr>
            <a:spLocks noGrp="1"/>
          </p:cNvSpPr>
          <p:nvPr>
            <p:ph type="title"/>
          </p:nvPr>
        </p:nvSpPr>
        <p:spPr/>
        <p:txBody>
          <a:bodyPr rtlCol="0"/>
          <a:lstStyle/>
          <a:p>
            <a:pPr fontAlgn="auto">
              <a:spcAft>
                <a:spcPts val="0"/>
              </a:spcAft>
              <a:defRPr/>
            </a:pPr>
            <a:endParaRPr lang="en-IN"/>
          </a:p>
        </p:txBody>
      </p:sp>
      <p:sp>
        <p:nvSpPr>
          <p:cNvPr id="69636" name="Content Placeholder 2"/>
          <p:cNvSpPr>
            <a:spLocks noGrp="1"/>
          </p:cNvSpPr>
          <p:nvPr>
            <p:ph idx="1"/>
          </p:nvPr>
        </p:nvSpPr>
        <p:spPr/>
        <p:txBody>
          <a:bodyPr/>
          <a:lstStyle/>
          <a:p>
            <a:endParaRPr lang="en-I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990600" y="1981200"/>
            <a:ext cx="7343775" cy="2362200"/>
          </a:xfrm>
          <a:prstGeom prst="rect">
            <a:avLst/>
          </a:prstGeom>
          <a:noFill/>
          <a:ln w="9525">
            <a:noFill/>
            <a:miter lim="800000"/>
            <a:headEnd/>
            <a:tailEnd/>
          </a:ln>
        </p:spPr>
      </p:pic>
      <p:sp>
        <p:nvSpPr>
          <p:cNvPr id="2" name="Title 1"/>
          <p:cNvSpPr>
            <a:spLocks noGrp="1"/>
          </p:cNvSpPr>
          <p:nvPr>
            <p:ph type="title"/>
          </p:nvPr>
        </p:nvSpPr>
        <p:spPr/>
        <p:txBody>
          <a:bodyPr rtlCol="0"/>
          <a:lstStyle/>
          <a:p>
            <a:pPr fontAlgn="auto">
              <a:spcAft>
                <a:spcPts val="0"/>
              </a:spcAft>
              <a:defRPr/>
            </a:pPr>
            <a:endParaRPr lang="en-IN"/>
          </a:p>
        </p:txBody>
      </p:sp>
      <p:sp>
        <p:nvSpPr>
          <p:cNvPr id="70660" name="Content Placeholder 2"/>
          <p:cNvSpPr>
            <a:spLocks noGrp="1"/>
          </p:cNvSpPr>
          <p:nvPr>
            <p:ph idx="1"/>
          </p:nvPr>
        </p:nvSpPr>
        <p:spPr/>
        <p:txBody>
          <a:bodyPr/>
          <a:lstStyle/>
          <a:p>
            <a:endParaRPr lang="en-I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rtlCol="0"/>
          <a:lstStyle/>
          <a:p>
            <a:pPr fontAlgn="auto">
              <a:spcAft>
                <a:spcPts val="0"/>
              </a:spcAft>
              <a:defRPr/>
            </a:pPr>
            <a:r>
              <a:rPr lang="en-US" smtClean="0"/>
              <a:t>Repudiation </a:t>
            </a:r>
          </a:p>
        </p:txBody>
      </p:sp>
      <p:sp>
        <p:nvSpPr>
          <p:cNvPr id="18435" name="Content Placeholder 2"/>
          <p:cNvSpPr>
            <a:spLocks noGrp="1"/>
          </p:cNvSpPr>
          <p:nvPr>
            <p:ph idx="1"/>
          </p:nvPr>
        </p:nvSpPr>
        <p:spPr/>
        <p:txBody>
          <a:bodyPr/>
          <a:lstStyle/>
          <a:p>
            <a:r>
              <a:rPr lang="en-US" smtClean="0"/>
              <a:t>a legitimate transaction will be disowned by one of the participants</a:t>
            </a:r>
          </a:p>
          <a:p>
            <a:pPr lvl="1"/>
            <a:r>
              <a:rPr lang="en-US" smtClean="0"/>
              <a:t>You sign a document first; and refused to confirm the signature </a:t>
            </a:r>
          </a:p>
          <a:p>
            <a:pPr lvl="1"/>
            <a:r>
              <a:rPr lang="en-US" smtClean="0"/>
              <a:t>Need a trusted third party to mitigate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rtlCol="0"/>
          <a:lstStyle/>
          <a:p>
            <a:pPr fontAlgn="auto">
              <a:spcAft>
                <a:spcPts val="0"/>
              </a:spcAft>
              <a:defRPr/>
            </a:pPr>
            <a:r>
              <a:rPr lang="en-US" smtClean="0"/>
              <a:t>Information/data disclosure</a:t>
            </a:r>
          </a:p>
        </p:txBody>
      </p:sp>
      <p:sp>
        <p:nvSpPr>
          <p:cNvPr id="19459" name="Content Placeholder 2"/>
          <p:cNvSpPr>
            <a:spLocks noGrp="1"/>
          </p:cNvSpPr>
          <p:nvPr>
            <p:ph idx="1"/>
          </p:nvPr>
        </p:nvSpPr>
        <p:spPr/>
        <p:txBody>
          <a:bodyPr/>
          <a:lstStyle/>
          <a:p>
            <a:r>
              <a:rPr lang="en-US" smtClean="0"/>
              <a:t>an attacker can gain access, without permission, to data that the owner doesn’t want him or her to have.</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rtlCol="0"/>
          <a:lstStyle/>
          <a:p>
            <a:pPr fontAlgn="auto">
              <a:spcAft>
                <a:spcPts val="0"/>
              </a:spcAft>
              <a:defRPr/>
            </a:pPr>
            <a:r>
              <a:rPr lang="en-US" smtClean="0"/>
              <a:t>Denial of service </a:t>
            </a:r>
          </a:p>
        </p:txBody>
      </p:sp>
      <p:sp>
        <p:nvSpPr>
          <p:cNvPr id="20483" name="Content Placeholder 2"/>
          <p:cNvSpPr>
            <a:spLocks noGrp="1"/>
          </p:cNvSpPr>
          <p:nvPr>
            <p:ph idx="1"/>
          </p:nvPr>
        </p:nvSpPr>
        <p:spPr/>
        <p:txBody>
          <a:bodyPr/>
          <a:lstStyle/>
          <a:p>
            <a:r>
              <a:rPr lang="en-US" smtClean="0"/>
              <a:t>an explicit attempt to prevent legitimate users from using a service or system. It involves the overuse of legitimate resources. </a:t>
            </a:r>
          </a:p>
          <a:p>
            <a:r>
              <a:rPr lang="en-US" smtClean="0"/>
              <a:t>You can stop all such attacks by removing the resource used by the attacker, but then real users can’t use the resource either.</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lstStyle/>
          <a:p>
            <a:pPr fontAlgn="auto">
              <a:spcAft>
                <a:spcPts val="0"/>
              </a:spcAft>
              <a:defRPr/>
            </a:pPr>
            <a:r>
              <a:rPr lang="en-US" smtClean="0"/>
              <a:t>Escalation of privilege </a:t>
            </a:r>
          </a:p>
        </p:txBody>
      </p:sp>
      <p:sp>
        <p:nvSpPr>
          <p:cNvPr id="21507" name="Content Placeholder 2"/>
          <p:cNvSpPr>
            <a:spLocks noGrp="1"/>
          </p:cNvSpPr>
          <p:nvPr>
            <p:ph idx="1"/>
          </p:nvPr>
        </p:nvSpPr>
        <p:spPr/>
        <p:txBody>
          <a:bodyPr/>
          <a:lstStyle/>
          <a:p>
            <a:r>
              <a:rPr lang="en-US" smtClean="0"/>
              <a:t>an unprivileged user gains privileged access. </a:t>
            </a:r>
          </a:p>
          <a:p>
            <a:pPr lvl="1"/>
            <a:r>
              <a:rPr lang="en-US" smtClean="0"/>
              <a:t>E.g. unprivileged user who contrives a way to be added to the Administrators group</a:t>
            </a:r>
            <a:br>
              <a:rPr lang="en-US" smtClean="0"/>
            </a:b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kuk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Konkuk Simple</Template>
  <TotalTime>52434</TotalTime>
  <Words>2515</Words>
  <Application>Microsoft Office PowerPoint</Application>
  <PresentationFormat>On-screen Show (4:3)</PresentationFormat>
  <Paragraphs>313</Paragraphs>
  <Slides>57</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Arial</vt:lpstr>
      <vt:lpstr>Georgia</vt:lpstr>
      <vt:lpstr>Segoe UI</vt:lpstr>
      <vt:lpstr>Verdana</vt:lpstr>
      <vt:lpstr>宋体</vt:lpstr>
      <vt:lpstr>Konkuk Simple</vt:lpstr>
      <vt:lpstr>Slide 1</vt:lpstr>
      <vt:lpstr>Threats – methods doing attacks</vt:lpstr>
      <vt:lpstr>Organizing the threats using STRIDE</vt:lpstr>
      <vt:lpstr>Spoofing identity</vt:lpstr>
      <vt:lpstr>Tampering with data</vt:lpstr>
      <vt:lpstr>Repudiation </vt:lpstr>
      <vt:lpstr>Information/data disclosure</vt:lpstr>
      <vt:lpstr>Denial of service </vt:lpstr>
      <vt:lpstr>Escalation of privilege </vt:lpstr>
      <vt:lpstr>Attackers</vt:lpstr>
      <vt:lpstr>Who is the attacker?</vt:lpstr>
      <vt:lpstr>Attacker Capability: Malicious Insiders</vt:lpstr>
      <vt:lpstr>Attacker Capability: Cloud Provider</vt:lpstr>
      <vt:lpstr>Attacker motivation: Cloud Provider</vt:lpstr>
      <vt:lpstr>Attacker Capability: Outside attacker</vt:lpstr>
      <vt:lpstr>Attacker goals: Outside attackers</vt:lpstr>
      <vt:lpstr>Man-in-Middle</vt:lpstr>
      <vt:lpstr>Trusted Zones</vt:lpstr>
      <vt:lpstr>Trusted Zone</vt:lpstr>
      <vt:lpstr>Identity Federation</vt:lpstr>
      <vt:lpstr>Virtual Network Security</vt:lpstr>
      <vt:lpstr>Access Management</vt:lpstr>
      <vt:lpstr>Security Info &amp; Event Management (SIEM)</vt:lpstr>
      <vt:lpstr>Anti-Malware</vt:lpstr>
      <vt:lpstr>Cyber crime Intelligence</vt:lpstr>
      <vt:lpstr>Strong Authentication</vt:lpstr>
      <vt:lpstr>Data Loss Prevention</vt:lpstr>
      <vt:lpstr>Encryption and Key Management</vt:lpstr>
      <vt:lpstr>Tokenization &amp; GRC</vt:lpstr>
      <vt:lpstr>Slide 30</vt:lpstr>
      <vt:lpstr>Slide 31</vt:lpstr>
      <vt:lpstr>Access Control (ACM functions)</vt:lpstr>
      <vt:lpstr>Control Statements</vt:lpstr>
      <vt:lpstr>Security Management &amp; Monitoring Scope</vt:lpstr>
      <vt:lpstr>Infrastructure Security –Network Level</vt:lpstr>
      <vt:lpstr>Infrastructure Security</vt:lpstr>
      <vt:lpstr>Infrastructure Security- Host Level</vt:lpstr>
      <vt:lpstr>Infrastructure Security- Host Level</vt:lpstr>
      <vt:lpstr>Virtual Server Security</vt:lpstr>
      <vt:lpstr>Virtual Server Security-Threats</vt:lpstr>
      <vt:lpstr>Virtual Server Security  (Recommendations)</vt:lpstr>
      <vt:lpstr>End User Security</vt:lpstr>
      <vt:lpstr>Data Security and Storage</vt:lpstr>
      <vt:lpstr>Symmetric Encryption</vt:lpstr>
      <vt:lpstr>Symmetric Encryption</vt:lpstr>
      <vt:lpstr>ASymmetric Encryption (Email but not in data storage)</vt:lpstr>
      <vt:lpstr>Security VPC Management  (Vulnerability, Patch, and Configuration )</vt:lpstr>
      <vt:lpstr>Security Vulnerability Management</vt:lpstr>
      <vt:lpstr> Security Patch Management</vt:lpstr>
      <vt:lpstr>Security Configuration Management </vt:lpstr>
      <vt:lpstr>Security as a Service </vt:lpstr>
      <vt:lpstr>Today’s Offerings</vt:lpstr>
      <vt:lpstr>Identity Management-As-a-Service</vt:lpstr>
      <vt:lpstr>Autonomic Computing</vt:lpstr>
      <vt:lpstr>Characteristics </vt:lpstr>
      <vt:lpstr>Slide 56</vt:lpstr>
      <vt:lpstr>Slide 57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Signal Management using Event Processing Networks</dc:title>
  <dc:creator>Admin</dc:creator>
  <cp:lastModifiedBy>sangeetha</cp:lastModifiedBy>
  <cp:revision>2678</cp:revision>
  <cp:lastPrinted>2017-01-30T00:37:00Z</cp:lastPrinted>
  <dcterms:created xsi:type="dcterms:W3CDTF">2010-08-09T03:33:12Z</dcterms:created>
  <dcterms:modified xsi:type="dcterms:W3CDTF">2023-05-18T08:53:34Z</dcterms:modified>
</cp:coreProperties>
</file>