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C7EFC-9773-46F2-9DF9-44C2875B48E6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35EA-4372-43E4-B010-45FF54EEFE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095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9076" y="126619"/>
            <a:ext cx="56229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1348" y="126619"/>
            <a:ext cx="586130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925192"/>
            <a:ext cx="8375650" cy="422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89065"/>
            <a:ext cx="90868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92857" y="6481140"/>
            <a:ext cx="217233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7706" y="6457365"/>
            <a:ext cx="1790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5943600"/>
            <a:ext cx="6858000" cy="76200"/>
          </a:xfrm>
          <a:custGeom>
            <a:avLst/>
            <a:gdLst/>
            <a:ahLst/>
            <a:cxnLst/>
            <a:rect l="l" t="t" r="r" b="b"/>
            <a:pathLst>
              <a:path w="6858000" h="76200">
                <a:moveTo>
                  <a:pt x="6858000" y="0"/>
                </a:moveTo>
                <a:lnTo>
                  <a:pt x="0" y="0"/>
                </a:lnTo>
                <a:lnTo>
                  <a:pt x="0" y="76200"/>
                </a:lnTo>
                <a:lnTo>
                  <a:pt x="6858000" y="76200"/>
                </a:lnTo>
                <a:lnTo>
                  <a:pt x="6858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5943600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>
                <a:moveTo>
                  <a:pt x="1752600" y="0"/>
                </a:moveTo>
                <a:lnTo>
                  <a:pt x="0" y="0"/>
                </a:lnTo>
                <a:lnTo>
                  <a:pt x="0" y="76200"/>
                </a:lnTo>
                <a:lnTo>
                  <a:pt x="1752600" y="76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654" y="5226202"/>
            <a:ext cx="4196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44060"/>
                </a:solidFill>
                <a:latin typeface="Calibri"/>
                <a:cs typeface="Calibri"/>
              </a:rPr>
              <a:t>Resource</a:t>
            </a:r>
            <a:r>
              <a:rPr sz="3600" b="1" spc="-5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244060"/>
                </a:solidFill>
                <a:latin typeface="Calibri"/>
                <a:cs typeface="Calibri"/>
              </a:rPr>
              <a:t>Provisioning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316" y="1523"/>
              <a:ext cx="6318504" cy="7284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96592" y="126619"/>
            <a:ext cx="574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0" y="1066800"/>
            <a:ext cx="2746629" cy="205740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02980" y="2091064"/>
            <a:ext cx="8209280" cy="3242945"/>
            <a:chOff x="302980" y="2091064"/>
            <a:chExt cx="8209280" cy="324294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980" y="2091064"/>
              <a:ext cx="4662530" cy="31308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4399" y="3200400"/>
              <a:ext cx="3787394" cy="213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86688"/>
            <a:ext cx="6650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0" dirty="0">
                <a:latin typeface="Comic Sans MS"/>
                <a:cs typeface="Comic Sans MS"/>
              </a:rPr>
              <a:t>To</a:t>
            </a:r>
            <a:r>
              <a:rPr sz="2800" spc="-5" dirty="0">
                <a:latin typeface="Comic Sans MS"/>
                <a:cs typeface="Comic Sans MS"/>
              </a:rPr>
              <a:t> achieve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scalability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performance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06092"/>
            <a:ext cx="6938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  <a:tab pos="4509135" algn="l"/>
              </a:tabLst>
            </a:pPr>
            <a:r>
              <a:rPr sz="2800" spc="-5" dirty="0">
                <a:latin typeface="Comic Sans MS"/>
                <a:cs typeface="Comic Sans MS"/>
              </a:rPr>
              <a:t>InterGrid-managed	infrastructure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9928" y="1506092"/>
            <a:ext cx="622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was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algn="just">
              <a:lnSpc>
                <a:spcPts val="3329"/>
              </a:lnSpc>
              <a:spcBef>
                <a:spcPts val="95"/>
              </a:spcBef>
            </a:pPr>
            <a:r>
              <a:rPr spc="-5" dirty="0"/>
              <a:t>developed</a:t>
            </a:r>
            <a:r>
              <a:rPr spc="15" dirty="0"/>
              <a:t> </a:t>
            </a:r>
            <a:r>
              <a:rPr spc="-5" dirty="0"/>
              <a:t>by</a:t>
            </a:r>
            <a:r>
              <a:rPr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Melbourne</a:t>
            </a:r>
            <a:r>
              <a:rPr spc="5" dirty="0"/>
              <a:t> </a:t>
            </a:r>
            <a:r>
              <a:rPr spc="-5" dirty="0"/>
              <a:t>University</a:t>
            </a:r>
          </a:p>
          <a:p>
            <a:pPr marL="469900" marR="5080" indent="-457200" algn="just">
              <a:lnSpc>
                <a:spcPct val="98300"/>
              </a:lnSpc>
              <a:spcBef>
                <a:spcPts val="25"/>
              </a:spcBef>
              <a:buFont typeface="Wingdings"/>
              <a:buChar char=""/>
              <a:tabLst>
                <a:tab pos="469900" algn="l"/>
              </a:tabLst>
            </a:pPr>
            <a:r>
              <a:rPr spc="-5" dirty="0">
                <a:solidFill>
                  <a:srgbClr val="0000FF"/>
                </a:solidFill>
              </a:rPr>
              <a:t>A Java- software allows to create execution 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cloud environments </a:t>
            </a:r>
            <a:r>
              <a:rPr dirty="0">
                <a:solidFill>
                  <a:srgbClr val="0000FF"/>
                </a:solidFill>
              </a:rPr>
              <a:t>on top of </a:t>
            </a:r>
            <a:r>
              <a:rPr spc="-5" dirty="0">
                <a:solidFill>
                  <a:srgbClr val="0000FF"/>
                </a:solidFill>
              </a:rPr>
              <a:t>all participating 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grid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resources</a:t>
            </a:r>
          </a:p>
          <a:p>
            <a:pPr marL="469900" marR="5080" indent="-457200" algn="just">
              <a:lnSpc>
                <a:spcPct val="98200"/>
              </a:lnSpc>
              <a:buFont typeface="Wingdings"/>
              <a:buChar char=""/>
              <a:tabLst>
                <a:tab pos="469900" algn="l"/>
              </a:tabLst>
            </a:pPr>
            <a:r>
              <a:rPr spc="-5" dirty="0">
                <a:solidFill>
                  <a:srgbClr val="0000FF"/>
                </a:solidFill>
              </a:rPr>
              <a:t>Intergrid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gateway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(IGG)</a:t>
            </a:r>
            <a:r>
              <a:rPr spc="-5" dirty="0">
                <a:solidFill>
                  <a:srgbClr val="0000FF"/>
                </a:solidFill>
              </a:rPr>
              <a:t> allocates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resources 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from a local cluster to </a:t>
            </a:r>
            <a:r>
              <a:rPr dirty="0">
                <a:solidFill>
                  <a:srgbClr val="0000FF"/>
                </a:solidFill>
              </a:rPr>
              <a:t>deploy applications </a:t>
            </a:r>
            <a:r>
              <a:rPr spc="-10" dirty="0">
                <a:solidFill>
                  <a:srgbClr val="0000FF"/>
                </a:solidFill>
              </a:rPr>
              <a:t>in </a:t>
            </a:r>
            <a:r>
              <a:rPr spc="-5" dirty="0">
                <a:solidFill>
                  <a:srgbClr val="0000FF"/>
                </a:solidFill>
              </a:rPr>
              <a:t> three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steps:</a:t>
            </a:r>
          </a:p>
          <a:p>
            <a:pPr marL="1070610" lvl="1" indent="-527685">
              <a:lnSpc>
                <a:spcPts val="3270"/>
              </a:lnSpc>
              <a:buAutoNum type="arabicParenBoth"/>
              <a:tabLst>
                <a:tab pos="1070610" algn="l"/>
              </a:tabLst>
            </a:pP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Requesting</a:t>
            </a:r>
            <a:r>
              <a:rPr sz="2800" spc="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the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VMs</a:t>
            </a:r>
            <a:endParaRPr sz="2800">
              <a:latin typeface="Comic Sans MS"/>
              <a:cs typeface="Comic Sans MS"/>
            </a:endParaRPr>
          </a:p>
          <a:p>
            <a:pPr marL="1126490" lvl="1" indent="-584200">
              <a:lnSpc>
                <a:spcPts val="3300"/>
              </a:lnSpc>
              <a:buAutoNum type="arabicParenBoth"/>
              <a:tabLst>
                <a:tab pos="1127125" algn="l"/>
              </a:tabLst>
            </a:pP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enacting</a:t>
            </a:r>
            <a:r>
              <a:rPr sz="2800" spc="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the</a:t>
            </a:r>
            <a:r>
              <a:rPr sz="2800" spc="-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VMs</a:t>
            </a:r>
            <a:endParaRPr sz="2800">
              <a:latin typeface="Comic Sans MS"/>
              <a:cs typeface="Comic Sans MS"/>
            </a:endParaRPr>
          </a:p>
          <a:p>
            <a:pPr marL="1126490" lvl="1" indent="-584200">
              <a:lnSpc>
                <a:spcPts val="3329"/>
              </a:lnSpc>
              <a:buAutoNum type="arabicParenBoth"/>
              <a:tabLst>
                <a:tab pos="1127125" algn="l"/>
              </a:tabLst>
            </a:pP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deploying</a:t>
            </a:r>
            <a:r>
              <a:rPr sz="2800" spc="3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the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VMs</a:t>
            </a:r>
            <a:r>
              <a:rPr sz="28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as</a:t>
            </a:r>
            <a:r>
              <a:rPr sz="28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requested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9636" y="273938"/>
            <a:ext cx="526478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Dynamic</a:t>
            </a:r>
            <a:r>
              <a:rPr sz="3200" b="1" spc="-3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244060"/>
                </a:solidFill>
                <a:latin typeface="Calibri"/>
                <a:cs typeface="Calibri"/>
              </a:rPr>
              <a:t>Resource </a:t>
            </a:r>
            <a:r>
              <a:rPr sz="3200" b="1" spc="-10" dirty="0">
                <a:solidFill>
                  <a:srgbClr val="244060"/>
                </a:solidFill>
                <a:latin typeface="Calibri"/>
                <a:cs typeface="Calibri"/>
              </a:rPr>
              <a:t>Deployment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23"/>
            <a:ext cx="9144000" cy="814069"/>
            <a:chOff x="0" y="1523"/>
            <a:chExt cx="9144000" cy="81406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52400"/>
              <a:ext cx="685800" cy="609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291"/>
              <a:ext cx="9144000" cy="7650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1523"/>
              <a:ext cx="6423659" cy="7284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35" dirty="0"/>
              <a:t> </a:t>
            </a:r>
            <a:r>
              <a:rPr spc="-15" dirty="0"/>
              <a:t>Resource</a:t>
            </a:r>
            <a:r>
              <a:rPr spc="-35" dirty="0"/>
              <a:t> </a:t>
            </a:r>
            <a:r>
              <a:rPr spc="-10" dirty="0"/>
              <a:t>Deployment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7691628" y="0"/>
            <a:ext cx="1452880" cy="843280"/>
            <a:chOff x="7691628" y="0"/>
            <a:chExt cx="1452880" cy="84328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1628" y="0"/>
              <a:ext cx="1452372" cy="8427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72400" y="0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371600" y="0"/>
                  </a:moveTo>
                  <a:lnTo>
                    <a:pt x="488823" y="0"/>
                  </a:lnTo>
                  <a:lnTo>
                    <a:pt x="0" y="762000"/>
                  </a:lnTo>
                  <a:lnTo>
                    <a:pt x="958976" y="762000"/>
                  </a:lnTo>
                  <a:lnTo>
                    <a:pt x="1371600" y="11878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75598" y="6457365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pPr marL="38100">
                <a:lnSpc>
                  <a:spcPts val="1614"/>
                </a:lnSpc>
              </a:pPr>
              <a:t>10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7696200" cy="437311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1523"/>
              <a:ext cx="6423659" cy="7284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35" dirty="0"/>
              <a:t> </a:t>
            </a:r>
            <a:r>
              <a:rPr spc="-15" dirty="0"/>
              <a:t>Resource</a:t>
            </a:r>
            <a:r>
              <a:rPr spc="-3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475598" y="6457365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pPr marL="38100">
                <a:lnSpc>
                  <a:spcPts val="1614"/>
                </a:lnSpc>
              </a:pPr>
              <a:t>11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68407"/>
            <a:ext cx="8378825" cy="37985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52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IGG</a:t>
            </a:r>
            <a:r>
              <a:rPr sz="2400" spc="98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interacts</a:t>
            </a:r>
            <a:r>
              <a:rPr sz="2400" spc="969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with</a:t>
            </a:r>
            <a:r>
              <a:rPr sz="2400" spc="969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another</a:t>
            </a:r>
            <a:r>
              <a:rPr sz="2400" spc="96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IGG</a:t>
            </a:r>
            <a:r>
              <a:rPr sz="2400" spc="98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that</a:t>
            </a:r>
            <a:r>
              <a:rPr sz="2400" spc="98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can</a:t>
            </a:r>
            <a:r>
              <a:rPr sz="2400" spc="97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allocate</a:t>
            </a:r>
            <a:endParaRPr sz="2400">
              <a:latin typeface="Comic Sans MS"/>
              <a:cs typeface="Comic Sans MS"/>
            </a:endParaRPr>
          </a:p>
          <a:p>
            <a:pPr marL="469900" algn="just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resources</a:t>
            </a:r>
            <a:r>
              <a:rPr sz="2400" spc="-3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from provider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under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peak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demand</a:t>
            </a:r>
            <a:endParaRPr sz="2400">
              <a:latin typeface="Comic Sans MS"/>
              <a:cs typeface="Comic Sans MS"/>
            </a:endParaRPr>
          </a:p>
          <a:p>
            <a:pPr marL="469900" marR="6350" indent="-457200" algn="just">
              <a:lnSpc>
                <a:spcPct val="114599"/>
              </a:lnSpc>
              <a:buFont typeface="Wingdings"/>
              <a:buChar char=""/>
              <a:tabLst>
                <a:tab pos="469900" algn="l"/>
              </a:tabLst>
            </a:pP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 grid has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predefined peering arrangements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with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other </a:t>
            </a:r>
            <a:r>
              <a:rPr sz="2400" spc="-70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grids,</a:t>
            </a:r>
            <a:r>
              <a:rPr sz="2400" spc="-3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which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the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IGG</a:t>
            </a:r>
            <a:r>
              <a:rPr sz="24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manages.</a:t>
            </a:r>
            <a:endParaRPr sz="2400">
              <a:latin typeface="Comic Sans MS"/>
              <a:cs typeface="Comic Sans MS"/>
            </a:endParaRPr>
          </a:p>
          <a:p>
            <a:pPr marL="469900" marR="5080" indent="-457200" algn="just">
              <a:lnSpc>
                <a:spcPct val="114599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Through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multiple IGGs,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the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system coordinates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the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use </a:t>
            </a:r>
            <a:r>
              <a:rPr sz="2400" spc="-70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of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InterGrid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resources.</a:t>
            </a:r>
            <a:endParaRPr sz="2400">
              <a:latin typeface="Comic Sans MS"/>
              <a:cs typeface="Comic Sans MS"/>
            </a:endParaRPr>
          </a:p>
          <a:p>
            <a:pPr marL="469900" marR="5080" indent="-457200" algn="just">
              <a:lnSpc>
                <a:spcPct val="114599"/>
              </a:lnSpc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An IGG is aware of the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peering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terms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with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other grids, </a:t>
            </a:r>
            <a:r>
              <a:rPr sz="2400" spc="-70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selects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suitable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grids that can provide the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required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resources,</a:t>
            </a:r>
            <a:r>
              <a:rPr sz="2400" spc="-3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replies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to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requests</a:t>
            </a:r>
            <a:r>
              <a:rPr sz="2400" spc="-4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from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other</a:t>
            </a:r>
            <a:r>
              <a:rPr sz="2400" spc="-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IGGs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1523"/>
              <a:ext cx="6423659" cy="7284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35" dirty="0"/>
              <a:t> </a:t>
            </a:r>
            <a:r>
              <a:rPr spc="-15" dirty="0"/>
              <a:t>Resource</a:t>
            </a:r>
            <a:r>
              <a:rPr spc="-3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475598" y="6457365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b="1" spc="-5" dirty="0">
                <a:latin typeface="Calibri"/>
                <a:cs typeface="Calibri"/>
              </a:rPr>
              <a:pPr marL="38100">
                <a:lnSpc>
                  <a:spcPts val="1614"/>
                </a:lnSpc>
              </a:pPr>
              <a:t>12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68407"/>
            <a:ext cx="8379459" cy="463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715" indent="-457200" algn="just">
              <a:lnSpc>
                <a:spcPct val="114599"/>
              </a:lnSpc>
              <a:spcBef>
                <a:spcPts val="10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InterGrid allocates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and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provides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distributed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virtual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environment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(DVE).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This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is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virtual</a:t>
            </a:r>
            <a:r>
              <a:rPr sz="2400" spc="69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cluster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of VMs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that</a:t>
            </a:r>
            <a:r>
              <a:rPr sz="2400" spc="-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runs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isolated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from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other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virtual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clusters.</a:t>
            </a:r>
            <a:endParaRPr sz="2400">
              <a:latin typeface="Comic Sans MS"/>
              <a:cs typeface="Comic Sans MS"/>
            </a:endParaRPr>
          </a:p>
          <a:p>
            <a:pPr marL="469900" marR="6985" indent="-457200" algn="just">
              <a:lnSpc>
                <a:spcPts val="3300"/>
              </a:lnSpc>
              <a:spcBef>
                <a:spcPts val="18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DVE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manager component performs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resource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allocation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and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management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on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behalf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of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specific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user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469900" marR="8255" indent="-457200" algn="just">
              <a:lnSpc>
                <a:spcPts val="3300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Scheduler,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core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component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for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implementing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provisioning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policies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peering with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other</a:t>
            </a:r>
            <a:r>
              <a:rPr sz="2400" spc="-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gateways</a:t>
            </a:r>
            <a:endParaRPr sz="2400">
              <a:latin typeface="Comic Sans MS"/>
              <a:cs typeface="Comic Sans MS"/>
            </a:endParaRPr>
          </a:p>
          <a:p>
            <a:pPr marL="469900" indent="-457200" algn="just">
              <a:lnSpc>
                <a:spcPct val="100000"/>
              </a:lnSpc>
              <a:spcBef>
                <a:spcPts val="24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communication</a:t>
            </a:r>
            <a:r>
              <a:rPr sz="2400" spc="110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component</a:t>
            </a:r>
            <a:r>
              <a:rPr sz="2400" spc="11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provides</a:t>
            </a:r>
            <a:r>
              <a:rPr sz="2400" spc="109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an</a:t>
            </a:r>
            <a:r>
              <a:rPr sz="2400" spc="110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asynchronous</a:t>
            </a:r>
            <a:endParaRPr sz="2400">
              <a:latin typeface="Comic Sans MS"/>
              <a:cs typeface="Comic Sans MS"/>
            </a:endParaRPr>
          </a:p>
          <a:p>
            <a:pPr marL="469900" algn="just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message-passing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mechanism.</a:t>
            </a:r>
            <a:endParaRPr sz="2400">
              <a:latin typeface="Comic Sans MS"/>
              <a:cs typeface="Comic Sans MS"/>
            </a:endParaRPr>
          </a:p>
          <a:p>
            <a:pPr marL="469900" marR="6985" indent="-457200" algn="just">
              <a:lnSpc>
                <a:spcPct val="114599"/>
              </a:lnSpc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Received messages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are handled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in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parallel by a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thread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pool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1523"/>
              <a:ext cx="6423659" cy="7284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35" dirty="0"/>
              <a:t> </a:t>
            </a:r>
            <a:r>
              <a:rPr spc="-15" dirty="0"/>
              <a:t>Resource</a:t>
            </a:r>
            <a:r>
              <a:rPr spc="-3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68407"/>
            <a:ext cx="8378825" cy="50558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52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Distributed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file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system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for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storing</a:t>
            </a:r>
            <a:r>
              <a:rPr sz="2400" spc="7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large-scale</a:t>
            </a:r>
            <a:r>
              <a:rPr sz="2400" spc="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data</a:t>
            </a:r>
            <a:endParaRPr sz="2400">
              <a:latin typeface="Comic Sans MS"/>
              <a:cs typeface="Comic Sans MS"/>
            </a:endParaRPr>
          </a:p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Another</a:t>
            </a:r>
            <a:r>
              <a:rPr sz="2400" spc="-3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form of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data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storage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is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(Key,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Value)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pairs</a:t>
            </a:r>
            <a:endParaRPr sz="2400">
              <a:latin typeface="Comic Sans MS"/>
              <a:cs typeface="Comic Sans MS"/>
            </a:endParaRPr>
          </a:p>
          <a:p>
            <a:pPr marL="469900" marR="8890" indent="-457200" algn="just">
              <a:lnSpc>
                <a:spcPct val="114599"/>
              </a:lnSpc>
              <a:buFont typeface="Wingdings"/>
              <a:buChar char=""/>
              <a:tabLst>
                <a:tab pos="469900" algn="l"/>
              </a:tabLst>
            </a:pP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GFS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(Google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File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System):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implemented to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meet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rapidly </a:t>
            </a:r>
            <a:r>
              <a:rPr sz="2400" spc="-70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growing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demands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of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Google’s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data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processing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needs</a:t>
            </a:r>
            <a:endParaRPr sz="2400">
              <a:latin typeface="Comic Sans MS"/>
              <a:cs typeface="Comic Sans MS"/>
            </a:endParaRPr>
          </a:p>
          <a:p>
            <a:pPr marL="469900" marR="7620" indent="-457200" algn="just">
              <a:lnSpc>
                <a:spcPct val="114599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HDFS(Hadoop Distributed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File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System): implemented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for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the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purpose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of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running</a:t>
            </a:r>
            <a:r>
              <a:rPr sz="24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MapReduce</a:t>
            </a:r>
            <a:r>
              <a:rPr sz="24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469900" marR="5080" indent="-457200" algn="just">
              <a:lnSpc>
                <a:spcPct val="114599"/>
              </a:lnSpc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Amazon S3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and EBS: S3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used to store/retrieve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data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from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remote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servers whereas EBS built on top of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S3 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for</a:t>
            </a:r>
            <a:r>
              <a:rPr sz="2400" spc="-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using</a:t>
            </a:r>
            <a:r>
              <a:rPr sz="24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virtual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disks</a:t>
            </a:r>
            <a:r>
              <a:rPr sz="24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in running</a:t>
            </a:r>
            <a:r>
              <a:rPr sz="2400" spc="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EC2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instances</a:t>
            </a:r>
            <a:endParaRPr sz="2400">
              <a:latin typeface="Comic Sans MS"/>
              <a:cs typeface="Comic Sans MS"/>
            </a:endParaRPr>
          </a:p>
          <a:p>
            <a:pPr marL="469900" indent="-457200" algn="just">
              <a:lnSpc>
                <a:spcPct val="100000"/>
              </a:lnSpc>
              <a:spcBef>
                <a:spcPts val="415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Traditional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database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system</a:t>
            </a:r>
            <a:endParaRPr sz="2400">
              <a:latin typeface="Comic Sans MS"/>
              <a:cs typeface="Comic Sans MS"/>
            </a:endParaRPr>
          </a:p>
          <a:p>
            <a:pPr marL="469900" marR="5080" indent="-457200" algn="just">
              <a:lnSpc>
                <a:spcPts val="3300"/>
              </a:lnSpc>
              <a:spcBef>
                <a:spcPts val="105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Provisioning for structured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and semi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structured data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management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1523"/>
              <a:ext cx="6423659" cy="7284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35" dirty="0"/>
              <a:t> </a:t>
            </a:r>
            <a:r>
              <a:rPr spc="-15" dirty="0"/>
              <a:t>Resource</a:t>
            </a:r>
            <a:r>
              <a:rPr spc="-3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68407"/>
            <a:ext cx="8378190" cy="42176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"/>
              <a:tabLst>
                <a:tab pos="469265" algn="l"/>
                <a:tab pos="469900" algn="l"/>
                <a:tab pos="1296035" algn="l"/>
                <a:tab pos="2530475" algn="l"/>
                <a:tab pos="3391535" algn="l"/>
                <a:tab pos="3776979" algn="l"/>
                <a:tab pos="4582160" algn="l"/>
                <a:tab pos="5054600" algn="l"/>
                <a:tab pos="5673725" algn="l"/>
                <a:tab pos="6141720" algn="l"/>
                <a:tab pos="6778625" algn="l"/>
                <a:tab pos="8057515" algn="l"/>
              </a:tabLst>
            </a:pP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a	s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or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ge	la</a:t>
            </a:r>
            <a:r>
              <a:rPr sz="2400" spc="-10" dirty="0">
                <a:latin typeface="Comic Sans MS"/>
                <a:cs typeface="Comic Sans MS"/>
              </a:rPr>
              <a:t>y</a:t>
            </a:r>
            <a:r>
              <a:rPr sz="2400" dirty="0">
                <a:latin typeface="Comic Sans MS"/>
                <a:cs typeface="Comic Sans MS"/>
              </a:rPr>
              <a:t>er	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	</a:t>
            </a:r>
            <a:r>
              <a:rPr sz="2400" spc="-5" dirty="0">
                <a:latin typeface="Comic Sans MS"/>
                <a:cs typeface="Comic Sans MS"/>
              </a:rPr>
              <a:t>buil</a:t>
            </a:r>
            <a:r>
              <a:rPr sz="2400" dirty="0">
                <a:latin typeface="Comic Sans MS"/>
                <a:cs typeface="Comic Sans MS"/>
              </a:rPr>
              <a:t>t	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r>
              <a:rPr sz="2400" dirty="0">
                <a:latin typeface="Comic Sans MS"/>
                <a:cs typeface="Comic Sans MS"/>
              </a:rPr>
              <a:t>p	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	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h</a:t>
            </a:r>
            <a:r>
              <a:rPr sz="2400" dirty="0">
                <a:latin typeface="Comic Sans MS"/>
                <a:cs typeface="Comic Sans MS"/>
              </a:rPr>
              <a:t>e	phy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ica</a:t>
            </a:r>
            <a:r>
              <a:rPr sz="2400" dirty="0">
                <a:latin typeface="Comic Sans MS"/>
                <a:cs typeface="Comic Sans MS"/>
              </a:rPr>
              <a:t>l	</a:t>
            </a:r>
            <a:r>
              <a:rPr sz="2400" spc="-5" dirty="0">
                <a:latin typeface="Comic Sans MS"/>
                <a:cs typeface="Comic Sans MS"/>
              </a:rPr>
              <a:t>or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latin typeface="Comic Sans MS"/>
                <a:cs typeface="Comic Sans MS"/>
              </a:rPr>
              <a:t>virtual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servers</a:t>
            </a:r>
            <a:endParaRPr sz="2400">
              <a:latin typeface="Comic Sans MS"/>
              <a:cs typeface="Comic Sans MS"/>
            </a:endParaRPr>
          </a:p>
          <a:p>
            <a:pPr marL="469900" marR="5080" indent="-457200">
              <a:lnSpc>
                <a:spcPct val="114599"/>
              </a:lnSpc>
              <a:buFont typeface="Wingdings"/>
              <a:buChar char=""/>
              <a:tabLst>
                <a:tab pos="469265" algn="l"/>
                <a:tab pos="469900" algn="l"/>
                <a:tab pos="861694" algn="l"/>
                <a:tab pos="2646680" algn="l"/>
                <a:tab pos="3307715" algn="l"/>
                <a:tab pos="4476750" algn="l"/>
                <a:tab pos="4879340" algn="l"/>
                <a:tab pos="5718175" algn="l"/>
                <a:tab pos="6348730" algn="l"/>
                <a:tab pos="7522845" algn="l"/>
              </a:tabLst>
            </a:pP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tribute</a:t>
            </a:r>
            <a:r>
              <a:rPr sz="2400" dirty="0">
                <a:latin typeface="Comic Sans MS"/>
                <a:cs typeface="Comic Sans MS"/>
              </a:rPr>
              <a:t>d	</a:t>
            </a:r>
            <a:r>
              <a:rPr sz="2400" spc="-5" dirty="0">
                <a:latin typeface="Comic Sans MS"/>
                <a:cs typeface="Comic Sans MS"/>
              </a:rPr>
              <a:t>fil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2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y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te</a:t>
            </a:r>
            <a:r>
              <a:rPr sz="2400" dirty="0">
                <a:latin typeface="Comic Sans MS"/>
                <a:cs typeface="Comic Sans MS"/>
              </a:rPr>
              <a:t>m	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	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spc="-5" dirty="0">
                <a:latin typeface="Comic Sans MS"/>
                <a:cs typeface="Comic Sans MS"/>
              </a:rPr>
              <a:t>dea</a:t>
            </a:r>
            <a:r>
              <a:rPr sz="2400" dirty="0">
                <a:latin typeface="Comic Sans MS"/>
                <a:cs typeface="Comic Sans MS"/>
              </a:rPr>
              <a:t>l	</a:t>
            </a:r>
            <a:r>
              <a:rPr sz="2400" spc="-5" dirty="0">
                <a:latin typeface="Comic Sans MS"/>
                <a:cs typeface="Comic Sans MS"/>
              </a:rPr>
              <a:t>fo</a:t>
            </a:r>
            <a:r>
              <a:rPr sz="2400" dirty="0">
                <a:latin typeface="Comic Sans MS"/>
                <a:cs typeface="Comic Sans MS"/>
              </a:rPr>
              <a:t>r	st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rin</a:t>
            </a:r>
            <a:r>
              <a:rPr sz="2400" dirty="0">
                <a:latin typeface="Comic Sans MS"/>
                <a:cs typeface="Comic Sans MS"/>
              </a:rPr>
              <a:t>g	larg</a:t>
            </a:r>
            <a:r>
              <a:rPr sz="2400" spc="-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-  </a:t>
            </a:r>
            <a:r>
              <a:rPr sz="2400" spc="-5" dirty="0">
                <a:latin typeface="Comic Sans MS"/>
                <a:cs typeface="Comic Sans MS"/>
              </a:rPr>
              <a:t>scale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data</a:t>
            </a:r>
            <a:endParaRPr sz="2400">
              <a:latin typeface="Comic Sans MS"/>
              <a:cs typeface="Comic Sans MS"/>
            </a:endParaRPr>
          </a:p>
          <a:p>
            <a:pPr marL="469900" marR="5080" indent="-457200">
              <a:lnSpc>
                <a:spcPct val="114599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  <a:tab pos="2103755" algn="l"/>
                <a:tab pos="2731770" algn="l"/>
                <a:tab pos="3542665" algn="l"/>
                <a:tab pos="4315460" algn="l"/>
                <a:tab pos="5417185" algn="l"/>
                <a:tab pos="6210300" algn="l"/>
                <a:tab pos="7010400" algn="l"/>
                <a:tab pos="7475220" algn="l"/>
                <a:tab pos="7879080" algn="l"/>
              </a:tabLst>
            </a:pP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base</a:t>
            </a:r>
            <a:r>
              <a:rPr sz="2400" dirty="0">
                <a:latin typeface="Comic Sans MS"/>
                <a:cs typeface="Comic Sans MS"/>
              </a:rPr>
              <a:t>s	are	</a:t>
            </a:r>
            <a:r>
              <a:rPr sz="2400" spc="-5" dirty="0">
                <a:latin typeface="Comic Sans MS"/>
                <a:cs typeface="Comic Sans MS"/>
              </a:rPr>
              <a:t>bui</a:t>
            </a:r>
            <a:r>
              <a:rPr sz="2400" dirty="0">
                <a:latin typeface="Comic Sans MS"/>
                <a:cs typeface="Comic Sans MS"/>
              </a:rPr>
              <a:t>lt	</a:t>
            </a:r>
            <a:r>
              <a:rPr sz="2400" spc="-5" dirty="0">
                <a:latin typeface="Comic Sans MS"/>
                <a:cs typeface="Comic Sans MS"/>
              </a:rPr>
              <a:t>wi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h	st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ed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fil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s	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r	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h</a:t>
            </a:r>
            <a:r>
              <a:rPr sz="2400" dirty="0">
                <a:latin typeface="Comic Sans MS"/>
                <a:cs typeface="Comic Sans MS"/>
              </a:rPr>
              <a:t>e  </a:t>
            </a:r>
            <a:r>
              <a:rPr sz="2400" spc="-5" dirty="0">
                <a:latin typeface="Comic Sans MS"/>
                <a:cs typeface="Comic Sans MS"/>
              </a:rPr>
              <a:t>form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of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(Key,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Value)</a:t>
            </a:r>
            <a:r>
              <a:rPr sz="2400" spc="-5" dirty="0">
                <a:latin typeface="Comic Sans MS"/>
                <a:cs typeface="Comic Sans MS"/>
              </a:rPr>
              <a:t> pairs,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5" dirty="0">
                <a:latin typeface="Comic Sans MS"/>
                <a:cs typeface="Comic Sans MS"/>
              </a:rPr>
              <a:t>Examples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are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GFS:</a:t>
            </a:r>
            <a:r>
              <a:rPr sz="2400" spc="-20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Google</a:t>
            </a:r>
            <a:r>
              <a:rPr sz="2400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FileSystem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HDFS:</a:t>
            </a:r>
            <a:r>
              <a:rPr sz="2400" spc="-3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Hadoop</a:t>
            </a:r>
            <a:r>
              <a:rPr sz="2400" spc="-1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Distributed</a:t>
            </a:r>
            <a:r>
              <a:rPr sz="2400" spc="-1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AFEF"/>
                </a:solidFill>
                <a:latin typeface="Comic Sans MS"/>
                <a:cs typeface="Comic Sans MS"/>
              </a:rPr>
              <a:t>File</a:t>
            </a:r>
            <a:r>
              <a:rPr sz="2400" spc="-10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System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Amazon</a:t>
            </a:r>
            <a:r>
              <a:rPr sz="2400" spc="-4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AFEF"/>
                </a:solidFill>
                <a:latin typeface="Comic Sans MS"/>
                <a:cs typeface="Comic Sans MS"/>
              </a:rPr>
              <a:t>S3</a:t>
            </a:r>
            <a:r>
              <a:rPr sz="2400" spc="-30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AFEF"/>
                </a:solidFill>
                <a:latin typeface="Comic Sans MS"/>
                <a:cs typeface="Comic Sans MS"/>
              </a:rPr>
              <a:t>and</a:t>
            </a:r>
            <a:r>
              <a:rPr sz="2400" spc="-2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AFEF"/>
                </a:solidFill>
                <a:latin typeface="Comic Sans MS"/>
                <a:cs typeface="Comic Sans MS"/>
              </a:rPr>
              <a:t>EBS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5127" y="1523"/>
              <a:ext cx="6278880" cy="7284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6404" y="126619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Storage</a:t>
            </a:r>
            <a:r>
              <a:rPr spc="-40" dirty="0"/>
              <a:t> </a:t>
            </a:r>
            <a:r>
              <a:rPr spc="-15" dirty="0"/>
              <a:t>Resource</a:t>
            </a:r>
            <a:r>
              <a:rPr spc="-10" dirty="0"/>
              <a:t> </a:t>
            </a:r>
            <a:r>
              <a:rPr spc="-15" dirty="0"/>
              <a:t>Provisioning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68407"/>
            <a:ext cx="8376284" cy="29603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Wingdings"/>
              <a:buChar char=""/>
              <a:tabLst>
                <a:tab pos="469265" algn="l"/>
                <a:tab pos="469900" algn="l"/>
                <a:tab pos="1434465" algn="l"/>
                <a:tab pos="3068320" algn="l"/>
                <a:tab pos="4178300" algn="l"/>
                <a:tab pos="5010150" algn="l"/>
                <a:tab pos="5455920" algn="l"/>
                <a:tab pos="7094220" algn="l"/>
                <a:tab pos="7600315" algn="l"/>
              </a:tabLst>
            </a:pPr>
            <a:r>
              <a:rPr sz="2400" dirty="0">
                <a:latin typeface="Comic Sans MS"/>
                <a:cs typeface="Comic Sans MS"/>
              </a:rPr>
              <a:t>Cloud	</a:t>
            </a:r>
            <a:r>
              <a:rPr sz="2400" spc="-5" dirty="0">
                <a:latin typeface="Comic Sans MS"/>
                <a:cs typeface="Comic Sans MS"/>
              </a:rPr>
              <a:t>dat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ba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es	</a:t>
            </a:r>
            <a:r>
              <a:rPr sz="2400" spc="-20" dirty="0">
                <a:latin typeface="Comic Sans MS"/>
                <a:cs typeface="Comic Sans MS"/>
              </a:rPr>
              <a:t>s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ores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n	s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ruc</a:t>
            </a:r>
            <a:r>
              <a:rPr sz="2400" spc="-2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ur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l	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r	</a:t>
            </a:r>
            <a:r>
              <a:rPr sz="2400" spc="-2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em</a:t>
            </a:r>
            <a:r>
              <a:rPr sz="2400" spc="-10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-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omic Sans MS"/>
                <a:cs typeface="Comic Sans MS"/>
              </a:rPr>
              <a:t>structural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ways.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BigTable</a:t>
            </a:r>
            <a:r>
              <a:rPr sz="2400" spc="-1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from</a:t>
            </a:r>
            <a:r>
              <a:rPr sz="2400" spc="-2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Google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SimpleDB</a:t>
            </a:r>
            <a:r>
              <a:rPr sz="2400" spc="-30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from</a:t>
            </a:r>
            <a:r>
              <a:rPr sz="2400" spc="-20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Amazon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5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SQL</a:t>
            </a:r>
            <a:r>
              <a:rPr sz="2400" spc="-4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AFEF"/>
                </a:solidFill>
                <a:latin typeface="Comic Sans MS"/>
                <a:cs typeface="Comic Sans MS"/>
              </a:rPr>
              <a:t>service</a:t>
            </a:r>
            <a:r>
              <a:rPr sz="2400" spc="-35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from</a:t>
            </a:r>
            <a:r>
              <a:rPr sz="2400" spc="-20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AFEF"/>
                </a:solidFill>
                <a:latin typeface="Comic Sans MS"/>
                <a:cs typeface="Comic Sans MS"/>
              </a:rPr>
              <a:t>Microsoft</a:t>
            </a:r>
            <a:r>
              <a:rPr sz="2400" spc="-20" dirty="0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omic Sans MS"/>
                <a:cs typeface="Comic Sans MS"/>
              </a:rPr>
              <a:t>Azure</a:t>
            </a:r>
            <a:endParaRPr sz="2400">
              <a:latin typeface="Comic Sans MS"/>
              <a:cs typeface="Comic Sans MS"/>
            </a:endParaRPr>
          </a:p>
          <a:p>
            <a:pPr marL="469900" marR="5715" indent="-457200">
              <a:lnSpc>
                <a:spcPct val="114599"/>
              </a:lnSpc>
              <a:buFont typeface="Wingdings"/>
              <a:buChar char=""/>
              <a:tabLst>
                <a:tab pos="469265" algn="l"/>
                <a:tab pos="469900" algn="l"/>
                <a:tab pos="1646555" algn="l"/>
                <a:tab pos="2123440" algn="l"/>
                <a:tab pos="2923540" algn="l"/>
                <a:tab pos="3239135" algn="l"/>
                <a:tab pos="4684395" algn="l"/>
                <a:tab pos="5647690" algn="l"/>
                <a:tab pos="6155055" algn="l"/>
                <a:tab pos="7026909" algn="l"/>
                <a:tab pos="7900670" algn="l"/>
              </a:tabLst>
            </a:pPr>
            <a:r>
              <a:rPr sz="2400" spc="-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caling	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	such	a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bas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20" dirty="0">
                <a:latin typeface="Comic Sans MS"/>
                <a:cs typeface="Comic Sans MS"/>
              </a:rPr>
              <a:t>m</a:t>
            </a:r>
            <a:r>
              <a:rPr sz="2400" spc="-5" dirty="0">
                <a:latin typeface="Comic Sans MS"/>
                <a:cs typeface="Comic Sans MS"/>
              </a:rPr>
              <a:t>igh</a:t>
            </a:r>
            <a:r>
              <a:rPr sz="2400" dirty="0">
                <a:latin typeface="Comic Sans MS"/>
                <a:cs typeface="Comic Sans MS"/>
              </a:rPr>
              <a:t>t	</a:t>
            </a:r>
            <a:r>
              <a:rPr sz="2400" spc="-10" dirty="0">
                <a:latin typeface="Comic Sans MS"/>
                <a:cs typeface="Comic Sans MS"/>
              </a:rPr>
              <a:t>b</a:t>
            </a:r>
            <a:r>
              <a:rPr sz="2400" dirty="0">
                <a:latin typeface="Comic Sans MS"/>
                <a:cs typeface="Comic Sans MS"/>
              </a:rPr>
              <a:t>e	q</a:t>
            </a:r>
            <a:r>
              <a:rPr sz="2400" spc="-15" dirty="0">
                <a:latin typeface="Comic Sans MS"/>
                <a:cs typeface="Comic Sans MS"/>
              </a:rPr>
              <a:t>u</a:t>
            </a:r>
            <a:r>
              <a:rPr sz="2400" spc="-5" dirty="0">
                <a:latin typeface="Comic Sans MS"/>
                <a:cs typeface="Comic Sans MS"/>
              </a:rPr>
              <a:t>it</a:t>
            </a:r>
            <a:r>
              <a:rPr sz="2400" dirty="0">
                <a:latin typeface="Comic Sans MS"/>
                <a:cs typeface="Comic Sans MS"/>
              </a:rPr>
              <a:t>e	large	</a:t>
            </a:r>
            <a:r>
              <a:rPr sz="2400" spc="-5" dirty="0">
                <a:latin typeface="Comic Sans MS"/>
                <a:cs typeface="Comic Sans MS"/>
              </a:rPr>
              <a:t>for  </a:t>
            </a:r>
            <a:r>
              <a:rPr sz="2400" dirty="0">
                <a:latin typeface="Comic Sans MS"/>
                <a:cs typeface="Comic Sans MS"/>
              </a:rPr>
              <a:t>processing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huge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amounts of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data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5127" y="1523"/>
              <a:ext cx="6278880" cy="7284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6404" y="126619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Storage</a:t>
            </a:r>
            <a:r>
              <a:rPr spc="-40" dirty="0"/>
              <a:t> </a:t>
            </a:r>
            <a:r>
              <a:rPr spc="-15" dirty="0"/>
              <a:t>Resource</a:t>
            </a:r>
            <a:r>
              <a:rPr spc="-10" dirty="0"/>
              <a:t> </a:t>
            </a:r>
            <a:r>
              <a:rPr spc="-15" dirty="0"/>
              <a:t>Provisioning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018" y="1676400"/>
            <a:ext cx="2240768" cy="38562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1523"/>
              <a:ext cx="6423659" cy="7284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35" dirty="0"/>
              <a:t> </a:t>
            </a:r>
            <a:r>
              <a:rPr spc="-15" dirty="0"/>
              <a:t>Resource</a:t>
            </a:r>
            <a:r>
              <a:rPr spc="-35" dirty="0"/>
              <a:t> </a:t>
            </a:r>
            <a:r>
              <a:rPr spc="-10" dirty="0"/>
              <a:t>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68400"/>
            <a:ext cx="8368030" cy="45986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3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Cloud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creates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illusion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pool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resources</a:t>
            </a:r>
            <a:endParaRPr sz="2800">
              <a:latin typeface="Comic Sans MS"/>
              <a:cs typeface="Comic Sans MS"/>
            </a:endParaRPr>
          </a:p>
          <a:p>
            <a:pPr marL="469900" marR="674370" indent="-457200">
              <a:lnSpc>
                <a:spcPts val="4010"/>
              </a:lnSpc>
              <a:spcBef>
                <a:spcPts val="229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An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activity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Allocation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cloud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provider’s </a:t>
            </a:r>
            <a:r>
              <a:rPr sz="2800" spc="-8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resources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customer</a:t>
            </a:r>
            <a:endParaRPr sz="28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When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cloud</a:t>
            </a:r>
            <a:r>
              <a:rPr sz="2800" b="1" spc="-3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provider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accepts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Client’s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request,</a:t>
            </a:r>
            <a:endParaRPr sz="2800">
              <a:latin typeface="Comic Sans MS"/>
              <a:cs typeface="Comic Sans MS"/>
            </a:endParaRPr>
          </a:p>
          <a:p>
            <a:pPr marL="469900" marR="803910">
              <a:lnSpc>
                <a:spcPts val="4010"/>
              </a:lnSpc>
              <a:spcBef>
                <a:spcPts val="225"/>
              </a:spcBef>
            </a:pPr>
            <a:r>
              <a:rPr sz="2800" spc="-5" dirty="0">
                <a:latin typeface="Comic Sans MS"/>
                <a:cs typeface="Comic Sans MS"/>
              </a:rPr>
              <a:t>it must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create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number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VMs and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allocate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resources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support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them</a:t>
            </a:r>
            <a:endParaRPr sz="28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It</a:t>
            </a:r>
            <a:r>
              <a:rPr sz="2800" spc="-10" dirty="0">
                <a:latin typeface="Comic Sans MS"/>
                <a:cs typeface="Comic Sans MS"/>
              </a:rPr>
              <a:t> takes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Service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Level Agreement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(SLA)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into</a:t>
            </a:r>
            <a:endParaRPr sz="2800">
              <a:latin typeface="Comic Sans MS"/>
              <a:cs typeface="Comic Sans MS"/>
            </a:endParaRPr>
          </a:p>
          <a:p>
            <a:pPr marL="469900" marR="5080">
              <a:lnSpc>
                <a:spcPts val="4010"/>
              </a:lnSpc>
              <a:spcBef>
                <a:spcPts val="85"/>
              </a:spcBef>
            </a:pPr>
            <a:r>
              <a:rPr sz="2800" spc="-5" dirty="0">
                <a:latin typeface="Comic Sans MS"/>
                <a:cs typeface="Comic Sans MS"/>
              </a:rPr>
              <a:t>consideration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for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providing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service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 the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cloud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users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3411" y="1523"/>
              <a:ext cx="4782312" cy="7284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65070" y="126619"/>
            <a:ext cx="4213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Resource</a:t>
            </a:r>
            <a:r>
              <a:rPr spc="-55" dirty="0"/>
              <a:t> </a:t>
            </a:r>
            <a:r>
              <a:rPr spc="-15" dirty="0"/>
              <a:t>Provisioning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2</a:t>
            </a:fld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68400"/>
            <a:ext cx="8895080" cy="51060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3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0" dirty="0">
                <a:latin typeface="Comic Sans MS"/>
                <a:cs typeface="Comic Sans MS"/>
              </a:rPr>
              <a:t>Resource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provisioning</a:t>
            </a:r>
            <a:r>
              <a:rPr sz="2800" spc="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means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</a:t>
            </a:r>
            <a:endParaRPr sz="28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Comic Sans MS"/>
                <a:cs typeface="Comic Sans MS"/>
              </a:rPr>
              <a:t>Selection</a:t>
            </a:r>
            <a:endParaRPr sz="28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Comic Sans MS"/>
                <a:cs typeface="Comic Sans MS"/>
              </a:rPr>
              <a:t>deployment,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</a:t>
            </a:r>
            <a:endParaRPr sz="2800">
              <a:latin typeface="Comic Sans MS"/>
              <a:cs typeface="Comic Sans MS"/>
            </a:endParaRPr>
          </a:p>
          <a:p>
            <a:pPr marL="927100" marR="5080" lvl="1" indent="-457834">
              <a:lnSpc>
                <a:spcPct val="118900"/>
              </a:lnSpc>
              <a:spcBef>
                <a:spcPts val="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Comic Sans MS"/>
                <a:cs typeface="Comic Sans MS"/>
              </a:rPr>
              <a:t>run-time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management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S/W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&amp;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H/W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resources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for ensuring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guaranteed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performance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for</a:t>
            </a:r>
            <a:endParaRPr sz="2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latin typeface="Comic Sans MS"/>
                <a:cs typeface="Comic Sans MS"/>
              </a:rPr>
              <a:t>applications</a:t>
            </a:r>
            <a:endParaRPr sz="28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3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0" dirty="0">
                <a:latin typeface="Comic Sans MS"/>
                <a:cs typeface="Comic Sans MS"/>
              </a:rPr>
              <a:t>Resource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provisioning</a:t>
            </a:r>
            <a:r>
              <a:rPr sz="2800" spc="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phases</a:t>
            </a:r>
            <a:endParaRPr sz="2800">
              <a:latin typeface="Comic Sans MS"/>
              <a:cs typeface="Comic Sans MS"/>
            </a:endParaRPr>
          </a:p>
          <a:p>
            <a:pPr marL="806450" lvl="1" indent="-33718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806450" algn="l"/>
                <a:tab pos="807085" algn="l"/>
              </a:tabLst>
            </a:pP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Reservation</a:t>
            </a:r>
            <a:r>
              <a:rPr sz="2800" spc="5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phase</a:t>
            </a:r>
            <a:r>
              <a:rPr sz="2800" spc="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–</a:t>
            </a:r>
            <a:r>
              <a:rPr sz="28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reserve</a:t>
            </a:r>
            <a:r>
              <a:rPr sz="2800" spc="4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resources</a:t>
            </a:r>
            <a:endParaRPr sz="2800">
              <a:latin typeface="Comic Sans MS"/>
              <a:cs typeface="Comic Sans MS"/>
            </a:endParaRPr>
          </a:p>
          <a:p>
            <a:pPr marL="806450" lvl="1" indent="-33718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806450" algn="l"/>
                <a:tab pos="807085" algn="l"/>
                <a:tab pos="4011929" algn="l"/>
              </a:tabLst>
            </a:pP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Expending</a:t>
            </a:r>
            <a:r>
              <a:rPr sz="2800" spc="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phase</a:t>
            </a:r>
            <a:r>
              <a:rPr sz="2800" spc="4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-	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utilize</a:t>
            </a:r>
            <a:r>
              <a:rPr sz="28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resources</a:t>
            </a:r>
            <a:endParaRPr sz="2800">
              <a:latin typeface="Comic Sans MS"/>
              <a:cs typeface="Comic Sans MS"/>
            </a:endParaRPr>
          </a:p>
          <a:p>
            <a:pPr marL="806450" lvl="1" indent="-33718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806450" algn="l"/>
                <a:tab pos="807085" algn="l"/>
              </a:tabLst>
            </a:pP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On-demand</a:t>
            </a:r>
            <a:r>
              <a:rPr sz="2800" spc="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phase–provision</a:t>
            </a:r>
            <a:r>
              <a:rPr sz="2800" spc="4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00FF"/>
                </a:solidFill>
                <a:latin typeface="Comic Sans MS"/>
                <a:cs typeface="Comic Sans MS"/>
              </a:rPr>
              <a:t>of</a:t>
            </a:r>
            <a:r>
              <a:rPr sz="28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more</a:t>
            </a:r>
            <a:r>
              <a:rPr sz="28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resources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3411" y="1523"/>
              <a:ext cx="4782312" cy="7284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65070" y="126619"/>
            <a:ext cx="4213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Resource</a:t>
            </a:r>
            <a:r>
              <a:rPr spc="-55" dirty="0"/>
              <a:t> </a:t>
            </a:r>
            <a:r>
              <a:rPr spc="-15" dirty="0"/>
              <a:t>Provisioning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3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975" y="1305813"/>
            <a:ext cx="3260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libri"/>
                <a:cs typeface="Calibri"/>
              </a:rPr>
              <a:t>Resource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Provisioning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376" y="2133600"/>
            <a:ext cx="7422761" cy="3429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836" y="273938"/>
            <a:ext cx="500062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15" dirty="0">
                <a:solidFill>
                  <a:srgbClr val="244060"/>
                </a:solidFill>
                <a:latin typeface="Calibri"/>
                <a:cs typeface="Calibri"/>
              </a:rPr>
              <a:t>Resource</a:t>
            </a:r>
            <a:r>
              <a:rPr sz="3200" b="1" spc="-4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Provisioning</a:t>
            </a:r>
            <a:r>
              <a:rPr sz="3200" b="1" spc="-5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244060"/>
                </a:solidFill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3"/>
            <a:ext cx="9144000" cy="814069"/>
            <a:chOff x="0" y="1523"/>
            <a:chExt cx="9144000" cy="81406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52400"/>
              <a:ext cx="68580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0291"/>
              <a:ext cx="9144000" cy="7650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7800" y="1523"/>
              <a:ext cx="6193536" cy="7284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</a:t>
            </a:r>
            <a:r>
              <a:rPr lang="en-IN" spc="-15" dirty="0"/>
              <a:t>o</a:t>
            </a:r>
            <a:r>
              <a:rPr spc="-15" dirty="0" err="1"/>
              <a:t>urce</a:t>
            </a:r>
            <a:r>
              <a:rPr spc="-30" dirty="0"/>
              <a:t> </a:t>
            </a:r>
            <a:r>
              <a:rPr spc="-15" dirty="0"/>
              <a:t>Provisioning</a:t>
            </a:r>
            <a:r>
              <a:rPr spc="-10" dirty="0"/>
              <a:t> </a:t>
            </a:r>
            <a:r>
              <a:rPr spc="-25" dirty="0"/>
              <a:t>System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7691628" y="0"/>
            <a:ext cx="1452880" cy="843280"/>
            <a:chOff x="7691628" y="0"/>
            <a:chExt cx="1452880" cy="84328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1628" y="0"/>
              <a:ext cx="1452372" cy="8427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72400" y="0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371600" y="0"/>
                  </a:moveTo>
                  <a:lnTo>
                    <a:pt x="488823" y="0"/>
                  </a:lnTo>
                  <a:lnTo>
                    <a:pt x="0" y="762000"/>
                  </a:lnTo>
                  <a:lnTo>
                    <a:pt x="958976" y="762000"/>
                  </a:lnTo>
                  <a:lnTo>
                    <a:pt x="1371600" y="11878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4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5319776" y="6481140"/>
            <a:ext cx="153352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 err="1">
                <a:solidFill>
                  <a:srgbClr val="FFFFFF"/>
                </a:solidFill>
                <a:latin typeface="Calibri"/>
                <a:cs typeface="Calibri"/>
              </a:rPr>
              <a:t>DrS.Sundararajan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25981"/>
            <a:ext cx="7995920" cy="320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Based</a:t>
            </a:r>
            <a:r>
              <a:rPr sz="2800" b="1" spc="-5" dirty="0">
                <a:latin typeface="Comic Sans MS"/>
                <a:cs typeface="Comic Sans MS"/>
              </a:rPr>
              <a:t> </a:t>
            </a:r>
            <a:r>
              <a:rPr sz="2800" b="1" dirty="0">
                <a:latin typeface="Comic Sans MS"/>
                <a:cs typeface="Comic Sans MS"/>
              </a:rPr>
              <a:t>on</a:t>
            </a:r>
            <a:r>
              <a:rPr sz="2800" b="1" spc="-1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the</a:t>
            </a:r>
            <a:r>
              <a:rPr sz="2800" b="1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Application,</a:t>
            </a:r>
            <a:r>
              <a:rPr sz="2800" b="1" spc="3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it</a:t>
            </a:r>
            <a:r>
              <a:rPr sz="2800" b="1" spc="1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may</a:t>
            </a:r>
            <a:r>
              <a:rPr sz="2800" b="1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be</a:t>
            </a:r>
            <a:endParaRPr sz="2800">
              <a:latin typeface="Comic Sans MS"/>
              <a:cs typeface="Comic Sans MS"/>
            </a:endParaRPr>
          </a:p>
          <a:p>
            <a:pPr marL="590550" indent="-578485">
              <a:lnSpc>
                <a:spcPct val="100000"/>
              </a:lnSpc>
              <a:spcBef>
                <a:spcPts val="2320"/>
              </a:spcBef>
              <a:buFont typeface="Wingdings"/>
              <a:buChar char=""/>
              <a:tabLst>
                <a:tab pos="589915" algn="l"/>
                <a:tab pos="591185" algn="l"/>
              </a:tabLst>
            </a:pPr>
            <a:r>
              <a:rPr sz="2800" spc="-5" dirty="0">
                <a:latin typeface="Comic Sans MS"/>
                <a:cs typeface="Comic Sans MS"/>
              </a:rPr>
              <a:t>Static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Provisioning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–unchanging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demands</a:t>
            </a:r>
            <a:endParaRPr sz="2800">
              <a:latin typeface="Comic Sans MS"/>
              <a:cs typeface="Comic Sans MS"/>
            </a:endParaRPr>
          </a:p>
          <a:p>
            <a:pPr marL="590550" marR="5715" indent="-578485">
              <a:lnSpc>
                <a:spcPct val="118900"/>
              </a:lnSpc>
              <a:spcBef>
                <a:spcPts val="10"/>
              </a:spcBef>
              <a:buFont typeface="Wingdings"/>
              <a:buChar char=""/>
              <a:tabLst>
                <a:tab pos="589915" algn="l"/>
                <a:tab pos="591185" algn="l"/>
                <a:tab pos="4258945" algn="l"/>
              </a:tabLst>
            </a:pPr>
            <a:r>
              <a:rPr sz="2800" spc="-5" dirty="0">
                <a:latin typeface="Comic Sans MS"/>
                <a:cs typeface="Comic Sans MS"/>
              </a:rPr>
              <a:t>Dynamic</a:t>
            </a:r>
            <a:r>
              <a:rPr sz="2800" spc="1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Provisioning	-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demands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may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change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vary</a:t>
            </a:r>
            <a:endParaRPr sz="2800">
              <a:latin typeface="Comic Sans MS"/>
              <a:cs typeface="Comic Sans MS"/>
            </a:endParaRPr>
          </a:p>
          <a:p>
            <a:pPr marL="590550" marR="5080" indent="-578485">
              <a:lnSpc>
                <a:spcPts val="4010"/>
              </a:lnSpc>
              <a:spcBef>
                <a:spcPts val="85"/>
              </a:spcBef>
              <a:buFont typeface="Wingdings"/>
              <a:buChar char=""/>
              <a:tabLst>
                <a:tab pos="589915" algn="l"/>
                <a:tab pos="591185" algn="l"/>
                <a:tab pos="1697989" algn="l"/>
                <a:tab pos="4025900" algn="l"/>
                <a:tab pos="4571365" algn="l"/>
                <a:tab pos="6499860" algn="l"/>
              </a:tabLst>
            </a:pPr>
            <a:r>
              <a:rPr sz="2800" spc="-10" dirty="0">
                <a:latin typeface="Comic Sans MS"/>
                <a:cs typeface="Comic Sans MS"/>
              </a:rPr>
              <a:t>S</a:t>
            </a:r>
            <a:r>
              <a:rPr sz="2800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lf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P</a:t>
            </a:r>
            <a:r>
              <a:rPr sz="2800" dirty="0">
                <a:latin typeface="Comic Sans MS"/>
                <a:cs typeface="Comic Sans MS"/>
              </a:rPr>
              <a:t>r</a:t>
            </a:r>
            <a:r>
              <a:rPr sz="2800" spc="-5" dirty="0">
                <a:latin typeface="Comic Sans MS"/>
                <a:cs typeface="Comic Sans MS"/>
              </a:rPr>
              <a:t>ov</a:t>
            </a:r>
            <a:r>
              <a:rPr sz="2800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s</a:t>
            </a:r>
            <a:r>
              <a:rPr sz="2800" spc="-15" dirty="0">
                <a:latin typeface="Comic Sans MS"/>
                <a:cs typeface="Comic Sans MS"/>
              </a:rPr>
              <a:t>i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spc="10" dirty="0">
                <a:latin typeface="Comic Sans MS"/>
                <a:cs typeface="Comic Sans MS"/>
              </a:rPr>
              <a:t>n</a:t>
            </a:r>
            <a:r>
              <a:rPr sz="2800" spc="-10" dirty="0">
                <a:latin typeface="Comic Sans MS"/>
                <a:cs typeface="Comic Sans MS"/>
              </a:rPr>
              <a:t>i</a:t>
            </a:r>
            <a:r>
              <a:rPr sz="2800" dirty="0">
                <a:latin typeface="Comic Sans MS"/>
                <a:cs typeface="Comic Sans MS"/>
              </a:rPr>
              <a:t>n</a:t>
            </a:r>
            <a:r>
              <a:rPr sz="2800" spc="-5" dirty="0">
                <a:latin typeface="Comic Sans MS"/>
                <a:cs typeface="Comic Sans MS"/>
              </a:rPr>
              <a:t>g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–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custom</a:t>
            </a:r>
            <a:r>
              <a:rPr sz="2800" spc="10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r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purc</a:t>
            </a:r>
            <a:r>
              <a:rPr sz="2800" dirty="0">
                <a:latin typeface="Comic Sans MS"/>
                <a:cs typeface="Comic Sans MS"/>
              </a:rPr>
              <a:t>h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spc="-15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e  computing</a:t>
            </a:r>
            <a:r>
              <a:rPr sz="2800" spc="-10" dirty="0">
                <a:latin typeface="Comic Sans MS"/>
                <a:cs typeface="Comic Sans MS"/>
              </a:rPr>
              <a:t> resource</a:t>
            </a:r>
            <a:r>
              <a:rPr sz="2800" spc="5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from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provider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9848" y="350138"/>
            <a:ext cx="1669414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St</a:t>
            </a:r>
            <a:r>
              <a:rPr sz="3200" b="1" spc="-70" dirty="0">
                <a:solidFill>
                  <a:srgbClr val="244060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244060"/>
                </a:solidFill>
                <a:latin typeface="Calibri"/>
                <a:cs typeface="Calibri"/>
              </a:rPr>
              <a:t>a</a:t>
            </a:r>
            <a:r>
              <a:rPr sz="3200" b="1" spc="-35" dirty="0">
                <a:solidFill>
                  <a:srgbClr val="24406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egies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3"/>
            <a:ext cx="9144000" cy="814069"/>
            <a:chOff x="0" y="1523"/>
            <a:chExt cx="9144000" cy="81406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52400"/>
              <a:ext cx="6858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291"/>
              <a:ext cx="9144000" cy="7650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1523"/>
              <a:ext cx="6957059" cy="7284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3048000"/>
            <a:ext cx="9144000" cy="3810000"/>
            <a:chOff x="0" y="3048000"/>
            <a:chExt cx="9144000" cy="3810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0" y="3048000"/>
              <a:ext cx="3505200" cy="38099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400798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7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2628" y="6298690"/>
              <a:ext cx="1071372" cy="5593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53400" y="63246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990600" y="0"/>
                  </a:moveTo>
                  <a:lnTo>
                    <a:pt x="334518" y="0"/>
                  </a:lnTo>
                  <a:lnTo>
                    <a:pt x="0" y="533399"/>
                  </a:lnTo>
                  <a:lnTo>
                    <a:pt x="656081" y="53339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78077" y="126619"/>
            <a:ext cx="6388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Resource</a:t>
            </a:r>
            <a:r>
              <a:rPr spc="-30" dirty="0"/>
              <a:t> </a:t>
            </a:r>
            <a:r>
              <a:rPr spc="-15" dirty="0"/>
              <a:t>Provisioning</a:t>
            </a:r>
            <a:r>
              <a:rPr spc="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Strategies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7691628" y="0"/>
            <a:ext cx="1452880" cy="843280"/>
            <a:chOff x="7691628" y="0"/>
            <a:chExt cx="1452880" cy="84328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1628" y="0"/>
              <a:ext cx="1452372" cy="8427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72400" y="0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371600" y="0"/>
                  </a:moveTo>
                  <a:lnTo>
                    <a:pt x="488823" y="0"/>
                  </a:lnTo>
                  <a:lnTo>
                    <a:pt x="0" y="762000"/>
                  </a:lnTo>
                  <a:lnTo>
                    <a:pt x="958976" y="762000"/>
                  </a:lnTo>
                  <a:lnTo>
                    <a:pt x="1371600" y="11878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5</a:t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8030" y="350138"/>
            <a:ext cx="614172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25" dirty="0">
                <a:solidFill>
                  <a:srgbClr val="244060"/>
                </a:solidFill>
                <a:latin typeface="Calibri"/>
                <a:cs typeface="Calibri"/>
              </a:rPr>
              <a:t>Parameter</a:t>
            </a:r>
            <a:r>
              <a:rPr sz="3200" b="1" spc="-40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244060"/>
                </a:solidFill>
                <a:latin typeface="Calibri"/>
                <a:cs typeface="Calibri"/>
              </a:rPr>
              <a:t>for</a:t>
            </a:r>
            <a:r>
              <a:rPr sz="3200" b="1" spc="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244060"/>
                </a:solidFill>
                <a:latin typeface="Calibri"/>
                <a:cs typeface="Calibri"/>
              </a:rPr>
              <a:t>Resource</a:t>
            </a:r>
            <a:r>
              <a:rPr sz="3200" b="1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Provisioning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4140" y="2590800"/>
            <a:ext cx="3578860" cy="22288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8767"/>
            <a:ext cx="9144000" cy="767080"/>
            <a:chOff x="0" y="48767"/>
            <a:chExt cx="9144000" cy="767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52399"/>
              <a:ext cx="6858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0291"/>
              <a:ext cx="9144000" cy="7650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396" y="48767"/>
              <a:ext cx="6637020" cy="6507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9740" y="160147"/>
            <a:ext cx="7994015" cy="4973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" algn="ctr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FFFF"/>
                </a:solidFill>
                <a:latin typeface="Cambria"/>
                <a:cs typeface="Cambria"/>
              </a:rPr>
              <a:t>Parameter</a:t>
            </a:r>
            <a:r>
              <a:rPr sz="28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mbria"/>
                <a:cs typeface="Cambria"/>
              </a:rPr>
              <a:t>Resource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mbria"/>
                <a:cs typeface="Cambria"/>
              </a:rPr>
              <a:t>Provisioning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ambria"/>
              <a:cs typeface="Cambria"/>
            </a:endParaRPr>
          </a:p>
          <a:p>
            <a:pPr marL="590550" marR="5080" indent="-578485">
              <a:lnSpc>
                <a:spcPct val="118900"/>
              </a:lnSpc>
              <a:tabLst>
                <a:tab pos="1740535" algn="l"/>
                <a:tab pos="3897629" algn="l"/>
                <a:tab pos="5885815" algn="l"/>
                <a:tab pos="6647815" algn="l"/>
                <a:tab pos="7626350" algn="l"/>
              </a:tabLst>
            </a:pPr>
            <a:r>
              <a:rPr sz="2800" spc="-10" dirty="0">
                <a:latin typeface="Comic Sans MS"/>
                <a:cs typeface="Comic Sans MS"/>
              </a:rPr>
              <a:t>R</a:t>
            </a:r>
            <a:r>
              <a:rPr sz="2800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source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pr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10" dirty="0">
                <a:latin typeface="Comic Sans MS"/>
                <a:cs typeface="Comic Sans MS"/>
              </a:rPr>
              <a:t>vi</a:t>
            </a:r>
            <a:r>
              <a:rPr sz="2800" spc="5" dirty="0">
                <a:latin typeface="Comic Sans MS"/>
                <a:cs typeface="Comic Sans MS"/>
              </a:rPr>
              <a:t>s</a:t>
            </a:r>
            <a:r>
              <a:rPr sz="2800" spc="-10" dirty="0">
                <a:latin typeface="Comic Sans MS"/>
                <a:cs typeface="Comic Sans MS"/>
              </a:rPr>
              <a:t>ionin</a:t>
            </a:r>
            <a:r>
              <a:rPr sz="2800" spc="-5" dirty="0">
                <a:latin typeface="Comic Sans MS"/>
                <a:cs typeface="Comic Sans MS"/>
              </a:rPr>
              <a:t>g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10" dirty="0">
                <a:latin typeface="Comic Sans MS"/>
                <a:cs typeface="Comic Sans MS"/>
              </a:rPr>
              <a:t>te</a:t>
            </a:r>
            <a:r>
              <a:rPr sz="2800" dirty="0">
                <a:latin typeface="Comic Sans MS"/>
                <a:cs typeface="Comic Sans MS"/>
              </a:rPr>
              <a:t>c</a:t>
            </a:r>
            <a:r>
              <a:rPr sz="2800" spc="-5" dirty="0">
                <a:latin typeface="Comic Sans MS"/>
                <a:cs typeface="Comic Sans MS"/>
              </a:rPr>
              <a:t>hniques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are</a:t>
            </a:r>
            <a:r>
              <a:rPr sz="2800" dirty="0">
                <a:latin typeface="Comic Sans MS"/>
                <a:cs typeface="Comic Sans MS"/>
              </a:rPr>
              <a:t>	u</a:t>
            </a:r>
            <a:r>
              <a:rPr sz="2800" spc="-5" dirty="0">
                <a:latin typeface="Comic Sans MS"/>
                <a:cs typeface="Comic Sans MS"/>
              </a:rPr>
              <a:t>sed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to  </a:t>
            </a:r>
            <a:r>
              <a:rPr sz="2800" spc="-10" dirty="0">
                <a:latin typeface="Comic Sans MS"/>
                <a:cs typeface="Comic Sans MS"/>
              </a:rPr>
              <a:t>improve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 </a:t>
            </a:r>
            <a:r>
              <a:rPr sz="2800" spc="-10" dirty="0">
                <a:latin typeface="Comic Sans MS"/>
                <a:cs typeface="Comic Sans MS"/>
              </a:rPr>
              <a:t>following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QoS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parameters</a:t>
            </a:r>
            <a:endParaRPr sz="2800">
              <a:latin typeface="Comic Sans MS"/>
              <a:cs typeface="Comic Sans MS"/>
            </a:endParaRPr>
          </a:p>
          <a:p>
            <a:pPr marL="590550" indent="-578485">
              <a:lnSpc>
                <a:spcPct val="100000"/>
              </a:lnSpc>
              <a:spcBef>
                <a:spcPts val="650"/>
              </a:spcBef>
              <a:buFont typeface="Wingdings"/>
              <a:buChar char=""/>
              <a:tabLst>
                <a:tab pos="589915" algn="l"/>
                <a:tab pos="591185" algn="l"/>
              </a:tabLst>
            </a:pPr>
            <a:r>
              <a:rPr sz="2800" spc="-5" dirty="0">
                <a:latin typeface="Comic Sans MS"/>
                <a:cs typeface="Comic Sans MS"/>
              </a:rPr>
              <a:t>Response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time</a:t>
            </a:r>
            <a:endParaRPr sz="2800">
              <a:latin typeface="Comic Sans MS"/>
              <a:cs typeface="Comic Sans MS"/>
            </a:endParaRPr>
          </a:p>
          <a:p>
            <a:pPr marL="590550" indent="-578485">
              <a:lnSpc>
                <a:spcPct val="100000"/>
              </a:lnSpc>
              <a:spcBef>
                <a:spcPts val="635"/>
              </a:spcBef>
              <a:buFont typeface="Wingdings"/>
              <a:buChar char=""/>
              <a:tabLst>
                <a:tab pos="589915" algn="l"/>
                <a:tab pos="591185" algn="l"/>
              </a:tabLst>
            </a:pPr>
            <a:r>
              <a:rPr sz="2800" spc="-5" dirty="0">
                <a:latin typeface="Comic Sans MS"/>
                <a:cs typeface="Comic Sans MS"/>
              </a:rPr>
              <a:t>Minimizing cost</a:t>
            </a:r>
            <a:endParaRPr sz="2800">
              <a:latin typeface="Comic Sans MS"/>
              <a:cs typeface="Comic Sans MS"/>
            </a:endParaRPr>
          </a:p>
          <a:p>
            <a:pPr marL="590550" indent="-578485">
              <a:lnSpc>
                <a:spcPct val="100000"/>
              </a:lnSpc>
              <a:spcBef>
                <a:spcPts val="635"/>
              </a:spcBef>
              <a:buFont typeface="Wingdings"/>
              <a:buChar char=""/>
              <a:tabLst>
                <a:tab pos="589915" algn="l"/>
                <a:tab pos="591185" algn="l"/>
              </a:tabLst>
            </a:pPr>
            <a:r>
              <a:rPr sz="2800" spc="-5" dirty="0">
                <a:latin typeface="Comic Sans MS"/>
                <a:cs typeface="Comic Sans MS"/>
              </a:rPr>
              <a:t>Maximizing </a:t>
            </a:r>
            <a:r>
              <a:rPr sz="2800" spc="-10" dirty="0">
                <a:latin typeface="Comic Sans MS"/>
                <a:cs typeface="Comic Sans MS"/>
              </a:rPr>
              <a:t>Revenue</a:t>
            </a:r>
            <a:endParaRPr sz="2800">
              <a:latin typeface="Comic Sans MS"/>
              <a:cs typeface="Comic Sans MS"/>
            </a:endParaRPr>
          </a:p>
          <a:p>
            <a:pPr marL="590550" indent="-578485">
              <a:lnSpc>
                <a:spcPct val="100000"/>
              </a:lnSpc>
              <a:spcBef>
                <a:spcPts val="650"/>
              </a:spcBef>
              <a:buFont typeface="Wingdings"/>
              <a:buChar char=""/>
              <a:tabLst>
                <a:tab pos="589915" algn="l"/>
                <a:tab pos="591185" algn="l"/>
              </a:tabLst>
            </a:pPr>
            <a:r>
              <a:rPr sz="2800" spc="-10" dirty="0">
                <a:latin typeface="Comic Sans MS"/>
                <a:cs typeface="Comic Sans MS"/>
              </a:rPr>
              <a:t>Fault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tolerant</a:t>
            </a:r>
            <a:endParaRPr sz="2800">
              <a:latin typeface="Comic Sans MS"/>
              <a:cs typeface="Comic Sans MS"/>
            </a:endParaRPr>
          </a:p>
          <a:p>
            <a:pPr marL="590550" indent="-578485">
              <a:lnSpc>
                <a:spcPct val="100000"/>
              </a:lnSpc>
              <a:spcBef>
                <a:spcPts val="640"/>
              </a:spcBef>
              <a:buFont typeface="Wingdings"/>
              <a:buChar char=""/>
              <a:tabLst>
                <a:tab pos="589915" algn="l"/>
                <a:tab pos="591185" algn="l"/>
              </a:tabLst>
            </a:pPr>
            <a:r>
              <a:rPr sz="2800" spc="-10" dirty="0">
                <a:latin typeface="Comic Sans MS"/>
                <a:cs typeface="Comic Sans MS"/>
              </a:rPr>
              <a:t>Reduced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SLA violation</a:t>
            </a:r>
            <a:endParaRPr sz="2800">
              <a:latin typeface="Comic Sans MS"/>
              <a:cs typeface="Comic Sans MS"/>
            </a:endParaRPr>
          </a:p>
          <a:p>
            <a:pPr marL="590550" indent="-578485">
              <a:lnSpc>
                <a:spcPct val="100000"/>
              </a:lnSpc>
              <a:spcBef>
                <a:spcPts val="635"/>
              </a:spcBef>
              <a:buFont typeface="Wingdings"/>
              <a:buChar char=""/>
              <a:tabLst>
                <a:tab pos="589915" algn="l"/>
                <a:tab pos="591185" algn="l"/>
              </a:tabLst>
            </a:pPr>
            <a:r>
              <a:rPr sz="2800" spc="-10" dirty="0">
                <a:latin typeface="Comic Sans MS"/>
                <a:cs typeface="Comic Sans MS"/>
              </a:rPr>
              <a:t>Reduced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power consumption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91628" y="0"/>
            <a:ext cx="1452880" cy="843280"/>
            <a:chOff x="7691628" y="0"/>
            <a:chExt cx="1452880" cy="84328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1628" y="0"/>
              <a:ext cx="1452372" cy="8427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72400" y="0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371600" y="0"/>
                  </a:moveTo>
                  <a:lnTo>
                    <a:pt x="488823" y="0"/>
                  </a:lnTo>
                  <a:lnTo>
                    <a:pt x="0" y="762000"/>
                  </a:lnTo>
                  <a:lnTo>
                    <a:pt x="958976" y="762000"/>
                  </a:lnTo>
                  <a:lnTo>
                    <a:pt x="1371600" y="11878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6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79677"/>
            <a:ext cx="8150225" cy="547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715" indent="-457200">
              <a:lnSpc>
                <a:spcPct val="114599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  <a:tab pos="469900" algn="l"/>
                <a:tab pos="1315720" algn="l"/>
                <a:tab pos="2971165" algn="l"/>
                <a:tab pos="3119120" algn="l"/>
                <a:tab pos="3576320" algn="l"/>
                <a:tab pos="5114290" algn="l"/>
                <a:tab pos="5718175" algn="l"/>
                <a:tab pos="6443345" algn="l"/>
                <a:tab pos="6886575" algn="l"/>
              </a:tabLst>
            </a:pPr>
            <a:r>
              <a:rPr sz="2400" spc="-5" dirty="0">
                <a:latin typeface="Comic Sans MS"/>
                <a:cs typeface="Comic Sans MS"/>
              </a:rPr>
              <a:t>Ove</a:t>
            </a:r>
            <a:r>
              <a:rPr sz="2400" dirty="0">
                <a:latin typeface="Comic Sans MS"/>
                <a:cs typeface="Comic Sans MS"/>
              </a:rPr>
              <a:t>r	prov</a:t>
            </a:r>
            <a:r>
              <a:rPr sz="2400" spc="-20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si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ni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	</a:t>
            </a:r>
            <a:r>
              <a:rPr sz="2400" spc="-5" dirty="0">
                <a:latin typeface="Comic Sans MS"/>
                <a:cs typeface="Comic Sans MS"/>
              </a:rPr>
              <a:t>resource</a:t>
            </a:r>
            <a:r>
              <a:rPr sz="2400" dirty="0">
                <a:latin typeface="Comic Sans MS"/>
                <a:cs typeface="Comic Sans MS"/>
              </a:rPr>
              <a:t>s	</a:t>
            </a:r>
            <a:r>
              <a:rPr sz="2400" spc="-5" dirty="0">
                <a:latin typeface="Comic Sans MS"/>
                <a:cs typeface="Comic Sans MS"/>
              </a:rPr>
              <a:t>wil</a:t>
            </a:r>
            <a:r>
              <a:rPr sz="2400" dirty="0">
                <a:latin typeface="Comic Sans MS"/>
                <a:cs typeface="Comic Sans MS"/>
              </a:rPr>
              <a:t>l	l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ad	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	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urce  </a:t>
            </a:r>
            <a:r>
              <a:rPr sz="2400" spc="-5" dirty="0">
                <a:latin typeface="Comic Sans MS"/>
                <a:cs typeface="Comic Sans MS"/>
              </a:rPr>
              <a:t>underutilization,	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revenue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loss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provider</a:t>
            </a:r>
            <a:endParaRPr sz="2400">
              <a:latin typeface="Comic Sans MS"/>
              <a:cs typeface="Comic Sans MS"/>
            </a:endParaRPr>
          </a:p>
          <a:p>
            <a:pPr marL="469900" marR="5080" indent="-457200">
              <a:lnSpc>
                <a:spcPts val="3300"/>
              </a:lnSpc>
              <a:spcBef>
                <a:spcPts val="180"/>
              </a:spcBef>
              <a:buFont typeface="Wingdings"/>
              <a:buChar char=""/>
              <a:tabLst>
                <a:tab pos="469265" algn="l"/>
                <a:tab pos="469900" algn="l"/>
                <a:tab pos="1501775" algn="l"/>
                <a:tab pos="3319779" algn="l"/>
                <a:tab pos="3792220" algn="l"/>
                <a:tab pos="5344160" algn="l"/>
                <a:tab pos="5960110" algn="l"/>
                <a:tab pos="6701155" algn="l"/>
                <a:tab pos="7158355" algn="l"/>
              </a:tabLst>
            </a:pPr>
            <a:r>
              <a:rPr sz="2400" dirty="0">
                <a:latin typeface="Comic Sans MS"/>
                <a:cs typeface="Comic Sans MS"/>
              </a:rPr>
              <a:t>Under	provi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ioni</a:t>
            </a:r>
            <a:r>
              <a:rPr sz="2400" dirty="0">
                <a:latin typeface="Comic Sans MS"/>
                <a:cs typeface="Comic Sans MS"/>
              </a:rPr>
              <a:t>ng	</a:t>
            </a:r>
            <a:r>
              <a:rPr sz="2400" spc="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	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esources	</a:t>
            </a:r>
            <a:r>
              <a:rPr sz="2400" spc="-5" dirty="0">
                <a:latin typeface="Comic Sans MS"/>
                <a:cs typeface="Comic Sans MS"/>
              </a:rPr>
              <a:t>wil</a:t>
            </a:r>
            <a:r>
              <a:rPr sz="2400" dirty="0">
                <a:latin typeface="Comic Sans MS"/>
                <a:cs typeface="Comic Sans MS"/>
              </a:rPr>
              <a:t>l	l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ad	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	</a:t>
            </a:r>
            <a:r>
              <a:rPr sz="2400" spc="-5" dirty="0">
                <a:latin typeface="Comic Sans MS"/>
                <a:cs typeface="Comic Sans MS"/>
              </a:rPr>
              <a:t>broken  SLAs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penalties</a:t>
            </a:r>
            <a:endParaRPr sz="2400">
              <a:latin typeface="Comic Sans MS"/>
              <a:cs typeface="Comic Sans MS"/>
            </a:endParaRPr>
          </a:p>
          <a:p>
            <a:pPr marL="469900" marR="6350" indent="-457200">
              <a:lnSpc>
                <a:spcPts val="3300"/>
              </a:lnSpc>
              <a:buFont typeface="Wingdings"/>
              <a:buChar char=""/>
              <a:tabLst>
                <a:tab pos="469265" algn="l"/>
                <a:tab pos="469900" algn="l"/>
                <a:tab pos="2052955" algn="l"/>
                <a:tab pos="2590165" algn="l"/>
                <a:tab pos="4449445" algn="l"/>
                <a:tab pos="5670550" algn="l"/>
                <a:tab pos="6124575" algn="l"/>
                <a:tab pos="6499860" algn="l"/>
              </a:tabLst>
            </a:pPr>
            <a:r>
              <a:rPr sz="2400" dirty="0">
                <a:latin typeface="Comic Sans MS"/>
                <a:cs typeface="Comic Sans MS"/>
              </a:rPr>
              <a:t>Deployi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au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om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us	s</a:t>
            </a:r>
            <a:r>
              <a:rPr sz="2400" spc="-10" dirty="0">
                <a:latin typeface="Comic Sans MS"/>
                <a:cs typeface="Comic Sans MS"/>
              </a:rPr>
              <a:t>y</a:t>
            </a:r>
            <a:r>
              <a:rPr sz="2400" dirty="0">
                <a:latin typeface="Comic Sans MS"/>
                <a:cs typeface="Comic Sans MS"/>
              </a:rPr>
              <a:t>stem	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	a	c</a:t>
            </a:r>
            <a:r>
              <a:rPr sz="2400" spc="5" dirty="0">
                <a:latin typeface="Comic Sans MS"/>
                <a:cs typeface="Comic Sans MS"/>
              </a:rPr>
              <a:t>h</a:t>
            </a:r>
            <a:r>
              <a:rPr sz="2400" dirty="0">
                <a:latin typeface="Comic Sans MS"/>
                <a:cs typeface="Comic Sans MS"/>
              </a:rPr>
              <a:t>alle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spc="-5" dirty="0">
                <a:latin typeface="Comic Sans MS"/>
                <a:cs typeface="Comic Sans MS"/>
              </a:rPr>
              <a:t>ng,  because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difficulty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comes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from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244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unpredictability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of consumer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demand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Uncertainty</a:t>
            </a:r>
            <a:r>
              <a:rPr sz="2400" spc="-4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in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prices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software</a:t>
            </a:r>
            <a:r>
              <a:rPr sz="2400" spc="-4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sz="2400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hardware</a:t>
            </a:r>
            <a:r>
              <a:rPr sz="2400" spc="-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failures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heterogeneity</a:t>
            </a:r>
            <a:r>
              <a:rPr sz="2400" spc="-6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of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services</a:t>
            </a:r>
            <a:endParaRPr sz="2400">
              <a:latin typeface="Comic Sans MS"/>
              <a:cs typeface="Comic Sans MS"/>
            </a:endParaRPr>
          </a:p>
          <a:p>
            <a:pPr marL="927100" lvl="1" indent="-457834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power</a:t>
            </a:r>
            <a:r>
              <a:rPr sz="2400" spc="-6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management</a:t>
            </a:r>
            <a:endParaRPr sz="2400">
              <a:latin typeface="Comic Sans MS"/>
              <a:cs typeface="Comic Sans MS"/>
            </a:endParaRPr>
          </a:p>
          <a:p>
            <a:pPr marL="927100" marR="5080" lvl="1" indent="-457834">
              <a:lnSpc>
                <a:spcPct val="114599"/>
              </a:lnSpc>
              <a:buFont typeface="Wingdings"/>
              <a:buChar char=""/>
              <a:tabLst>
                <a:tab pos="927100" algn="l"/>
                <a:tab pos="927735" algn="l"/>
                <a:tab pos="2326640" algn="l"/>
                <a:tab pos="2720975" algn="l"/>
                <a:tab pos="3771265" algn="l"/>
                <a:tab pos="4670425" algn="l"/>
                <a:tab pos="6012180" algn="l"/>
                <a:tab pos="7641590" algn="l"/>
              </a:tabLst>
            </a:pP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con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licts	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n	si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d	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SLA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s	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wee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n	con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umers	and  service</a:t>
            </a:r>
            <a:r>
              <a:rPr sz="2400" spc="-4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providers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496" y="1523"/>
              <a:ext cx="6486144" cy="7284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12772" y="126619"/>
            <a:ext cx="5916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Resource</a:t>
            </a:r>
            <a:r>
              <a:rPr spc="-35" dirty="0"/>
              <a:t> </a:t>
            </a:r>
            <a:r>
              <a:rPr spc="-15" dirty="0"/>
              <a:t>Provisioning </a:t>
            </a:r>
            <a:r>
              <a:rPr dirty="0"/>
              <a:t>Methods</a:t>
            </a: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9400" y="3505200"/>
            <a:ext cx="1724913" cy="20574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7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47673"/>
            <a:ext cx="8455025" cy="44157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89915" indent="-577850" algn="just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590550" algn="l"/>
              </a:tabLst>
            </a:pPr>
            <a:r>
              <a:rPr sz="2400" spc="-5" dirty="0">
                <a:latin typeface="Comic Sans MS"/>
                <a:cs typeface="Comic Sans MS"/>
              </a:rPr>
              <a:t>Demand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driven</a:t>
            </a:r>
            <a:endParaRPr sz="2400">
              <a:latin typeface="Comic Sans MS"/>
              <a:cs typeface="Comic Sans MS"/>
            </a:endParaRPr>
          </a:p>
          <a:p>
            <a:pPr marL="1047750" marR="7620" lvl="1" indent="-577850" algn="just">
              <a:lnSpc>
                <a:spcPts val="4320"/>
              </a:lnSpc>
              <a:spcBef>
                <a:spcPts val="384"/>
              </a:spcBef>
              <a:buFont typeface="Wingdings"/>
              <a:buChar char=""/>
              <a:tabLst>
                <a:tab pos="104775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Add/remove instances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based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on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current utilization 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level</a:t>
            </a:r>
            <a:r>
              <a:rPr sz="2400" spc="-3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of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the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allocated resources</a:t>
            </a:r>
            <a:endParaRPr sz="2400">
              <a:latin typeface="Comic Sans MS"/>
              <a:cs typeface="Comic Sans MS"/>
            </a:endParaRPr>
          </a:p>
          <a:p>
            <a:pPr marL="1047750" marR="5080" lvl="1" indent="-577850" algn="just">
              <a:lnSpc>
                <a:spcPts val="4320"/>
              </a:lnSpc>
              <a:buFont typeface="Wingdings"/>
              <a:buChar char=""/>
              <a:tabLst>
                <a:tab pos="1047750" algn="l"/>
              </a:tabLst>
            </a:pP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when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resource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has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surpassed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threshold for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certain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amount of time, the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scheme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increases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that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 resource</a:t>
            </a:r>
            <a:r>
              <a:rPr sz="2400" spc="-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based</a:t>
            </a:r>
            <a:r>
              <a:rPr sz="24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on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demand.</a:t>
            </a:r>
            <a:endParaRPr sz="2400">
              <a:latin typeface="Comic Sans MS"/>
              <a:cs typeface="Comic Sans MS"/>
            </a:endParaRPr>
          </a:p>
          <a:p>
            <a:pPr marL="1047750" marR="6350" lvl="1" indent="-577850" algn="just">
              <a:lnSpc>
                <a:spcPts val="4320"/>
              </a:lnSpc>
              <a:buFont typeface="Wingdings"/>
              <a:buChar char=""/>
              <a:tabLst>
                <a:tab pos="1047750" algn="l"/>
              </a:tabLst>
            </a:pP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When a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resource is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below a </a:t>
            </a:r>
            <a:r>
              <a:rPr sz="2400" spc="-10" dirty="0">
                <a:solidFill>
                  <a:srgbClr val="0000FF"/>
                </a:solidFill>
                <a:latin typeface="Comic Sans MS"/>
                <a:cs typeface="Comic Sans MS"/>
              </a:rPr>
              <a:t>threshold for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certain </a:t>
            </a:r>
            <a:r>
              <a:rPr sz="2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amount</a:t>
            </a:r>
            <a:r>
              <a:rPr sz="2400" spc="-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of</a:t>
            </a:r>
            <a:r>
              <a:rPr sz="2400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23"/>
            <a:ext cx="9144000" cy="804545"/>
            <a:chOff x="0" y="1523"/>
            <a:chExt cx="9144000" cy="8045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855"/>
              <a:ext cx="9144000" cy="745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496" y="1523"/>
              <a:ext cx="6486144" cy="7284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12772" y="126619"/>
            <a:ext cx="5916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Resource</a:t>
            </a:r>
            <a:r>
              <a:rPr spc="-35" dirty="0"/>
              <a:t> </a:t>
            </a:r>
            <a:r>
              <a:rPr spc="-15" dirty="0"/>
              <a:t>Provisioning </a:t>
            </a:r>
            <a:r>
              <a:rPr dirty="0"/>
              <a:t>Methods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8</a:t>
            </a:fld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57113"/>
            <a:ext cx="2947670" cy="15500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Event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driven</a:t>
            </a:r>
            <a:endParaRPr sz="2800">
              <a:latin typeface="Comic Sans MS"/>
              <a:cs typeface="Comic Sans MS"/>
            </a:endParaRPr>
          </a:p>
          <a:p>
            <a:pPr marL="876935" marR="5080" lvl="1" indent="-292735">
              <a:lnSpc>
                <a:spcPts val="4010"/>
              </a:lnSpc>
              <a:spcBef>
                <a:spcPts val="80"/>
              </a:spcBef>
              <a:buFont typeface="Arial MT"/>
              <a:buChar char="•"/>
              <a:tabLst>
                <a:tab pos="876935" algn="l"/>
                <a:tab pos="877569" algn="l"/>
              </a:tabLst>
            </a:pP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sz="2800" dirty="0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sz="2800" spc="5" dirty="0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/re</a:t>
            </a:r>
            <a:r>
              <a:rPr sz="2800" spc="5" dirty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ove  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time</a:t>
            </a:r>
            <a:r>
              <a:rPr sz="2800" spc="-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event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854" y="1646300"/>
            <a:ext cx="514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65630" algn="l"/>
                <a:tab pos="3144520" algn="l"/>
                <a:tab pos="3827779" algn="l"/>
              </a:tabLst>
            </a:pP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instances	based	</a:t>
            </a:r>
            <a:r>
              <a:rPr sz="2800" dirty="0">
                <a:solidFill>
                  <a:srgbClr val="0000FF"/>
                </a:solidFill>
                <a:latin typeface="Comic Sans MS"/>
                <a:cs typeface="Comic Sans MS"/>
              </a:rPr>
              <a:t>on	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specific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581494"/>
            <a:ext cx="8378190" cy="2565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876935" indent="-29337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876935" algn="l"/>
                <a:tab pos="877569" algn="l"/>
              </a:tabLst>
            </a:pP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Anticipates</a:t>
            </a:r>
            <a:r>
              <a:rPr sz="2800" spc="3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peak</a:t>
            </a:r>
            <a:r>
              <a:rPr sz="2800" spc="1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traffic</a:t>
            </a:r>
            <a:r>
              <a:rPr sz="2800" spc="3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before</a:t>
            </a:r>
            <a:r>
              <a:rPr sz="2800" spc="3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it</a:t>
            </a:r>
            <a:r>
              <a:rPr sz="2800" spc="1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happens</a:t>
            </a:r>
            <a:endParaRPr sz="28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3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latin typeface="Comic Sans MS"/>
                <a:cs typeface="Comic Sans MS"/>
              </a:rPr>
              <a:t>Popularity </a:t>
            </a:r>
            <a:r>
              <a:rPr sz="2800" spc="-10" dirty="0">
                <a:latin typeface="Comic Sans MS"/>
                <a:cs typeface="Comic Sans MS"/>
              </a:rPr>
              <a:t>driven</a:t>
            </a:r>
            <a:endParaRPr sz="2800">
              <a:latin typeface="Comic Sans MS"/>
              <a:cs typeface="Comic Sans MS"/>
            </a:endParaRPr>
          </a:p>
          <a:p>
            <a:pPr marL="876935" lvl="1" indent="-29337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876935" algn="l"/>
                <a:tab pos="877569" algn="l"/>
              </a:tabLst>
            </a:pP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Internet</a:t>
            </a:r>
            <a:r>
              <a:rPr sz="2800" spc="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searches</a:t>
            </a:r>
            <a:r>
              <a:rPr sz="2800" spc="3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create</a:t>
            </a:r>
            <a:r>
              <a:rPr sz="2800" spc="2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popularity</a:t>
            </a:r>
            <a:r>
              <a:rPr sz="2800" spc="4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demand</a:t>
            </a:r>
            <a:endParaRPr sz="2800">
              <a:latin typeface="Comic Sans MS"/>
              <a:cs typeface="Comic Sans MS"/>
            </a:endParaRPr>
          </a:p>
          <a:p>
            <a:pPr marL="876935" marR="5080" lvl="1" indent="-292735">
              <a:lnSpc>
                <a:spcPct val="118900"/>
              </a:lnSpc>
              <a:spcBef>
                <a:spcPts val="5"/>
              </a:spcBef>
              <a:buFont typeface="Arial MT"/>
              <a:buChar char="•"/>
              <a:tabLst>
                <a:tab pos="876935" algn="l"/>
                <a:tab pos="877569" algn="l"/>
                <a:tab pos="2341880" algn="l"/>
                <a:tab pos="4408170" algn="l"/>
                <a:tab pos="6242050" algn="l"/>
                <a:tab pos="7647305" algn="l"/>
              </a:tabLst>
            </a:pP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scheme	an</a:t>
            </a:r>
            <a:r>
              <a:rPr sz="2800" dirty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ici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pa</a:t>
            </a:r>
            <a:r>
              <a:rPr sz="2800" dirty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es</a:t>
            </a:r>
            <a:r>
              <a:rPr sz="2800" dirty="0">
                <a:solidFill>
                  <a:srgbClr val="0000FF"/>
                </a:solidFill>
                <a:latin typeface="Comic Sans MS"/>
                <a:cs typeface="Comic Sans MS"/>
              </a:rPr>
              <a:t>	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incr</a:t>
            </a:r>
            <a:r>
              <a:rPr sz="2800" spc="5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sz="2800" spc="-20" dirty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sz="2800" spc="5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sz="2800" dirty="0">
                <a:solidFill>
                  <a:srgbClr val="0000FF"/>
                </a:solidFill>
                <a:latin typeface="Comic Sans MS"/>
                <a:cs typeface="Comic Sans MS"/>
              </a:rPr>
              <a:t>	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sz="2800" spc="5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affic</a:t>
            </a:r>
            <a:r>
              <a:rPr sz="2800" dirty="0">
                <a:solidFill>
                  <a:srgbClr val="0000FF"/>
                </a:solidFill>
                <a:latin typeface="Comic Sans MS"/>
                <a:cs typeface="Comic Sans MS"/>
              </a:rPr>
              <a:t>	</a:t>
            </a:r>
            <a:r>
              <a:rPr sz="2800" spc="-10" dirty="0">
                <a:solidFill>
                  <a:srgbClr val="0000FF"/>
                </a:solidFill>
                <a:latin typeface="Comic Sans MS"/>
                <a:cs typeface="Comic Sans MS"/>
              </a:rPr>
              <a:t>wi</a:t>
            </a:r>
            <a:r>
              <a:rPr sz="2800" spc="5" dirty="0">
                <a:solidFill>
                  <a:srgbClr val="0000FF"/>
                </a:solidFill>
                <a:latin typeface="Comic Sans MS"/>
                <a:cs typeface="Comic Sans MS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Comic Sans MS"/>
                <a:cs typeface="Comic Sans MS"/>
              </a:rPr>
              <a:t>h  popularity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3817" y="273938"/>
            <a:ext cx="531050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15" dirty="0">
                <a:solidFill>
                  <a:srgbClr val="244060"/>
                </a:solidFill>
                <a:latin typeface="Calibri"/>
                <a:cs typeface="Calibri"/>
              </a:rPr>
              <a:t>Resource</a:t>
            </a:r>
            <a:r>
              <a:rPr sz="3200" b="1" spc="-4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Provisioning</a:t>
            </a:r>
            <a:r>
              <a:rPr sz="3200" b="1" spc="-5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44060"/>
                </a:solidFill>
                <a:latin typeface="Calibri"/>
                <a:cs typeface="Calibri"/>
              </a:rPr>
              <a:t>Methods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523"/>
            <a:ext cx="9144000" cy="814069"/>
            <a:chOff x="0" y="1523"/>
            <a:chExt cx="9144000" cy="81406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52400"/>
              <a:ext cx="685800" cy="609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291"/>
              <a:ext cx="9144000" cy="7650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1496" y="1523"/>
              <a:ext cx="6486144" cy="7284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76187"/>
              <a:ext cx="9144000" cy="659765"/>
            </a:xfrm>
            <a:custGeom>
              <a:avLst/>
              <a:gdLst/>
              <a:ahLst/>
              <a:cxnLst/>
              <a:rect l="l" t="t" r="r" b="b"/>
              <a:pathLst>
                <a:path w="9144000" h="659765">
                  <a:moveTo>
                    <a:pt x="9144000" y="0"/>
                  </a:moveTo>
                  <a:lnTo>
                    <a:pt x="0" y="0"/>
                  </a:lnTo>
                  <a:lnTo>
                    <a:pt x="0" y="659269"/>
                  </a:lnTo>
                  <a:lnTo>
                    <a:pt x="9144000" y="6592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12772" y="126619"/>
            <a:ext cx="5916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Resource</a:t>
            </a:r>
            <a:r>
              <a:rPr spc="-35" dirty="0"/>
              <a:t> </a:t>
            </a:r>
            <a:r>
              <a:rPr spc="-15" dirty="0"/>
              <a:t>Provisioning </a:t>
            </a:r>
            <a:r>
              <a:rPr dirty="0"/>
              <a:t>Methods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7691628" y="0"/>
            <a:ext cx="1452880" cy="843280"/>
            <a:chOff x="7691628" y="0"/>
            <a:chExt cx="1452880" cy="84328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1628" y="0"/>
              <a:ext cx="1452372" cy="8427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772400" y="0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371600" y="0"/>
                  </a:moveTo>
                  <a:lnTo>
                    <a:pt x="488823" y="0"/>
                  </a:lnTo>
                  <a:lnTo>
                    <a:pt x="0" y="762000"/>
                  </a:lnTo>
                  <a:lnTo>
                    <a:pt x="958976" y="762000"/>
                  </a:lnTo>
                  <a:lnTo>
                    <a:pt x="1371600" y="11878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pPr marL="38100">
                <a:lnSpc>
                  <a:spcPts val="1614"/>
                </a:lnSpc>
              </a:pPr>
              <a:t>9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5" dirty="0"/>
              <a:t>CLOUD</a:t>
            </a:r>
            <a:r>
              <a:rPr spc="-55" dirty="0"/>
              <a:t> </a:t>
            </a:r>
            <a:r>
              <a:rPr spc="-5" dirty="0"/>
              <a:t>INFRASTRUCTURE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19776" y="6481140"/>
            <a:ext cx="1533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Dr.S.Sundararajan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11</a:t>
            </a:r>
            <a:r>
              <a:rPr spc="-5" dirty="0"/>
              <a:t>-Mar-</a:t>
            </a:r>
            <a:r>
              <a:rPr spc="-10" dirty="0"/>
              <a:t>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582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Resource Provisioning</vt:lpstr>
      <vt:lpstr>Resource Provisioning</vt:lpstr>
      <vt:lpstr>Resource Provisioning System</vt:lpstr>
      <vt:lpstr>Resource Provisioning - Strategies</vt:lpstr>
      <vt:lpstr>Slide 6</vt:lpstr>
      <vt:lpstr>Resource Provisioning Methods</vt:lpstr>
      <vt:lpstr>Resource Provisioning Methods</vt:lpstr>
      <vt:lpstr>Resource Provisioning Methods</vt:lpstr>
      <vt:lpstr>Dynamic Resource Deployment</vt:lpstr>
      <vt:lpstr>Dynamic Resource Deployment</vt:lpstr>
      <vt:lpstr>Dynamic Resource Deployment</vt:lpstr>
      <vt:lpstr>Dynamic Resource Deployment</vt:lpstr>
      <vt:lpstr>Dynamic Resource Deployment</vt:lpstr>
      <vt:lpstr>Storage Resource Provisioning</vt:lpstr>
      <vt:lpstr>Storage Resource Provisioning</vt:lpstr>
      <vt:lpstr>Dynamic Resource Deployment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sangeetha</cp:lastModifiedBy>
  <cp:revision>1</cp:revision>
  <dcterms:created xsi:type="dcterms:W3CDTF">2023-06-08T06:01:17Z</dcterms:created>
  <dcterms:modified xsi:type="dcterms:W3CDTF">2023-06-09T11:17:25Z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2023-06-08T00:00:00Z</vt:filetime>
  </property>
</Properties>
</file>