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745" r:id="rId2"/>
    <p:sldId id="674" r:id="rId3"/>
    <p:sldId id="679" r:id="rId4"/>
    <p:sldId id="680" r:id="rId5"/>
    <p:sldId id="746" r:id="rId6"/>
    <p:sldId id="747" r:id="rId7"/>
    <p:sldId id="748" r:id="rId8"/>
    <p:sldId id="749" r:id="rId9"/>
    <p:sldId id="750" r:id="rId10"/>
    <p:sldId id="751" r:id="rId11"/>
    <p:sldId id="752" r:id="rId12"/>
    <p:sldId id="755" r:id="rId13"/>
    <p:sldId id="756" r:id="rId14"/>
    <p:sldId id="757" r:id="rId15"/>
    <p:sldId id="758" r:id="rId16"/>
    <p:sldId id="759" r:id="rId17"/>
    <p:sldId id="773" r:id="rId18"/>
    <p:sldId id="760" r:id="rId19"/>
    <p:sldId id="761" r:id="rId20"/>
    <p:sldId id="762" r:id="rId21"/>
    <p:sldId id="763" r:id="rId22"/>
    <p:sldId id="764" r:id="rId23"/>
    <p:sldId id="765" r:id="rId24"/>
    <p:sldId id="766" r:id="rId25"/>
    <p:sldId id="767" r:id="rId26"/>
    <p:sldId id="768" r:id="rId27"/>
    <p:sldId id="774" r:id="rId28"/>
    <p:sldId id="770" r:id="rId29"/>
    <p:sldId id="684" r:id="rId30"/>
    <p:sldId id="685" r:id="rId31"/>
    <p:sldId id="775" r:id="rId32"/>
    <p:sldId id="686" r:id="rId33"/>
    <p:sldId id="776" r:id="rId34"/>
    <p:sldId id="777" r:id="rId35"/>
    <p:sldId id="687" r:id="rId36"/>
    <p:sldId id="688" r:id="rId37"/>
    <p:sldId id="689" r:id="rId38"/>
    <p:sldId id="690" r:id="rId39"/>
    <p:sldId id="778" r:id="rId40"/>
    <p:sldId id="702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00FF00"/>
    <a:srgbClr val="FFFF66"/>
    <a:srgbClr val="FFFF00"/>
    <a:srgbClr val="00FFFF"/>
    <a:srgbClr val="66FFFF"/>
    <a:srgbClr val="FF99FF"/>
    <a:srgbClr val="FF0000"/>
    <a:srgbClr val="67CD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-1524" y="-90"/>
      </p:cViewPr>
      <p:guideLst>
        <p:guide orient="horz" pos="891"/>
        <p:guide orient="horz" pos="144"/>
        <p:guide orient="horz" pos="3140"/>
        <p:guide orient="horz" pos="1200"/>
        <p:guide orient="horz" pos="1488"/>
        <p:guide pos="2880"/>
        <p:guide pos="408"/>
        <p:guide pos="5520"/>
        <p:guide pos="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215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32.xml"/><Relationship Id="rId1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ffectLst/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ffectLst/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62738" y="9120188"/>
            <a:ext cx="652462" cy="4810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886526-8B5B-48F8-AC60-AC74A28C5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6626" tIns="48314" rIns="96626" bIns="4831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FE80E08-FDD7-472B-9314-781BB5851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26B8F0-9A10-490E-B506-C6CD7F478112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4288" y="742950"/>
            <a:ext cx="4762500" cy="3571875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03712"/>
          </a:xfrm>
          <a:noFill/>
        </p:spPr>
        <p:txBody>
          <a:bodyPr lIns="94832" tIns="47415" rIns="94832" bIns="47415"/>
          <a:lstStyle/>
          <a:p>
            <a:pPr defTabSz="958850"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932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FA0DF6-211B-4E4C-8406-9906EC5EDC89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19088"/>
            <a:ext cx="1588" cy="15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2313"/>
            <a:ext cx="6246813" cy="4262437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595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4A5D80-9FD6-4AA5-8907-71B2B1D2FE66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F0A92B-FCF5-482C-B6E9-8F305A14F522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6640" tIns="48320" rIns="96640" bIns="48320" anchor="b"/>
          <a:lstStyle/>
          <a:p>
            <a:pPr algn="r"/>
            <a:fld id="{FC14C556-5CC8-458B-AA59-F7BD6EBFA05D}" type="slidenum">
              <a:rPr lang="en-US" sz="1300">
                <a:latin typeface="Times New Roman" pitchFamily="18" charset="0"/>
                <a:cs typeface="Times New Roman" pitchFamily="18" charset="0"/>
              </a:rPr>
              <a:pPr algn="r"/>
              <a:t>19</a:t>
            </a:fld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wrap="none" lIns="96640" tIns="48320" rIns="96640" bIns="48320"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6640" tIns="48320" rIns="96640" bIns="48320" anchor="b"/>
          <a:lstStyle/>
          <a:p>
            <a:pPr algn="r"/>
            <a:fld id="{0326D921-A4A8-4DC0-A21C-B22ECB572627}" type="slidenum">
              <a:rPr lang="en-US" sz="1300">
                <a:latin typeface="Times New Roman" pitchFamily="18" charset="0"/>
                <a:cs typeface="Times New Roman" pitchFamily="18" charset="0"/>
              </a:rPr>
              <a:pPr algn="r"/>
              <a:t>20</a:t>
            </a:fld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wrap="none" lIns="96640" tIns="48320" rIns="96640" bIns="48320"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6640" tIns="48320" rIns="96640" bIns="48320" anchor="b"/>
          <a:lstStyle/>
          <a:p>
            <a:pPr algn="r"/>
            <a:fld id="{0BAD0F0F-C9BA-43B5-915C-8DB53D9DBCFF}" type="slidenum">
              <a:rPr lang="en-US" sz="1300">
                <a:latin typeface="Times New Roman" pitchFamily="18" charset="0"/>
                <a:cs typeface="Times New Roman" pitchFamily="18" charset="0"/>
              </a:rPr>
              <a:pPr algn="r"/>
              <a:t>21</a:t>
            </a:fld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wrap="none" lIns="96640" tIns="48320" rIns="96640" bIns="48320"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6640" tIns="48320" rIns="96640" bIns="48320" anchor="b"/>
          <a:lstStyle/>
          <a:p>
            <a:pPr algn="r"/>
            <a:fld id="{623560E4-3709-4F52-9811-E416FAD945F6}" type="slidenum">
              <a:rPr lang="en-US" sz="1300">
                <a:latin typeface="Times New Roman" pitchFamily="18" charset="0"/>
                <a:cs typeface="Times New Roman" pitchFamily="18" charset="0"/>
              </a:rPr>
              <a:pPr algn="r"/>
              <a:t>22</a:t>
            </a:fld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wrap="none" lIns="96640" tIns="48320" rIns="96640" bIns="48320"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6640" tIns="48320" rIns="96640" bIns="48320" anchor="b"/>
          <a:lstStyle/>
          <a:p>
            <a:pPr algn="r"/>
            <a:fld id="{D9D0C10D-194C-4F9F-8F87-83D7CB8728EE}" type="slidenum">
              <a:rPr lang="en-US" sz="1300">
                <a:latin typeface="Times New Roman" pitchFamily="18" charset="0"/>
                <a:cs typeface="Times New Roman" pitchFamily="18" charset="0"/>
              </a:rPr>
              <a:pPr algn="r"/>
              <a:t>26</a:t>
            </a:fld>
            <a:endParaRPr lang="en-US" sz="13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 wrap="none" lIns="96640" tIns="48320" rIns="96640" bIns="48320"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4288" y="742950"/>
            <a:ext cx="4762500" cy="3571875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03712"/>
          </a:xfrm>
          <a:noFill/>
        </p:spPr>
        <p:txBody>
          <a:bodyPr lIns="94832" tIns="47415" rIns="94832" bIns="47415"/>
          <a:lstStyle/>
          <a:p>
            <a:pPr defTabSz="958850"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88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BC6C14-CEAD-4166-B94A-E9AA7C71BA11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4288" y="742950"/>
            <a:ext cx="4762500" cy="3571875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03712"/>
          </a:xfrm>
          <a:noFill/>
        </p:spPr>
        <p:txBody>
          <a:bodyPr lIns="94832" tIns="47415" rIns="94832" bIns="47415"/>
          <a:lstStyle/>
          <a:p>
            <a:pPr defTabSz="958850"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0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713AE4-7DD3-4536-85D5-55822756C002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D41ECDD7-DC55-45A3-A520-2A9936759F20}" type="slidenum"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00025"/>
            <a:ext cx="2097088" cy="2773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00025"/>
            <a:ext cx="6143625" cy="2773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00025"/>
            <a:ext cx="8393113" cy="2773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8388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8388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00025"/>
            <a:ext cx="8393113" cy="6953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8388"/>
            <a:ext cx="8388350" cy="1905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35775" y="6464300"/>
            <a:ext cx="5207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40BF9D8-5B36-4C72-B285-A50A7357F04E}" type="slidenum">
              <a:rPr lang="zh-CN" altLang="en-US" sz="12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200" smtClean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6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00025"/>
            <a:ext cx="8393113" cy="868363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</a:rPr>
              <a:t>SYSTEM MODELS FOR DISTRIBUTED AND CLOUD COMPUTING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025525"/>
            <a:ext cx="8983662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659813" cy="1311275"/>
          </a:xfrm>
        </p:spPr>
        <p:txBody>
          <a:bodyPr/>
          <a:lstStyle/>
          <a:p>
            <a:pPr>
              <a:defRPr/>
            </a:pPr>
            <a:r>
              <a:rPr lang="en-IN" dirty="0"/>
              <a:t>Grid Computing Infrastructures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8388350" cy="5521325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IN" dirty="0"/>
              <a:t>Internet services such as the Telnet command enables a local computer to </a:t>
            </a:r>
            <a:r>
              <a:rPr lang="en-IN" dirty="0" smtClean="0"/>
              <a:t>connect to </a:t>
            </a:r>
            <a:r>
              <a:rPr lang="en-IN" dirty="0"/>
              <a:t>a remote computer. </a:t>
            </a:r>
            <a:endParaRPr lang="en-IN" dirty="0" smtClean="0"/>
          </a:p>
          <a:p>
            <a:pPr algn="just">
              <a:lnSpc>
                <a:spcPct val="150000"/>
              </a:lnSpc>
              <a:defRPr/>
            </a:pPr>
            <a:r>
              <a:rPr lang="en-IN" dirty="0" smtClean="0"/>
              <a:t>A </a:t>
            </a:r>
            <a:r>
              <a:rPr lang="en-IN" dirty="0"/>
              <a:t>web service such as HTTP enables remote access of remote </a:t>
            </a:r>
            <a:r>
              <a:rPr lang="en-IN" dirty="0" smtClean="0"/>
              <a:t>web pages</a:t>
            </a:r>
            <a:r>
              <a:rPr lang="en-IN" dirty="0"/>
              <a:t>. </a:t>
            </a:r>
            <a:endParaRPr lang="en-IN" dirty="0" smtClean="0"/>
          </a:p>
          <a:p>
            <a:pPr algn="just">
              <a:lnSpc>
                <a:spcPct val="150000"/>
              </a:lnSpc>
              <a:defRPr/>
            </a:pPr>
            <a:r>
              <a:rPr lang="en-IN" dirty="0" smtClean="0"/>
              <a:t>Grid </a:t>
            </a:r>
            <a:r>
              <a:rPr lang="en-IN" dirty="0"/>
              <a:t>computing is envisioned to allow close interaction among applications running on </a:t>
            </a:r>
            <a:r>
              <a:rPr lang="en-IN" dirty="0" smtClean="0"/>
              <a:t>distant computers </a:t>
            </a:r>
            <a:r>
              <a:rPr lang="en-IN" dirty="0"/>
              <a:t>simultaneously.</a:t>
            </a:r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en-US" sz="2400" b="1" dirty="0"/>
              <a:t>Grid computing</a:t>
            </a:r>
            <a:r>
              <a:rPr lang="en-US" sz="2400" dirty="0"/>
              <a:t> is a form of </a:t>
            </a:r>
            <a:r>
              <a:rPr lang="en-US" sz="2400" dirty="0">
                <a:solidFill>
                  <a:srgbClr val="FF3300"/>
                </a:solidFill>
              </a:rPr>
              <a:t>distributed computing</a:t>
            </a:r>
            <a:r>
              <a:rPr lang="en-US" sz="2400" dirty="0"/>
              <a:t> whereby a "super and virtual computer" is composed of a </a:t>
            </a:r>
            <a:r>
              <a:rPr lang="en-US" sz="2400" dirty="0">
                <a:solidFill>
                  <a:srgbClr val="FF3300"/>
                </a:solidFill>
              </a:rPr>
              <a:t>cluster</a:t>
            </a:r>
            <a:r>
              <a:rPr lang="en-US" sz="2400" dirty="0"/>
              <a:t> of networked, loosely coupled computers, acting in </a:t>
            </a:r>
            <a:r>
              <a:rPr lang="en-US" sz="2400" dirty="0" smtClean="0"/>
              <a:t>concern </a:t>
            </a:r>
            <a:r>
              <a:rPr lang="en-US" sz="2400" dirty="0"/>
              <a:t>to perform very large tasks.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algn="just">
              <a:lnSpc>
                <a:spcPct val="8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en-GB" sz="2400" dirty="0">
                <a:solidFill>
                  <a:srgbClr val="FF3300"/>
                </a:solidFill>
              </a:rPr>
              <a:t>Grid computing</a:t>
            </a:r>
            <a:r>
              <a:rPr lang="en-GB" sz="2400" dirty="0"/>
              <a:t> (Foster and Kesselman, 1999) is a growing technology that facilitates the executions of large-scale </a:t>
            </a:r>
            <a:r>
              <a:rPr lang="en-GB" sz="2400" dirty="0">
                <a:solidFill>
                  <a:srgbClr val="FF3300"/>
                </a:solidFill>
              </a:rPr>
              <a:t>resource intensive applications</a:t>
            </a:r>
            <a:r>
              <a:rPr lang="en-GB" sz="2400" dirty="0"/>
              <a:t> on </a:t>
            </a:r>
            <a:r>
              <a:rPr lang="en-GB" sz="2400" dirty="0">
                <a:solidFill>
                  <a:srgbClr val="FF3300"/>
                </a:solidFill>
              </a:rPr>
              <a:t>geographically distributed computing resources.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>
              <a:solidFill>
                <a:srgbClr val="FF33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en-US" sz="2400" dirty="0">
                <a:cs typeface="Times New Roman" pitchFamily="18" charset="0"/>
              </a:rPr>
              <a:t>Facilitates flexible, secure, coordinated large scale resource sharing among dynamic collections of individuals, institutions, and resource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en-US" sz="2400" dirty="0"/>
              <a:t>Enable </a:t>
            </a:r>
            <a:r>
              <a:rPr lang="en-US" sz="2400" dirty="0">
                <a:solidFill>
                  <a:srgbClr val="FF3300"/>
                </a:solidFill>
              </a:rPr>
              <a:t>communities</a:t>
            </a:r>
            <a:r>
              <a:rPr lang="en-US" sz="2400" dirty="0"/>
              <a:t> (“virtual organizations”) to share geographically distributed resources as they pursue common goals </a:t>
            </a:r>
            <a:r>
              <a:rPr lang="en-US" sz="2400" dirty="0" smtClean="0">
                <a:solidFill>
                  <a:schemeClr val="hlink"/>
                </a:solidFill>
              </a:rPr>
              <a:t>  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7038"/>
            <a:ext cx="8229600" cy="6021387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/>
              <a:t>	Criteria </a:t>
            </a:r>
            <a:r>
              <a:rPr lang="en-US" sz="2400" b="1" dirty="0"/>
              <a:t>for a Grid</a:t>
            </a:r>
            <a:r>
              <a:rPr lang="en-US" sz="2400" b="1" dirty="0" smtClean="0"/>
              <a:t>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dirty="0"/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dirty="0"/>
          </a:p>
          <a:p>
            <a:pPr lvl="1">
              <a:spcBef>
                <a:spcPct val="0"/>
              </a:spcBef>
              <a:buFontTx/>
              <a:buBlip>
                <a:blip r:embed="rId3"/>
              </a:buBlip>
              <a:defRPr/>
            </a:pPr>
            <a:r>
              <a:rPr lang="en-US" dirty="0"/>
              <a:t>Coordinates resources that are </a:t>
            </a:r>
            <a:r>
              <a:rPr lang="en-US" dirty="0">
                <a:solidFill>
                  <a:srgbClr val="FF3300"/>
                </a:solidFill>
              </a:rPr>
              <a:t>not subject to centralized control.</a:t>
            </a:r>
          </a:p>
          <a:p>
            <a:pPr lvl="1">
              <a:spcBef>
                <a:spcPct val="0"/>
              </a:spcBef>
              <a:buFontTx/>
              <a:buBlip>
                <a:blip r:embed="rId3"/>
              </a:buBlip>
              <a:defRPr/>
            </a:pPr>
            <a:r>
              <a:rPr lang="en-US" dirty="0"/>
              <a:t>Uses standard, </a:t>
            </a:r>
            <a:r>
              <a:rPr lang="en-US" dirty="0">
                <a:solidFill>
                  <a:srgbClr val="FF3300"/>
                </a:solidFill>
              </a:rPr>
              <a:t>open</a:t>
            </a:r>
            <a:r>
              <a:rPr lang="en-US" dirty="0"/>
              <a:t>, general-purpose </a:t>
            </a:r>
            <a:r>
              <a:rPr lang="en-US" dirty="0">
                <a:solidFill>
                  <a:srgbClr val="FF3300"/>
                </a:solidFill>
              </a:rPr>
              <a:t>protocols</a:t>
            </a:r>
            <a:r>
              <a:rPr lang="en-US" dirty="0"/>
              <a:t> and interfaces.</a:t>
            </a:r>
          </a:p>
          <a:p>
            <a:pPr lvl="1">
              <a:spcBef>
                <a:spcPct val="0"/>
              </a:spcBef>
              <a:buFontTx/>
              <a:buBlip>
                <a:blip r:embed="rId3"/>
              </a:buBlip>
              <a:defRPr/>
            </a:pPr>
            <a:r>
              <a:rPr lang="en-US" dirty="0"/>
              <a:t>Delivers </a:t>
            </a:r>
            <a:r>
              <a:rPr lang="en-US" dirty="0" smtClean="0"/>
              <a:t>nontrivial/ significant </a:t>
            </a:r>
            <a:r>
              <a:rPr lang="en-US" dirty="0">
                <a:solidFill>
                  <a:srgbClr val="FF3300"/>
                </a:solidFill>
              </a:rPr>
              <a:t>qualities of </a:t>
            </a:r>
            <a:r>
              <a:rPr lang="en-US" dirty="0" smtClean="0">
                <a:solidFill>
                  <a:srgbClr val="FF3300"/>
                </a:solidFill>
              </a:rPr>
              <a:t>service</a:t>
            </a:r>
            <a:r>
              <a:rPr lang="en-US" dirty="0" smtClean="0"/>
              <a:t>.</a:t>
            </a:r>
          </a:p>
          <a:p>
            <a:pPr marL="573087" lvl="1" indent="0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dirty="0" smtClean="0"/>
          </a:p>
          <a:p>
            <a:pPr marL="573087" lvl="1" inden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/>
              <a:t>Benefits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endParaRPr lang="en-US" b="1" dirty="0"/>
          </a:p>
          <a:p>
            <a:pPr lvl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/>
              <a:t>Exploit Underutilized resources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/>
              <a:t>Resource </a:t>
            </a:r>
            <a:r>
              <a:rPr lang="en-US" dirty="0">
                <a:solidFill>
                  <a:srgbClr val="FF3300"/>
                </a:solidFill>
              </a:rPr>
              <a:t>load  Balancing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3300"/>
                </a:solidFill>
              </a:rPr>
              <a:t>Virtualize</a:t>
            </a:r>
            <a:r>
              <a:rPr lang="en-US" dirty="0"/>
              <a:t> resources across an enterprise</a:t>
            </a:r>
          </a:p>
          <a:p>
            <a:pPr lvl="2">
              <a:spcBef>
                <a:spcPct val="0"/>
              </a:spcBef>
              <a:defRPr/>
            </a:pPr>
            <a:r>
              <a:rPr lang="en-US" dirty="0"/>
              <a:t>Data Grids, Compute Grids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/>
              <a:t>Enable </a:t>
            </a:r>
            <a:r>
              <a:rPr lang="en-US" dirty="0">
                <a:solidFill>
                  <a:srgbClr val="FF3300"/>
                </a:solidFill>
              </a:rPr>
              <a:t>collaboration</a:t>
            </a:r>
            <a:r>
              <a:rPr lang="en-US" dirty="0"/>
              <a:t> for virtual organizations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endParaRPr lang="en-US" dirty="0"/>
          </a:p>
          <a:p>
            <a:pPr>
              <a:spcBef>
                <a:spcPct val="0"/>
              </a:spcBef>
              <a:defRPr/>
            </a:pPr>
            <a:endParaRPr lang="en-US" sz="24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8238" y="0"/>
            <a:ext cx="7010400" cy="723900"/>
          </a:xfrm>
        </p:spPr>
        <p:txBody>
          <a:bodyPr anchor="b"/>
          <a:lstStyle/>
          <a:p>
            <a:pPr algn="ctr">
              <a:defRPr/>
            </a:pPr>
            <a:r>
              <a:rPr lang="en-US" sz="3800" dirty="0">
                <a:solidFill>
                  <a:srgbClr val="C00000"/>
                </a:solidFill>
              </a:rPr>
              <a:t>Grid 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0988" y="722313"/>
            <a:ext cx="8656637" cy="5884862"/>
          </a:xfrm>
        </p:spPr>
        <p:txBody>
          <a:bodyPr>
            <a:normAutofit fontScale="92500" lnSpcReduction="20000"/>
          </a:bodyPr>
          <a:lstStyle/>
          <a:p>
            <a:pPr marL="36000" algn="just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and computationally intensive applications:</a:t>
            </a:r>
          </a:p>
          <a:p>
            <a:pPr marL="36000" algn="just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This technology has been applied to computationally-intensive scientific, mathematical, and academic problems like drug discovery, economic forecasting, seismic analysis back office data processing in support of e-commerce </a:t>
            </a:r>
          </a:p>
          <a:p>
            <a:pPr marL="36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chemist may utilize hundreds of processors to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screen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thousands of compounds per hour.</a:t>
            </a:r>
          </a:p>
          <a:p>
            <a:pPr marL="360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Teams of engineers worldwide pool resources to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analyze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terabytes of structural data.</a:t>
            </a:r>
          </a:p>
          <a:p>
            <a:pPr marL="360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Meteorologists seek to visualize and analyze petabytes of </a:t>
            </a:r>
            <a:endParaRPr lang="en-US" sz="2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climate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with enormous computational demands.</a:t>
            </a:r>
          </a:p>
          <a:p>
            <a:pPr marL="36000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Resource sharing</a:t>
            </a:r>
          </a:p>
          <a:p>
            <a:pPr marL="36000" lvl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Computers, storage, sensors, networks, …</a:t>
            </a:r>
          </a:p>
          <a:p>
            <a:pPr marL="36000" lvl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Sharing always conditional: issues of trust, policy, negotiation, payment, …</a:t>
            </a:r>
          </a:p>
          <a:p>
            <a:pPr marL="36000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Coordinated problem solving</a:t>
            </a:r>
          </a:p>
          <a:p>
            <a:pPr marL="36000" lvl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distributed data analysis, computation, collaboration, …</a:t>
            </a:r>
          </a:p>
          <a:p>
            <a:pPr marL="36000">
              <a:lnSpc>
                <a:spcPct val="80000"/>
              </a:lnSpc>
              <a:spcAft>
                <a:spcPts val="600"/>
              </a:spcAft>
              <a:defRPr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000" algn="just">
              <a:spcAft>
                <a:spcPts val="600"/>
              </a:spcAft>
              <a:buFont typeface="Wingdings" pitchFamily="2" charset="2"/>
              <a:buNone/>
              <a:defRPr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000" lvl="1"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000">
              <a:spcAft>
                <a:spcPts val="600"/>
              </a:spcAft>
              <a:defRPr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371600" y="266700"/>
            <a:ext cx="7010400" cy="876300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solidFill>
                  <a:srgbClr val="C00000"/>
                </a:solidFill>
              </a:rPr>
              <a:t>Grid Topologies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077200" cy="457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3300"/>
                </a:solidFill>
              </a:rPr>
              <a:t>• Intragrid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– Local grid within an </a:t>
            </a:r>
            <a:r>
              <a:rPr lang="en-US" sz="2400" dirty="0" smtClean="0"/>
              <a:t>organization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– Trust based on personal contracts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3300"/>
                </a:solidFill>
              </a:rPr>
              <a:t>• Extragrid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– Resources of a consortium of </a:t>
            </a:r>
            <a:r>
              <a:rPr lang="en-US" sz="2400" dirty="0" smtClean="0"/>
              <a:t>organizations 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  connected through a (Virtual) Private Network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– Trust based on Business to Business contracts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3300"/>
                </a:solidFill>
              </a:rPr>
              <a:t>• Intergrid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– Global sharing of resources through the internet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– Trust based on certification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104900"/>
          </a:xfrm>
        </p:spPr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C00000"/>
                </a:solidFill>
              </a:rPr>
              <a:t>Computational Grid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543925" cy="4419600"/>
          </a:xfrm>
        </p:spPr>
        <p:txBody>
          <a:bodyPr>
            <a:normAutofit lnSpcReduction="10000"/>
          </a:bodyPr>
          <a:lstStyle/>
          <a:p>
            <a:pPr marL="347663" lvl="1" indent="-228600">
              <a:buFont typeface="Wingdings" pitchFamily="2" charset="2"/>
              <a:buNone/>
              <a:defRPr/>
            </a:pPr>
            <a:endParaRPr lang="en-US" dirty="0"/>
          </a:p>
          <a:p>
            <a:pPr marL="347663" lvl="1" indent="-228600" algn="just">
              <a:buFont typeface="Wingdings" pitchFamily="2" charset="2"/>
              <a:buNone/>
              <a:defRPr/>
            </a:pPr>
            <a:r>
              <a:rPr lang="en-US" dirty="0"/>
              <a:t>    “A computational grid is a </a:t>
            </a:r>
            <a:r>
              <a:rPr lang="en-US" dirty="0">
                <a:solidFill>
                  <a:srgbClr val="FF3300"/>
                </a:solidFill>
              </a:rPr>
              <a:t>hardware and software infrastructure</a:t>
            </a:r>
            <a:r>
              <a:rPr lang="en-US" dirty="0"/>
              <a:t> that provides dependable, consistent, pervasive, and inexpensive access to </a:t>
            </a:r>
            <a:r>
              <a:rPr lang="en-US" dirty="0">
                <a:solidFill>
                  <a:srgbClr val="FF3300"/>
                </a:solidFill>
              </a:rPr>
              <a:t>high-end computational capabilities</a:t>
            </a:r>
            <a:r>
              <a:rPr lang="en-US" dirty="0"/>
              <a:t>.”</a:t>
            </a:r>
          </a:p>
          <a:p>
            <a:pPr marL="347663" lvl="1" indent="-228600">
              <a:buFont typeface="Wingdings" pitchFamily="2" charset="2"/>
              <a:buNone/>
              <a:defRPr/>
            </a:pPr>
            <a:endParaRPr lang="en-US" dirty="0"/>
          </a:p>
          <a:p>
            <a:pPr marL="347663" lvl="1" indent="-228600">
              <a:buFont typeface="Wingdings" pitchFamily="2" charset="2"/>
              <a:buNone/>
              <a:defRPr/>
            </a:pPr>
            <a:r>
              <a:rPr lang="en-US" dirty="0"/>
              <a:t>	     </a:t>
            </a:r>
            <a:r>
              <a:rPr lang="en-US" dirty="0">
                <a:solidFill>
                  <a:schemeClr val="accent1"/>
                </a:solidFill>
              </a:rPr>
              <a:t>”The Grid: Blueprint for a New Computing Infrastructure”, Kesselman &amp; Foster</a:t>
            </a:r>
          </a:p>
          <a:p>
            <a:pPr marL="347663" lvl="1" indent="-228600">
              <a:buFont typeface="Wingdings" pitchFamily="2" charset="2"/>
              <a:buNone/>
              <a:defRPr/>
            </a:pPr>
            <a:endParaRPr lang="en-US" dirty="0">
              <a:solidFill>
                <a:schemeClr val="accent1"/>
              </a:solidFill>
            </a:endParaRPr>
          </a:p>
          <a:p>
            <a:pPr marL="347663" lvl="1" indent="-22860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/>
              <a:t>Example :  Science Grid (US Department of Energy)</a:t>
            </a:r>
          </a:p>
          <a:p>
            <a:pPr marL="347663" lvl="1" indent="-228600">
              <a:buFont typeface="Wingdings" pitchFamily="2" charset="2"/>
              <a:buNone/>
              <a:defRPr/>
            </a:pPr>
            <a:endParaRPr lang="en-US" dirty="0"/>
          </a:p>
          <a:p>
            <a:pPr marL="347663" lvl="1" indent="-22860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          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90500"/>
            <a:ext cx="8610600" cy="876300"/>
          </a:xfrm>
        </p:spPr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Grid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363" y="1003300"/>
            <a:ext cx="8763000" cy="5854700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A </a:t>
            </a:r>
            <a:r>
              <a:rPr lang="en-US" sz="2400" b="1" dirty="0"/>
              <a:t>data grid</a:t>
            </a:r>
            <a:r>
              <a:rPr lang="en-US" sz="2400" dirty="0"/>
              <a:t> is a grid computing system that deals with data —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controlled sharing and management of large amounts of distributed data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Data Grid is the storage component of a grid environment. Scientific and engineering applications require access to large amounts of data, and often this data is widely distributed. </a:t>
            </a: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A </a:t>
            </a:r>
            <a:r>
              <a:rPr lang="en-US" sz="2400" dirty="0"/>
              <a:t>data grid provides seamless access to the local or remote data required to complete compute intensive calculations. 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</a:rPr>
              <a:t>Example :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</a:rPr>
              <a:t>Biomedical informatics Research Network (BIRN), 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</a:rPr>
              <a:t>the Southern California earthquake Center (SCEC). </a:t>
            </a:r>
          </a:p>
          <a:p>
            <a:pPr algn="just">
              <a:defRPr/>
            </a:pPr>
            <a:endParaRPr lang="en-US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8" y="265113"/>
            <a:ext cx="8778875" cy="61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90500"/>
            <a:ext cx="7010400" cy="1181100"/>
          </a:xfrm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of Grid Computing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19200"/>
            <a:ext cx="7620000" cy="4800600"/>
          </a:xfrm>
        </p:spPr>
        <p:txBody>
          <a:bodyPr>
            <a:normAutofit/>
          </a:bodyPr>
          <a:lstStyle/>
          <a:p>
            <a:pPr>
              <a:buClr>
                <a:schemeClr val="folHlink"/>
              </a:buClr>
              <a:defRPr/>
            </a:pPr>
            <a:r>
              <a:rPr lang="en-US" sz="3200" dirty="0"/>
              <a:t>Distributed Supercomputing</a:t>
            </a:r>
          </a:p>
          <a:p>
            <a:pPr>
              <a:buClr>
                <a:schemeClr val="folHlink"/>
              </a:buClr>
              <a:defRPr/>
            </a:pPr>
            <a:r>
              <a:rPr lang="en-US" sz="3200" dirty="0"/>
              <a:t>High-Throughput Computing</a:t>
            </a:r>
          </a:p>
          <a:p>
            <a:pPr>
              <a:buClr>
                <a:schemeClr val="folHlink"/>
              </a:buClr>
              <a:defRPr/>
            </a:pPr>
            <a:r>
              <a:rPr lang="en-US" sz="3200" dirty="0"/>
              <a:t>On-Demand Computing</a:t>
            </a:r>
          </a:p>
          <a:p>
            <a:pPr>
              <a:buClr>
                <a:schemeClr val="folHlink"/>
              </a:buClr>
              <a:defRPr/>
            </a:pPr>
            <a:r>
              <a:rPr lang="en-US" sz="3200" dirty="0"/>
              <a:t>Data-Intensive Computing</a:t>
            </a:r>
          </a:p>
          <a:p>
            <a:pPr>
              <a:buClr>
                <a:schemeClr val="folHlink"/>
              </a:buClr>
              <a:defRPr/>
            </a:pPr>
            <a:r>
              <a:rPr lang="en-US" sz="3200" dirty="0"/>
              <a:t>Collaborative Computing</a:t>
            </a:r>
          </a:p>
          <a:p>
            <a:pPr>
              <a:buClr>
                <a:schemeClr val="folHlink"/>
              </a:buClr>
              <a:defRPr/>
            </a:pPr>
            <a:r>
              <a:rPr lang="en-US" sz="3200" dirty="0"/>
              <a:t>Logistical Networking</a:t>
            </a:r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 txBox="1">
            <a:spLocks noGrp="1"/>
          </p:cNvSpPr>
          <p:nvPr/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endParaRPr lang="en-US" sz="1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Supercomputing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001000" cy="4114800"/>
          </a:xfrm>
        </p:spPr>
        <p:txBody>
          <a:bodyPr lIns="92075" tIns="46038" rIns="92075" bIns="46038"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Combining multiple </a:t>
            </a:r>
            <a:r>
              <a:rPr lang="en-US" dirty="0">
                <a:solidFill>
                  <a:srgbClr val="FF3300"/>
                </a:solidFill>
              </a:rPr>
              <a:t>high-capacity resources</a:t>
            </a:r>
            <a:r>
              <a:rPr lang="en-US" dirty="0"/>
              <a:t> on a computational grid into a </a:t>
            </a:r>
            <a:r>
              <a:rPr lang="en-US" dirty="0">
                <a:solidFill>
                  <a:srgbClr val="FF3300"/>
                </a:solidFill>
              </a:rPr>
              <a:t>single, virtual distributed supercomputer.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solidFill>
                <a:srgbClr val="FF3300"/>
              </a:solidFill>
            </a:endParaRPr>
          </a:p>
          <a:p>
            <a:pPr>
              <a:defRPr/>
            </a:pPr>
            <a:r>
              <a:rPr lang="en-US" dirty="0"/>
              <a:t>Tackle problems that cannot be solved on a single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Text Box 2"/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38" y="1341438"/>
            <a:ext cx="81375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11188" y="296863"/>
            <a:ext cx="795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800">
                <a:solidFill>
                  <a:srgbClr val="FFFF00"/>
                </a:solidFill>
                <a:latin typeface="Times New Roman" pitchFamily="18" charset="0"/>
                <a:ea typeface="魏碑"/>
                <a:cs typeface="魏碑"/>
              </a:rPr>
              <a:t>Concept of Virtual Clusters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76263" y="5697538"/>
            <a:ext cx="7956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>
                <a:solidFill>
                  <a:srgbClr val="66FFFF"/>
                </a:solidFill>
                <a:latin typeface="Times New Roman" pitchFamily="18" charset="0"/>
              </a:rPr>
              <a:t>(Source: W. Emeneker, et et al, </a:t>
            </a:r>
            <a:r>
              <a:rPr kumimoji="1" lang="ja-JP" altLang="en-US" sz="1600">
                <a:solidFill>
                  <a:srgbClr val="66FFFF"/>
                </a:solidFill>
                <a:latin typeface="Times New Roman" pitchFamily="18" charset="0"/>
              </a:rPr>
              <a:t>“</a:t>
            </a:r>
            <a:r>
              <a:rPr kumimoji="1" lang="en-US" altLang="ja-JP" sz="1600">
                <a:solidFill>
                  <a:srgbClr val="66FFFF"/>
                </a:solidFill>
                <a:latin typeface="Times New Roman" pitchFamily="18" charset="0"/>
              </a:rPr>
              <a:t>Dynamic Virtual Clustering with Xen and Moab, </a:t>
            </a:r>
            <a:br>
              <a:rPr kumimoji="1" lang="en-US" altLang="ja-JP" sz="1600">
                <a:solidFill>
                  <a:srgbClr val="66FFFF"/>
                </a:solidFill>
                <a:latin typeface="Times New Roman" pitchFamily="18" charset="0"/>
              </a:rPr>
            </a:br>
            <a:r>
              <a:rPr kumimoji="1" lang="en-US" altLang="ja-JP" sz="1600">
                <a:solidFill>
                  <a:srgbClr val="66FFFF"/>
                </a:solidFill>
                <a:latin typeface="Times New Roman" pitchFamily="18" charset="0"/>
              </a:rPr>
              <a:t>ISPA 2006, Springer-Verlag LNCS 4331, 2006,  pp. 440-451)</a:t>
            </a:r>
            <a:endParaRPr kumimoji="1" lang="en-US" sz="1600">
              <a:solidFill>
                <a:srgbClr val="66FFFF"/>
              </a:solidFill>
              <a:latin typeface="Times New Roman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 txBox="1">
            <a:spLocks noGrp="1"/>
          </p:cNvSpPr>
          <p:nvPr/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endParaRPr lang="en-US" sz="1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90500"/>
            <a:ext cx="7010400" cy="11049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200" dirty="0">
                <a:solidFill>
                  <a:srgbClr val="FF3300"/>
                </a:solidFill>
              </a:rPr>
              <a:t>High-Throughput Computing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848600" cy="1828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/>
              <a:t>Uses the grid to schedule large numbers of loosely coupled or independent tasks, with the goal of putting </a:t>
            </a:r>
            <a:r>
              <a:rPr lang="en-US" dirty="0">
                <a:solidFill>
                  <a:srgbClr val="FF3300"/>
                </a:solidFill>
              </a:rPr>
              <a:t>unused processor cycles to work.</a:t>
            </a:r>
          </a:p>
        </p:txBody>
      </p:sp>
      <p:sp>
        <p:nvSpPr>
          <p:cNvPr id="77829" name="Rectangle 2"/>
          <p:cNvSpPr>
            <a:spLocks noChangeArrowheads="1"/>
          </p:cNvSpPr>
          <p:nvPr/>
        </p:nvSpPr>
        <p:spPr bwMode="auto">
          <a:xfrm>
            <a:off x="1066800" y="30480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>
                <a:solidFill>
                  <a:srgbClr val="FF3300"/>
                </a:solidFill>
              </a:rPr>
              <a:t>On-Demand Computing</a:t>
            </a:r>
          </a:p>
        </p:txBody>
      </p:sp>
      <p:sp>
        <p:nvSpPr>
          <p:cNvPr id="77830" name="Rectangle 3"/>
          <p:cNvSpPr>
            <a:spLocks noChangeArrowheads="1"/>
          </p:cNvSpPr>
          <p:nvPr/>
        </p:nvSpPr>
        <p:spPr bwMode="auto">
          <a:xfrm>
            <a:off x="838200" y="41148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2800">
                <a:solidFill>
                  <a:schemeClr val="tx2"/>
                </a:solidFill>
              </a:rPr>
              <a:t>Uses grid capabilities to meet </a:t>
            </a:r>
            <a:r>
              <a:rPr lang="en-US" sz="2800">
                <a:solidFill>
                  <a:srgbClr val="FF3300"/>
                </a:solidFill>
              </a:rPr>
              <a:t>short-term requirements for resources</a:t>
            </a:r>
            <a:r>
              <a:rPr lang="en-US" sz="2800">
                <a:solidFill>
                  <a:schemeClr val="tx2"/>
                </a:solidFill>
              </a:rPr>
              <a:t> that are not locally accessible.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2800">
                <a:solidFill>
                  <a:schemeClr val="tx2"/>
                </a:solidFill>
              </a:rPr>
              <a:t>Models </a:t>
            </a:r>
            <a:r>
              <a:rPr lang="en-US" sz="2800">
                <a:solidFill>
                  <a:srgbClr val="FF3300"/>
                </a:solidFill>
              </a:rPr>
              <a:t>real-time computing demands</a:t>
            </a:r>
            <a:r>
              <a:rPr lang="en-US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 txBox="1">
            <a:spLocks noGrp="1"/>
          </p:cNvSpPr>
          <p:nvPr/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endParaRPr lang="en-US" sz="1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90500"/>
            <a:ext cx="7010400" cy="8001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600" dirty="0">
                <a:solidFill>
                  <a:srgbClr val="FF3300"/>
                </a:solidFill>
              </a:rPr>
              <a:t>Collaborative Computing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8600"/>
            <a:ext cx="8001000" cy="2667000"/>
          </a:xfrm>
        </p:spPr>
        <p:txBody>
          <a:bodyPr lIns="92075" tIns="46038" rIns="92075" bIns="46038"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Concerned primarily with enabling and </a:t>
            </a:r>
            <a:r>
              <a:rPr lang="en-US" dirty="0">
                <a:solidFill>
                  <a:srgbClr val="FF3300"/>
                </a:solidFill>
              </a:rPr>
              <a:t>enhancing human-to-human interactions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Applications are often structured in terms of a </a:t>
            </a:r>
            <a:r>
              <a:rPr lang="en-US" dirty="0">
                <a:solidFill>
                  <a:srgbClr val="FF3300"/>
                </a:solidFill>
              </a:rPr>
              <a:t>virtual shared space</a:t>
            </a:r>
            <a:r>
              <a:rPr lang="en-US" dirty="0"/>
              <a:t>.</a:t>
            </a: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1295400" y="2819400"/>
            <a:ext cx="70104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>
                <a:solidFill>
                  <a:srgbClr val="FF3300"/>
                </a:solidFill>
              </a:rPr>
              <a:t>Data-Intensive Computing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533400" y="35814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2800">
                <a:solidFill>
                  <a:schemeClr val="tx2"/>
                </a:solidFill>
              </a:rPr>
              <a:t>The focus is on </a:t>
            </a:r>
            <a:r>
              <a:rPr lang="en-US" sz="2800">
                <a:solidFill>
                  <a:srgbClr val="FF3300"/>
                </a:solidFill>
              </a:rPr>
              <a:t>synthesizing new information</a:t>
            </a:r>
            <a:r>
              <a:rPr lang="en-US" sz="2800">
                <a:solidFill>
                  <a:schemeClr val="tx2"/>
                </a:solidFill>
              </a:rPr>
              <a:t> from data that is maintained in geographically distributed repositories, digital libraries, and databases.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2800">
                <a:solidFill>
                  <a:schemeClr val="tx2"/>
                </a:solidFill>
              </a:rPr>
              <a:t>Particularly useful for </a:t>
            </a:r>
            <a:r>
              <a:rPr lang="en-US" sz="2800">
                <a:solidFill>
                  <a:srgbClr val="FF3300"/>
                </a:solidFill>
              </a:rPr>
              <a:t>distributed data mining</a:t>
            </a:r>
            <a:r>
              <a:rPr lang="en-US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 txBox="1">
            <a:spLocks noGrp="1"/>
          </p:cNvSpPr>
          <p:nvPr/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endParaRPr lang="en-US" sz="1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263" y="392113"/>
            <a:ext cx="8393112" cy="695325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Logistical Networking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5" y="1216025"/>
            <a:ext cx="8077200" cy="4602163"/>
          </a:xfrm>
        </p:spPr>
        <p:txBody>
          <a:bodyPr lIns="92075" tIns="46038" rIns="92075" bIns="46038"/>
          <a:lstStyle/>
          <a:p>
            <a:pPr algn="just">
              <a:spcAft>
                <a:spcPts val="1200"/>
              </a:spcAft>
              <a:defRPr/>
            </a:pPr>
            <a:r>
              <a:rPr lang="en-US" sz="2600" dirty="0"/>
              <a:t>Logistical networks focus on </a:t>
            </a:r>
            <a:r>
              <a:rPr lang="en-US" sz="2600" dirty="0">
                <a:solidFill>
                  <a:srgbClr val="FF3300"/>
                </a:solidFill>
              </a:rPr>
              <a:t>exposing storage resources</a:t>
            </a:r>
            <a:r>
              <a:rPr lang="en-US" sz="2600" dirty="0"/>
              <a:t> inside networks by optimizing the </a:t>
            </a:r>
            <a:r>
              <a:rPr lang="en-US" sz="2600" dirty="0">
                <a:solidFill>
                  <a:srgbClr val="FF3300"/>
                </a:solidFill>
              </a:rPr>
              <a:t>global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3300"/>
                </a:solidFill>
              </a:rPr>
              <a:t>scheduling</a:t>
            </a:r>
            <a:r>
              <a:rPr lang="en-US" sz="2600" dirty="0"/>
              <a:t> of data transport, and data storage. 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2600" dirty="0"/>
              <a:t>Contrasts with traditional networking, which does not explicitly model storage resources in the network. 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2600" dirty="0"/>
              <a:t>high-level services for Grid applications </a:t>
            </a:r>
            <a:r>
              <a:rPr lang="en-US" sz="2600" dirty="0" smtClean="0"/>
              <a:t> called </a:t>
            </a:r>
            <a:r>
              <a:rPr lang="en-US" sz="2600" dirty="0"/>
              <a:t>"logistical" because of the </a:t>
            </a:r>
            <a:r>
              <a:rPr lang="en-US" sz="2600" dirty="0" smtClean="0"/>
              <a:t>analogy /similarity </a:t>
            </a:r>
            <a:r>
              <a:rPr lang="en-US" sz="2600" dirty="0"/>
              <a:t>it bears with the systems of warehouses, depots, and distribution channels.</a:t>
            </a:r>
            <a:r>
              <a:rPr lang="en-US" sz="21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>
              <a:defRPr/>
            </a:pPr>
            <a:r>
              <a:rPr lang="en-US" sz="3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P2P Computing vs Grid Computing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762000" y="1254125"/>
            <a:ext cx="7772400" cy="3711575"/>
          </a:xfrm>
        </p:spPr>
        <p:txBody>
          <a:bodyPr/>
          <a:lstStyle/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Differ in Target Communities</a:t>
            </a:r>
          </a:p>
          <a:p>
            <a:pPr algn="just">
              <a:defRPr/>
            </a:pPr>
            <a:r>
              <a:rPr lang="en-US" dirty="0"/>
              <a:t>Grid system deals with more complex, more powerful, more diverse and highly interconnected set of resources than </a:t>
            </a:r>
            <a:br>
              <a:rPr lang="en-US" dirty="0"/>
            </a:br>
            <a:r>
              <a:rPr lang="en-US" dirty="0"/>
              <a:t>P2P.</a:t>
            </a:r>
          </a:p>
          <a:p>
            <a:pPr algn="just">
              <a:defRPr/>
            </a:pPr>
            <a:r>
              <a:rPr lang="en-US" dirty="0"/>
              <a:t>VO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9525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typical view of Grid environment</a:t>
            </a:r>
            <a:endParaRPr lang="en-US" sz="3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228600" y="1295400"/>
            <a:ext cx="8915400" cy="5289550"/>
            <a:chOff x="96" y="1007"/>
            <a:chExt cx="5616" cy="3284"/>
          </a:xfrm>
        </p:grpSpPr>
        <p:pic>
          <p:nvPicPr>
            <p:cNvPr id="8192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2007"/>
              <a:ext cx="96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1930" name="Group 6"/>
            <p:cNvGrpSpPr>
              <a:grpSpLocks/>
            </p:cNvGrpSpPr>
            <p:nvPr/>
          </p:nvGrpSpPr>
          <p:grpSpPr bwMode="auto">
            <a:xfrm>
              <a:off x="2352" y="2007"/>
              <a:ext cx="431" cy="960"/>
              <a:chOff x="2352" y="2007"/>
              <a:chExt cx="431" cy="960"/>
            </a:xfrm>
          </p:grpSpPr>
          <p:sp>
            <p:nvSpPr>
              <p:cNvPr id="81985" name="Freeform 7"/>
              <p:cNvSpPr>
                <a:spLocks noChangeArrowheads="1"/>
              </p:cNvSpPr>
              <p:nvPr/>
            </p:nvSpPr>
            <p:spPr bwMode="auto">
              <a:xfrm>
                <a:off x="2352" y="2007"/>
                <a:ext cx="432" cy="961"/>
              </a:xfrm>
              <a:custGeom>
                <a:avLst/>
                <a:gdLst>
                  <a:gd name="T0" fmla="*/ 0 w 1907"/>
                  <a:gd name="T1" fmla="*/ 22 h 4236"/>
                  <a:gd name="T2" fmla="*/ 30 w 1907"/>
                  <a:gd name="T3" fmla="*/ 0 h 4236"/>
                  <a:gd name="T4" fmla="*/ 49 w 1907"/>
                  <a:gd name="T5" fmla="*/ 0 h 4236"/>
                  <a:gd name="T6" fmla="*/ 98 w 1907"/>
                  <a:gd name="T7" fmla="*/ 0 h 4236"/>
                  <a:gd name="T8" fmla="*/ 98 w 1907"/>
                  <a:gd name="T9" fmla="*/ 118 h 4236"/>
                  <a:gd name="T10" fmla="*/ 98 w 1907"/>
                  <a:gd name="T11" fmla="*/ 196 h 4236"/>
                  <a:gd name="T12" fmla="*/ 69 w 1907"/>
                  <a:gd name="T13" fmla="*/ 218 h 4236"/>
                  <a:gd name="T14" fmla="*/ 48 w 1907"/>
                  <a:gd name="T15" fmla="*/ 218 h 4236"/>
                  <a:gd name="T16" fmla="*/ 0 w 1907"/>
                  <a:gd name="T17" fmla="*/ 218 h 4236"/>
                  <a:gd name="T18" fmla="*/ 0 w 1907"/>
                  <a:gd name="T19" fmla="*/ 116 h 4236"/>
                  <a:gd name="T20" fmla="*/ 0 w 1907"/>
                  <a:gd name="T21" fmla="*/ 22 h 4236"/>
                  <a:gd name="T22" fmla="*/ 0 w 1907"/>
                  <a:gd name="T23" fmla="*/ 22 h 42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07" h="4236">
                    <a:moveTo>
                      <a:pt x="0" y="428"/>
                    </a:moveTo>
                    <a:lnTo>
                      <a:pt x="588" y="0"/>
                    </a:lnTo>
                    <a:lnTo>
                      <a:pt x="953" y="0"/>
                    </a:lnTo>
                    <a:lnTo>
                      <a:pt x="1906" y="0"/>
                    </a:lnTo>
                    <a:lnTo>
                      <a:pt x="1906" y="2283"/>
                    </a:lnTo>
                    <a:lnTo>
                      <a:pt x="1906" y="3806"/>
                    </a:lnTo>
                    <a:lnTo>
                      <a:pt x="1338" y="4235"/>
                    </a:lnTo>
                    <a:lnTo>
                      <a:pt x="932" y="4235"/>
                    </a:lnTo>
                    <a:lnTo>
                      <a:pt x="0" y="4235"/>
                    </a:lnTo>
                    <a:lnTo>
                      <a:pt x="0" y="2260"/>
                    </a:lnTo>
                    <a:lnTo>
                      <a:pt x="0" y="428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6" name="Freeform 8"/>
              <p:cNvSpPr>
                <a:spLocks noChangeArrowheads="1"/>
              </p:cNvSpPr>
              <p:nvPr/>
            </p:nvSpPr>
            <p:spPr bwMode="auto">
              <a:xfrm>
                <a:off x="2352" y="2007"/>
                <a:ext cx="432" cy="961"/>
              </a:xfrm>
              <a:custGeom>
                <a:avLst/>
                <a:gdLst>
                  <a:gd name="T0" fmla="*/ 0 w 1907"/>
                  <a:gd name="T1" fmla="*/ 22 h 4236"/>
                  <a:gd name="T2" fmla="*/ 0 w 1907"/>
                  <a:gd name="T3" fmla="*/ 22 h 4236"/>
                  <a:gd name="T4" fmla="*/ 67 w 1907"/>
                  <a:gd name="T5" fmla="*/ 22 h 4236"/>
                  <a:gd name="T6" fmla="*/ 98 w 1907"/>
                  <a:gd name="T7" fmla="*/ 0 h 4236"/>
                  <a:gd name="T8" fmla="*/ 0 w 1907"/>
                  <a:gd name="T9" fmla="*/ 22 h 4236"/>
                  <a:gd name="T10" fmla="*/ 67 w 1907"/>
                  <a:gd name="T11" fmla="*/ 22 h 4236"/>
                  <a:gd name="T12" fmla="*/ 67 w 1907"/>
                  <a:gd name="T13" fmla="*/ 54 h 4236"/>
                  <a:gd name="T14" fmla="*/ 67 w 1907"/>
                  <a:gd name="T15" fmla="*/ 176 h 4236"/>
                  <a:gd name="T16" fmla="*/ 67 w 1907"/>
                  <a:gd name="T17" fmla="*/ 218 h 4236"/>
                  <a:gd name="T18" fmla="*/ 5 w 1907"/>
                  <a:gd name="T19" fmla="*/ 31 h 4236"/>
                  <a:gd name="T20" fmla="*/ 60 w 1907"/>
                  <a:gd name="T21" fmla="*/ 31 h 4236"/>
                  <a:gd name="T22" fmla="*/ 60 w 1907"/>
                  <a:gd name="T23" fmla="*/ 35 h 4236"/>
                  <a:gd name="T24" fmla="*/ 5 w 1907"/>
                  <a:gd name="T25" fmla="*/ 35 h 4236"/>
                  <a:gd name="T26" fmla="*/ 5 w 1907"/>
                  <a:gd name="T27" fmla="*/ 31 h 4236"/>
                  <a:gd name="T28" fmla="*/ 5 w 1907"/>
                  <a:gd name="T29" fmla="*/ 45 h 4236"/>
                  <a:gd name="T30" fmla="*/ 60 w 1907"/>
                  <a:gd name="T31" fmla="*/ 45 h 4236"/>
                  <a:gd name="T32" fmla="*/ 60 w 1907"/>
                  <a:gd name="T33" fmla="*/ 49 h 4236"/>
                  <a:gd name="T34" fmla="*/ 5 w 1907"/>
                  <a:gd name="T35" fmla="*/ 49 h 4236"/>
                  <a:gd name="T36" fmla="*/ 5 w 1907"/>
                  <a:gd name="T37" fmla="*/ 45 h 4236"/>
                  <a:gd name="T38" fmla="*/ 5 w 1907"/>
                  <a:gd name="T39" fmla="*/ 60 h 4236"/>
                  <a:gd name="T40" fmla="*/ 60 w 1907"/>
                  <a:gd name="T41" fmla="*/ 60 h 4236"/>
                  <a:gd name="T42" fmla="*/ 60 w 1907"/>
                  <a:gd name="T43" fmla="*/ 64 h 4236"/>
                  <a:gd name="T44" fmla="*/ 5 w 1907"/>
                  <a:gd name="T45" fmla="*/ 64 h 4236"/>
                  <a:gd name="T46" fmla="*/ 5 w 1907"/>
                  <a:gd name="T47" fmla="*/ 60 h 42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907" h="4236">
                    <a:moveTo>
                      <a:pt x="0" y="428"/>
                    </a:moveTo>
                    <a:lnTo>
                      <a:pt x="0" y="428"/>
                    </a:lnTo>
                    <a:lnTo>
                      <a:pt x="1297" y="428"/>
                    </a:lnTo>
                    <a:lnTo>
                      <a:pt x="1906" y="0"/>
                    </a:lnTo>
                    <a:lnTo>
                      <a:pt x="0" y="428"/>
                    </a:lnTo>
                    <a:close/>
                    <a:moveTo>
                      <a:pt x="0" y="428"/>
                    </a:moveTo>
                    <a:lnTo>
                      <a:pt x="1297" y="428"/>
                    </a:lnTo>
                    <a:lnTo>
                      <a:pt x="1297" y="1046"/>
                    </a:lnTo>
                    <a:lnTo>
                      <a:pt x="1297" y="3426"/>
                    </a:lnTo>
                    <a:lnTo>
                      <a:pt x="1297" y="4235"/>
                    </a:lnTo>
                    <a:lnTo>
                      <a:pt x="0" y="428"/>
                    </a:lnTo>
                    <a:close/>
                    <a:moveTo>
                      <a:pt x="101" y="594"/>
                    </a:moveTo>
                    <a:lnTo>
                      <a:pt x="1176" y="594"/>
                    </a:lnTo>
                    <a:lnTo>
                      <a:pt x="1176" y="689"/>
                    </a:lnTo>
                    <a:lnTo>
                      <a:pt x="101" y="689"/>
                    </a:lnTo>
                    <a:lnTo>
                      <a:pt x="101" y="594"/>
                    </a:lnTo>
                    <a:close/>
                    <a:moveTo>
                      <a:pt x="101" y="880"/>
                    </a:moveTo>
                    <a:lnTo>
                      <a:pt x="1176" y="880"/>
                    </a:lnTo>
                    <a:lnTo>
                      <a:pt x="1176" y="951"/>
                    </a:lnTo>
                    <a:lnTo>
                      <a:pt x="101" y="951"/>
                    </a:lnTo>
                    <a:lnTo>
                      <a:pt x="101" y="880"/>
                    </a:lnTo>
                    <a:close/>
                    <a:moveTo>
                      <a:pt x="101" y="1165"/>
                    </a:moveTo>
                    <a:lnTo>
                      <a:pt x="1176" y="1165"/>
                    </a:lnTo>
                    <a:lnTo>
                      <a:pt x="1176" y="1237"/>
                    </a:lnTo>
                    <a:lnTo>
                      <a:pt x="101" y="1237"/>
                    </a:lnTo>
                    <a:lnTo>
                      <a:pt x="101" y="1165"/>
                    </a:lnTo>
                    <a:close/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1" name="Group 9"/>
            <p:cNvGrpSpPr>
              <a:grpSpLocks/>
            </p:cNvGrpSpPr>
            <p:nvPr/>
          </p:nvGrpSpPr>
          <p:grpSpPr bwMode="auto">
            <a:xfrm>
              <a:off x="2256" y="1239"/>
              <a:ext cx="672" cy="527"/>
              <a:chOff x="2256" y="1239"/>
              <a:chExt cx="672" cy="527"/>
            </a:xfrm>
          </p:grpSpPr>
          <p:sp>
            <p:nvSpPr>
              <p:cNvPr id="81979" name="Freeform 10"/>
              <p:cNvSpPr>
                <a:spLocks noChangeArrowheads="1"/>
              </p:cNvSpPr>
              <p:nvPr/>
            </p:nvSpPr>
            <p:spPr bwMode="auto">
              <a:xfrm>
                <a:off x="2256" y="1239"/>
                <a:ext cx="673" cy="528"/>
              </a:xfrm>
              <a:custGeom>
                <a:avLst/>
                <a:gdLst>
                  <a:gd name="T0" fmla="*/ 149 w 2966"/>
                  <a:gd name="T1" fmla="*/ 112 h 2330"/>
                  <a:gd name="T2" fmla="*/ 133 w 2966"/>
                  <a:gd name="T3" fmla="*/ 102 h 2330"/>
                  <a:gd name="T4" fmla="*/ 133 w 2966"/>
                  <a:gd name="T5" fmla="*/ 73 h 2330"/>
                  <a:gd name="T6" fmla="*/ 109 w 2966"/>
                  <a:gd name="T7" fmla="*/ 73 h 2330"/>
                  <a:gd name="T8" fmla="*/ 109 w 2966"/>
                  <a:gd name="T9" fmla="*/ 64 h 2330"/>
                  <a:gd name="T10" fmla="*/ 123 w 2966"/>
                  <a:gd name="T11" fmla="*/ 64 h 2330"/>
                  <a:gd name="T12" fmla="*/ 123 w 2966"/>
                  <a:gd name="T13" fmla="*/ 62 h 2330"/>
                  <a:gd name="T14" fmla="*/ 123 w 2966"/>
                  <a:gd name="T15" fmla="*/ 0 h 2330"/>
                  <a:gd name="T16" fmla="*/ 77 w 2966"/>
                  <a:gd name="T17" fmla="*/ 0 h 2330"/>
                  <a:gd name="T18" fmla="*/ 30 w 2966"/>
                  <a:gd name="T19" fmla="*/ 0 h 2330"/>
                  <a:gd name="T20" fmla="*/ 30 w 2966"/>
                  <a:gd name="T21" fmla="*/ 61 h 2330"/>
                  <a:gd name="T22" fmla="*/ 30 w 2966"/>
                  <a:gd name="T23" fmla="*/ 64 h 2330"/>
                  <a:gd name="T24" fmla="*/ 43 w 2966"/>
                  <a:gd name="T25" fmla="*/ 64 h 2330"/>
                  <a:gd name="T26" fmla="*/ 43 w 2966"/>
                  <a:gd name="T27" fmla="*/ 73 h 2330"/>
                  <a:gd name="T28" fmla="*/ 20 w 2966"/>
                  <a:gd name="T29" fmla="*/ 73 h 2330"/>
                  <a:gd name="T30" fmla="*/ 20 w 2966"/>
                  <a:gd name="T31" fmla="*/ 102 h 2330"/>
                  <a:gd name="T32" fmla="*/ 5 w 2966"/>
                  <a:gd name="T33" fmla="*/ 112 h 2330"/>
                  <a:gd name="T34" fmla="*/ 3 w 2966"/>
                  <a:gd name="T35" fmla="*/ 113 h 2330"/>
                  <a:gd name="T36" fmla="*/ 2 w 2966"/>
                  <a:gd name="T37" fmla="*/ 114 h 2330"/>
                  <a:gd name="T38" fmla="*/ 1 w 2966"/>
                  <a:gd name="T39" fmla="*/ 116 h 2330"/>
                  <a:gd name="T40" fmla="*/ 0 w 2966"/>
                  <a:gd name="T41" fmla="*/ 117 h 2330"/>
                  <a:gd name="T42" fmla="*/ 0 w 2966"/>
                  <a:gd name="T43" fmla="*/ 118 h 2330"/>
                  <a:gd name="T44" fmla="*/ 1 w 2966"/>
                  <a:gd name="T45" fmla="*/ 118 h 2330"/>
                  <a:gd name="T46" fmla="*/ 1 w 2966"/>
                  <a:gd name="T47" fmla="*/ 119 h 2330"/>
                  <a:gd name="T48" fmla="*/ 2 w 2966"/>
                  <a:gd name="T49" fmla="*/ 119 h 2330"/>
                  <a:gd name="T50" fmla="*/ 2 w 2966"/>
                  <a:gd name="T51" fmla="*/ 120 h 2330"/>
                  <a:gd name="T52" fmla="*/ 4 w 2966"/>
                  <a:gd name="T53" fmla="*/ 120 h 2330"/>
                  <a:gd name="T54" fmla="*/ 5 w 2966"/>
                  <a:gd name="T55" fmla="*/ 120 h 2330"/>
                  <a:gd name="T56" fmla="*/ 77 w 2966"/>
                  <a:gd name="T57" fmla="*/ 120 h 2330"/>
                  <a:gd name="T58" fmla="*/ 148 w 2966"/>
                  <a:gd name="T59" fmla="*/ 120 h 2330"/>
                  <a:gd name="T60" fmla="*/ 149 w 2966"/>
                  <a:gd name="T61" fmla="*/ 120 h 2330"/>
                  <a:gd name="T62" fmla="*/ 150 w 2966"/>
                  <a:gd name="T63" fmla="*/ 120 h 2330"/>
                  <a:gd name="T64" fmla="*/ 151 w 2966"/>
                  <a:gd name="T65" fmla="*/ 119 h 2330"/>
                  <a:gd name="T66" fmla="*/ 152 w 2966"/>
                  <a:gd name="T67" fmla="*/ 119 h 2330"/>
                  <a:gd name="T68" fmla="*/ 153 w 2966"/>
                  <a:gd name="T69" fmla="*/ 118 h 2330"/>
                  <a:gd name="T70" fmla="*/ 153 w 2966"/>
                  <a:gd name="T71" fmla="*/ 118 h 2330"/>
                  <a:gd name="T72" fmla="*/ 153 w 2966"/>
                  <a:gd name="T73" fmla="*/ 117 h 2330"/>
                  <a:gd name="T74" fmla="*/ 152 w 2966"/>
                  <a:gd name="T75" fmla="*/ 116 h 2330"/>
                  <a:gd name="T76" fmla="*/ 151 w 2966"/>
                  <a:gd name="T77" fmla="*/ 114 h 2330"/>
                  <a:gd name="T78" fmla="*/ 150 w 2966"/>
                  <a:gd name="T79" fmla="*/ 113 h 2330"/>
                  <a:gd name="T80" fmla="*/ 149 w 2966"/>
                  <a:gd name="T81" fmla="*/ 112 h 2330"/>
                  <a:gd name="T82" fmla="*/ 149 w 2966"/>
                  <a:gd name="T83" fmla="*/ 112 h 23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966" h="2330">
                    <a:moveTo>
                      <a:pt x="2885" y="2188"/>
                    </a:moveTo>
                    <a:lnTo>
                      <a:pt x="2584" y="1983"/>
                    </a:lnTo>
                    <a:lnTo>
                      <a:pt x="2584" y="1420"/>
                    </a:lnTo>
                    <a:lnTo>
                      <a:pt x="2124" y="1420"/>
                    </a:lnTo>
                    <a:lnTo>
                      <a:pt x="2124" y="1254"/>
                    </a:lnTo>
                    <a:lnTo>
                      <a:pt x="2378" y="1254"/>
                    </a:lnTo>
                    <a:lnTo>
                      <a:pt x="2378" y="1202"/>
                    </a:lnTo>
                    <a:lnTo>
                      <a:pt x="2378" y="0"/>
                    </a:lnTo>
                    <a:lnTo>
                      <a:pt x="1490" y="0"/>
                    </a:lnTo>
                    <a:lnTo>
                      <a:pt x="586" y="0"/>
                    </a:lnTo>
                    <a:lnTo>
                      <a:pt x="586" y="1190"/>
                    </a:lnTo>
                    <a:lnTo>
                      <a:pt x="586" y="1254"/>
                    </a:lnTo>
                    <a:lnTo>
                      <a:pt x="840" y="1254"/>
                    </a:lnTo>
                    <a:lnTo>
                      <a:pt x="840" y="1420"/>
                    </a:lnTo>
                    <a:lnTo>
                      <a:pt x="380" y="1420"/>
                    </a:lnTo>
                    <a:lnTo>
                      <a:pt x="380" y="1996"/>
                    </a:lnTo>
                    <a:lnTo>
                      <a:pt x="95" y="2188"/>
                    </a:lnTo>
                    <a:lnTo>
                      <a:pt x="63" y="2201"/>
                    </a:lnTo>
                    <a:lnTo>
                      <a:pt x="31" y="2226"/>
                    </a:lnTo>
                    <a:lnTo>
                      <a:pt x="15" y="2252"/>
                    </a:lnTo>
                    <a:lnTo>
                      <a:pt x="0" y="2277"/>
                    </a:lnTo>
                    <a:lnTo>
                      <a:pt x="0" y="2290"/>
                    </a:lnTo>
                    <a:lnTo>
                      <a:pt x="15" y="2303"/>
                    </a:lnTo>
                    <a:lnTo>
                      <a:pt x="15" y="2316"/>
                    </a:lnTo>
                    <a:lnTo>
                      <a:pt x="31" y="2316"/>
                    </a:lnTo>
                    <a:lnTo>
                      <a:pt x="47" y="2329"/>
                    </a:lnTo>
                    <a:lnTo>
                      <a:pt x="79" y="2329"/>
                    </a:lnTo>
                    <a:lnTo>
                      <a:pt x="95" y="2329"/>
                    </a:lnTo>
                    <a:lnTo>
                      <a:pt x="1490" y="2329"/>
                    </a:lnTo>
                    <a:lnTo>
                      <a:pt x="2869" y="2329"/>
                    </a:lnTo>
                    <a:lnTo>
                      <a:pt x="2901" y="2329"/>
                    </a:lnTo>
                    <a:lnTo>
                      <a:pt x="2917" y="2329"/>
                    </a:lnTo>
                    <a:lnTo>
                      <a:pt x="2933" y="2316"/>
                    </a:lnTo>
                    <a:lnTo>
                      <a:pt x="2949" y="2316"/>
                    </a:lnTo>
                    <a:lnTo>
                      <a:pt x="2965" y="2303"/>
                    </a:lnTo>
                    <a:lnTo>
                      <a:pt x="2965" y="2290"/>
                    </a:lnTo>
                    <a:lnTo>
                      <a:pt x="2965" y="2277"/>
                    </a:lnTo>
                    <a:lnTo>
                      <a:pt x="2949" y="2252"/>
                    </a:lnTo>
                    <a:lnTo>
                      <a:pt x="2933" y="2226"/>
                    </a:lnTo>
                    <a:lnTo>
                      <a:pt x="2917" y="2201"/>
                    </a:lnTo>
                    <a:lnTo>
                      <a:pt x="2885" y="2188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0" name="Freeform 11"/>
              <p:cNvSpPr>
                <a:spLocks noChangeArrowheads="1"/>
              </p:cNvSpPr>
              <p:nvPr/>
            </p:nvSpPr>
            <p:spPr bwMode="auto">
              <a:xfrm>
                <a:off x="2371" y="1677"/>
                <a:ext cx="446" cy="15"/>
              </a:xfrm>
              <a:custGeom>
                <a:avLst/>
                <a:gdLst>
                  <a:gd name="T0" fmla="*/ 101 w 1967"/>
                  <a:gd name="T1" fmla="*/ 3 h 65"/>
                  <a:gd name="T2" fmla="*/ 96 w 1967"/>
                  <a:gd name="T3" fmla="*/ 0 h 65"/>
                  <a:gd name="T4" fmla="*/ 5 w 1967"/>
                  <a:gd name="T5" fmla="*/ 0 h 65"/>
                  <a:gd name="T6" fmla="*/ 0 w 1967"/>
                  <a:gd name="T7" fmla="*/ 3 h 65"/>
                  <a:gd name="T8" fmla="*/ 101 w 1967"/>
                  <a:gd name="T9" fmla="*/ 3 h 65"/>
                  <a:gd name="T10" fmla="*/ 101 w 1967"/>
                  <a:gd name="T11" fmla="*/ 3 h 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7" h="65">
                    <a:moveTo>
                      <a:pt x="1966" y="64"/>
                    </a:moveTo>
                    <a:lnTo>
                      <a:pt x="1871" y="0"/>
                    </a:lnTo>
                    <a:lnTo>
                      <a:pt x="95" y="0"/>
                    </a:lnTo>
                    <a:lnTo>
                      <a:pt x="0" y="64"/>
                    </a:lnTo>
                    <a:lnTo>
                      <a:pt x="1966" y="64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1" name="Freeform 12"/>
              <p:cNvSpPr>
                <a:spLocks noChangeArrowheads="1"/>
              </p:cNvSpPr>
              <p:nvPr/>
            </p:nvSpPr>
            <p:spPr bwMode="auto">
              <a:xfrm>
                <a:off x="2331" y="1706"/>
                <a:ext cx="521" cy="15"/>
              </a:xfrm>
              <a:custGeom>
                <a:avLst/>
                <a:gdLst>
                  <a:gd name="T0" fmla="*/ 118 w 2299"/>
                  <a:gd name="T1" fmla="*/ 3 h 65"/>
                  <a:gd name="T2" fmla="*/ 113 w 2299"/>
                  <a:gd name="T3" fmla="*/ 0 h 65"/>
                  <a:gd name="T4" fmla="*/ 5 w 2299"/>
                  <a:gd name="T5" fmla="*/ 0 h 65"/>
                  <a:gd name="T6" fmla="*/ 0 w 2299"/>
                  <a:gd name="T7" fmla="*/ 3 h 65"/>
                  <a:gd name="T8" fmla="*/ 118 w 2299"/>
                  <a:gd name="T9" fmla="*/ 3 h 65"/>
                  <a:gd name="T10" fmla="*/ 118 w 2299"/>
                  <a:gd name="T11" fmla="*/ 3 h 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99" h="65">
                    <a:moveTo>
                      <a:pt x="2298" y="64"/>
                    </a:moveTo>
                    <a:lnTo>
                      <a:pt x="2203" y="0"/>
                    </a:lnTo>
                    <a:lnTo>
                      <a:pt x="95" y="0"/>
                    </a:lnTo>
                    <a:lnTo>
                      <a:pt x="0" y="64"/>
                    </a:lnTo>
                    <a:lnTo>
                      <a:pt x="2298" y="64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2" name="Freeform 13"/>
              <p:cNvSpPr>
                <a:spLocks noChangeArrowheads="1"/>
              </p:cNvSpPr>
              <p:nvPr/>
            </p:nvSpPr>
            <p:spPr bwMode="auto">
              <a:xfrm>
                <a:off x="2292" y="1732"/>
                <a:ext cx="604" cy="15"/>
              </a:xfrm>
              <a:custGeom>
                <a:avLst/>
                <a:gdLst>
                  <a:gd name="T0" fmla="*/ 137 w 2665"/>
                  <a:gd name="T1" fmla="*/ 3 h 65"/>
                  <a:gd name="T2" fmla="*/ 132 w 2665"/>
                  <a:gd name="T3" fmla="*/ 0 h 65"/>
                  <a:gd name="T4" fmla="*/ 5 w 2665"/>
                  <a:gd name="T5" fmla="*/ 0 h 65"/>
                  <a:gd name="T6" fmla="*/ 0 w 2665"/>
                  <a:gd name="T7" fmla="*/ 3 h 65"/>
                  <a:gd name="T8" fmla="*/ 137 w 2665"/>
                  <a:gd name="T9" fmla="*/ 3 h 65"/>
                  <a:gd name="T10" fmla="*/ 137 w 2665"/>
                  <a:gd name="T11" fmla="*/ 3 h 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65" h="65">
                    <a:moveTo>
                      <a:pt x="2664" y="64"/>
                    </a:moveTo>
                    <a:lnTo>
                      <a:pt x="2569" y="0"/>
                    </a:lnTo>
                    <a:lnTo>
                      <a:pt x="95" y="0"/>
                    </a:lnTo>
                    <a:lnTo>
                      <a:pt x="0" y="64"/>
                    </a:lnTo>
                    <a:lnTo>
                      <a:pt x="2664" y="64"/>
                    </a:lnTo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3" name="Freeform 14"/>
              <p:cNvSpPr>
                <a:spLocks noChangeArrowheads="1"/>
              </p:cNvSpPr>
              <p:nvPr/>
            </p:nvSpPr>
            <p:spPr bwMode="auto">
              <a:xfrm>
                <a:off x="2342" y="1584"/>
                <a:ext cx="500" cy="108"/>
              </a:xfrm>
              <a:custGeom>
                <a:avLst/>
                <a:gdLst>
                  <a:gd name="T0" fmla="*/ 113 w 2205"/>
                  <a:gd name="T1" fmla="*/ 24 h 475"/>
                  <a:gd name="T2" fmla="*/ 104 w 2205"/>
                  <a:gd name="T3" fmla="*/ 17 h 475"/>
                  <a:gd name="T4" fmla="*/ 10 w 2205"/>
                  <a:gd name="T5" fmla="*/ 17 h 475"/>
                  <a:gd name="T6" fmla="*/ 0 w 2205"/>
                  <a:gd name="T7" fmla="*/ 25 h 475"/>
                  <a:gd name="T8" fmla="*/ 113 w 2205"/>
                  <a:gd name="T9" fmla="*/ 24 h 475"/>
                  <a:gd name="T10" fmla="*/ 73 w 2205"/>
                  <a:gd name="T11" fmla="*/ 0 h 475"/>
                  <a:gd name="T12" fmla="*/ 73 w 2205"/>
                  <a:gd name="T13" fmla="*/ 3 h 475"/>
                  <a:gd name="T14" fmla="*/ 106 w 2205"/>
                  <a:gd name="T15" fmla="*/ 3 h 475"/>
                  <a:gd name="T16" fmla="*/ 106 w 2205"/>
                  <a:gd name="T17" fmla="*/ 0 h 475"/>
                  <a:gd name="T18" fmla="*/ 73 w 2205"/>
                  <a:gd name="T19" fmla="*/ 0 h 475"/>
                  <a:gd name="T20" fmla="*/ 73 w 2205"/>
                  <a:gd name="T21" fmla="*/ 0 h 4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05" h="475">
                    <a:moveTo>
                      <a:pt x="2204" y="461"/>
                    </a:moveTo>
                    <a:lnTo>
                      <a:pt x="2014" y="333"/>
                    </a:lnTo>
                    <a:lnTo>
                      <a:pt x="190" y="333"/>
                    </a:lnTo>
                    <a:lnTo>
                      <a:pt x="0" y="474"/>
                    </a:lnTo>
                    <a:lnTo>
                      <a:pt x="2204" y="461"/>
                    </a:lnTo>
                    <a:close/>
                    <a:moveTo>
                      <a:pt x="1427" y="0"/>
                    </a:moveTo>
                    <a:lnTo>
                      <a:pt x="1427" y="64"/>
                    </a:lnTo>
                    <a:lnTo>
                      <a:pt x="2061" y="64"/>
                    </a:lnTo>
                    <a:lnTo>
                      <a:pt x="2061" y="0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4" name="Freeform 15"/>
              <p:cNvSpPr>
                <a:spLocks noChangeArrowheads="1"/>
              </p:cNvSpPr>
              <p:nvPr/>
            </p:nvSpPr>
            <p:spPr bwMode="auto">
              <a:xfrm>
                <a:off x="2446" y="1285"/>
                <a:ext cx="291" cy="276"/>
              </a:xfrm>
              <a:custGeom>
                <a:avLst/>
                <a:gdLst>
                  <a:gd name="T0" fmla="*/ 0 w 1285"/>
                  <a:gd name="T1" fmla="*/ 0 h 1217"/>
                  <a:gd name="T2" fmla="*/ 0 w 1285"/>
                  <a:gd name="T3" fmla="*/ 44 h 1217"/>
                  <a:gd name="T4" fmla="*/ 66 w 1285"/>
                  <a:gd name="T5" fmla="*/ 44 h 1217"/>
                  <a:gd name="T6" fmla="*/ 66 w 1285"/>
                  <a:gd name="T7" fmla="*/ 0 h 1217"/>
                  <a:gd name="T8" fmla="*/ 0 w 1285"/>
                  <a:gd name="T9" fmla="*/ 0 h 1217"/>
                  <a:gd name="T10" fmla="*/ 0 w 1285"/>
                  <a:gd name="T11" fmla="*/ 54 h 1217"/>
                  <a:gd name="T12" fmla="*/ 66 w 1285"/>
                  <a:gd name="T13" fmla="*/ 54 h 1217"/>
                  <a:gd name="T14" fmla="*/ 66 w 1285"/>
                  <a:gd name="T15" fmla="*/ 63 h 1217"/>
                  <a:gd name="T16" fmla="*/ 0 w 1285"/>
                  <a:gd name="T17" fmla="*/ 63 h 1217"/>
                  <a:gd name="T18" fmla="*/ 0 w 1285"/>
                  <a:gd name="T19" fmla="*/ 54 h 1217"/>
                  <a:gd name="T20" fmla="*/ 0 w 1285"/>
                  <a:gd name="T21" fmla="*/ 54 h 1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85" h="1217">
                    <a:moveTo>
                      <a:pt x="0" y="0"/>
                    </a:moveTo>
                    <a:lnTo>
                      <a:pt x="0" y="845"/>
                    </a:lnTo>
                    <a:lnTo>
                      <a:pt x="1284" y="845"/>
                    </a:lnTo>
                    <a:lnTo>
                      <a:pt x="1284" y="0"/>
                    </a:lnTo>
                    <a:lnTo>
                      <a:pt x="0" y="0"/>
                    </a:lnTo>
                    <a:close/>
                    <a:moveTo>
                      <a:pt x="0" y="1050"/>
                    </a:moveTo>
                    <a:lnTo>
                      <a:pt x="1284" y="1050"/>
                    </a:lnTo>
                    <a:lnTo>
                      <a:pt x="1284" y="1216"/>
                    </a:lnTo>
                    <a:lnTo>
                      <a:pt x="0" y="1216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32" name="Group 16"/>
            <p:cNvGrpSpPr>
              <a:grpSpLocks/>
            </p:cNvGrpSpPr>
            <p:nvPr/>
          </p:nvGrpSpPr>
          <p:grpSpPr bwMode="auto">
            <a:xfrm>
              <a:off x="4176" y="1815"/>
              <a:ext cx="1343" cy="1391"/>
              <a:chOff x="4176" y="1815"/>
              <a:chExt cx="1343" cy="1391"/>
            </a:xfrm>
          </p:grpSpPr>
          <p:sp>
            <p:nvSpPr>
              <p:cNvPr id="81972" name="AutoShape 17"/>
              <p:cNvSpPr>
                <a:spLocks noChangeArrowheads="1"/>
              </p:cNvSpPr>
              <p:nvPr/>
            </p:nvSpPr>
            <p:spPr bwMode="auto">
              <a:xfrm>
                <a:off x="4176" y="1815"/>
                <a:ext cx="1344" cy="1392"/>
              </a:xfrm>
              <a:prstGeom prst="roundRect">
                <a:avLst>
                  <a:gd name="adj" fmla="val 74"/>
                </a:avLst>
              </a:prstGeom>
              <a:solidFill>
                <a:srgbClr val="CCE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1973" name="Picture 1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24" y="1863"/>
                <a:ext cx="669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974" name="Picture 1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24" y="2295"/>
                <a:ext cx="669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975" name="Picture 2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75" y="2727"/>
                <a:ext cx="669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976" name="Picture 2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0" y="1884"/>
                <a:ext cx="669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977" name="Picture 2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0" y="2295"/>
                <a:ext cx="669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978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0" y="2727"/>
                <a:ext cx="669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1933" name="AutoShape 24"/>
            <p:cNvSpPr>
              <a:spLocks noChangeArrowheads="1"/>
            </p:cNvSpPr>
            <p:nvPr/>
          </p:nvSpPr>
          <p:spPr bwMode="auto">
            <a:xfrm>
              <a:off x="556" y="2831"/>
              <a:ext cx="497" cy="269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latin typeface="Garamond" pitchFamily="18" charset="0"/>
                </a:rPr>
                <a:t>User</a:t>
              </a:r>
            </a:p>
          </p:txBody>
        </p:sp>
        <p:sp>
          <p:nvSpPr>
            <p:cNvPr id="81934" name="AutoShape 25"/>
            <p:cNvSpPr>
              <a:spLocks noChangeArrowheads="1"/>
            </p:cNvSpPr>
            <p:nvPr/>
          </p:nvSpPr>
          <p:spPr bwMode="auto">
            <a:xfrm>
              <a:off x="2015" y="2927"/>
              <a:ext cx="1473" cy="269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latin typeface="Garamond" pitchFamily="18" charset="0"/>
                </a:rPr>
                <a:t>Resource Broker</a:t>
              </a:r>
            </a:p>
          </p:txBody>
        </p:sp>
        <p:sp>
          <p:nvSpPr>
            <p:cNvPr id="81935" name="AutoShape 26"/>
            <p:cNvSpPr>
              <a:spLocks noChangeArrowheads="1"/>
            </p:cNvSpPr>
            <p:nvPr/>
          </p:nvSpPr>
          <p:spPr bwMode="auto">
            <a:xfrm>
              <a:off x="4295" y="3215"/>
              <a:ext cx="1365" cy="269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latin typeface="Garamond" pitchFamily="18" charset="0"/>
                </a:rPr>
                <a:t>Grid Resources</a:t>
              </a:r>
            </a:p>
          </p:txBody>
        </p:sp>
        <p:sp>
          <p:nvSpPr>
            <p:cNvPr id="81936" name="Line 27"/>
            <p:cNvSpPr>
              <a:spLocks noChangeShapeType="1"/>
            </p:cNvSpPr>
            <p:nvPr/>
          </p:nvSpPr>
          <p:spPr bwMode="auto">
            <a:xfrm>
              <a:off x="1344" y="2583"/>
              <a:ext cx="86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28"/>
            <p:cNvSpPr>
              <a:spLocks noChangeShapeType="1"/>
            </p:cNvSpPr>
            <p:nvPr/>
          </p:nvSpPr>
          <p:spPr bwMode="auto">
            <a:xfrm>
              <a:off x="1344" y="2679"/>
              <a:ext cx="86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938" name="Group 29"/>
            <p:cNvGrpSpPr>
              <a:grpSpLocks/>
            </p:cNvGrpSpPr>
            <p:nvPr/>
          </p:nvGrpSpPr>
          <p:grpSpPr bwMode="auto">
            <a:xfrm>
              <a:off x="2880" y="2055"/>
              <a:ext cx="1247" cy="431"/>
              <a:chOff x="2880" y="2055"/>
              <a:chExt cx="1247" cy="431"/>
            </a:xfrm>
          </p:grpSpPr>
          <p:sp>
            <p:nvSpPr>
              <p:cNvPr id="81967" name="Line 30"/>
              <p:cNvSpPr>
                <a:spLocks noChangeShapeType="1"/>
              </p:cNvSpPr>
              <p:nvPr/>
            </p:nvSpPr>
            <p:spPr bwMode="auto">
              <a:xfrm flipV="1">
                <a:off x="2880" y="2054"/>
                <a:ext cx="1248" cy="2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8" name="Line 31"/>
              <p:cNvSpPr>
                <a:spLocks noChangeShapeType="1"/>
              </p:cNvSpPr>
              <p:nvPr/>
            </p:nvSpPr>
            <p:spPr bwMode="auto">
              <a:xfrm flipV="1">
                <a:off x="2880" y="2140"/>
                <a:ext cx="1248" cy="132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9" name="Line 32"/>
              <p:cNvSpPr>
                <a:spLocks noChangeShapeType="1"/>
              </p:cNvSpPr>
              <p:nvPr/>
            </p:nvSpPr>
            <p:spPr bwMode="auto">
              <a:xfrm>
                <a:off x="2880" y="2271"/>
                <a:ext cx="1248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0" name="Line 33"/>
              <p:cNvSpPr>
                <a:spLocks noChangeShapeType="1"/>
              </p:cNvSpPr>
              <p:nvPr/>
            </p:nvSpPr>
            <p:spPr bwMode="auto">
              <a:xfrm>
                <a:off x="2880" y="2271"/>
                <a:ext cx="1248" cy="13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1" name="Line 34"/>
              <p:cNvSpPr>
                <a:spLocks noChangeShapeType="1"/>
              </p:cNvSpPr>
              <p:nvPr/>
            </p:nvSpPr>
            <p:spPr bwMode="auto">
              <a:xfrm>
                <a:off x="2880" y="2271"/>
                <a:ext cx="1248" cy="21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9" name="Line 35"/>
            <p:cNvSpPr>
              <a:spLocks noChangeShapeType="1"/>
            </p:cNvSpPr>
            <p:nvPr/>
          </p:nvSpPr>
          <p:spPr bwMode="auto">
            <a:xfrm>
              <a:off x="2592" y="1815"/>
              <a:ext cx="1" cy="144"/>
            </a:xfrm>
            <a:prstGeom prst="line">
              <a:avLst/>
            </a:prstGeom>
            <a:noFill/>
            <a:ln w="9360">
              <a:solidFill>
                <a:srgbClr val="FF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36"/>
            <p:cNvSpPr>
              <a:spLocks noChangeShapeType="1"/>
            </p:cNvSpPr>
            <p:nvPr/>
          </p:nvSpPr>
          <p:spPr bwMode="auto">
            <a:xfrm flipH="1">
              <a:off x="2927" y="1383"/>
              <a:ext cx="1730" cy="1"/>
            </a:xfrm>
            <a:prstGeom prst="line">
              <a:avLst/>
            </a:prstGeom>
            <a:noFill/>
            <a:ln w="9360">
              <a:solidFill>
                <a:srgbClr val="FF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37"/>
            <p:cNvSpPr>
              <a:spLocks noChangeShapeType="1"/>
            </p:cNvSpPr>
            <p:nvPr/>
          </p:nvSpPr>
          <p:spPr bwMode="auto">
            <a:xfrm>
              <a:off x="4656" y="1383"/>
              <a:ext cx="1" cy="288"/>
            </a:xfrm>
            <a:prstGeom prst="line">
              <a:avLst/>
            </a:prstGeom>
            <a:noFill/>
            <a:ln w="936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AutoShape 38"/>
            <p:cNvSpPr>
              <a:spLocks noChangeArrowheads="1"/>
            </p:cNvSpPr>
            <p:nvPr/>
          </p:nvSpPr>
          <p:spPr bwMode="auto">
            <a:xfrm>
              <a:off x="1827" y="1007"/>
              <a:ext cx="2133" cy="269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latin typeface="Garamond" pitchFamily="18" charset="0"/>
                </a:rPr>
                <a:t>Grid Information Service</a:t>
              </a:r>
            </a:p>
          </p:txBody>
        </p:sp>
        <p:grpSp>
          <p:nvGrpSpPr>
            <p:cNvPr id="81943" name="Group 39"/>
            <p:cNvGrpSpPr>
              <a:grpSpLocks/>
            </p:cNvGrpSpPr>
            <p:nvPr/>
          </p:nvGrpSpPr>
          <p:grpSpPr bwMode="auto">
            <a:xfrm>
              <a:off x="96" y="3063"/>
              <a:ext cx="1584" cy="900"/>
              <a:chOff x="96" y="3063"/>
              <a:chExt cx="1584" cy="900"/>
            </a:xfrm>
          </p:grpSpPr>
          <p:sp>
            <p:nvSpPr>
              <p:cNvPr id="81965" name="AutoShape 40"/>
              <p:cNvSpPr>
                <a:spLocks noChangeArrowheads="1"/>
              </p:cNvSpPr>
              <p:nvPr/>
            </p:nvSpPr>
            <p:spPr bwMode="auto">
              <a:xfrm>
                <a:off x="96" y="3063"/>
                <a:ext cx="1584" cy="900"/>
              </a:xfrm>
              <a:prstGeom prst="roundRect">
                <a:avLst>
                  <a:gd name="adj" fmla="val 111"/>
                </a:avLst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6" name="Text Box 41"/>
              <p:cNvSpPr txBox="1">
                <a:spLocks noChangeArrowheads="1"/>
              </p:cNvSpPr>
              <p:nvPr/>
            </p:nvSpPr>
            <p:spPr bwMode="auto">
              <a:xfrm>
                <a:off x="96" y="3063"/>
                <a:ext cx="1584" cy="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Garamond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>
                    <a:latin typeface="Garamond" pitchFamily="18" charset="0"/>
                  </a:rPr>
                  <a:t>A </a:t>
                </a:r>
                <a:r>
                  <a:rPr lang="en-GB" sz="1600">
                    <a:solidFill>
                      <a:srgbClr val="800000"/>
                    </a:solidFill>
                    <a:latin typeface="Garamond" pitchFamily="18" charset="0"/>
                  </a:rPr>
                  <a:t>User</a:t>
                </a:r>
                <a:r>
                  <a:rPr lang="en-GB" sz="1600">
                    <a:latin typeface="Garamond" pitchFamily="18" charset="0"/>
                  </a:rPr>
                  <a:t> sends computation or data intensive application to Global Grids in order to speed up the execution of the application.</a:t>
                </a:r>
              </a:p>
            </p:txBody>
          </p:sp>
        </p:grpSp>
        <p:grpSp>
          <p:nvGrpSpPr>
            <p:cNvPr id="81944" name="Group 42"/>
            <p:cNvGrpSpPr>
              <a:grpSpLocks/>
            </p:cNvGrpSpPr>
            <p:nvPr/>
          </p:nvGrpSpPr>
          <p:grpSpPr bwMode="auto">
            <a:xfrm>
              <a:off x="1776" y="3111"/>
              <a:ext cx="2016" cy="852"/>
              <a:chOff x="1776" y="3111"/>
              <a:chExt cx="2016" cy="852"/>
            </a:xfrm>
          </p:grpSpPr>
          <p:sp>
            <p:nvSpPr>
              <p:cNvPr id="81963" name="AutoShape 43"/>
              <p:cNvSpPr>
                <a:spLocks noChangeArrowheads="1"/>
              </p:cNvSpPr>
              <p:nvPr/>
            </p:nvSpPr>
            <p:spPr bwMode="auto">
              <a:xfrm>
                <a:off x="1776" y="3111"/>
                <a:ext cx="2016" cy="852"/>
              </a:xfrm>
              <a:prstGeom prst="roundRect">
                <a:avLst>
                  <a:gd name="adj" fmla="val 116"/>
                </a:avLst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4" name="Text Box 44"/>
              <p:cNvSpPr txBox="1">
                <a:spLocks noChangeArrowheads="1"/>
              </p:cNvSpPr>
              <p:nvPr/>
            </p:nvSpPr>
            <p:spPr bwMode="auto">
              <a:xfrm>
                <a:off x="1776" y="3111"/>
                <a:ext cx="2016" cy="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Garamond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>
                    <a:latin typeface="Garamond" pitchFamily="18" charset="0"/>
                  </a:rPr>
                  <a:t>A </a:t>
                </a:r>
                <a:r>
                  <a:rPr lang="en-GB" sz="1600">
                    <a:solidFill>
                      <a:srgbClr val="800000"/>
                    </a:solidFill>
                    <a:latin typeface="Garamond" pitchFamily="18" charset="0"/>
                  </a:rPr>
                  <a:t>Resource Broker</a:t>
                </a:r>
                <a:r>
                  <a:rPr lang="en-GB" sz="1600">
                    <a:latin typeface="Garamond" pitchFamily="18" charset="0"/>
                  </a:rPr>
                  <a:t> distribute the jobs in an application to the Grid resources based on user’s QoS requirements and details of available Grid resources for further executions. </a:t>
                </a:r>
              </a:p>
            </p:txBody>
          </p:sp>
        </p:grpSp>
        <p:grpSp>
          <p:nvGrpSpPr>
            <p:cNvPr id="81945" name="Group 45"/>
            <p:cNvGrpSpPr>
              <a:grpSpLocks/>
            </p:cNvGrpSpPr>
            <p:nvPr/>
          </p:nvGrpSpPr>
          <p:grpSpPr bwMode="auto">
            <a:xfrm>
              <a:off x="3888" y="3399"/>
              <a:ext cx="1824" cy="672"/>
              <a:chOff x="3888" y="3399"/>
              <a:chExt cx="1824" cy="672"/>
            </a:xfrm>
          </p:grpSpPr>
          <p:sp>
            <p:nvSpPr>
              <p:cNvPr id="81961" name="AutoShape 46"/>
              <p:cNvSpPr>
                <a:spLocks noChangeArrowheads="1"/>
              </p:cNvSpPr>
              <p:nvPr/>
            </p:nvSpPr>
            <p:spPr bwMode="auto">
              <a:xfrm>
                <a:off x="3888" y="3399"/>
                <a:ext cx="1824" cy="672"/>
              </a:xfrm>
              <a:prstGeom prst="roundRect">
                <a:avLst>
                  <a:gd name="adj" fmla="val 148"/>
                </a:avLst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2" name="Text Box 47"/>
              <p:cNvSpPr txBox="1">
                <a:spLocks noChangeArrowheads="1"/>
              </p:cNvSpPr>
              <p:nvPr/>
            </p:nvSpPr>
            <p:spPr bwMode="auto">
              <a:xfrm>
                <a:off x="3888" y="3399"/>
                <a:ext cx="1824" cy="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800000"/>
                  </a:buClr>
                  <a:buSzPct val="100000"/>
                  <a:buFont typeface="Garamond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>
                    <a:solidFill>
                      <a:srgbClr val="800000"/>
                    </a:solidFill>
                    <a:latin typeface="Garamond" pitchFamily="18" charset="0"/>
                  </a:rPr>
                  <a:t>Grid Resources</a:t>
                </a:r>
                <a:r>
                  <a:rPr lang="en-GB" sz="1600">
                    <a:latin typeface="Garamond" pitchFamily="18" charset="0"/>
                  </a:rPr>
                  <a:t> (Cluster, PC, Supercomputer, database, instruments, etc.) in the Global Grid execute the user jobs.</a:t>
                </a:r>
              </a:p>
            </p:txBody>
          </p:sp>
        </p:grpSp>
        <p:grpSp>
          <p:nvGrpSpPr>
            <p:cNvPr id="81946" name="Group 48"/>
            <p:cNvGrpSpPr>
              <a:grpSpLocks/>
            </p:cNvGrpSpPr>
            <p:nvPr/>
          </p:nvGrpSpPr>
          <p:grpSpPr bwMode="auto">
            <a:xfrm>
              <a:off x="288" y="1071"/>
              <a:ext cx="1536" cy="840"/>
              <a:chOff x="288" y="1071"/>
              <a:chExt cx="1536" cy="840"/>
            </a:xfrm>
          </p:grpSpPr>
          <p:sp>
            <p:nvSpPr>
              <p:cNvPr id="81959" name="AutoShape 49"/>
              <p:cNvSpPr>
                <a:spLocks noChangeArrowheads="1"/>
              </p:cNvSpPr>
              <p:nvPr/>
            </p:nvSpPr>
            <p:spPr bwMode="auto">
              <a:xfrm>
                <a:off x="288" y="1071"/>
                <a:ext cx="1536" cy="840"/>
              </a:xfrm>
              <a:prstGeom prst="roundRect">
                <a:avLst>
                  <a:gd name="adj" fmla="val 116"/>
                </a:avLst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0" name="Text Box 50"/>
              <p:cNvSpPr txBox="1">
                <a:spLocks noChangeArrowheads="1"/>
              </p:cNvSpPr>
              <p:nvPr/>
            </p:nvSpPr>
            <p:spPr bwMode="auto">
              <a:xfrm>
                <a:off x="288" y="1071"/>
                <a:ext cx="1536" cy="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800000"/>
                  </a:buClr>
                  <a:buSzPct val="100000"/>
                  <a:buFont typeface="Garamond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>
                    <a:solidFill>
                      <a:srgbClr val="800000"/>
                    </a:solidFill>
                    <a:latin typeface="Garamond" pitchFamily="18" charset="0"/>
                  </a:rPr>
                  <a:t>Grid Information Service</a:t>
                </a:r>
                <a:r>
                  <a:rPr lang="en-GB" sz="1600">
                    <a:latin typeface="Garamond" pitchFamily="18" charset="0"/>
                  </a:rPr>
                  <a:t> system collects the details of the available Grid resources and passes the information to the resource broker.</a:t>
                </a:r>
              </a:p>
            </p:txBody>
          </p:sp>
        </p:grpSp>
        <p:sp>
          <p:nvSpPr>
            <p:cNvPr id="81947" name="Text Box 51"/>
            <p:cNvSpPr txBox="1">
              <a:spLocks noChangeArrowheads="1"/>
            </p:cNvSpPr>
            <p:nvPr/>
          </p:nvSpPr>
          <p:spPr bwMode="auto">
            <a:xfrm>
              <a:off x="1344" y="2679"/>
              <a:ext cx="9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8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800000"/>
                  </a:solidFill>
                  <a:latin typeface="Garamond" pitchFamily="18" charset="0"/>
                </a:rPr>
                <a:t>Computation result</a:t>
              </a:r>
            </a:p>
          </p:txBody>
        </p:sp>
        <p:sp>
          <p:nvSpPr>
            <p:cNvPr id="81948" name="Text Box 52"/>
            <p:cNvSpPr txBox="1">
              <a:spLocks noChangeArrowheads="1"/>
            </p:cNvSpPr>
            <p:nvPr/>
          </p:nvSpPr>
          <p:spPr bwMode="auto">
            <a:xfrm>
              <a:off x="1344" y="2391"/>
              <a:ext cx="86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8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800000"/>
                  </a:solidFill>
                  <a:latin typeface="Garamond" pitchFamily="18" charset="0"/>
                </a:rPr>
                <a:t>Grid application</a:t>
              </a:r>
            </a:p>
          </p:txBody>
        </p:sp>
        <p:sp>
          <p:nvSpPr>
            <p:cNvPr id="81949" name="Text Box 53"/>
            <p:cNvSpPr txBox="1">
              <a:spLocks noChangeArrowheads="1"/>
            </p:cNvSpPr>
            <p:nvPr/>
          </p:nvSpPr>
          <p:spPr bwMode="auto">
            <a:xfrm>
              <a:off x="3264" y="2151"/>
              <a:ext cx="94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8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800000"/>
                  </a:solidFill>
                  <a:latin typeface="Garamond" pitchFamily="18" charset="0"/>
                </a:rPr>
                <a:t>Computational jobs</a:t>
              </a:r>
            </a:p>
          </p:txBody>
        </p:sp>
        <p:sp>
          <p:nvSpPr>
            <p:cNvPr id="81950" name="Text Box 54"/>
            <p:cNvSpPr txBox="1">
              <a:spLocks noChangeArrowheads="1"/>
            </p:cNvSpPr>
            <p:nvPr/>
          </p:nvSpPr>
          <p:spPr bwMode="auto">
            <a:xfrm>
              <a:off x="3444" y="1203"/>
              <a:ext cx="121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8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800000"/>
                  </a:solidFill>
                  <a:latin typeface="Garamond" pitchFamily="18" charset="0"/>
                </a:rPr>
                <a:t>Details of Grid resources</a:t>
              </a:r>
            </a:p>
          </p:txBody>
        </p:sp>
        <p:grpSp>
          <p:nvGrpSpPr>
            <p:cNvPr id="81951" name="Group 55"/>
            <p:cNvGrpSpPr>
              <a:grpSpLocks/>
            </p:cNvGrpSpPr>
            <p:nvPr/>
          </p:nvGrpSpPr>
          <p:grpSpPr bwMode="auto">
            <a:xfrm>
              <a:off x="2928" y="2535"/>
              <a:ext cx="1151" cy="383"/>
              <a:chOff x="2928" y="2535"/>
              <a:chExt cx="1151" cy="383"/>
            </a:xfrm>
          </p:grpSpPr>
          <p:sp>
            <p:nvSpPr>
              <p:cNvPr id="81954" name="Line 56"/>
              <p:cNvSpPr>
                <a:spLocks noChangeShapeType="1"/>
              </p:cNvSpPr>
              <p:nvPr/>
            </p:nvSpPr>
            <p:spPr bwMode="auto">
              <a:xfrm flipH="1">
                <a:off x="2927" y="2535"/>
                <a:ext cx="115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5" name="Line 57"/>
              <p:cNvSpPr>
                <a:spLocks noChangeShapeType="1"/>
              </p:cNvSpPr>
              <p:nvPr/>
            </p:nvSpPr>
            <p:spPr bwMode="auto">
              <a:xfrm flipH="1">
                <a:off x="2927" y="2631"/>
                <a:ext cx="115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6" name="Line 58"/>
              <p:cNvSpPr>
                <a:spLocks noChangeShapeType="1"/>
              </p:cNvSpPr>
              <p:nvPr/>
            </p:nvSpPr>
            <p:spPr bwMode="auto">
              <a:xfrm flipH="1">
                <a:off x="2927" y="2727"/>
                <a:ext cx="115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7" name="Line 59"/>
              <p:cNvSpPr>
                <a:spLocks noChangeShapeType="1"/>
              </p:cNvSpPr>
              <p:nvPr/>
            </p:nvSpPr>
            <p:spPr bwMode="auto">
              <a:xfrm flipH="1">
                <a:off x="2927" y="2823"/>
                <a:ext cx="115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8" name="Line 60"/>
              <p:cNvSpPr>
                <a:spLocks noChangeShapeType="1"/>
              </p:cNvSpPr>
              <p:nvPr/>
            </p:nvSpPr>
            <p:spPr bwMode="auto">
              <a:xfrm flipH="1">
                <a:off x="2927" y="2919"/>
                <a:ext cx="115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52" name="Text Box 61"/>
            <p:cNvSpPr txBox="1">
              <a:spLocks noChangeArrowheads="1"/>
            </p:cNvSpPr>
            <p:nvPr/>
          </p:nvSpPr>
          <p:spPr bwMode="auto">
            <a:xfrm>
              <a:off x="3072" y="2583"/>
              <a:ext cx="94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8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800000"/>
                  </a:solidFill>
                  <a:latin typeface="Garamond" pitchFamily="18" charset="0"/>
                </a:rPr>
                <a:t>Processed jobs</a:t>
              </a:r>
            </a:p>
          </p:txBody>
        </p:sp>
        <p:sp>
          <p:nvSpPr>
            <p:cNvPr id="81953" name="AutoShape 62"/>
            <p:cNvSpPr>
              <a:spLocks noChangeArrowheads="1"/>
            </p:cNvSpPr>
            <p:nvPr/>
          </p:nvSpPr>
          <p:spPr bwMode="auto">
            <a:xfrm>
              <a:off x="1526" y="4023"/>
              <a:ext cx="114" cy="268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>
                <a:latin typeface="Garamond" pitchFamily="18" charset="0"/>
              </a:endParaRPr>
            </a:p>
          </p:txBody>
        </p:sp>
      </p:grpSp>
      <p:sp>
        <p:nvSpPr>
          <p:cNvPr id="81925" name="Text Box 63"/>
          <p:cNvSpPr txBox="1">
            <a:spLocks noChangeArrowheads="1"/>
          </p:cNvSpPr>
          <p:nvPr/>
        </p:nvSpPr>
        <p:spPr bwMode="auto">
          <a:xfrm>
            <a:off x="5410200" y="2514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1926" name="Text Box 64"/>
          <p:cNvSpPr txBox="1">
            <a:spLocks noChangeArrowheads="1"/>
          </p:cNvSpPr>
          <p:nvPr/>
        </p:nvSpPr>
        <p:spPr bwMode="auto">
          <a:xfrm>
            <a:off x="34290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1927" name="Text Box 65"/>
          <p:cNvSpPr txBox="1">
            <a:spLocks noChangeArrowheads="1"/>
          </p:cNvSpPr>
          <p:nvPr/>
        </p:nvSpPr>
        <p:spPr bwMode="auto">
          <a:xfrm>
            <a:off x="2514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1928" name="Text Box 66"/>
          <p:cNvSpPr txBox="1">
            <a:spLocks noChangeArrowheads="1"/>
          </p:cNvSpPr>
          <p:nvPr/>
        </p:nvSpPr>
        <p:spPr bwMode="auto">
          <a:xfrm>
            <a:off x="5562600" y="3276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344488" y="206375"/>
            <a:ext cx="7010400" cy="5349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Grid Middleware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339725" y="928688"/>
            <a:ext cx="8458200" cy="5435600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/>
              <a:t>Grids are typically managed by grid ware - </a:t>
            </a:r>
            <a:r>
              <a:rPr lang="en-US" sz="2400" dirty="0" smtClean="0"/>
              <a:t>a </a:t>
            </a:r>
            <a:r>
              <a:rPr lang="en-US" sz="2400" dirty="0"/>
              <a:t>special type of middleware that enable </a:t>
            </a:r>
            <a:endParaRPr lang="en-US" sz="2400" dirty="0" smtClean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3300"/>
                </a:solidFill>
              </a:rPr>
              <a:t>sharing </a:t>
            </a:r>
            <a:r>
              <a:rPr lang="en-US" sz="2400" dirty="0">
                <a:solidFill>
                  <a:srgbClr val="FF3300"/>
                </a:solidFill>
              </a:rPr>
              <a:t>and manage grid components</a:t>
            </a:r>
            <a:r>
              <a:rPr lang="en-US" sz="2400" dirty="0"/>
              <a:t> based on user requirements and resource attributes (e.g., capacity, performance)  </a:t>
            </a:r>
          </a:p>
          <a:p>
            <a:pPr algn="just">
              <a:defRPr/>
            </a:pPr>
            <a:r>
              <a:rPr lang="en-US" sz="2400" dirty="0"/>
              <a:t>Software that connects other software components or applications to provide the following functions:  </a:t>
            </a:r>
          </a:p>
          <a:p>
            <a:pPr lvl="1" algn="just">
              <a:lnSpc>
                <a:spcPct val="80000"/>
              </a:lnSpc>
              <a:buFontTx/>
              <a:buBlip>
                <a:blip r:embed="rId2"/>
              </a:buBlip>
              <a:defRPr/>
            </a:pPr>
            <a:r>
              <a:rPr lang="en-US" sz="2200" dirty="0"/>
              <a:t>Run </a:t>
            </a:r>
            <a:r>
              <a:rPr lang="en-US" sz="2200" dirty="0">
                <a:solidFill>
                  <a:srgbClr val="FF3300"/>
                </a:solidFill>
              </a:rPr>
              <a:t>applications</a:t>
            </a:r>
            <a:r>
              <a:rPr lang="en-US" sz="2200" dirty="0"/>
              <a:t> on suitable available resources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/>
              <a:t>      – </a:t>
            </a:r>
            <a:r>
              <a:rPr lang="en-US" sz="2200" dirty="0">
                <a:solidFill>
                  <a:srgbClr val="FF3300"/>
                </a:solidFill>
              </a:rPr>
              <a:t>Brokering, Scheduling</a:t>
            </a:r>
            <a:r>
              <a:rPr lang="en-US" sz="2200" dirty="0"/>
              <a:t>  </a:t>
            </a:r>
          </a:p>
          <a:p>
            <a:pPr lvl="1" algn="just">
              <a:lnSpc>
                <a:spcPct val="80000"/>
              </a:lnSpc>
              <a:buFontTx/>
              <a:buBlip>
                <a:blip r:embed="rId2"/>
              </a:buBlip>
              <a:defRPr/>
            </a:pPr>
            <a:r>
              <a:rPr lang="en-US" sz="2200" dirty="0"/>
              <a:t> Provide uniform, high-level access to </a:t>
            </a:r>
            <a:r>
              <a:rPr lang="en-US" sz="2200" dirty="0">
                <a:solidFill>
                  <a:srgbClr val="FF3300"/>
                </a:solidFill>
              </a:rPr>
              <a:t>resources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/>
              <a:t>      – </a:t>
            </a:r>
            <a:r>
              <a:rPr lang="en-US" sz="2200" dirty="0">
                <a:solidFill>
                  <a:srgbClr val="FF3300"/>
                </a:solidFill>
              </a:rPr>
              <a:t>Semantic interfaces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/>
              <a:t>      – </a:t>
            </a:r>
            <a:r>
              <a:rPr lang="en-US" sz="2200" dirty="0">
                <a:solidFill>
                  <a:srgbClr val="FF3300"/>
                </a:solidFill>
              </a:rPr>
              <a:t>Web Services</a:t>
            </a:r>
            <a:r>
              <a:rPr lang="en-US" sz="2200" dirty="0"/>
              <a:t>, Service Oriented Architectures</a:t>
            </a:r>
          </a:p>
          <a:p>
            <a:pPr lvl="1" algn="just">
              <a:lnSpc>
                <a:spcPct val="80000"/>
              </a:lnSpc>
              <a:buFontTx/>
              <a:buBlip>
                <a:blip r:embed="rId2"/>
              </a:buBlip>
              <a:defRPr/>
            </a:pPr>
            <a:r>
              <a:rPr lang="en-US" sz="2200" dirty="0"/>
              <a:t> Address inter-domain </a:t>
            </a:r>
            <a:r>
              <a:rPr lang="en-US" sz="2200" dirty="0">
                <a:solidFill>
                  <a:srgbClr val="FF3300"/>
                </a:solidFill>
              </a:rPr>
              <a:t>issues</a:t>
            </a:r>
            <a:r>
              <a:rPr lang="en-US" sz="2200" dirty="0"/>
              <a:t> of security, policy, etc.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/>
              <a:t>      – Federated </a:t>
            </a:r>
            <a:r>
              <a:rPr lang="en-US" sz="2200" dirty="0" smtClean="0"/>
              <a:t>/ united / Associated Identities  </a:t>
            </a:r>
            <a:endParaRPr lang="en-US" sz="2200" dirty="0"/>
          </a:p>
          <a:p>
            <a:pPr lvl="1" algn="just">
              <a:lnSpc>
                <a:spcPct val="80000"/>
              </a:lnSpc>
              <a:buFontTx/>
              <a:buBlip>
                <a:blip r:embed="rId2"/>
              </a:buBlip>
              <a:defRPr/>
            </a:pPr>
            <a:r>
              <a:rPr lang="en-US" sz="2200" dirty="0"/>
              <a:t> Provide application-level </a:t>
            </a:r>
            <a:r>
              <a:rPr lang="en-US" sz="2200" dirty="0">
                <a:solidFill>
                  <a:srgbClr val="FF3300"/>
                </a:solidFill>
              </a:rPr>
              <a:t>status</a:t>
            </a:r>
          </a:p>
          <a:p>
            <a:pPr lvl="1" algn="just">
              <a:lnSpc>
                <a:spcPct val="80000"/>
              </a:lnSpc>
              <a:buFontTx/>
              <a:buBlip>
                <a:blip r:embed="rId2"/>
              </a:buBlip>
              <a:defRPr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FF3300"/>
                </a:solidFill>
              </a:rPr>
              <a:t>monitoring and 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 txBox="1">
            <a:spLocks noGrp="1"/>
          </p:cNvSpPr>
          <p:nvPr/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endParaRPr lang="en-US" sz="1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endParaRPr lang="en-US" sz="3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84238"/>
            <a:ext cx="7924800" cy="5135562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2600" dirty="0"/>
              <a:t>Globus –chicago Univ</a:t>
            </a:r>
          </a:p>
          <a:p>
            <a:pPr>
              <a:defRPr/>
            </a:pPr>
            <a:r>
              <a:rPr lang="en-US" sz="2600" dirty="0"/>
              <a:t>Condor – Wisconsin Univ – High throughput computing</a:t>
            </a:r>
          </a:p>
          <a:p>
            <a:pPr>
              <a:defRPr/>
            </a:pPr>
            <a:r>
              <a:rPr lang="en-US" sz="2600" dirty="0"/>
              <a:t>Legion – Virginia Univ – virtual workspaces- collaborative computing</a:t>
            </a:r>
          </a:p>
          <a:p>
            <a:pPr>
              <a:defRPr/>
            </a:pPr>
            <a:r>
              <a:rPr lang="en-US" sz="2600" dirty="0"/>
              <a:t>IBP – Internet back pane – Tennesse Univ – logistical networking</a:t>
            </a:r>
          </a:p>
          <a:p>
            <a:pPr>
              <a:defRPr/>
            </a:pPr>
            <a:r>
              <a:rPr lang="en-US" sz="2600" dirty="0"/>
              <a:t>NetSolve –  solving scientific problems in heterogeneous env – high throughput &amp; data intensive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0"/>
            <a:ext cx="8466137" cy="67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2"/>
          <p:cNvSpPr txBox="1">
            <a:spLocks noGrp="1"/>
          </p:cNvSpPr>
          <p:nvPr/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solidFill>
                <a:srgbClr val="4D4D4D"/>
              </a:solidFill>
              <a:latin typeface="Verdana" pitchFamily="34" charset="0"/>
            </a:endParaRPr>
          </a:p>
        </p:txBody>
      </p:sp>
      <p:sp>
        <p:nvSpPr>
          <p:cNvPr id="86019" name="Slide Number Placeholder 3"/>
          <p:cNvSpPr txBox="1">
            <a:spLocks noGrp="1"/>
          </p:cNvSpPr>
          <p:nvPr/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200">
              <a:solidFill>
                <a:srgbClr val="4D4D4D"/>
              </a:solidFill>
              <a:latin typeface="Verdana" pitchFamily="34" charset="0"/>
            </a:endParaRPr>
          </a:p>
        </p:txBody>
      </p:sp>
      <p:sp>
        <p:nvSpPr>
          <p:cNvPr id="86020" name="Footer Placeholder 4"/>
          <p:cNvSpPr txBox="1">
            <a:spLocks noGrp="1"/>
          </p:cNvSpPr>
          <p:nvPr/>
        </p:nvSpPr>
        <p:spPr bwMode="auto">
          <a:xfrm>
            <a:off x="2298700" y="6540500"/>
            <a:ext cx="4570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solidFill>
                <a:srgbClr val="4D4D4D"/>
              </a:solidFill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6626225" cy="331788"/>
          </a:xfrm>
        </p:spPr>
        <p:txBody>
          <a:bodyPr anchor="b">
            <a:normAutofit fontScale="90000"/>
          </a:bodyPr>
          <a:lstStyle/>
          <a:p>
            <a:pPr>
              <a:defRPr/>
            </a:pPr>
            <a:r>
              <a:rPr lang="en-US" sz="3200" dirty="0"/>
              <a:t>Some of the Major Grid Projects</a:t>
            </a:r>
          </a:p>
        </p:txBody>
      </p:sp>
      <p:graphicFrame>
        <p:nvGraphicFramePr>
          <p:cNvPr id="33892" name="Group 100"/>
          <p:cNvGraphicFramePr>
            <a:graphicFrameLocks noGrp="1"/>
          </p:cNvGraphicFramePr>
          <p:nvPr/>
        </p:nvGraphicFramePr>
        <p:xfrm>
          <a:off x="381000" y="722313"/>
          <a:ext cx="8534400" cy="5697540"/>
        </p:xfrm>
        <a:graphic>
          <a:graphicData uri="http://schemas.openxmlformats.org/drawingml/2006/table">
            <a:tbl>
              <a:tblPr/>
              <a:tblGrid>
                <a:gridCol w="2152862"/>
                <a:gridCol w="2003214"/>
                <a:gridCol w="4378324"/>
              </a:tblGrid>
              <a:tr h="515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URL/Sponsor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EuroGrid, Grid Interoperability (GRIP)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eurogrid.org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European Union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 tech for remote access 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resources &amp; simulation codes; in GRIP, integrate with Globus Toolkit™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Fusion Collaboratory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fusiongrid.org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DOE Off.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 a national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computational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collaboratory for fusion research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5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Globus Project™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globus.org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DARPA, DOE, NSF, NASA, Msoft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Research on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 technologies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; development and support of Globus Toolkit™; application and deployment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GridLab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gridlab.org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European Union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 technologies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and applications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GridPP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gridpp.ac.uk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U.K. eScience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 &amp; apply an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operational grid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within the U.K. for particle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physics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research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 Research Integration Dev. &amp; Support Center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grids-center.org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NSF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Integration, deployment, support of the NSF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Middleware Infrastructure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for research &amp; education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56" name="Text Box 37"/>
          <p:cNvSpPr txBox="1">
            <a:spLocks noChangeArrowheads="1"/>
          </p:cNvSpPr>
          <p:nvPr/>
        </p:nvSpPr>
        <p:spPr bwMode="auto">
          <a:xfrm>
            <a:off x="7680325" y="56515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5" name="Text Box 3"/>
          <p:cNvSpPr txBox="1">
            <a:spLocks noChangeArrowheads="1"/>
          </p:cNvSpPr>
          <p:nvPr/>
        </p:nvSpPr>
        <p:spPr bwMode="auto">
          <a:xfrm>
            <a:off x="250825" y="217488"/>
            <a:ext cx="7299325" cy="646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IN" sz="3600" dirty="0">
                <a:solidFill>
                  <a:srgbClr val="FFFF00"/>
                </a:solidFill>
              </a:rPr>
              <a:t>Peer-to-Peer Network Families</a:t>
            </a:r>
            <a:endParaRPr lang="en-US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043" name="Rectangle 1"/>
          <p:cNvSpPr>
            <a:spLocks noChangeArrowheads="1"/>
          </p:cNvSpPr>
          <p:nvPr/>
        </p:nvSpPr>
        <p:spPr bwMode="auto">
          <a:xfrm>
            <a:off x="250825" y="868363"/>
            <a:ext cx="8701088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200" b="0"/>
              <a:t>a P2P network is client-oriented instead of server-oriented.</a:t>
            </a:r>
          </a:p>
          <a:p>
            <a:pPr algn="just"/>
            <a:r>
              <a:rPr lang="en-IN" sz="2200" b="0"/>
              <a:t>No central coordination or central database is needed. </a:t>
            </a:r>
          </a:p>
          <a:p>
            <a:pPr algn="just"/>
            <a:r>
              <a:rPr lang="en-IN" sz="2200" b="0"/>
              <a:t>In other words, no peer machine has a global view of the entire P2P system. </a:t>
            </a:r>
          </a:p>
          <a:p>
            <a:pPr algn="just"/>
            <a:endParaRPr lang="en-IN" sz="2200" b="0"/>
          </a:p>
          <a:p>
            <a:pPr algn="just"/>
            <a:r>
              <a:rPr lang="en-IN" sz="2200" b="0"/>
              <a:t>Figure shows the architecture of a P2P network at two abstraction levels.</a:t>
            </a:r>
          </a:p>
          <a:p>
            <a:pPr algn="just"/>
            <a:r>
              <a:rPr lang="en-IN" sz="2200" b="0"/>
              <a:t>Initially, the peers are totally unrelated. Each peer machine joins or leaves the P2P network voluntarily. </a:t>
            </a:r>
          </a:p>
          <a:p>
            <a:pPr algn="just"/>
            <a:r>
              <a:rPr lang="en-IN" sz="2200" b="0"/>
              <a:t>Only the participating peers form the physical network at any time. Unlike the cluster or grid, a P2P network does not use a dedicated interconnection network. </a:t>
            </a:r>
          </a:p>
          <a:p>
            <a:pPr algn="just"/>
            <a:r>
              <a:rPr lang="en-IN" sz="2200" b="0"/>
              <a:t>The physical network is simply an ad hoc network formed at various Internet domains randomly using the TCP/IP and NAI protocols. </a:t>
            </a:r>
          </a:p>
          <a:p>
            <a:pPr algn="just"/>
            <a:r>
              <a:rPr lang="en-IN" sz="2200" b="0"/>
              <a:t>Thus, the physical network varies in size and topology dynamically due to the free membership in the P2P network.</a:t>
            </a:r>
            <a:endParaRPr lang="en-IN" sz="2200"/>
          </a:p>
        </p:txBody>
      </p:sp>
      <p:sp>
        <p:nvSpPr>
          <p:cNvPr id="2" name="Rectangle 1"/>
          <p:cNvSpPr/>
          <p:nvPr/>
        </p:nvSpPr>
        <p:spPr>
          <a:xfrm>
            <a:off x="130175" y="6376988"/>
            <a:ext cx="8893175" cy="307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0" dirty="0">
                <a:solidFill>
                  <a:schemeClr val="bg2"/>
                </a:solidFill>
              </a:rPr>
              <a:t> </a:t>
            </a:r>
            <a:r>
              <a:rPr lang="en-US" sz="1400" dirty="0">
                <a:solidFill>
                  <a:schemeClr val="bg2"/>
                </a:solidFill>
              </a:rPr>
              <a:t>Network</a:t>
            </a:r>
            <a:r>
              <a:rPr lang="en-US" sz="1400" b="0" dirty="0">
                <a:solidFill>
                  <a:schemeClr val="bg2"/>
                </a:solidFill>
              </a:rPr>
              <a:t> Access Identifier (</a:t>
            </a:r>
            <a:r>
              <a:rPr lang="en-US" sz="1400" dirty="0">
                <a:solidFill>
                  <a:schemeClr val="bg2"/>
                </a:solidFill>
              </a:rPr>
              <a:t>NAI</a:t>
            </a:r>
            <a:r>
              <a:rPr lang="en-US" sz="1400" b="0" dirty="0">
                <a:solidFill>
                  <a:schemeClr val="bg2"/>
                </a:solidFill>
              </a:rPr>
              <a:t>) is a standard way of identifying users who request access to a </a:t>
            </a:r>
            <a:r>
              <a:rPr lang="en-US" sz="1400" dirty="0">
                <a:solidFill>
                  <a:schemeClr val="bg2"/>
                </a:solidFill>
              </a:rPr>
              <a:t>network</a:t>
            </a:r>
            <a:r>
              <a:rPr lang="en-US" sz="1400" b="0" dirty="0">
                <a:solidFill>
                  <a:schemeClr val="bg2"/>
                </a:solidFill>
              </a:rPr>
              <a:t>. 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95275" y="674688"/>
            <a:ext cx="85947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600">
                <a:solidFill>
                  <a:srgbClr val="FFFF00"/>
                </a:solidFill>
              </a:rPr>
              <a:t>Clusters of Cooperative Computers</a:t>
            </a:r>
          </a:p>
          <a:p>
            <a:pPr algn="just"/>
            <a:endParaRPr lang="en-US" sz="3600">
              <a:solidFill>
                <a:srgbClr val="FFFF00"/>
              </a:solidFill>
            </a:endParaRPr>
          </a:p>
          <a:p>
            <a:pPr algn="just"/>
            <a:r>
              <a:rPr lang="en-US" sz="2800"/>
              <a:t>A computing cluster consists of interconnected stand-alone computers which work cooperatively as a single integrated computing resource.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 l="2264" r="7132" b="4861"/>
          <a:stretch>
            <a:fillRect/>
          </a:stretch>
        </p:blipFill>
        <p:spPr bwMode="auto">
          <a:xfrm>
            <a:off x="200025" y="133350"/>
            <a:ext cx="8943975" cy="581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8388350" cy="5632450"/>
          </a:xfrm>
        </p:spPr>
        <p:txBody>
          <a:bodyPr/>
          <a:lstStyle/>
          <a:p>
            <a:pPr algn="just">
              <a:defRPr/>
            </a:pPr>
            <a:r>
              <a:rPr lang="en-IN" sz="2400" dirty="0"/>
              <a:t>There are two types of overlay networks: unstructured and structured. </a:t>
            </a:r>
            <a:endParaRPr lang="en-IN" sz="2400" dirty="0" smtClean="0"/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 smtClean="0"/>
              <a:t>An </a:t>
            </a:r>
            <a:r>
              <a:rPr lang="en-IN" sz="2400" dirty="0"/>
              <a:t>unstructured </a:t>
            </a:r>
            <a:r>
              <a:rPr lang="en-IN" sz="2400" dirty="0" smtClean="0"/>
              <a:t>overlay network </a:t>
            </a:r>
            <a:r>
              <a:rPr lang="en-IN" sz="2400" dirty="0"/>
              <a:t>is characterized by a </a:t>
            </a:r>
            <a:r>
              <a:rPr lang="en-IN" sz="2400" dirty="0" smtClean="0"/>
              <a:t>random </a:t>
            </a:r>
            <a:r>
              <a:rPr lang="en-IN" sz="2400" dirty="0"/>
              <a:t>graph. </a:t>
            </a:r>
            <a:endParaRPr lang="en-IN" sz="2400" dirty="0" smtClean="0"/>
          </a:p>
          <a:p>
            <a:pPr lvl="1" algn="just">
              <a:defRPr/>
            </a:pPr>
            <a:r>
              <a:rPr lang="en-IN" dirty="0" smtClean="0"/>
              <a:t>There </a:t>
            </a:r>
            <a:r>
              <a:rPr lang="en-IN" dirty="0"/>
              <a:t>is no fixed route to send messages or </a:t>
            </a:r>
            <a:r>
              <a:rPr lang="en-IN" dirty="0" smtClean="0"/>
              <a:t>files among </a:t>
            </a:r>
            <a:r>
              <a:rPr lang="en-IN" dirty="0"/>
              <a:t>the nodes. </a:t>
            </a:r>
            <a:endParaRPr lang="en-IN" dirty="0" smtClean="0"/>
          </a:p>
          <a:p>
            <a:pPr lvl="1" algn="just">
              <a:defRPr/>
            </a:pPr>
            <a:r>
              <a:rPr lang="en-IN" dirty="0" smtClean="0"/>
              <a:t>Often</a:t>
            </a:r>
            <a:r>
              <a:rPr lang="en-IN" dirty="0"/>
              <a:t>, flooding is applied to send a query to all nodes in an unstructured </a:t>
            </a:r>
            <a:r>
              <a:rPr lang="en-IN" dirty="0" smtClean="0"/>
              <a:t>overlay, thus </a:t>
            </a:r>
            <a:r>
              <a:rPr lang="en-IN" dirty="0"/>
              <a:t>resulting in heavy network traffic and nondeterministic search results. </a:t>
            </a:r>
          </a:p>
          <a:p>
            <a:pPr marL="573087" lvl="1" indent="0" algn="just">
              <a:buFont typeface="Wingdings" pitchFamily="2" charset="2"/>
              <a:buNone/>
              <a:defRPr/>
            </a:pPr>
            <a:r>
              <a:rPr lang="en-IN" dirty="0" smtClean="0"/>
              <a:t>Structured </a:t>
            </a:r>
            <a:r>
              <a:rPr lang="en-IN" dirty="0"/>
              <a:t>overlay </a:t>
            </a:r>
            <a:r>
              <a:rPr lang="en-IN" dirty="0" smtClean="0"/>
              <a:t>networks follow </a:t>
            </a:r>
            <a:r>
              <a:rPr lang="en-IN" dirty="0"/>
              <a:t>certain connectivity topology and rules for inserting and removing nodes (peer </a:t>
            </a:r>
            <a:r>
              <a:rPr lang="en-IN" dirty="0" smtClean="0"/>
              <a:t>IDs) from </a:t>
            </a:r>
            <a:r>
              <a:rPr lang="en-IN" dirty="0"/>
              <a:t>the overlay graph</a:t>
            </a:r>
            <a:r>
              <a:rPr lang="en-IN" dirty="0" smtClean="0"/>
              <a:t>.</a:t>
            </a:r>
          </a:p>
          <a:p>
            <a:pPr lvl="1">
              <a:defRPr/>
            </a:pPr>
            <a:r>
              <a:rPr lang="en-IN" dirty="0"/>
              <a:t>Routing mechanisms are developed to take advantage of the </a:t>
            </a:r>
            <a:r>
              <a:rPr lang="en-IN" dirty="0" smtClean="0"/>
              <a:t>structured overlays</a:t>
            </a:r>
            <a:r>
              <a:rPr lang="en-IN" dirty="0"/>
              <a:t>.</a:t>
            </a:r>
            <a:endParaRPr lang="en-IN" sz="6200" dirty="0"/>
          </a:p>
        </p:txBody>
      </p:sp>
    </p:spTree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 l="2293" r="3064"/>
          <a:stretch>
            <a:fillRect/>
          </a:stretch>
        </p:blipFill>
        <p:spPr bwMode="auto">
          <a:xfrm>
            <a:off x="0" y="220663"/>
            <a:ext cx="9144000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93113" cy="646113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Challenges – P2P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3" y="923925"/>
            <a:ext cx="8570912" cy="5934075"/>
          </a:xfrm>
        </p:spPr>
        <p:txBody>
          <a:bodyPr/>
          <a:lstStyle/>
          <a:p>
            <a:pPr algn="just">
              <a:defRPr/>
            </a:pPr>
            <a:r>
              <a:rPr lang="en-IN" dirty="0"/>
              <a:t>P2P computing faces three types of heterogeneity problems in hardware, software, and </a:t>
            </a:r>
            <a:r>
              <a:rPr lang="en-IN" dirty="0" smtClean="0"/>
              <a:t>network requirements.</a:t>
            </a:r>
          </a:p>
          <a:p>
            <a:pPr marL="54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IN" dirty="0" smtClean="0"/>
              <a:t>There </a:t>
            </a:r>
            <a:r>
              <a:rPr lang="en-IN" dirty="0"/>
              <a:t>are too many hardware models and architectures to select from; </a:t>
            </a:r>
            <a:r>
              <a:rPr lang="en-IN" dirty="0" smtClean="0"/>
              <a:t>incompatibility exists </a:t>
            </a:r>
            <a:r>
              <a:rPr lang="en-IN" dirty="0"/>
              <a:t>between software and the OS; and different network connections and </a:t>
            </a:r>
            <a:r>
              <a:rPr lang="en-IN" dirty="0" smtClean="0"/>
              <a:t>protocols </a:t>
            </a:r>
            <a:r>
              <a:rPr lang="en-IN" dirty="0"/>
              <a:t>make it too complex to apply in real </a:t>
            </a:r>
            <a:r>
              <a:rPr lang="en-IN" dirty="0" smtClean="0"/>
              <a:t>applications</a:t>
            </a:r>
          </a:p>
          <a:p>
            <a:pPr algn="just">
              <a:defRPr/>
            </a:pPr>
            <a:r>
              <a:rPr lang="en-IN" dirty="0"/>
              <a:t>Fault tolerance, failure management, and load balancing are other important issues in using </a:t>
            </a:r>
            <a:r>
              <a:rPr lang="en-IN" dirty="0" smtClean="0"/>
              <a:t>overlay networks</a:t>
            </a:r>
            <a:r>
              <a:rPr lang="en-IN" dirty="0"/>
              <a:t>. </a:t>
            </a:r>
          </a:p>
        </p:txBody>
      </p:sp>
    </p:spTree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1625"/>
            <a:ext cx="8388350" cy="5757863"/>
          </a:xfrm>
        </p:spPr>
        <p:txBody>
          <a:bodyPr/>
          <a:lstStyle/>
          <a:p>
            <a:pPr algn="just">
              <a:spcAft>
                <a:spcPts val="600"/>
              </a:spcAft>
              <a:defRPr/>
            </a:pPr>
            <a:r>
              <a:rPr lang="en-IN" sz="2600" dirty="0" smtClean="0"/>
              <a:t>Lack of trust among peers poses another problem; Peers are strangers to one another.</a:t>
            </a:r>
          </a:p>
          <a:p>
            <a:pPr algn="just">
              <a:spcAft>
                <a:spcPts val="600"/>
              </a:spcAft>
              <a:defRPr/>
            </a:pPr>
            <a:r>
              <a:rPr lang="en-IN" sz="2600" dirty="0" smtClean="0"/>
              <a:t>Security, privacy, and copyright violations are major worries by those in the industry in terms of applying P2P technology in business applications</a:t>
            </a:r>
          </a:p>
          <a:p>
            <a:pPr algn="just">
              <a:spcAft>
                <a:spcPts val="600"/>
              </a:spcAft>
              <a:defRPr/>
            </a:pPr>
            <a:r>
              <a:rPr lang="en-IN" sz="2600" dirty="0" smtClean="0"/>
              <a:t>the </a:t>
            </a:r>
            <a:r>
              <a:rPr lang="en-IN" sz="2600" dirty="0"/>
              <a:t>system is not centralized, </a:t>
            </a:r>
            <a:r>
              <a:rPr lang="en-IN" sz="2600" dirty="0" smtClean="0"/>
              <a:t>so managing </a:t>
            </a:r>
            <a:r>
              <a:rPr lang="en-IN" sz="2600" dirty="0"/>
              <a:t>it is difficult.</a:t>
            </a:r>
          </a:p>
          <a:p>
            <a:pPr algn="just">
              <a:spcAft>
                <a:spcPts val="600"/>
              </a:spcAft>
              <a:defRPr/>
            </a:pPr>
            <a:r>
              <a:rPr lang="en-IN" sz="2600" dirty="0"/>
              <a:t>In addition, the system lacks security. Anyone can log on to the system and cause damage or abuse.</a:t>
            </a:r>
          </a:p>
          <a:p>
            <a:pPr algn="just">
              <a:spcAft>
                <a:spcPts val="600"/>
              </a:spcAft>
              <a:defRPr/>
            </a:pPr>
            <a:r>
              <a:rPr lang="en-IN" sz="2600" dirty="0"/>
              <a:t>Further, all client computers connected to a P2P network cannot be considered reliable or virus-free. </a:t>
            </a:r>
            <a:endParaRPr lang="en-IN" sz="2600" dirty="0" smtClean="0"/>
          </a:p>
          <a:p>
            <a:pPr algn="just">
              <a:spcAft>
                <a:spcPts val="600"/>
              </a:spcAft>
              <a:defRPr/>
            </a:pPr>
            <a:r>
              <a:rPr lang="en-IN" sz="2600" dirty="0" smtClean="0"/>
              <a:t>In summary</a:t>
            </a:r>
            <a:r>
              <a:rPr lang="en-IN" sz="2600" dirty="0"/>
              <a:t>, P2P networks are reliable for a small number of peer nodes.</a:t>
            </a:r>
          </a:p>
        </p:txBody>
      </p:sp>
    </p:spTree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Title 1"/>
          <p:cNvSpPr>
            <a:spLocks noGrp="1"/>
          </p:cNvSpPr>
          <p:nvPr>
            <p:ph type="title" idx="4294967295"/>
          </p:nvPr>
        </p:nvSpPr>
        <p:spPr/>
        <p:txBody>
          <a:bodyPr lIns="121840" tIns="60920" rIns="121840" bIns="60920" anchor="ctr"/>
          <a:lstStyle/>
          <a:p>
            <a:pPr eaLnBrk="1" hangingPunct="1">
              <a:defRPr/>
            </a:pPr>
            <a:r>
              <a:rPr lang="en-US" sz="4300" smtClean="0"/>
              <a:t>The Cloud </a:t>
            </a:r>
          </a:p>
        </p:txBody>
      </p:sp>
      <p:sp>
        <p:nvSpPr>
          <p:cNvPr id="1152003" name="Content Placeholder 4"/>
          <p:cNvSpPr>
            <a:spLocks noGrp="1"/>
          </p:cNvSpPr>
          <p:nvPr>
            <p:ph idx="4294967295"/>
          </p:nvPr>
        </p:nvSpPr>
        <p:spPr>
          <a:xfrm>
            <a:off x="219075" y="939800"/>
            <a:ext cx="6083300" cy="5400675"/>
          </a:xfrm>
        </p:spPr>
        <p:txBody>
          <a:bodyPr lIns="121840" tIns="60920" rIns="121840" bIns="60920"/>
          <a:lstStyle/>
          <a:p>
            <a:pPr marL="376238" indent="-376238" defTabSz="1217613" eaLnBrk="1" hangingPunct="1">
              <a:defRPr/>
            </a:pPr>
            <a:r>
              <a:rPr lang="en-US" sz="2400" b="1" smtClean="0"/>
              <a:t>Historical roots in today</a:t>
            </a:r>
            <a:r>
              <a:rPr lang="ja-JP" altLang="en-US" sz="2400" b="1" smtClean="0"/>
              <a:t>’</a:t>
            </a:r>
            <a:r>
              <a:rPr lang="en-US" altLang="ja-JP" sz="2400" b="1" smtClean="0"/>
              <a:t>s </a:t>
            </a:r>
            <a:br>
              <a:rPr lang="en-US" altLang="ja-JP" sz="2400" b="1" smtClean="0"/>
            </a:br>
            <a:r>
              <a:rPr lang="en-US" altLang="ja-JP" sz="2400" b="1" smtClean="0"/>
              <a:t>Internet apps</a:t>
            </a:r>
          </a:p>
          <a:p>
            <a:pPr marL="1095375" lvl="2" indent="-301625" defTabSz="1217613" eaLnBrk="1" hangingPunct="1">
              <a:defRPr/>
            </a:pPr>
            <a:r>
              <a:rPr lang="en-US" b="1" smtClean="0"/>
              <a:t>Search, email, social networks</a:t>
            </a:r>
          </a:p>
          <a:p>
            <a:pPr marL="1095375" lvl="2" indent="-301625" defTabSz="1217613" eaLnBrk="1" hangingPunct="1">
              <a:defRPr/>
            </a:pPr>
            <a:r>
              <a:rPr lang="en-US" b="1" smtClean="0"/>
              <a:t>File storage (Live Mesh, Mobile</a:t>
            </a:r>
            <a:br>
              <a:rPr lang="en-US" b="1" smtClean="0"/>
            </a:br>
            <a:r>
              <a:rPr lang="en-US" b="1" smtClean="0"/>
              <a:t>Me, Flicker, …)</a:t>
            </a:r>
          </a:p>
          <a:p>
            <a:pPr marL="376238" indent="-376238" defTabSz="1217613" eaLnBrk="1" hangingPunct="1">
              <a:defRPr/>
            </a:pPr>
            <a:r>
              <a:rPr lang="en-US" sz="2400" b="1" smtClean="0"/>
              <a:t>A cloud infrastructure provides a framework to manage scalable, reliable, on-demand access to applications</a:t>
            </a:r>
          </a:p>
          <a:p>
            <a:pPr marL="376238" indent="-376238" defTabSz="1217613" eaLnBrk="1" hangingPunct="1">
              <a:defRPr/>
            </a:pPr>
            <a:r>
              <a:rPr lang="en-US" sz="2400" b="1" smtClean="0"/>
              <a:t>A cloud is the </a:t>
            </a:r>
            <a:r>
              <a:rPr lang="ja-JP" altLang="en-US" sz="2400" b="1" smtClean="0"/>
              <a:t>“</a:t>
            </a:r>
            <a:r>
              <a:rPr lang="en-US" altLang="ja-JP" sz="2400" b="1" smtClean="0"/>
              <a:t>invisible</a:t>
            </a:r>
            <a:r>
              <a:rPr lang="ja-JP" altLang="en-US" sz="2400" b="1" smtClean="0"/>
              <a:t>”</a:t>
            </a:r>
            <a:r>
              <a:rPr lang="en-US" altLang="ja-JP" sz="2400" b="1" smtClean="0"/>
              <a:t> backend to many of our mobile applications</a:t>
            </a:r>
          </a:p>
          <a:p>
            <a:pPr marL="376238" indent="-376238" defTabSz="1217613" eaLnBrk="1" hangingPunct="1">
              <a:defRPr/>
            </a:pPr>
            <a:r>
              <a:rPr lang="en-US" sz="2400" b="1" smtClean="0"/>
              <a:t>A model of computation and data storage based on </a:t>
            </a:r>
            <a:r>
              <a:rPr lang="ja-JP" altLang="en-US" sz="2400" b="1" smtClean="0"/>
              <a:t>“</a:t>
            </a:r>
            <a:r>
              <a:rPr lang="en-US" altLang="ja-JP" sz="2400" b="1" smtClean="0"/>
              <a:t>pay as you go</a:t>
            </a:r>
            <a:r>
              <a:rPr lang="ja-JP" altLang="en-US" sz="2400" b="1" smtClean="0"/>
              <a:t>”</a:t>
            </a:r>
            <a:r>
              <a:rPr lang="en-US" altLang="ja-JP" sz="2400" b="1" smtClean="0"/>
              <a:t> access to </a:t>
            </a:r>
            <a:r>
              <a:rPr lang="ja-JP" altLang="en-US" sz="2400" b="1" smtClean="0"/>
              <a:t>“</a:t>
            </a:r>
            <a:r>
              <a:rPr lang="en-US" altLang="ja-JP" sz="2400" b="1" smtClean="0"/>
              <a:t>unlimited</a:t>
            </a:r>
            <a:r>
              <a:rPr lang="ja-JP" altLang="en-US" sz="2400" b="1" smtClean="0"/>
              <a:t>”</a:t>
            </a:r>
            <a:r>
              <a:rPr lang="en-US" altLang="ja-JP" sz="2400" b="1" smtClean="0"/>
              <a:t> remote data center capabilities</a:t>
            </a:r>
            <a:endParaRPr lang="en-US" sz="2400" b="1" smtClean="0"/>
          </a:p>
        </p:txBody>
      </p:sp>
      <p:pic>
        <p:nvPicPr>
          <p:cNvPr id="8" name="Picture 7" descr="clou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5780" y="3177154"/>
            <a:ext cx="2719083" cy="331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datacenter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545" y="672722"/>
            <a:ext cx="2883259" cy="2132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2" name="Text Box 4"/>
          <p:cNvSpPr txBox="1">
            <a:spLocks noChangeArrowheads="1"/>
          </p:cNvSpPr>
          <p:nvPr/>
        </p:nvSpPr>
        <p:spPr bwMode="auto">
          <a:xfrm>
            <a:off x="933450" y="460375"/>
            <a:ext cx="7437438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Basic Concept of Internet Clouds</a:t>
            </a:r>
          </a:p>
        </p:txBody>
      </p:sp>
      <p:pic>
        <p:nvPicPr>
          <p:cNvPr id="94211" name="Picture 5"/>
          <p:cNvPicPr>
            <a:picLocks noChangeAspect="1" noChangeArrowheads="1"/>
          </p:cNvPicPr>
          <p:nvPr/>
        </p:nvPicPr>
        <p:blipFill>
          <a:blip r:embed="rId2"/>
          <a:srcRect l="18654" r="11340" b="33844"/>
          <a:stretch>
            <a:fillRect/>
          </a:stretch>
        </p:blipFill>
        <p:spPr bwMode="auto">
          <a:xfrm>
            <a:off x="536575" y="1793875"/>
            <a:ext cx="8389938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Title 2"/>
          <p:cNvSpPr>
            <a:spLocks noGrp="1"/>
          </p:cNvSpPr>
          <p:nvPr>
            <p:ph type="title" idx="4294967295"/>
          </p:nvPr>
        </p:nvSpPr>
        <p:spPr>
          <a:xfrm>
            <a:off x="381000" y="7938"/>
            <a:ext cx="8393113" cy="1079500"/>
          </a:xfrm>
        </p:spPr>
        <p:txBody>
          <a:bodyPr lIns="91380" tIns="45692" rIns="91380" bIns="45692" anchor="ctr"/>
          <a:lstStyle/>
          <a:p>
            <a:pPr eaLnBrk="1" hangingPunct="1">
              <a:defRPr/>
            </a:pPr>
            <a:r>
              <a:rPr lang="en-AU" sz="3600" smtClean="0">
                <a:solidFill>
                  <a:srgbClr val="FFFF00"/>
                </a:solidFill>
              </a:rPr>
              <a:t>The Next Revolution in IT</a:t>
            </a:r>
            <a:r>
              <a:rPr lang="en-AU" sz="3600" smtClean="0"/>
              <a:t/>
            </a:r>
            <a:br>
              <a:rPr lang="en-AU" sz="3600" smtClean="0"/>
            </a:br>
            <a:r>
              <a:rPr lang="en-AU" sz="3600" b="0" smtClean="0">
                <a:solidFill>
                  <a:srgbClr val="00FFFF"/>
                </a:solidFill>
              </a:rPr>
              <a:t>Cloud Computing</a:t>
            </a:r>
          </a:p>
        </p:txBody>
      </p:sp>
      <p:sp>
        <p:nvSpPr>
          <p:cNvPr id="1258499" name="Content Placeholder 3"/>
          <p:cNvSpPr>
            <a:spLocks noGrp="1"/>
          </p:cNvSpPr>
          <p:nvPr>
            <p:ph sz="half" idx="4294967295"/>
          </p:nvPr>
        </p:nvSpPr>
        <p:spPr>
          <a:xfrm>
            <a:off x="1131888" y="1368425"/>
            <a:ext cx="3722687" cy="4710113"/>
          </a:xfrm>
        </p:spPr>
        <p:txBody>
          <a:bodyPr lIns="91380" tIns="45692" rIns="91380" bIns="45692"/>
          <a:lstStyle/>
          <a:p>
            <a:pPr eaLnBrk="1" hangingPunct="1">
              <a:lnSpc>
                <a:spcPct val="120000"/>
              </a:lnSpc>
              <a:defRPr/>
            </a:pPr>
            <a:r>
              <a:rPr lang="en-AU" sz="2400" b="1" smtClean="0"/>
              <a:t>Classical Computing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600" b="1" smtClean="0"/>
              <a:t>Buy &amp; Own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AU" sz="1600" b="1" smtClean="0"/>
              <a:t>Hardware, System Software, Applications often to meet peak needs.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600" b="1" smtClean="0"/>
              <a:t>Install, Configure, Test, Verify, Evaluate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600" b="1" smtClean="0"/>
              <a:t>Manage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600" b="1" smtClean="0"/>
              <a:t>..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600" b="1" smtClean="0"/>
              <a:t>Finally, use it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1600" b="1" smtClean="0"/>
              <a:t>$$$$....$(High CapEx)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732338" y="1571625"/>
            <a:ext cx="4114800" cy="4189413"/>
          </a:xfrm>
        </p:spPr>
        <p:txBody>
          <a:bodyPr lIns="91380" tIns="45692" rIns="91380" bIns="45692"/>
          <a:lstStyle/>
          <a:p>
            <a:pPr eaLnBrk="1" hangingPunct="1">
              <a:defRPr/>
            </a:pPr>
            <a:r>
              <a:rPr lang="en-AU" sz="2400" b="1" smtClean="0"/>
              <a:t>Cloud Computing</a:t>
            </a:r>
          </a:p>
          <a:p>
            <a:pPr lvl="1" eaLnBrk="1" hangingPunct="1">
              <a:defRPr/>
            </a:pPr>
            <a:r>
              <a:rPr lang="en-AU" sz="1800" b="1" smtClean="0"/>
              <a:t>Subscribe</a:t>
            </a:r>
          </a:p>
          <a:p>
            <a:pPr lvl="1" eaLnBrk="1" hangingPunct="1">
              <a:defRPr/>
            </a:pPr>
            <a:r>
              <a:rPr lang="en-AU" sz="1800" b="1" smtClean="0"/>
              <a:t>Use</a:t>
            </a:r>
          </a:p>
          <a:p>
            <a:pPr lvl="1" eaLnBrk="1" hangingPunct="1">
              <a:defRPr/>
            </a:pPr>
            <a:endParaRPr lang="en-AU" sz="1800" b="1" smtClean="0"/>
          </a:p>
          <a:p>
            <a:pPr lvl="1" eaLnBrk="1" hangingPunct="1">
              <a:defRPr/>
            </a:pPr>
            <a:endParaRPr lang="en-AU" sz="2000" b="1" smtClean="0"/>
          </a:p>
          <a:p>
            <a:pPr lvl="1" eaLnBrk="1" hangingPunct="1">
              <a:defRPr/>
            </a:pPr>
            <a:endParaRPr lang="en-AU" sz="2000" b="1" smtClean="0"/>
          </a:p>
          <a:p>
            <a:pPr lvl="1" eaLnBrk="1" hangingPunct="1">
              <a:defRPr/>
            </a:pPr>
            <a:endParaRPr lang="en-AU" sz="2000" b="1" smtClean="0"/>
          </a:p>
          <a:p>
            <a:pPr lvl="1" eaLnBrk="1" hangingPunct="1">
              <a:defRPr/>
            </a:pPr>
            <a:endParaRPr lang="en-AU" sz="2000" b="1" smtClean="0"/>
          </a:p>
          <a:p>
            <a:pPr lvl="1" eaLnBrk="1" hangingPunct="1">
              <a:defRPr/>
            </a:pPr>
            <a:endParaRPr lang="en-AU" sz="2000" b="1" smtClean="0"/>
          </a:p>
          <a:p>
            <a:pPr lvl="1" eaLnBrk="1" hangingPunct="1">
              <a:defRPr/>
            </a:pPr>
            <a:endParaRPr lang="en-AU" sz="2000" b="1" smtClean="0"/>
          </a:p>
          <a:p>
            <a:pPr lvl="1" eaLnBrk="1" hangingPunct="1">
              <a:defRPr/>
            </a:pPr>
            <a:r>
              <a:rPr lang="en-AU" sz="1800" b="1" smtClean="0"/>
              <a:t>$ - pay for what you use, based on QoS</a:t>
            </a:r>
          </a:p>
        </p:txBody>
      </p:sp>
      <p:grpSp>
        <p:nvGrpSpPr>
          <p:cNvPr id="95237" name="Group 9"/>
          <p:cNvGrpSpPr>
            <a:grpSpLocks/>
          </p:cNvGrpSpPr>
          <p:nvPr/>
        </p:nvGrpSpPr>
        <p:grpSpPr bwMode="auto">
          <a:xfrm>
            <a:off x="698500" y="2441575"/>
            <a:ext cx="895350" cy="3557588"/>
            <a:chOff x="276193" y="2562896"/>
            <a:chExt cx="1024573" cy="3052293"/>
          </a:xfrm>
        </p:grpSpPr>
        <p:sp>
          <p:nvSpPr>
            <p:cNvPr id="1258502" name="Freeform 7"/>
            <p:cNvSpPr>
              <a:spLocks/>
            </p:cNvSpPr>
            <p:nvPr/>
          </p:nvSpPr>
          <p:spPr bwMode="auto">
            <a:xfrm>
              <a:off x="663133" y="2562896"/>
              <a:ext cx="637633" cy="3052293"/>
            </a:xfrm>
            <a:custGeom>
              <a:avLst/>
              <a:gdLst>
                <a:gd name="T0" fmla="*/ 598868 w 637504"/>
                <a:gd name="T1" fmla="*/ 3052293 h 3052293"/>
                <a:gd name="T2" fmla="*/ 6439 w 637504"/>
                <a:gd name="T3" fmla="*/ 1764470 h 3052293"/>
                <a:gd name="T4" fmla="*/ 637504 w 637504"/>
                <a:gd name="T5" fmla="*/ 0 h 3052293"/>
                <a:gd name="T6" fmla="*/ 0 60000 65536"/>
                <a:gd name="T7" fmla="*/ 0 60000 65536"/>
                <a:gd name="T8" fmla="*/ 0 60000 65536"/>
                <a:gd name="T9" fmla="*/ 0 w 637504"/>
                <a:gd name="T10" fmla="*/ 0 h 3052293"/>
                <a:gd name="T11" fmla="*/ 637504 w 637504"/>
                <a:gd name="T12" fmla="*/ 3052293 h 3052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7504" h="3052293">
                  <a:moveTo>
                    <a:pt x="598868" y="3052293"/>
                  </a:moveTo>
                  <a:cubicBezTo>
                    <a:pt x="299434" y="2662706"/>
                    <a:pt x="0" y="2273120"/>
                    <a:pt x="6439" y="1764405"/>
                  </a:cubicBezTo>
                  <a:cubicBezTo>
                    <a:pt x="12878" y="1255690"/>
                    <a:pt x="530180" y="291921"/>
                    <a:pt x="63750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lIns="91380" tIns="45692" rIns="91380" bIns="45692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2" name="TextBox 8"/>
            <p:cNvSpPr txBox="1">
              <a:spLocks noChangeArrowheads="1"/>
            </p:cNvSpPr>
            <p:nvPr/>
          </p:nvSpPr>
          <p:spPr bwMode="auto">
            <a:xfrm rot="5400000" flipH="1" flipV="1">
              <a:off x="-675561" y="4070355"/>
              <a:ext cx="2357662" cy="454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AU" sz="2000">
                  <a:solidFill>
                    <a:srgbClr val="00FFFF"/>
                  </a:solidFill>
                  <a:latin typeface="Verdana" pitchFamily="34" charset="0"/>
                  <a:ea typeface="宋体" pitchFamily="2" charset="-122"/>
                </a:rPr>
                <a:t>Every 18 months?</a:t>
              </a:r>
            </a:p>
          </p:txBody>
        </p:sp>
      </p:grpSp>
      <p:pic>
        <p:nvPicPr>
          <p:cNvPr id="9523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9438" y="2940050"/>
            <a:ext cx="314325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5703888" y="5830888"/>
            <a:ext cx="2332037" cy="2746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66FFFF"/>
                </a:solidFill>
                <a:latin typeface="Arial" charset="0"/>
              </a:rPr>
              <a:t>(Courtesy of Raj Buyya, 2012)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325" y="690563"/>
            <a:ext cx="8956675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93113" cy="1754188"/>
          </a:xfrm>
        </p:spPr>
        <p:txBody>
          <a:bodyPr/>
          <a:lstStyle/>
          <a:p>
            <a:pPr>
              <a:defRPr/>
            </a:pPr>
            <a:r>
              <a:rPr lang="en-IN" sz="2400" dirty="0" smtClean="0"/>
              <a:t>The following list highlights eight reasons to adapt the cloud for upgraded Internet applications and web services: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185863"/>
            <a:ext cx="8572500" cy="585470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 smtClean="0"/>
              <a:t>1</a:t>
            </a:r>
            <a:r>
              <a:rPr lang="en-IN" sz="2400" dirty="0"/>
              <a:t>. Desired location in areas with protected space and higher energy efficiency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/>
              <a:t>2. Sharing of peak-load capacity among a large pool of users, improving overall utilization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/>
              <a:t>3. Separation of infrastructure maintenance duties from domain-specific application development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/>
              <a:t>4. Significant reduction in cloud computing cost, compared with traditional computing paradigms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/>
              <a:t>5. Cloud computing programming and application development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/>
              <a:t>6. Service and data discovery and content/service distribution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/>
              <a:t>7. Privacy, security, copyright, and reliability issues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IN" sz="2400" dirty="0"/>
              <a:t>8. Service agreements, business models, and pricing policies</a:t>
            </a: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91" name="Text Box 7"/>
          <p:cNvSpPr txBox="1">
            <a:spLocks noChangeArrowheads="1"/>
          </p:cNvSpPr>
          <p:nvPr/>
        </p:nvSpPr>
        <p:spPr bwMode="auto">
          <a:xfrm>
            <a:off x="620713" y="255588"/>
            <a:ext cx="7902575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Typical Cluster Architecture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900113"/>
            <a:ext cx="86233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58738"/>
            <a:ext cx="8229600" cy="1023937"/>
          </a:xfrm>
          <a:gradFill rotWithShape="1">
            <a:gsLst>
              <a:gs pos="0">
                <a:srgbClr val="0C0C2A"/>
              </a:gs>
              <a:gs pos="100000">
                <a:srgbClr val="1D1D69"/>
              </a:gs>
            </a:gsLst>
            <a:lin ang="5400000" scaled="1"/>
          </a:gradFill>
        </p:spPr>
        <p:txBody>
          <a:bodyPr anchor="ctr"/>
          <a:lstStyle/>
          <a:p>
            <a:pPr eaLnBrk="1" hangingPunct="1"/>
            <a:r>
              <a:rPr lang="it-IT" sz="3600" b="0" smtClean="0">
                <a:solidFill>
                  <a:srgbClr val="FFFF00"/>
                </a:solidFill>
                <a:effectLst/>
              </a:rPr>
              <a:t>Cloud Computing Challenges: </a:t>
            </a:r>
            <a:br>
              <a:rPr lang="it-IT" sz="3600" b="0" smtClean="0">
                <a:solidFill>
                  <a:srgbClr val="FFFF00"/>
                </a:solidFill>
                <a:effectLst/>
              </a:rPr>
            </a:br>
            <a:r>
              <a:rPr lang="it-IT" sz="3200" b="0" smtClean="0">
                <a:solidFill>
                  <a:srgbClr val="00FFFF"/>
                </a:solidFill>
                <a:effectLst/>
              </a:rPr>
              <a:t>Dealing with too many issues </a:t>
            </a:r>
            <a:r>
              <a:rPr lang="it-IT" sz="1600" smtClean="0">
                <a:solidFill>
                  <a:srgbClr val="66FFFF"/>
                </a:solidFill>
                <a:effectLst/>
              </a:rPr>
              <a:t>(Courtesy of R. Buyya)</a:t>
            </a:r>
            <a:endParaRPr lang="en-US" sz="1600" smtClean="0">
              <a:solidFill>
                <a:srgbClr val="66FFFF"/>
              </a:solidFill>
              <a:effectLst/>
            </a:endParaRP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457200" y="1427163"/>
            <a:ext cx="8432800" cy="5097462"/>
            <a:chOff x="288" y="899"/>
            <a:chExt cx="5312" cy="3211"/>
          </a:xfrm>
        </p:grpSpPr>
        <p:sp>
          <p:nvSpPr>
            <p:cNvPr id="98308" name="Cloud"/>
            <p:cNvSpPr>
              <a:spLocks noChangeAspect="1" noEditPoints="1" noChangeArrowheads="1"/>
            </p:cNvSpPr>
            <p:nvPr/>
          </p:nvSpPr>
          <p:spPr bwMode="auto">
            <a:xfrm>
              <a:off x="2086" y="3055"/>
              <a:ext cx="1888" cy="10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5 h 21600"/>
                <a:gd name="T14" fmla="*/ 17092 w 21600"/>
                <a:gd name="T15" fmla="*/ 1734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309" name="Cloud"/>
            <p:cNvSpPr>
              <a:spLocks noChangeAspect="1" noEditPoints="1" noChangeArrowheads="1"/>
            </p:cNvSpPr>
            <p:nvPr/>
          </p:nvSpPr>
          <p:spPr bwMode="auto">
            <a:xfrm>
              <a:off x="3712" y="899"/>
              <a:ext cx="1888" cy="12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1 h 21600"/>
                <a:gd name="T14" fmla="*/ 17092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0" name="Cloud"/>
            <p:cNvSpPr>
              <a:spLocks noChangeAspect="1" noEditPoints="1" noChangeArrowheads="1"/>
            </p:cNvSpPr>
            <p:nvPr/>
          </p:nvSpPr>
          <p:spPr bwMode="auto">
            <a:xfrm>
              <a:off x="432" y="2558"/>
              <a:ext cx="1888" cy="12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1 h 21600"/>
                <a:gd name="T14" fmla="*/ 17092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1" name="Cloud"/>
            <p:cNvSpPr>
              <a:spLocks noChangeAspect="1" noEditPoints="1" noChangeArrowheads="1"/>
            </p:cNvSpPr>
            <p:nvPr/>
          </p:nvSpPr>
          <p:spPr bwMode="auto">
            <a:xfrm>
              <a:off x="2512" y="899"/>
              <a:ext cx="1888" cy="12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1 h 21600"/>
                <a:gd name="T14" fmla="*/ 17092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2" name="Cloud"/>
            <p:cNvSpPr>
              <a:spLocks noChangeAspect="1" noEditPoints="1" noChangeArrowheads="1"/>
            </p:cNvSpPr>
            <p:nvPr/>
          </p:nvSpPr>
          <p:spPr bwMode="auto">
            <a:xfrm>
              <a:off x="1360" y="1729"/>
              <a:ext cx="2384" cy="15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1 w 21600"/>
                <a:gd name="T13" fmla="*/ 3260 h 21600"/>
                <a:gd name="T14" fmla="*/ 17088 w 21600"/>
                <a:gd name="T15" fmla="*/ 173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3" name="Cloud"/>
            <p:cNvSpPr>
              <a:spLocks noChangeAspect="1" noEditPoints="1" noChangeArrowheads="1"/>
            </p:cNvSpPr>
            <p:nvPr/>
          </p:nvSpPr>
          <p:spPr bwMode="auto">
            <a:xfrm>
              <a:off x="760" y="1003"/>
              <a:ext cx="1888" cy="12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1 h 21600"/>
                <a:gd name="T14" fmla="*/ 17092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4" name="Cloud"/>
            <p:cNvSpPr>
              <a:spLocks noChangeAspect="1" noEditPoints="1" noChangeArrowheads="1"/>
            </p:cNvSpPr>
            <p:nvPr/>
          </p:nvSpPr>
          <p:spPr bwMode="auto">
            <a:xfrm>
              <a:off x="3456" y="1763"/>
              <a:ext cx="1888" cy="12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1 h 21600"/>
                <a:gd name="T14" fmla="*/ 17092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777777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5" name="AutoShape 30"/>
            <p:cNvSpPr>
              <a:spLocks noChangeArrowheads="1"/>
            </p:cNvSpPr>
            <p:nvPr/>
          </p:nvSpPr>
          <p:spPr bwMode="auto">
            <a:xfrm>
              <a:off x="3700" y="2999"/>
              <a:ext cx="1315" cy="752"/>
            </a:xfrm>
            <a:prstGeom prst="cloudCallout">
              <a:avLst>
                <a:gd name="adj1" fmla="val 30227"/>
                <a:gd name="adj2" fmla="val 67685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800" b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98316" name="Text Box 13"/>
            <p:cNvSpPr txBox="1">
              <a:spLocks noChangeArrowheads="1"/>
            </p:cNvSpPr>
            <p:nvPr/>
          </p:nvSpPr>
          <p:spPr bwMode="auto">
            <a:xfrm rot="-1200000">
              <a:off x="952" y="1344"/>
              <a:ext cx="937" cy="31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Virtualization</a:t>
              </a:r>
            </a:p>
          </p:txBody>
        </p:sp>
        <p:sp>
          <p:nvSpPr>
            <p:cNvPr id="98317" name="Text Box 11"/>
            <p:cNvSpPr txBox="1">
              <a:spLocks noChangeArrowheads="1"/>
            </p:cNvSpPr>
            <p:nvPr/>
          </p:nvSpPr>
          <p:spPr bwMode="auto">
            <a:xfrm rot="-1237057">
              <a:off x="1542" y="1661"/>
              <a:ext cx="641" cy="312"/>
            </a:xfrm>
            <a:prstGeom prst="rect">
              <a:avLst/>
            </a:prstGeom>
            <a:gradFill rotWithShape="1">
              <a:gsLst>
                <a:gs pos="0">
                  <a:srgbClr val="0A5804"/>
                </a:gs>
                <a:gs pos="100000">
                  <a:srgbClr val="009900"/>
                </a:gs>
              </a:gsLst>
              <a:lin ang="5400000" scaled="1"/>
            </a:gradFill>
            <a:ln w="9525" algn="ctr">
              <a:solidFill>
                <a:srgbClr val="0A5804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QoS</a:t>
              </a: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 rot="-2165441">
              <a:off x="1451" y="2160"/>
              <a:ext cx="981" cy="446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Service Level 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Agreements</a:t>
              </a:r>
            </a:p>
          </p:txBody>
        </p:sp>
        <p:sp>
          <p:nvSpPr>
            <p:cNvPr id="98319" name="Text Box 22"/>
            <p:cNvSpPr txBox="1">
              <a:spLocks noChangeArrowheads="1"/>
            </p:cNvSpPr>
            <p:nvPr/>
          </p:nvSpPr>
          <p:spPr bwMode="auto">
            <a:xfrm rot="1140777">
              <a:off x="2812" y="1480"/>
              <a:ext cx="1241" cy="312"/>
            </a:xfrm>
            <a:prstGeom prst="rect">
              <a:avLst/>
            </a:prstGeom>
            <a:gradFill rotWithShape="1">
              <a:gsLst>
                <a:gs pos="0">
                  <a:srgbClr val="990033"/>
                </a:gs>
                <a:gs pos="100000">
                  <a:srgbClr val="CC0066"/>
                </a:gs>
              </a:gsLst>
              <a:lin ang="5400000" scaled="1"/>
            </a:gradFill>
            <a:ln w="9525" algn="ctr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Resource Metering</a:t>
              </a:r>
            </a:p>
          </p:txBody>
        </p:sp>
        <p:sp>
          <p:nvSpPr>
            <p:cNvPr id="98320" name="Text Box 10"/>
            <p:cNvSpPr txBox="1">
              <a:spLocks noChangeArrowheads="1"/>
            </p:cNvSpPr>
            <p:nvPr/>
          </p:nvSpPr>
          <p:spPr bwMode="auto">
            <a:xfrm>
              <a:off x="2835" y="1911"/>
              <a:ext cx="641" cy="312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400">
                  <a:ea typeface="宋体" pitchFamily="2" charset="-122"/>
                </a:rPr>
                <a:t>Billing</a:t>
              </a:r>
            </a:p>
          </p:txBody>
        </p:sp>
        <p:sp>
          <p:nvSpPr>
            <p:cNvPr id="98321" name="Text Box 20"/>
            <p:cNvSpPr txBox="1">
              <a:spLocks noChangeArrowheads="1"/>
            </p:cNvSpPr>
            <p:nvPr/>
          </p:nvSpPr>
          <p:spPr bwMode="auto">
            <a:xfrm rot="-841391">
              <a:off x="3311" y="1049"/>
              <a:ext cx="615" cy="312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Pricing</a:t>
              </a:r>
            </a:p>
          </p:txBody>
        </p:sp>
        <p:sp>
          <p:nvSpPr>
            <p:cNvPr id="98322" name="Text Box 15"/>
            <p:cNvSpPr txBox="1">
              <a:spLocks noChangeArrowheads="1"/>
            </p:cNvSpPr>
            <p:nvPr/>
          </p:nvSpPr>
          <p:spPr bwMode="auto">
            <a:xfrm rot="390885">
              <a:off x="2443" y="2352"/>
              <a:ext cx="943" cy="446"/>
            </a:xfrm>
            <a:prstGeom prst="rect">
              <a:avLst/>
            </a:prstGeom>
            <a:gradFill rotWithShape="1">
              <a:gsLst>
                <a:gs pos="0">
                  <a:srgbClr val="660066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US" sz="1400">
                  <a:ea typeface="宋体" pitchFamily="2" charset="-122"/>
                </a:rPr>
                <a:t>Provisioning </a:t>
              </a:r>
            </a:p>
            <a:p>
              <a:pPr algn="ctr"/>
              <a:r>
                <a:rPr lang="en-US" sz="1400">
                  <a:ea typeface="宋体" pitchFamily="2" charset="-122"/>
                </a:rPr>
                <a:t>on Demand</a:t>
              </a:r>
            </a:p>
          </p:txBody>
        </p:sp>
        <p:sp>
          <p:nvSpPr>
            <p:cNvPr id="98323" name="Text Box 24"/>
            <p:cNvSpPr txBox="1">
              <a:spLocks noChangeArrowheads="1"/>
            </p:cNvSpPr>
            <p:nvPr/>
          </p:nvSpPr>
          <p:spPr bwMode="auto">
            <a:xfrm>
              <a:off x="3552" y="2400"/>
              <a:ext cx="985" cy="446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400">
                  <a:ea typeface="宋体" pitchFamily="2" charset="-122"/>
                </a:rPr>
                <a:t>Utility &amp; Risk Management</a:t>
              </a:r>
            </a:p>
          </p:txBody>
        </p:sp>
        <p:sp>
          <p:nvSpPr>
            <p:cNvPr id="98324" name="Text Box 42"/>
            <p:cNvSpPr txBox="1">
              <a:spLocks noChangeArrowheads="1"/>
            </p:cNvSpPr>
            <p:nvPr/>
          </p:nvSpPr>
          <p:spPr bwMode="auto">
            <a:xfrm>
              <a:off x="4080" y="1104"/>
              <a:ext cx="788" cy="31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FF66FF"/>
                </a:gs>
              </a:gsLst>
              <a:lin ang="5400000" scaled="1"/>
            </a:gra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AU" sz="1400">
                  <a:solidFill>
                    <a:schemeClr val="bg1"/>
                  </a:solidFill>
                  <a:ea typeface="宋体" pitchFamily="2" charset="-122"/>
                </a:rPr>
                <a:t>Scalability</a:t>
              </a:r>
              <a:endParaRPr lang="en-US" sz="14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98325" name="Text Box 43"/>
            <p:cNvSpPr txBox="1">
              <a:spLocks noChangeArrowheads="1"/>
            </p:cNvSpPr>
            <p:nvPr/>
          </p:nvSpPr>
          <p:spPr bwMode="auto">
            <a:xfrm>
              <a:off x="4560" y="1536"/>
              <a:ext cx="763" cy="3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AU" sz="1400">
                  <a:ea typeface="宋体" pitchFamily="2" charset="-122"/>
                </a:rPr>
                <a:t>Reliability</a:t>
              </a:r>
              <a:endParaRPr lang="en-US" sz="1400">
                <a:ea typeface="宋体" pitchFamily="2" charset="-122"/>
              </a:endParaRPr>
            </a:p>
          </p:txBody>
        </p:sp>
        <p:sp>
          <p:nvSpPr>
            <p:cNvPr id="98326" name="Text Box 48"/>
            <p:cNvSpPr txBox="1">
              <a:spLocks noChangeArrowheads="1"/>
            </p:cNvSpPr>
            <p:nvPr/>
          </p:nvSpPr>
          <p:spPr bwMode="auto">
            <a:xfrm rot="1140777">
              <a:off x="4082" y="2137"/>
              <a:ext cx="1173" cy="312"/>
            </a:xfrm>
            <a:prstGeom prst="rect">
              <a:avLst/>
            </a:pr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5400000" scaled="1"/>
            </a:gradFill>
            <a:ln w="9525" algn="ctr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AU" sz="1400">
                  <a:solidFill>
                    <a:schemeClr val="bg1"/>
                  </a:solidFill>
                  <a:ea typeface="宋体" pitchFamily="2" charset="-122"/>
                </a:rPr>
                <a:t>Energy Efficiency</a:t>
              </a:r>
              <a:endParaRPr lang="en-US" sz="140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98327" name="Text Box 25"/>
            <p:cNvSpPr txBox="1">
              <a:spLocks noChangeArrowheads="1"/>
            </p:cNvSpPr>
            <p:nvPr/>
          </p:nvSpPr>
          <p:spPr bwMode="auto">
            <a:xfrm rot="-1120015">
              <a:off x="288" y="2834"/>
              <a:ext cx="954" cy="31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777777"/>
                </a:gs>
              </a:gsLst>
              <a:lin ang="5400000" scaled="1"/>
            </a:gradFill>
            <a:ln w="9525" algn="ctr">
              <a:solidFill>
                <a:srgbClr val="292929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400">
                  <a:ea typeface="宋体" pitchFamily="2" charset="-122"/>
                </a:rPr>
                <a:t>Security</a:t>
              </a:r>
            </a:p>
          </p:txBody>
        </p:sp>
        <p:sp>
          <p:nvSpPr>
            <p:cNvPr id="98328" name="Text Box 26"/>
            <p:cNvSpPr txBox="1">
              <a:spLocks noChangeArrowheads="1"/>
            </p:cNvSpPr>
            <p:nvPr/>
          </p:nvSpPr>
          <p:spPr bwMode="auto">
            <a:xfrm rot="-246898">
              <a:off x="748" y="3170"/>
              <a:ext cx="634" cy="31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FF66FF"/>
                </a:gs>
              </a:gsLst>
              <a:lin ang="5400000" scaled="1"/>
            </a:gra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Privacy</a:t>
              </a:r>
            </a:p>
          </p:txBody>
        </p:sp>
        <p:sp>
          <p:nvSpPr>
            <p:cNvPr id="98329" name="Text Box 51"/>
            <p:cNvSpPr txBox="1">
              <a:spLocks noChangeArrowheads="1"/>
            </p:cNvSpPr>
            <p:nvPr/>
          </p:nvSpPr>
          <p:spPr bwMode="auto">
            <a:xfrm rot="-1200000">
              <a:off x="1200" y="3410"/>
              <a:ext cx="641" cy="312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400">
                  <a:ea typeface="宋体" pitchFamily="2" charset="-122"/>
                </a:rPr>
                <a:t>Trust</a:t>
              </a:r>
            </a:p>
          </p:txBody>
        </p:sp>
        <p:sp>
          <p:nvSpPr>
            <p:cNvPr id="98330" name="Text Box 52"/>
            <p:cNvSpPr txBox="1">
              <a:spLocks noChangeArrowheads="1"/>
            </p:cNvSpPr>
            <p:nvPr/>
          </p:nvSpPr>
          <p:spPr bwMode="auto">
            <a:xfrm rot="244232">
              <a:off x="1995" y="2818"/>
              <a:ext cx="819" cy="446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Legal &amp;</a:t>
              </a:r>
              <a:br>
                <a:rPr lang="en-US" sz="1400">
                  <a:solidFill>
                    <a:schemeClr val="bg1"/>
                  </a:solidFill>
                  <a:ea typeface="宋体" pitchFamily="2" charset="-122"/>
                </a:rPr>
              </a:br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Regulatory</a:t>
              </a:r>
            </a:p>
          </p:txBody>
        </p:sp>
        <p:sp>
          <p:nvSpPr>
            <p:cNvPr id="98331" name="Text Box 46"/>
            <p:cNvSpPr txBox="1">
              <a:spLocks noChangeArrowheads="1"/>
            </p:cNvSpPr>
            <p:nvPr/>
          </p:nvSpPr>
          <p:spPr bwMode="auto">
            <a:xfrm>
              <a:off x="3923" y="3158"/>
              <a:ext cx="1104" cy="446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400">
                  <a:ea typeface="宋体" pitchFamily="2" charset="-122"/>
                </a:rPr>
                <a:t>Software Eng. Complexity</a:t>
              </a:r>
            </a:p>
          </p:txBody>
        </p:sp>
        <p:sp>
          <p:nvSpPr>
            <p:cNvPr id="98332" name="Text Box 54"/>
            <p:cNvSpPr txBox="1">
              <a:spLocks noChangeArrowheads="1"/>
            </p:cNvSpPr>
            <p:nvPr/>
          </p:nvSpPr>
          <p:spPr bwMode="auto">
            <a:xfrm>
              <a:off x="2404" y="3430"/>
              <a:ext cx="1344" cy="446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Programming Env. </a:t>
              </a:r>
              <a:br>
                <a:rPr lang="en-US" sz="1400">
                  <a:solidFill>
                    <a:schemeClr val="bg1"/>
                  </a:solidFill>
                  <a:ea typeface="宋体" pitchFamily="2" charset="-122"/>
                </a:rPr>
              </a:br>
              <a:r>
                <a:rPr lang="en-US" sz="1400">
                  <a:solidFill>
                    <a:schemeClr val="bg1"/>
                  </a:solidFill>
                  <a:ea typeface="宋体" pitchFamily="2" charset="-122"/>
                </a:rPr>
                <a:t>&amp; Application Dev.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8388350" cy="5189537"/>
          </a:xfrm>
        </p:spPr>
        <p:txBody>
          <a:bodyPr/>
          <a:lstStyle/>
          <a:p>
            <a:pPr algn="just">
              <a:defRPr/>
            </a:pPr>
            <a:r>
              <a:rPr lang="en-US" sz="2400" dirty="0" smtClean="0"/>
              <a:t>Above shows the architecture of a typical server cluster built around a low-latency,  highbandwidth interconnection network. </a:t>
            </a:r>
          </a:p>
          <a:p>
            <a:pPr algn="just">
              <a:defRPr/>
            </a:pPr>
            <a:r>
              <a:rPr lang="en-US" sz="2400" dirty="0" smtClean="0"/>
              <a:t>This network can be as simple as a SAN (e.g., Myrinet) or a LAN (e.g., Ethernet). </a:t>
            </a:r>
          </a:p>
          <a:p>
            <a:pPr algn="just">
              <a:defRPr/>
            </a:pPr>
            <a:r>
              <a:rPr lang="en-US" sz="2400" dirty="0" smtClean="0"/>
              <a:t>To build a larger cluster with more nodes, the interconnection network can be built with multiple levels of Gigabit Ethernet, Myrinet, or InfiniBand switches.</a:t>
            </a:r>
          </a:p>
          <a:p>
            <a:pPr algn="just">
              <a:defRPr/>
            </a:pPr>
            <a:r>
              <a:rPr lang="en-US" sz="2400" dirty="0" smtClean="0"/>
              <a:t>Through hierarchical construction using a SAN, LAN, or WAN, one can build scalable clusters with an increasing number of nodes.</a:t>
            </a:r>
          </a:p>
          <a:p>
            <a:pPr algn="just">
              <a:defRPr/>
            </a:pPr>
            <a:r>
              <a:rPr lang="en-US" sz="2400" dirty="0" smtClean="0"/>
              <a:t>The cluster is connected to the Internet via a virtual private network (VPN) gateway. The gateway IP address locates the cluster.</a:t>
            </a:r>
            <a:endParaRPr lang="en-US" sz="2400" dirty="0"/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93113" cy="59055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Single-System Image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8439150" cy="5205412"/>
          </a:xfrm>
        </p:spPr>
        <p:txBody>
          <a:bodyPr/>
          <a:lstStyle/>
          <a:p>
            <a:pPr algn="just">
              <a:defRPr/>
            </a:pPr>
            <a:r>
              <a:rPr lang="en-US" dirty="0" smtClean="0"/>
              <a:t>an ideal cluster should merge multiple system images into a single-system image (SSI). </a:t>
            </a:r>
          </a:p>
          <a:p>
            <a:pPr algn="just">
              <a:defRPr/>
            </a:pPr>
            <a:r>
              <a:rPr lang="en-US" dirty="0" smtClean="0"/>
              <a:t>Cluster designers desire a cluster operating system or some middleware to support SSI at various levels, including the sharing of CPUs, memory, and I/O across all cluster nodes. </a:t>
            </a:r>
          </a:p>
          <a:p>
            <a:pPr algn="just">
              <a:defRPr/>
            </a:pPr>
            <a:r>
              <a:rPr lang="en-US" dirty="0" smtClean="0"/>
              <a:t>An SSI is an illusion created by software or hardware that presents a collection of resources as one integrated, powerful resource. </a:t>
            </a:r>
          </a:p>
          <a:p>
            <a:pPr algn="just">
              <a:defRPr/>
            </a:pPr>
            <a:r>
              <a:rPr lang="en-US" dirty="0" smtClean="0"/>
              <a:t>SSI makes the cluster appear like a single machine to the user.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93113" cy="47942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Hardware, Software, and Middleware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388350" cy="6130925"/>
          </a:xfrm>
        </p:spPr>
        <p:txBody>
          <a:bodyPr/>
          <a:lstStyle/>
          <a:p>
            <a:pPr algn="just">
              <a:defRPr/>
            </a:pPr>
            <a:r>
              <a:rPr lang="en-US" sz="2600" dirty="0" smtClean="0"/>
              <a:t>building blocks are computer nodes (PCs, workstations, servers, or SMP), special communication software such as PVM or MPI, and a network interface card in each computer node. Most clusters run under the Linux OS. </a:t>
            </a:r>
          </a:p>
          <a:p>
            <a:pPr algn="just">
              <a:defRPr/>
            </a:pPr>
            <a:r>
              <a:rPr lang="en-US" sz="2600" dirty="0" smtClean="0"/>
              <a:t>The computer nodes are interconnected by a high-bandwidth network (such as Gigabit Ethernet, Myrinet, InfiniBand, etc.).</a:t>
            </a:r>
          </a:p>
          <a:p>
            <a:pPr algn="just">
              <a:defRPr/>
            </a:pPr>
            <a:r>
              <a:rPr lang="en-US" sz="2600" dirty="0" smtClean="0"/>
              <a:t>Special cluster middleware supports are needed to create SSI or high availability (HA). </a:t>
            </a:r>
          </a:p>
          <a:p>
            <a:pPr algn="just">
              <a:defRPr/>
            </a:pPr>
            <a:r>
              <a:rPr lang="en-US" sz="2600" dirty="0" smtClean="0"/>
              <a:t>Both sequential and parallel applications can run on the cluster, and special parallel environments are needed to facilitate use of the cluster resources.</a:t>
            </a:r>
          </a:p>
          <a:p>
            <a:pPr algn="just">
              <a:defRPr/>
            </a:pPr>
            <a:r>
              <a:rPr lang="en-US" sz="1800" b="1" dirty="0" smtClean="0"/>
              <a:t>DSM-Virtualization(on demand) </a:t>
            </a:r>
          </a:p>
          <a:p>
            <a:pPr algn="just">
              <a:defRPr/>
            </a:pPr>
            <a:r>
              <a:rPr lang="en-US" sz="1800" b="1" dirty="0" smtClean="0">
                <a:effectLst/>
              </a:rPr>
              <a:t>Parallel </a:t>
            </a:r>
            <a:r>
              <a:rPr lang="en-US" sz="1800" b="1" dirty="0">
                <a:effectLst/>
              </a:rPr>
              <a:t>Virtual Machine (PVM) is a software tool for parallel networking of computers.</a:t>
            </a:r>
            <a:r>
              <a:rPr lang="en-US" sz="2400" dirty="0">
                <a:effectLst/>
              </a:rPr>
              <a:t> </a:t>
            </a:r>
            <a:endParaRPr lang="en-US" sz="2600" dirty="0"/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93113" cy="479425"/>
          </a:xfrm>
        </p:spPr>
        <p:txBody>
          <a:bodyPr/>
          <a:lstStyle/>
          <a:p>
            <a:pPr>
              <a:defRPr/>
            </a:pPr>
            <a:r>
              <a:rPr lang="en-IN" sz="2800" dirty="0" smtClean="0"/>
              <a:t>Major Cluster Design Issues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958850"/>
            <a:ext cx="8601075" cy="536098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IN" dirty="0" smtClean="0"/>
              <a:t>Without  </a:t>
            </a:r>
            <a:r>
              <a:rPr lang="en-IN" dirty="0"/>
              <a:t>middleware, cluster nodes cannot work together effectively to achieve </a:t>
            </a:r>
            <a:r>
              <a:rPr lang="en-IN" dirty="0" smtClean="0"/>
              <a:t>cooperative computing</a:t>
            </a:r>
            <a:r>
              <a:rPr lang="en-IN" dirty="0"/>
              <a:t>. </a:t>
            </a:r>
            <a:endParaRPr lang="en-I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en-I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IN" dirty="0" smtClean="0"/>
              <a:t>The </a:t>
            </a:r>
            <a:r>
              <a:rPr lang="en-IN" dirty="0"/>
              <a:t>software environments and applications must rely on the middleware to </a:t>
            </a:r>
            <a:r>
              <a:rPr lang="en-IN" dirty="0" smtClean="0"/>
              <a:t>achieve high </a:t>
            </a:r>
            <a:r>
              <a:rPr lang="en-IN" dirty="0"/>
              <a:t>performance. </a:t>
            </a:r>
            <a:endParaRPr lang="en-I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en-IN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IN" dirty="0" smtClean="0"/>
              <a:t>The </a:t>
            </a:r>
            <a:r>
              <a:rPr lang="en-IN" dirty="0"/>
              <a:t>cluster benefits come from </a:t>
            </a:r>
            <a:r>
              <a:rPr lang="en-IN" dirty="0" smtClean="0"/>
              <a:t>scalable performance</a:t>
            </a:r>
            <a:r>
              <a:rPr lang="en-IN" dirty="0"/>
              <a:t>, efficient message </a:t>
            </a:r>
            <a:r>
              <a:rPr lang="en-IN" dirty="0" smtClean="0"/>
              <a:t>passing, high </a:t>
            </a:r>
            <a:r>
              <a:rPr lang="en-IN" dirty="0"/>
              <a:t>system availability, seamless fault tolerance, and cluster-wide job </a:t>
            </a:r>
            <a:r>
              <a:rPr lang="en-IN" dirty="0" smtClean="0"/>
              <a:t>management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475"/>
            <a:ext cx="9296400" cy="6740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7178675" y="4518025"/>
            <a:ext cx="21177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>
                <a:solidFill>
                  <a:schemeClr val="bg2"/>
                </a:solidFill>
              </a:rPr>
              <a:t>*Load Sharing Facility </a:t>
            </a:r>
            <a:endParaRPr 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Hwang-EE657-Lecture1-Intruction-Aug31-2007">
  <a:themeElements>
    <a:clrScheme name="Hwang-EE657-Lecture1-Intruction-Aug31-2007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Hwang-EE657-Lecture1-Intruction-Aug31-2007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Hwang-EE657-Lecture1-Intruction-Aug31-2007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Hwang-EE657-Lecture1-Intruction-Aug31-2007</Template>
  <TotalTime>4394</TotalTime>
  <Words>2267</Words>
  <Application>Microsoft Office PowerPoint</Application>
  <PresentationFormat>On-screen Show (4:3)</PresentationFormat>
  <Paragraphs>299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Hwang-EE657-Lecture1-Intruction-Aug31-2007</vt:lpstr>
      <vt:lpstr>Slide 1</vt:lpstr>
      <vt:lpstr>Slide 2</vt:lpstr>
      <vt:lpstr>Slide 3</vt:lpstr>
      <vt:lpstr>Slide 4</vt:lpstr>
      <vt:lpstr>Slide 5</vt:lpstr>
      <vt:lpstr>Single-System Image</vt:lpstr>
      <vt:lpstr>Hardware, Software, and Middleware Support</vt:lpstr>
      <vt:lpstr>Major Cluster Design Issues</vt:lpstr>
      <vt:lpstr>Slide 9</vt:lpstr>
      <vt:lpstr>Grid Computing Infrastructures</vt:lpstr>
      <vt:lpstr>Slide 11</vt:lpstr>
      <vt:lpstr>Slide 12</vt:lpstr>
      <vt:lpstr>Grid Applications</vt:lpstr>
      <vt:lpstr>Grid Topologies</vt:lpstr>
      <vt:lpstr>Computational Grid </vt:lpstr>
      <vt:lpstr>Data Grid</vt:lpstr>
      <vt:lpstr>Slide 17</vt:lpstr>
      <vt:lpstr>Methods of Grid Computing</vt:lpstr>
      <vt:lpstr>Distributed Supercomputing</vt:lpstr>
      <vt:lpstr>High-Throughput Computing</vt:lpstr>
      <vt:lpstr>Collaborative Computing</vt:lpstr>
      <vt:lpstr>Logistical Networking</vt:lpstr>
      <vt:lpstr>P2P Computing vs Grid Computing</vt:lpstr>
      <vt:lpstr>A typical view of Grid environment</vt:lpstr>
      <vt:lpstr>Grid Middleware</vt:lpstr>
      <vt:lpstr>Middleware</vt:lpstr>
      <vt:lpstr>Slide 27</vt:lpstr>
      <vt:lpstr>Some of the Major Grid Projects</vt:lpstr>
      <vt:lpstr>Slide 29</vt:lpstr>
      <vt:lpstr>Slide 30</vt:lpstr>
      <vt:lpstr>Slide 31</vt:lpstr>
      <vt:lpstr>Slide 32</vt:lpstr>
      <vt:lpstr>Challenges – P2P</vt:lpstr>
      <vt:lpstr>Slide 34</vt:lpstr>
      <vt:lpstr>The Cloud </vt:lpstr>
      <vt:lpstr>Slide 36</vt:lpstr>
      <vt:lpstr>The Next Revolution in IT Cloud Computing</vt:lpstr>
      <vt:lpstr>Slide 38</vt:lpstr>
      <vt:lpstr>The following list highlights eight reasons to adapt the cloud for upgraded Internet applications and web services:  </vt:lpstr>
      <vt:lpstr>Cloud Computing Challenges:  Dealing with too many issues (Courtesy of R. Buyya)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657, Fall 2007 Parallel and Distributed Computing  Lecture 1 on August 31, 2007  Course Introduction and  Advanced Processors  Professor Kai Hwang USC Internet and Grid Computing Laboratory   Email: kaihwang@usc.edu  Class DEN website : http://den.usc.edu</dc:title>
  <dc:subject>Event Name</dc:subject>
  <dc:creator>kai hwang</dc:creator>
  <dc:description>Template design: Polly M., Silver Fox Productions, Inc._x000d_
Formatter:_x000d_
Event Date:_x000d_
Event Location:_x000d_
Speech Length:_x000d_
Audience:_x000d_
Key Topics:</dc:description>
  <cp:lastModifiedBy>sangeetha</cp:lastModifiedBy>
  <cp:revision>140</cp:revision>
  <dcterms:created xsi:type="dcterms:W3CDTF">2007-08-22T21:42:45Z</dcterms:created>
  <dcterms:modified xsi:type="dcterms:W3CDTF">2023-03-09T05:12:05Z</dcterms:modified>
</cp:coreProperties>
</file>