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1" r:id="rId15"/>
    <p:sldId id="282" r:id="rId16"/>
    <p:sldId id="283" r:id="rId17"/>
    <p:sldId id="269" r:id="rId18"/>
    <p:sldId id="270" r:id="rId19"/>
    <p:sldId id="271" r:id="rId20"/>
    <p:sldId id="272" r:id="rId21"/>
    <p:sldId id="273" r:id="rId22"/>
    <p:sldId id="274" r:id="rId23"/>
    <p:sldId id="275" r:id="rId24"/>
    <p:sldId id="276" r:id="rId25"/>
    <p:sldId id="279" r:id="rId26"/>
    <p:sldId id="277" r:id="rId27"/>
    <p:sldId id="278" r:id="rId28"/>
    <p:sldId id="280"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50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82A1160-905B-48BA-AF15-C3CBEFA37F2E}" type="datetimeFigureOut">
              <a:rPr lang="en-US"/>
              <a:pPr>
                <a:defRPr/>
              </a:pPr>
              <a:t>3/21/2023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78052D3-7586-4A9F-8ABC-E81F86F444E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47C0793-37F0-4C20-A425-A9A843081491}" type="datetimeFigureOut">
              <a:rPr lang="en-US"/>
              <a:pPr>
                <a:defRPr/>
              </a:pPr>
              <a:t>3/21/2023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B29AB55-8BE0-44ED-A015-8D1683FD4B6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3BE558F-ED88-4E0F-8970-67000DEFD108}" type="datetimeFigureOut">
              <a:rPr lang="en-US"/>
              <a:pPr>
                <a:defRPr/>
              </a:pPr>
              <a:t>3/21/2023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D7727CE-D57A-47F9-81C9-430B580122B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07E447E-B45D-4029-9C5A-926F3326F137}" type="datetimeFigureOut">
              <a:rPr lang="en-US"/>
              <a:pPr>
                <a:defRPr/>
              </a:pPr>
              <a:t>3/21/2023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8BF694C-BA3D-4CF3-B712-B79C6DA2259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9DB1536-5424-4A84-BB31-3F5C5CEEE016}" type="datetimeFigureOut">
              <a:rPr lang="en-US"/>
              <a:pPr>
                <a:defRPr/>
              </a:pPr>
              <a:t>3/21/2023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1981917-5782-423B-83A0-8DF3403E6DC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E7EC294-ADD5-4E0B-B31B-3D47B6005D13}" type="datetimeFigureOut">
              <a:rPr lang="en-US"/>
              <a:pPr>
                <a:defRPr/>
              </a:pPr>
              <a:t>3/21/2023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65E8085-6991-457D-A07D-005305034F3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976420E-FFFA-4B89-B45A-0C33873D7687}" type="datetimeFigureOut">
              <a:rPr lang="en-US"/>
              <a:pPr>
                <a:defRPr/>
              </a:pPr>
              <a:t>3/21/2023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3BA70652-9591-4BF1-A9BC-C9FD70C8ED6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811A0108-7FE3-4FEC-A1D3-BC5BBF0203E6}" type="datetimeFigureOut">
              <a:rPr lang="en-US"/>
              <a:pPr>
                <a:defRPr/>
              </a:pPr>
              <a:t>3/21/2023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87CB572-32BA-493C-9A41-41847F18E4D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C25861A-9865-46A4-A369-39AAAAFD381A}" type="datetimeFigureOut">
              <a:rPr lang="en-US"/>
              <a:pPr>
                <a:defRPr/>
              </a:pPr>
              <a:t>3/21/2023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09BD641-F79B-47CE-BDD1-44B29DA580C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84C37E4-A3A0-4117-821C-4BD989A2DD03}" type="datetimeFigureOut">
              <a:rPr lang="en-US"/>
              <a:pPr>
                <a:defRPr/>
              </a:pPr>
              <a:t>3/21/2023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9D8737B-3C9A-4C82-97AB-B0556265699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07B85E2-5306-4B3A-9569-C0DF1EEB0B04}" type="datetimeFigureOut">
              <a:rPr lang="en-US"/>
              <a:pPr>
                <a:defRPr/>
              </a:pPr>
              <a:t>3/21/2023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DEC404A-F16F-49A3-A70A-CD49968C244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C2BAD887-FD73-434C-9F09-F4AB992A2782}" type="datetimeFigureOut">
              <a:rPr lang="en-US"/>
              <a:pPr>
                <a:defRPr/>
              </a:pPr>
              <a:t>3/21/2023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4DBFE408-BC4E-4098-AFB5-C8711734699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r>
              <a:rPr lang="en-US" b="1" smtClean="0"/>
              <a:t>Implementation levels of virtualization</a:t>
            </a:r>
            <a:endParaRPr lang="en-US" smtClean="0"/>
          </a:p>
        </p:txBody>
      </p:sp>
      <p:sp>
        <p:nvSpPr>
          <p:cNvPr id="3" name="Subtitle 2"/>
          <p:cNvSpPr>
            <a:spLocks noGrp="1"/>
          </p:cNvSpPr>
          <p:nvPr>
            <p:ph type="subTitle" idx="1"/>
          </p:nvPr>
        </p:nvSpPr>
        <p:spPr/>
        <p:txBody>
          <a:bodyPr rtlCol="0">
            <a:normAutofit/>
          </a:bodyPr>
          <a:lstStyle/>
          <a:p>
            <a:pPr fontAlgn="auto">
              <a:spcAft>
                <a:spcPts val="0"/>
              </a:spcAft>
              <a:buFont typeface="Arial" pitchFamily="34" charset="0"/>
              <a:buNone/>
              <a:defRPr/>
            </a:pPr>
            <a:r>
              <a:rPr lang="en-US" dirty="0" smtClean="0"/>
              <a:t>Module ii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457200" y="762000"/>
            <a:ext cx="8229600" cy="5791200"/>
          </a:xfrm>
        </p:spPr>
        <p:txBody>
          <a:bodyPr/>
          <a:lstStyle/>
          <a:p>
            <a:pPr algn="just"/>
            <a:r>
              <a:rPr lang="en-US" sz="2400" smtClean="0"/>
              <a:t>Before virtualization, the operating system manages the hardware. After virtualization, a virtualization layer is inserted between the hardware and the operating system. </a:t>
            </a:r>
          </a:p>
          <a:p>
            <a:pPr algn="just"/>
            <a:r>
              <a:rPr lang="en-US" sz="2400" smtClean="0"/>
              <a:t>In such a case, the virtualization layer is responsible for converting portions of the real hardware into virtual hardware. </a:t>
            </a:r>
          </a:p>
          <a:p>
            <a:pPr algn="just"/>
            <a:r>
              <a:rPr lang="en-US" sz="2400" smtClean="0"/>
              <a:t>Therefore, different operating systems such as Linux and Windows can run on the same physical machine, simultaneously. </a:t>
            </a:r>
          </a:p>
          <a:p>
            <a:pPr algn="just"/>
            <a:r>
              <a:rPr lang="en-US" sz="2400" smtClean="0"/>
              <a:t>Depending on the position of the virtualization layer, there are several classes of VM architectures, namely the hypervisor architecture, para-virtualization, and host-based virtualization. The hypervisor is also known as the VMM (Virtual Machine Monitor). They both perform the same virtualization operations.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b="1" smtClean="0"/>
              <a:t>Hypervisor and Xen Architecture</a:t>
            </a:r>
            <a:endParaRPr lang="en-US" smtClean="0"/>
          </a:p>
        </p:txBody>
      </p:sp>
      <p:sp>
        <p:nvSpPr>
          <p:cNvPr id="3" name="Content Placeholder 2"/>
          <p:cNvSpPr>
            <a:spLocks noGrp="1"/>
          </p:cNvSpPr>
          <p:nvPr>
            <p:ph idx="1"/>
          </p:nvPr>
        </p:nvSpPr>
        <p:spPr/>
        <p:txBody>
          <a:bodyPr rtlCol="0">
            <a:normAutofit fontScale="92500" lnSpcReduction="10000"/>
          </a:bodyPr>
          <a:lstStyle/>
          <a:p>
            <a:pPr algn="just" fontAlgn="auto">
              <a:spcAft>
                <a:spcPts val="0"/>
              </a:spcAft>
              <a:buFont typeface="Arial" pitchFamily="34" charset="0"/>
              <a:buChar char="•"/>
              <a:defRPr/>
            </a:pPr>
            <a:r>
              <a:rPr lang="en-US" dirty="0"/>
              <a:t>The hypervisor supports hardware-level virtualization </a:t>
            </a:r>
            <a:r>
              <a:rPr lang="en-US" dirty="0" smtClean="0"/>
              <a:t>on </a:t>
            </a:r>
            <a:r>
              <a:rPr lang="en-US" dirty="0"/>
              <a:t>bare metal devices like CPU, memory, disk and network interfaces. The hypervisor software sits directly between the </a:t>
            </a:r>
            <a:r>
              <a:rPr lang="en-US" dirty="0" err="1"/>
              <a:t>physi</a:t>
            </a:r>
            <a:r>
              <a:rPr lang="en-US" dirty="0"/>
              <a:t>-cal hardware and its OS. This virtualization layer is referred to as either the VMM or the hypervisor. The hypervisor provides </a:t>
            </a:r>
            <a:r>
              <a:rPr lang="en-US" dirty="0" err="1"/>
              <a:t>hypercalls</a:t>
            </a:r>
            <a:r>
              <a:rPr lang="en-US" dirty="0"/>
              <a:t> for the guest </a:t>
            </a:r>
            <a:r>
              <a:rPr lang="en-US" dirty="0" err="1"/>
              <a:t>OSes</a:t>
            </a:r>
            <a:r>
              <a:rPr lang="en-US" dirty="0"/>
              <a:t> and applications</a:t>
            </a:r>
            <a:r>
              <a:rPr lang="en-US" dirty="0" smtClean="0"/>
              <a:t>.</a:t>
            </a:r>
          </a:p>
          <a:p>
            <a:pPr lvl="1" fontAlgn="auto">
              <a:spcAft>
                <a:spcPts val="0"/>
              </a:spcAft>
              <a:buFont typeface="Arial" pitchFamily="34" charset="0"/>
              <a:buChar char="–"/>
              <a:defRPr/>
            </a:pPr>
            <a:r>
              <a:rPr lang="en-US" dirty="0" smtClean="0"/>
              <a:t>A micro-kernel hypervisor</a:t>
            </a:r>
          </a:p>
          <a:p>
            <a:pPr lvl="1" fontAlgn="auto">
              <a:spcAft>
                <a:spcPts val="0"/>
              </a:spcAft>
              <a:buFont typeface="Arial" pitchFamily="34" charset="0"/>
              <a:buChar char="–"/>
              <a:defRPr/>
            </a:pPr>
            <a:r>
              <a:rPr lang="en-US" dirty="0" smtClean="0"/>
              <a:t>A monolithic hypervisor</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715000"/>
          </a:xfrm>
        </p:spPr>
        <p:txBody>
          <a:bodyPr rtlCol="0">
            <a:normAutofit fontScale="92500" lnSpcReduction="10000"/>
          </a:bodyPr>
          <a:lstStyle/>
          <a:p>
            <a:pPr algn="just" fontAlgn="auto">
              <a:spcAft>
                <a:spcPts val="0"/>
              </a:spcAft>
              <a:buFont typeface="Arial" pitchFamily="34" charset="0"/>
              <a:buChar char="•"/>
              <a:defRPr/>
            </a:pPr>
            <a:r>
              <a:rPr lang="en-US" dirty="0"/>
              <a:t>A micro-kernel hypervisor includes only the basic and unchanging functions (such as physical memory management and processor scheduling). The device drivers and other changeable components are outside the hypervisor. </a:t>
            </a:r>
            <a:endParaRPr lang="en-US" dirty="0" smtClean="0"/>
          </a:p>
          <a:p>
            <a:pPr algn="just" fontAlgn="auto">
              <a:spcAft>
                <a:spcPts val="0"/>
              </a:spcAft>
              <a:buFont typeface="Arial" pitchFamily="34" charset="0"/>
              <a:buChar char="•"/>
              <a:defRPr/>
            </a:pPr>
            <a:r>
              <a:rPr lang="en-US" dirty="0" smtClean="0"/>
              <a:t>A </a:t>
            </a:r>
            <a:r>
              <a:rPr lang="en-US" dirty="0"/>
              <a:t>monolithic hypervisor implements all the </a:t>
            </a:r>
            <a:r>
              <a:rPr lang="en-US" dirty="0" smtClean="0"/>
              <a:t>functions</a:t>
            </a:r>
            <a:r>
              <a:rPr lang="en-US" dirty="0"/>
              <a:t>, including those of the device drivers. Therefore, the size of the hypervisor code of a micro-kernel hyper-visor is smaller than that of a monolithic hypervisor. Essentially, a hypervisor must be able to convert physical devices into virtual resources dedicated for the deployed VM to use.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b="1" smtClean="0"/>
              <a:t>The Xen Architecture</a:t>
            </a:r>
            <a:endParaRPr lang="en-US" smtClean="0"/>
          </a:p>
        </p:txBody>
      </p:sp>
      <p:sp>
        <p:nvSpPr>
          <p:cNvPr id="3" name="Content Placeholder 2"/>
          <p:cNvSpPr>
            <a:spLocks noGrp="1"/>
          </p:cNvSpPr>
          <p:nvPr>
            <p:ph idx="1"/>
          </p:nvPr>
        </p:nvSpPr>
        <p:spPr/>
        <p:txBody>
          <a:bodyPr rtlCol="0">
            <a:normAutofit fontScale="92500"/>
          </a:bodyPr>
          <a:lstStyle/>
          <a:p>
            <a:pPr fontAlgn="auto">
              <a:spcAft>
                <a:spcPts val="0"/>
              </a:spcAft>
              <a:buFont typeface="Arial" pitchFamily="34" charset="0"/>
              <a:buChar char="•"/>
              <a:defRPr/>
            </a:pPr>
            <a:r>
              <a:rPr lang="en-US" dirty="0" err="1"/>
              <a:t>Xen</a:t>
            </a:r>
            <a:r>
              <a:rPr lang="en-US" dirty="0"/>
              <a:t> is an open source hypervisor </a:t>
            </a:r>
            <a:r>
              <a:rPr lang="en-US" dirty="0" smtClean="0"/>
              <a:t>program.</a:t>
            </a:r>
          </a:p>
          <a:p>
            <a:pPr algn="just" fontAlgn="auto">
              <a:spcAft>
                <a:spcPts val="0"/>
              </a:spcAft>
              <a:buFont typeface="Arial" pitchFamily="34" charset="0"/>
              <a:buChar char="•"/>
              <a:defRPr/>
            </a:pPr>
            <a:r>
              <a:rPr lang="en-US" dirty="0" err="1"/>
              <a:t>Xen</a:t>
            </a:r>
            <a:r>
              <a:rPr lang="en-US" dirty="0"/>
              <a:t> is a micro-kernel hypervisor, which separates the policy from the mechanism. The </a:t>
            </a:r>
            <a:r>
              <a:rPr lang="en-US" dirty="0" err="1"/>
              <a:t>Xen</a:t>
            </a:r>
            <a:r>
              <a:rPr lang="en-US" dirty="0"/>
              <a:t> hypervisor implements all </a:t>
            </a:r>
            <a:r>
              <a:rPr lang="en-US" dirty="0" smtClean="0"/>
              <a:t>the mechanisms</a:t>
            </a:r>
            <a:r>
              <a:rPr lang="en-US" dirty="0"/>
              <a:t>, leaving the policy to be handled by Domain </a:t>
            </a:r>
            <a:r>
              <a:rPr lang="en-US" dirty="0" smtClean="0"/>
              <a:t>0.</a:t>
            </a:r>
          </a:p>
          <a:p>
            <a:pPr algn="just" fontAlgn="auto">
              <a:spcAft>
                <a:spcPts val="0"/>
              </a:spcAft>
              <a:buFont typeface="Arial" pitchFamily="34" charset="0"/>
              <a:buChar char="•"/>
              <a:defRPr/>
            </a:pPr>
            <a:r>
              <a:rPr lang="en-US" dirty="0" err="1"/>
              <a:t>Xen</a:t>
            </a:r>
            <a:r>
              <a:rPr lang="en-US" dirty="0"/>
              <a:t> provides a virtual environment located between the hardware and the OS.</a:t>
            </a:r>
            <a:endParaRPr lang="en-US" dirty="0" smtClean="0"/>
          </a:p>
          <a:p>
            <a:pPr algn="just" fontAlgn="auto">
              <a:spcAft>
                <a:spcPts val="0"/>
              </a:spcAft>
              <a:buFont typeface="Arial" pitchFamily="34" charset="0"/>
              <a:buChar char="•"/>
              <a:defRPr/>
            </a:pPr>
            <a:r>
              <a:rPr lang="en-US" dirty="0"/>
              <a:t>The core components of a </a:t>
            </a:r>
            <a:r>
              <a:rPr lang="en-US" dirty="0" err="1"/>
              <a:t>Xen</a:t>
            </a:r>
            <a:r>
              <a:rPr lang="en-US" dirty="0"/>
              <a:t> system are the hypervisor, kernel, and applications.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0"/>
            <a:ext cx="8229600" cy="1143000"/>
          </a:xfrm>
        </p:spPr>
        <p:txBody>
          <a:bodyPr/>
          <a:lstStyle/>
          <a:p>
            <a:r>
              <a:rPr lang="en-US" smtClean="0"/>
              <a:t>Xen architecture</a:t>
            </a:r>
          </a:p>
        </p:txBody>
      </p:sp>
      <p:pic>
        <p:nvPicPr>
          <p:cNvPr id="15363" name="Picture 2"/>
          <p:cNvPicPr>
            <a:picLocks noChangeAspect="1" noChangeArrowheads="1"/>
          </p:cNvPicPr>
          <p:nvPr/>
        </p:nvPicPr>
        <p:blipFill>
          <a:blip r:embed="rId2" cstate="print"/>
          <a:srcRect/>
          <a:stretch>
            <a:fillRect/>
          </a:stretch>
        </p:blipFill>
        <p:spPr bwMode="auto">
          <a:xfrm>
            <a:off x="1236663" y="985838"/>
            <a:ext cx="6307137" cy="5186362"/>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p:txBody>
          <a:bodyPr/>
          <a:lstStyle/>
          <a:p>
            <a:r>
              <a:rPr lang="en-US" smtClean="0"/>
              <a:t>Xen 3.0 is designed to enable para-virtualization of all three hardware components.</a:t>
            </a:r>
          </a:p>
          <a:p>
            <a:r>
              <a:rPr lang="en-US" b="1" smtClean="0"/>
              <a:t>CPU operations.</a:t>
            </a:r>
          </a:p>
          <a:p>
            <a:r>
              <a:rPr lang="en-US" b="1" smtClean="0"/>
              <a:t>Memory operations</a:t>
            </a:r>
          </a:p>
          <a:p>
            <a:r>
              <a:rPr lang="en-US" b="1" smtClean="0"/>
              <a:t>I/O operations</a:t>
            </a:r>
            <a:endParaRPr lang="en-US"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VMM support in intel</a:t>
            </a:r>
          </a:p>
        </p:txBody>
      </p:sp>
      <p:pic>
        <p:nvPicPr>
          <p:cNvPr id="17411" name="Picture 2"/>
          <p:cNvPicPr>
            <a:picLocks noGrp="1" noChangeAspect="1" noChangeArrowheads="1"/>
          </p:cNvPicPr>
          <p:nvPr>
            <p:ph idx="1"/>
          </p:nvPr>
        </p:nvPicPr>
        <p:blipFill>
          <a:blip r:embed="rId2" cstate="print"/>
          <a:srcRect/>
          <a:stretch>
            <a:fillRect/>
          </a:stretch>
        </p:blipFill>
        <p:spPr>
          <a:xfrm>
            <a:off x="581025" y="2209800"/>
            <a:ext cx="7874000" cy="335280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s://img.brainkart.com/imagebk12/a9XvU6G.jpg"/>
          <p:cNvPicPr>
            <a:picLocks noChangeAspect="1" noChangeArrowheads="1"/>
          </p:cNvPicPr>
          <p:nvPr/>
        </p:nvPicPr>
        <p:blipFill>
          <a:blip r:embed="rId2" cstate="print"/>
          <a:srcRect l="6749" r="7140" b="17390"/>
          <a:stretch>
            <a:fillRect/>
          </a:stretch>
        </p:blipFill>
        <p:spPr bwMode="auto">
          <a:xfrm>
            <a:off x="533400" y="914400"/>
            <a:ext cx="7696200" cy="48006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6096000"/>
          </a:xfrm>
        </p:spPr>
        <p:txBody>
          <a:bodyPr rtlCol="0">
            <a:normAutofit fontScale="85000" lnSpcReduction="20000"/>
          </a:bodyPr>
          <a:lstStyle/>
          <a:p>
            <a:pPr algn="just" fontAlgn="auto">
              <a:spcAft>
                <a:spcPts val="0"/>
              </a:spcAft>
              <a:buFont typeface="Arial" pitchFamily="34" charset="0"/>
              <a:buChar char="•"/>
              <a:defRPr/>
            </a:pPr>
            <a:r>
              <a:rPr lang="en-US" dirty="0"/>
              <a:t>Like other virtualization systems, many guest </a:t>
            </a:r>
            <a:r>
              <a:rPr lang="en-US" dirty="0" err="1"/>
              <a:t>OSes</a:t>
            </a:r>
            <a:r>
              <a:rPr lang="en-US" dirty="0"/>
              <a:t> can run on top of the hypervisor. However, not all guest </a:t>
            </a:r>
            <a:r>
              <a:rPr lang="en-US" dirty="0" err="1"/>
              <a:t>OSes</a:t>
            </a:r>
            <a:r>
              <a:rPr lang="en-US" dirty="0"/>
              <a:t> are created equal, and one </a:t>
            </a:r>
            <a:r>
              <a:rPr lang="en-US" dirty="0" smtClean="0"/>
              <a:t>in </a:t>
            </a:r>
            <a:r>
              <a:rPr lang="en-US" dirty="0"/>
              <a:t>particular controls the others. </a:t>
            </a:r>
            <a:endParaRPr lang="en-US" dirty="0" smtClean="0"/>
          </a:p>
          <a:p>
            <a:pPr algn="just" fontAlgn="auto">
              <a:spcAft>
                <a:spcPts val="0"/>
              </a:spcAft>
              <a:buFont typeface="Arial" pitchFamily="34" charset="0"/>
              <a:buChar char="•"/>
              <a:defRPr/>
            </a:pPr>
            <a:r>
              <a:rPr lang="en-US" dirty="0" smtClean="0"/>
              <a:t>The </a:t>
            </a:r>
            <a:r>
              <a:rPr lang="en-US" dirty="0"/>
              <a:t>guest OS, which has control ability, is called Domain 0, and the others are called Domain U. Domain 0 is a privileged guest OS of </a:t>
            </a:r>
            <a:r>
              <a:rPr lang="en-US" dirty="0" err="1"/>
              <a:t>Xen</a:t>
            </a:r>
            <a:r>
              <a:rPr lang="en-US" dirty="0"/>
              <a:t>. </a:t>
            </a:r>
            <a:endParaRPr lang="en-US" dirty="0" smtClean="0"/>
          </a:p>
          <a:p>
            <a:pPr algn="just" fontAlgn="auto">
              <a:spcAft>
                <a:spcPts val="0"/>
              </a:spcAft>
              <a:buFont typeface="Arial" pitchFamily="34" charset="0"/>
              <a:buChar char="•"/>
              <a:defRPr/>
            </a:pPr>
            <a:r>
              <a:rPr lang="en-US" dirty="0" smtClean="0"/>
              <a:t>It </a:t>
            </a:r>
            <a:r>
              <a:rPr lang="en-US" dirty="0"/>
              <a:t>is first loaded when </a:t>
            </a:r>
            <a:r>
              <a:rPr lang="en-US" dirty="0" err="1"/>
              <a:t>Xen</a:t>
            </a:r>
            <a:r>
              <a:rPr lang="en-US" dirty="0"/>
              <a:t> boots without any file system drivers being available</a:t>
            </a:r>
            <a:r>
              <a:rPr lang="en-US" dirty="0" smtClean="0"/>
              <a:t>.</a:t>
            </a:r>
          </a:p>
          <a:p>
            <a:pPr algn="just" fontAlgn="auto">
              <a:spcAft>
                <a:spcPts val="0"/>
              </a:spcAft>
              <a:buFont typeface="Arial" pitchFamily="34" charset="0"/>
              <a:buChar char="•"/>
              <a:defRPr/>
            </a:pPr>
            <a:r>
              <a:rPr lang="en-US" dirty="0" smtClean="0"/>
              <a:t> </a:t>
            </a:r>
            <a:r>
              <a:rPr lang="en-US" dirty="0"/>
              <a:t>Domain 0 is designed to access hardware directly and manage devices. </a:t>
            </a:r>
            <a:endParaRPr lang="en-US" dirty="0" smtClean="0"/>
          </a:p>
          <a:p>
            <a:pPr algn="just" fontAlgn="auto">
              <a:spcAft>
                <a:spcPts val="0"/>
              </a:spcAft>
              <a:buFont typeface="Arial" pitchFamily="34" charset="0"/>
              <a:buChar char="•"/>
              <a:defRPr/>
            </a:pPr>
            <a:r>
              <a:rPr lang="en-US" dirty="0" smtClean="0"/>
              <a:t>Therefore</a:t>
            </a:r>
            <a:r>
              <a:rPr lang="en-US" dirty="0"/>
              <a:t>, one of the responsibilities of Domain 0 is to allocate and map hardware resources for the guest </a:t>
            </a:r>
            <a:r>
              <a:rPr lang="en-US" dirty="0" smtClean="0"/>
              <a:t>domains.</a:t>
            </a:r>
            <a:endParaRPr lang="en-US" dirty="0"/>
          </a:p>
          <a:p>
            <a:pPr algn="just" fontAlgn="auto">
              <a:spcAft>
                <a:spcPts val="0"/>
              </a:spcAft>
              <a:buFont typeface="Arial" pitchFamily="34" charset="0"/>
              <a:buNone/>
              <a:defRPr/>
            </a:pPr>
            <a:r>
              <a:rPr lang="en-US" dirty="0" smtClean="0"/>
              <a:t/>
            </a:r>
            <a:br>
              <a:rPr lang="en-US" dirty="0" smtClean="0"/>
            </a:b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b="1" dirty="0"/>
              <a:t>Binary Translation with Full Virtualization</a:t>
            </a:r>
            <a:endParaRPr lang="en-US" dirty="0"/>
          </a:p>
        </p:txBody>
      </p:sp>
      <p:sp>
        <p:nvSpPr>
          <p:cNvPr id="3" name="Content Placeholder 2"/>
          <p:cNvSpPr>
            <a:spLocks noGrp="1"/>
          </p:cNvSpPr>
          <p:nvPr>
            <p:ph idx="1"/>
          </p:nvPr>
        </p:nvSpPr>
        <p:spPr>
          <a:xfrm>
            <a:off x="0" y="1600200"/>
            <a:ext cx="8839200" cy="4525963"/>
          </a:xfrm>
        </p:spPr>
        <p:txBody>
          <a:bodyPr rtlCol="0">
            <a:normAutofit fontScale="85000" lnSpcReduction="20000"/>
          </a:bodyPr>
          <a:lstStyle/>
          <a:p>
            <a:pPr algn="just" fontAlgn="auto">
              <a:spcAft>
                <a:spcPts val="0"/>
              </a:spcAft>
              <a:buFont typeface="Arial" pitchFamily="34" charset="0"/>
              <a:buChar char="•"/>
              <a:defRPr/>
            </a:pPr>
            <a:r>
              <a:rPr lang="en-US" dirty="0"/>
              <a:t>hardware virtualization can be classified into two </a:t>
            </a:r>
            <a:r>
              <a:rPr lang="en-US" dirty="0" smtClean="0"/>
              <a:t>categories</a:t>
            </a:r>
            <a:r>
              <a:rPr lang="en-US" dirty="0"/>
              <a:t>: full virtualization and host-based virtualization</a:t>
            </a:r>
            <a:r>
              <a:rPr lang="en-US" dirty="0" smtClean="0"/>
              <a:t>.</a:t>
            </a:r>
          </a:p>
          <a:p>
            <a:pPr algn="just" fontAlgn="auto">
              <a:spcAft>
                <a:spcPts val="0"/>
              </a:spcAft>
              <a:buFont typeface="Arial" pitchFamily="34" charset="0"/>
              <a:buChar char="•"/>
              <a:defRPr/>
            </a:pPr>
            <a:r>
              <a:rPr lang="en-US" dirty="0" smtClean="0"/>
              <a:t> </a:t>
            </a:r>
            <a:r>
              <a:rPr lang="en-US" dirty="0"/>
              <a:t>Full virtualization does not need to modify the host OS. It relies on binary translation to trap and to </a:t>
            </a:r>
            <a:r>
              <a:rPr lang="en-US" dirty="0" err="1"/>
              <a:t>virtualize</a:t>
            </a:r>
            <a:r>
              <a:rPr lang="en-US" dirty="0"/>
              <a:t> the execution of certain sensitive, </a:t>
            </a:r>
            <a:r>
              <a:rPr lang="en-US" dirty="0" err="1"/>
              <a:t>nonvirtualizable</a:t>
            </a:r>
            <a:r>
              <a:rPr lang="en-US" dirty="0"/>
              <a:t> instructions</a:t>
            </a:r>
            <a:r>
              <a:rPr lang="en-US" dirty="0" smtClean="0"/>
              <a:t>.</a:t>
            </a:r>
          </a:p>
          <a:p>
            <a:pPr algn="just" fontAlgn="auto">
              <a:spcAft>
                <a:spcPts val="0"/>
              </a:spcAft>
              <a:buFont typeface="Arial" pitchFamily="34" charset="0"/>
              <a:buChar char="•"/>
              <a:defRPr/>
            </a:pPr>
            <a:r>
              <a:rPr lang="en-US" dirty="0" smtClean="0"/>
              <a:t> </a:t>
            </a:r>
            <a:r>
              <a:rPr lang="en-US" dirty="0"/>
              <a:t>The guest </a:t>
            </a:r>
            <a:r>
              <a:rPr lang="en-US" dirty="0" err="1"/>
              <a:t>OSes</a:t>
            </a:r>
            <a:r>
              <a:rPr lang="en-US" dirty="0"/>
              <a:t> and their applications consist of noncritical and critical </a:t>
            </a:r>
            <a:r>
              <a:rPr lang="en-US" dirty="0" smtClean="0"/>
              <a:t>instructions.</a:t>
            </a:r>
          </a:p>
          <a:p>
            <a:pPr algn="just" fontAlgn="auto">
              <a:spcAft>
                <a:spcPts val="0"/>
              </a:spcAft>
              <a:buFont typeface="Arial" pitchFamily="34" charset="0"/>
              <a:buChar char="•"/>
              <a:defRPr/>
            </a:pPr>
            <a:r>
              <a:rPr lang="en-US" dirty="0"/>
              <a:t>With full virtualization, noncritical instructions run on the hardware directly while critical instructions are discovered and replaced with traps into the VMM to be emulated by software. Both the hypervisor and VMM approaches are considered full virtualization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mtClean="0"/>
              <a:t>Levels of virtualizations</a:t>
            </a:r>
          </a:p>
        </p:txBody>
      </p:sp>
      <p:sp>
        <p:nvSpPr>
          <p:cNvPr id="3075" name="Content Placeholder 2"/>
          <p:cNvSpPr>
            <a:spLocks noGrp="1"/>
          </p:cNvSpPr>
          <p:nvPr>
            <p:ph idx="1"/>
          </p:nvPr>
        </p:nvSpPr>
        <p:spPr/>
        <p:txBody>
          <a:bodyPr/>
          <a:lstStyle/>
          <a:p>
            <a:r>
              <a:rPr lang="en-US" b="1" smtClean="0"/>
              <a:t>Instruction Set Architecture Level</a:t>
            </a:r>
          </a:p>
          <a:p>
            <a:r>
              <a:rPr lang="en-US" b="1" smtClean="0"/>
              <a:t>Hardware Abstraction Level</a:t>
            </a:r>
          </a:p>
          <a:p>
            <a:r>
              <a:rPr lang="en-US" b="1" smtClean="0"/>
              <a:t>Operating System Level</a:t>
            </a:r>
          </a:p>
          <a:p>
            <a:r>
              <a:rPr lang="en-US" b="1" smtClean="0"/>
              <a:t>Library Support Level</a:t>
            </a:r>
          </a:p>
          <a:p>
            <a:r>
              <a:rPr lang="en-US" b="1" smtClean="0"/>
              <a:t>User-Application Level</a:t>
            </a:r>
            <a:endParaRPr lang="en-US"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457200" y="304800"/>
            <a:ext cx="8229600" cy="4525963"/>
          </a:xfrm>
        </p:spPr>
        <p:txBody>
          <a:bodyPr/>
          <a:lstStyle/>
          <a:p>
            <a:pPr algn="just"/>
            <a:r>
              <a:rPr lang="en-US" i="1" smtClean="0"/>
              <a:t>Binary translation</a:t>
            </a:r>
            <a:r>
              <a:rPr lang="en-US" smtClean="0"/>
              <a:t> is a software virtualization and includes the use of an interpreter. It translates binary code to another binary, but excluding nontrapping instructions.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76200"/>
            <a:ext cx="8229600" cy="1143000"/>
          </a:xfrm>
        </p:spPr>
        <p:txBody>
          <a:bodyPr/>
          <a:lstStyle/>
          <a:p>
            <a:r>
              <a:rPr lang="en-US" altLang="zh-TW" smtClean="0"/>
              <a:t>Binary translation</a:t>
            </a:r>
          </a:p>
        </p:txBody>
      </p:sp>
      <p:sp>
        <p:nvSpPr>
          <p:cNvPr id="22531" name="AutoShape 4"/>
          <p:cNvSpPr>
            <a:spLocks noChangeArrowheads="1"/>
          </p:cNvSpPr>
          <p:nvPr/>
        </p:nvSpPr>
        <p:spPr bwMode="auto">
          <a:xfrm>
            <a:off x="3419475" y="4540250"/>
            <a:ext cx="1562100" cy="914400"/>
          </a:xfrm>
          <a:prstGeom prst="roundRect">
            <a:avLst>
              <a:gd name="adj" fmla="val 16667"/>
            </a:avLst>
          </a:prstGeom>
          <a:solidFill>
            <a:srgbClr val="0033CC"/>
          </a:solidFill>
          <a:ln w="28575">
            <a:solidFill>
              <a:schemeClr val="tx1"/>
            </a:solidFill>
            <a:round/>
            <a:headEnd/>
            <a:tailEnd/>
          </a:ln>
        </p:spPr>
        <p:txBody>
          <a:bodyPr wrap="none" anchor="ctr"/>
          <a:lstStyle/>
          <a:p>
            <a:pPr algn="ctr"/>
            <a:r>
              <a:rPr lang="en-US" altLang="zh-TW" b="1">
                <a:solidFill>
                  <a:schemeClr val="bg1"/>
                </a:solidFill>
                <a:latin typeface="Tahoma" pitchFamily="34" charset="0"/>
              </a:rPr>
              <a:t>Hardware</a:t>
            </a:r>
          </a:p>
        </p:txBody>
      </p:sp>
      <p:sp>
        <p:nvSpPr>
          <p:cNvPr id="22532" name="AutoShape 5"/>
          <p:cNvSpPr>
            <a:spLocks noChangeArrowheads="1"/>
          </p:cNvSpPr>
          <p:nvPr/>
        </p:nvSpPr>
        <p:spPr bwMode="auto">
          <a:xfrm>
            <a:off x="3419475" y="2749550"/>
            <a:ext cx="1562100" cy="473075"/>
          </a:xfrm>
          <a:prstGeom prst="roundRect">
            <a:avLst>
              <a:gd name="adj" fmla="val 16667"/>
            </a:avLst>
          </a:prstGeom>
          <a:solidFill>
            <a:srgbClr val="B2B2B2"/>
          </a:solidFill>
          <a:ln w="28575">
            <a:solidFill>
              <a:schemeClr val="tx1"/>
            </a:solidFill>
            <a:round/>
            <a:headEnd/>
            <a:tailEnd/>
          </a:ln>
        </p:spPr>
        <p:txBody>
          <a:bodyPr wrap="none" anchor="ctr"/>
          <a:lstStyle/>
          <a:p>
            <a:pPr algn="ctr"/>
            <a:endParaRPr lang="en-US" b="1">
              <a:latin typeface="Tahoma" pitchFamily="34" charset="0"/>
            </a:endParaRPr>
          </a:p>
        </p:txBody>
      </p:sp>
      <p:sp>
        <p:nvSpPr>
          <p:cNvPr id="22533" name="AutoShape 6"/>
          <p:cNvSpPr>
            <a:spLocks noChangeArrowheads="1"/>
          </p:cNvSpPr>
          <p:nvPr/>
        </p:nvSpPr>
        <p:spPr bwMode="auto">
          <a:xfrm>
            <a:off x="3419475" y="3365500"/>
            <a:ext cx="1562100" cy="473075"/>
          </a:xfrm>
          <a:prstGeom prst="roundRect">
            <a:avLst>
              <a:gd name="adj" fmla="val 16667"/>
            </a:avLst>
          </a:prstGeom>
          <a:solidFill>
            <a:schemeClr val="folHlink"/>
          </a:solidFill>
          <a:ln w="28575">
            <a:solidFill>
              <a:schemeClr val="tx1"/>
            </a:solidFill>
            <a:round/>
            <a:headEnd/>
            <a:tailEnd/>
          </a:ln>
        </p:spPr>
        <p:txBody>
          <a:bodyPr wrap="none" anchor="ctr"/>
          <a:lstStyle/>
          <a:p>
            <a:pPr algn="ctr"/>
            <a:r>
              <a:rPr lang="en-US" altLang="zh-TW" b="1">
                <a:latin typeface="Tahoma" pitchFamily="34" charset="0"/>
              </a:rPr>
              <a:t>Guest OS</a:t>
            </a:r>
          </a:p>
        </p:txBody>
      </p:sp>
      <p:sp>
        <p:nvSpPr>
          <p:cNvPr id="22534" name="AutoShape 7"/>
          <p:cNvSpPr>
            <a:spLocks noChangeArrowheads="1"/>
          </p:cNvSpPr>
          <p:nvPr/>
        </p:nvSpPr>
        <p:spPr bwMode="auto">
          <a:xfrm>
            <a:off x="3430588" y="3941763"/>
            <a:ext cx="1562100" cy="431800"/>
          </a:xfrm>
          <a:prstGeom prst="roundRect">
            <a:avLst>
              <a:gd name="adj" fmla="val 16667"/>
            </a:avLst>
          </a:prstGeom>
          <a:solidFill>
            <a:srgbClr val="009900"/>
          </a:solidFill>
          <a:ln w="28575">
            <a:solidFill>
              <a:schemeClr val="tx1"/>
            </a:solidFill>
            <a:round/>
            <a:headEnd/>
            <a:tailEnd/>
          </a:ln>
        </p:spPr>
        <p:txBody>
          <a:bodyPr wrap="none" anchor="ctr"/>
          <a:lstStyle/>
          <a:p>
            <a:pPr algn="ctr"/>
            <a:r>
              <a:rPr lang="en-US" altLang="zh-TW" b="1">
                <a:latin typeface="Tahoma" pitchFamily="34" charset="0"/>
              </a:rPr>
              <a:t>VMM</a:t>
            </a:r>
          </a:p>
        </p:txBody>
      </p:sp>
      <p:sp>
        <p:nvSpPr>
          <p:cNvPr id="22535" name="AutoShape 8"/>
          <p:cNvSpPr>
            <a:spLocks noChangeArrowheads="1"/>
          </p:cNvSpPr>
          <p:nvPr/>
        </p:nvSpPr>
        <p:spPr bwMode="auto">
          <a:xfrm>
            <a:off x="3421063" y="2173288"/>
            <a:ext cx="1562100" cy="473075"/>
          </a:xfrm>
          <a:prstGeom prst="roundRect">
            <a:avLst>
              <a:gd name="adj" fmla="val 16667"/>
            </a:avLst>
          </a:prstGeom>
          <a:solidFill>
            <a:srgbClr val="FFCC00"/>
          </a:solidFill>
          <a:ln w="28575">
            <a:solidFill>
              <a:schemeClr val="tx1"/>
            </a:solidFill>
            <a:round/>
            <a:headEnd/>
            <a:tailEnd/>
          </a:ln>
        </p:spPr>
        <p:txBody>
          <a:bodyPr wrap="none" anchor="ctr"/>
          <a:lstStyle/>
          <a:p>
            <a:pPr algn="ctr"/>
            <a:r>
              <a:rPr lang="en-US" altLang="zh-TW" b="1">
                <a:latin typeface="Tahoma" pitchFamily="34" charset="0"/>
              </a:rPr>
              <a:t>Application</a:t>
            </a:r>
          </a:p>
        </p:txBody>
      </p:sp>
      <p:sp>
        <p:nvSpPr>
          <p:cNvPr id="22536" name="AutoShape 9"/>
          <p:cNvSpPr>
            <a:spLocks noChangeArrowheads="1"/>
          </p:cNvSpPr>
          <p:nvPr/>
        </p:nvSpPr>
        <p:spPr bwMode="auto">
          <a:xfrm>
            <a:off x="1692275" y="2749550"/>
            <a:ext cx="1562100" cy="473075"/>
          </a:xfrm>
          <a:prstGeom prst="roundRect">
            <a:avLst>
              <a:gd name="adj" fmla="val 16667"/>
            </a:avLst>
          </a:prstGeom>
          <a:noFill/>
          <a:ln w="28575">
            <a:noFill/>
            <a:round/>
            <a:headEnd/>
            <a:tailEnd/>
          </a:ln>
        </p:spPr>
        <p:txBody>
          <a:bodyPr wrap="none" anchor="ctr"/>
          <a:lstStyle/>
          <a:p>
            <a:pPr algn="ctr"/>
            <a:r>
              <a:rPr lang="en-US" altLang="zh-TW" b="1">
                <a:latin typeface="Tahoma" pitchFamily="34" charset="0"/>
              </a:rPr>
              <a:t>Ring 2</a:t>
            </a:r>
          </a:p>
        </p:txBody>
      </p:sp>
      <p:sp>
        <p:nvSpPr>
          <p:cNvPr id="22537" name="AutoShape 10"/>
          <p:cNvSpPr>
            <a:spLocks noChangeArrowheads="1"/>
          </p:cNvSpPr>
          <p:nvPr/>
        </p:nvSpPr>
        <p:spPr bwMode="auto">
          <a:xfrm>
            <a:off x="1692275" y="3365500"/>
            <a:ext cx="1562100" cy="473075"/>
          </a:xfrm>
          <a:prstGeom prst="roundRect">
            <a:avLst>
              <a:gd name="adj" fmla="val 16667"/>
            </a:avLst>
          </a:prstGeom>
          <a:noFill/>
          <a:ln w="28575">
            <a:noFill/>
            <a:round/>
            <a:headEnd/>
            <a:tailEnd/>
          </a:ln>
        </p:spPr>
        <p:txBody>
          <a:bodyPr wrap="none" anchor="ctr"/>
          <a:lstStyle/>
          <a:p>
            <a:pPr algn="ctr"/>
            <a:r>
              <a:rPr lang="en-US" altLang="zh-TW" b="1">
                <a:latin typeface="Tahoma" pitchFamily="34" charset="0"/>
              </a:rPr>
              <a:t>Ring 1</a:t>
            </a:r>
          </a:p>
        </p:txBody>
      </p:sp>
      <p:sp>
        <p:nvSpPr>
          <p:cNvPr id="22538" name="AutoShape 11"/>
          <p:cNvSpPr>
            <a:spLocks noChangeArrowheads="1"/>
          </p:cNvSpPr>
          <p:nvPr/>
        </p:nvSpPr>
        <p:spPr bwMode="auto">
          <a:xfrm>
            <a:off x="1703388" y="3941763"/>
            <a:ext cx="1562100" cy="431800"/>
          </a:xfrm>
          <a:prstGeom prst="roundRect">
            <a:avLst>
              <a:gd name="adj" fmla="val 16667"/>
            </a:avLst>
          </a:prstGeom>
          <a:noFill/>
          <a:ln w="28575">
            <a:noFill/>
            <a:round/>
            <a:headEnd/>
            <a:tailEnd/>
          </a:ln>
        </p:spPr>
        <p:txBody>
          <a:bodyPr wrap="none" anchor="ctr"/>
          <a:lstStyle/>
          <a:p>
            <a:pPr algn="ctr"/>
            <a:r>
              <a:rPr lang="en-US" altLang="zh-TW" b="1">
                <a:latin typeface="Tahoma" pitchFamily="34" charset="0"/>
              </a:rPr>
              <a:t>Ring 0</a:t>
            </a:r>
          </a:p>
        </p:txBody>
      </p:sp>
      <p:sp>
        <p:nvSpPr>
          <p:cNvPr id="22539" name="AutoShape 12"/>
          <p:cNvSpPr>
            <a:spLocks noChangeArrowheads="1"/>
          </p:cNvSpPr>
          <p:nvPr/>
        </p:nvSpPr>
        <p:spPr bwMode="auto">
          <a:xfrm>
            <a:off x="1693863" y="2173288"/>
            <a:ext cx="1562100" cy="473075"/>
          </a:xfrm>
          <a:prstGeom prst="roundRect">
            <a:avLst>
              <a:gd name="adj" fmla="val 16667"/>
            </a:avLst>
          </a:prstGeom>
          <a:noFill/>
          <a:ln w="28575">
            <a:noFill/>
            <a:round/>
            <a:headEnd/>
            <a:tailEnd/>
          </a:ln>
        </p:spPr>
        <p:txBody>
          <a:bodyPr wrap="none" anchor="ctr"/>
          <a:lstStyle/>
          <a:p>
            <a:pPr algn="ctr"/>
            <a:r>
              <a:rPr lang="en-US" altLang="zh-TW" b="1">
                <a:latin typeface="Tahoma" pitchFamily="34" charset="0"/>
              </a:rPr>
              <a:t>Ring 3</a:t>
            </a:r>
          </a:p>
        </p:txBody>
      </p:sp>
      <p:cxnSp>
        <p:nvCxnSpPr>
          <p:cNvPr id="22540" name="AutoShape 13"/>
          <p:cNvCxnSpPr>
            <a:cxnSpLocks noChangeShapeType="1"/>
            <a:stCxn id="22535" idx="3"/>
            <a:endCxn id="22531" idx="3"/>
          </p:cNvCxnSpPr>
          <p:nvPr/>
        </p:nvCxnSpPr>
        <p:spPr bwMode="auto">
          <a:xfrm flipH="1">
            <a:off x="4995863" y="2409825"/>
            <a:ext cx="1587" cy="2587625"/>
          </a:xfrm>
          <a:prstGeom prst="curvedConnector3">
            <a:avLst>
              <a:gd name="adj1" fmla="val -58100014"/>
            </a:avLst>
          </a:prstGeom>
          <a:noFill/>
          <a:ln w="38100">
            <a:solidFill>
              <a:schemeClr val="bg2"/>
            </a:solidFill>
            <a:round/>
            <a:headEnd/>
            <a:tailEnd type="triangle" w="med" len="med"/>
          </a:ln>
        </p:spPr>
      </p:cxnSp>
      <p:cxnSp>
        <p:nvCxnSpPr>
          <p:cNvPr id="22541" name="AutoShape 14"/>
          <p:cNvCxnSpPr>
            <a:cxnSpLocks noChangeShapeType="1"/>
            <a:stCxn id="22534" idx="3"/>
            <a:endCxn id="22531" idx="3"/>
          </p:cNvCxnSpPr>
          <p:nvPr/>
        </p:nvCxnSpPr>
        <p:spPr bwMode="auto">
          <a:xfrm flipH="1">
            <a:off x="4995863" y="4157663"/>
            <a:ext cx="11112" cy="839787"/>
          </a:xfrm>
          <a:prstGeom prst="curvedConnector3">
            <a:avLst>
              <a:gd name="adj1" fmla="val -4100000"/>
            </a:avLst>
          </a:prstGeom>
          <a:noFill/>
          <a:ln w="38100">
            <a:solidFill>
              <a:srgbClr val="FF0000"/>
            </a:solidFill>
            <a:round/>
            <a:headEnd/>
            <a:tailEnd type="triangle" w="med" len="med"/>
          </a:ln>
        </p:spPr>
      </p:cxnSp>
      <p:sp>
        <p:nvSpPr>
          <p:cNvPr id="22542" name="Text Box 15"/>
          <p:cNvSpPr txBox="1">
            <a:spLocks noChangeArrowheads="1"/>
          </p:cNvSpPr>
          <p:nvPr/>
        </p:nvSpPr>
        <p:spPr bwMode="auto">
          <a:xfrm>
            <a:off x="5992813" y="2409825"/>
            <a:ext cx="1825625" cy="1200150"/>
          </a:xfrm>
          <a:prstGeom prst="rect">
            <a:avLst/>
          </a:prstGeom>
          <a:noFill/>
          <a:ln w="38100">
            <a:noFill/>
            <a:miter lim="800000"/>
            <a:headEnd/>
            <a:tailEnd/>
          </a:ln>
        </p:spPr>
        <p:txBody>
          <a:bodyPr wrap="none">
            <a:spAutoFit/>
          </a:bodyPr>
          <a:lstStyle/>
          <a:p>
            <a:r>
              <a:rPr lang="en-US" altLang="zh-TW" b="1"/>
              <a:t>Direct </a:t>
            </a:r>
          </a:p>
          <a:p>
            <a:r>
              <a:rPr lang="en-US" altLang="zh-TW" b="1"/>
              <a:t>Execution </a:t>
            </a:r>
          </a:p>
          <a:p>
            <a:r>
              <a:rPr lang="en-US" altLang="zh-TW" b="1"/>
              <a:t>of user and OS</a:t>
            </a:r>
          </a:p>
          <a:p>
            <a:r>
              <a:rPr lang="en-US" altLang="zh-TW" b="1"/>
              <a:t>Requests </a:t>
            </a:r>
          </a:p>
        </p:txBody>
      </p:sp>
      <p:sp>
        <p:nvSpPr>
          <p:cNvPr id="22543" name="Text Box 16"/>
          <p:cNvSpPr txBox="1">
            <a:spLocks noChangeArrowheads="1"/>
          </p:cNvSpPr>
          <p:nvPr/>
        </p:nvSpPr>
        <p:spPr bwMode="auto">
          <a:xfrm>
            <a:off x="6011863" y="3832225"/>
            <a:ext cx="1949450" cy="641350"/>
          </a:xfrm>
          <a:prstGeom prst="rect">
            <a:avLst/>
          </a:prstGeom>
          <a:noFill/>
          <a:ln w="38100">
            <a:noFill/>
            <a:miter lim="800000"/>
            <a:headEnd/>
            <a:tailEnd/>
          </a:ln>
        </p:spPr>
        <p:txBody>
          <a:bodyPr wrap="none">
            <a:spAutoFit/>
          </a:bodyPr>
          <a:lstStyle/>
          <a:p>
            <a:r>
              <a:rPr lang="en-US" altLang="zh-TW">
                <a:solidFill>
                  <a:srgbClr val="FF0000"/>
                </a:solidFill>
              </a:rPr>
              <a:t>Binary translation</a:t>
            </a:r>
          </a:p>
          <a:p>
            <a:r>
              <a:rPr lang="en-US" altLang="zh-TW">
                <a:solidFill>
                  <a:srgbClr val="FF0000"/>
                </a:solidFill>
              </a:rPr>
              <a:t>of OS Requests </a:t>
            </a:r>
          </a:p>
        </p:txBody>
      </p:sp>
      <p:cxnSp>
        <p:nvCxnSpPr>
          <p:cNvPr id="22544" name="AutoShape 19"/>
          <p:cNvCxnSpPr>
            <a:cxnSpLocks noChangeShapeType="1"/>
            <a:stCxn id="22533" idx="3"/>
            <a:endCxn id="22534" idx="3"/>
          </p:cNvCxnSpPr>
          <p:nvPr/>
        </p:nvCxnSpPr>
        <p:spPr bwMode="auto">
          <a:xfrm>
            <a:off x="4995863" y="3602038"/>
            <a:ext cx="11112" cy="555625"/>
          </a:xfrm>
          <a:prstGeom prst="curvedConnector3">
            <a:avLst>
              <a:gd name="adj1" fmla="val 4285713"/>
            </a:avLst>
          </a:prstGeom>
          <a:noFill/>
          <a:ln w="38100">
            <a:solidFill>
              <a:srgbClr val="FF0000"/>
            </a:solidFill>
            <a:round/>
            <a:headEnd/>
            <a:tailEnd type="triangle" w="med" len="med"/>
          </a:ln>
        </p:spPr>
      </p:cxnSp>
      <p:sp>
        <p:nvSpPr>
          <p:cNvPr id="22545" name="Text Box 20"/>
          <p:cNvSpPr txBox="1">
            <a:spLocks noChangeArrowheads="1"/>
          </p:cNvSpPr>
          <p:nvPr/>
        </p:nvSpPr>
        <p:spPr bwMode="auto">
          <a:xfrm>
            <a:off x="4903788" y="5905500"/>
            <a:ext cx="3244850" cy="366713"/>
          </a:xfrm>
          <a:prstGeom prst="rect">
            <a:avLst/>
          </a:prstGeom>
          <a:noFill/>
          <a:ln w="9525">
            <a:noFill/>
            <a:miter lim="800000"/>
            <a:headEnd/>
            <a:tailEnd/>
          </a:ln>
        </p:spPr>
        <p:txBody>
          <a:bodyPr wrap="none">
            <a:spAutoFit/>
          </a:bodyPr>
          <a:lstStyle/>
          <a:p>
            <a:r>
              <a:rPr lang="en-US" altLang="zh-TW"/>
              <a:t>VMM: Virtual Machine Monitor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TW" smtClean="0"/>
              <a:t>OS assisted (Paravirtualization)</a:t>
            </a:r>
          </a:p>
        </p:txBody>
      </p:sp>
      <p:sp>
        <p:nvSpPr>
          <p:cNvPr id="24579" name="Rectangle 19"/>
          <p:cNvSpPr>
            <a:spLocks noGrp="1" noChangeArrowheads="1"/>
          </p:cNvSpPr>
          <p:nvPr>
            <p:ph type="body" idx="1"/>
          </p:nvPr>
        </p:nvSpPr>
        <p:spPr/>
        <p:txBody>
          <a:bodyPr rtlCol="0">
            <a:normAutofit lnSpcReduction="10000"/>
          </a:bodyPr>
          <a:lstStyle/>
          <a:p>
            <a:pPr fontAlgn="auto">
              <a:lnSpc>
                <a:spcPct val="90000"/>
              </a:lnSpc>
              <a:spcAft>
                <a:spcPts val="0"/>
              </a:spcAft>
              <a:buFont typeface="Arial" pitchFamily="34" charset="0"/>
              <a:buChar char="•"/>
              <a:defRPr/>
            </a:pPr>
            <a:r>
              <a:rPr lang="en-US" altLang="zh-TW" sz="2400" smtClean="0"/>
              <a:t>Paravirtualization – via an modified OS kernel as guest OS</a:t>
            </a:r>
          </a:p>
          <a:p>
            <a:pPr lvl="1" fontAlgn="auto">
              <a:lnSpc>
                <a:spcPct val="90000"/>
              </a:lnSpc>
              <a:spcAft>
                <a:spcPts val="0"/>
              </a:spcAft>
              <a:buFont typeface="Arial" pitchFamily="34" charset="0"/>
              <a:buChar char="–"/>
              <a:defRPr/>
            </a:pPr>
            <a:r>
              <a:rPr lang="en-US" altLang="zh-TW" sz="1900" smtClean="0"/>
              <a:t>It is very difficult to build the more sophisticated binary translation support necessary for full virtualization. </a:t>
            </a:r>
          </a:p>
          <a:p>
            <a:pPr lvl="1" fontAlgn="auto">
              <a:lnSpc>
                <a:spcPct val="90000"/>
              </a:lnSpc>
              <a:spcAft>
                <a:spcPts val="0"/>
              </a:spcAft>
              <a:buFont typeface="Arial" pitchFamily="34" charset="0"/>
              <a:buChar char="–"/>
              <a:defRPr/>
            </a:pPr>
            <a:r>
              <a:rPr lang="en-US" altLang="zh-TW" sz="1900" smtClean="0"/>
              <a:t>Paravirtualization involves modifying the OS kernel to replace non-virtualizable instructions with hypercalls that communicate directly with the virtualization layer hypervisor. </a:t>
            </a:r>
          </a:p>
          <a:p>
            <a:pPr lvl="1" fontAlgn="auto">
              <a:lnSpc>
                <a:spcPct val="90000"/>
              </a:lnSpc>
              <a:spcAft>
                <a:spcPts val="0"/>
              </a:spcAft>
              <a:buFont typeface="Arial" pitchFamily="34" charset="0"/>
              <a:buChar char="–"/>
              <a:defRPr/>
            </a:pPr>
            <a:r>
              <a:rPr lang="en-US" altLang="zh-TW" sz="1900" smtClean="0"/>
              <a:t>The hypervisor also provides hypercall interfaces for other critical kernel operations such as memory management, interrupt handling and time keeping. </a:t>
            </a:r>
          </a:p>
          <a:p>
            <a:pPr lvl="1" fontAlgn="auto">
              <a:lnSpc>
                <a:spcPct val="90000"/>
              </a:lnSpc>
              <a:spcAft>
                <a:spcPts val="0"/>
              </a:spcAft>
              <a:buFont typeface="Arial" pitchFamily="34" charset="0"/>
              <a:buChar char="–"/>
              <a:defRPr/>
            </a:pPr>
            <a:r>
              <a:rPr lang="en-US" altLang="zh-TW" sz="1900" smtClean="0"/>
              <a:t>Paravirtualization is different from full virtualization, where the unmodified OS does not know it is virtualized and sensitive OS calls are trapped using binary translation. </a:t>
            </a:r>
          </a:p>
          <a:p>
            <a:pPr lvl="1" fontAlgn="auto">
              <a:lnSpc>
                <a:spcPct val="90000"/>
              </a:lnSpc>
              <a:spcAft>
                <a:spcPts val="0"/>
              </a:spcAft>
              <a:buFont typeface="Arial" pitchFamily="34" charset="0"/>
              <a:buChar char="–"/>
              <a:defRPr/>
            </a:pPr>
            <a:r>
              <a:rPr lang="en-US" altLang="zh-TW" sz="1900" smtClean="0"/>
              <a:t>Paravirtualization cannot support unmodified OS</a:t>
            </a:r>
          </a:p>
          <a:p>
            <a:pPr fontAlgn="auto">
              <a:lnSpc>
                <a:spcPct val="90000"/>
              </a:lnSpc>
              <a:spcAft>
                <a:spcPts val="0"/>
              </a:spcAft>
              <a:buFont typeface="Arial" pitchFamily="34" charset="0"/>
              <a:buChar char="•"/>
              <a:defRPr/>
            </a:pPr>
            <a:r>
              <a:rPr lang="en-US" altLang="zh-TW" sz="2400" smtClean="0"/>
              <a:t>Example: </a:t>
            </a:r>
          </a:p>
          <a:p>
            <a:pPr lvl="1" fontAlgn="auto">
              <a:lnSpc>
                <a:spcPct val="90000"/>
              </a:lnSpc>
              <a:spcAft>
                <a:spcPts val="0"/>
              </a:spcAft>
              <a:buFont typeface="Arial" pitchFamily="34" charset="0"/>
              <a:buChar char="–"/>
              <a:defRPr/>
            </a:pPr>
            <a:r>
              <a:rPr lang="en-US" altLang="zh-TW" sz="1900" smtClean="0"/>
              <a:t>Xen -- modified Linux kernel and a version of Windows XP</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TW" smtClean="0"/>
              <a:t>OS assisted (Paravirtualization)</a:t>
            </a:r>
          </a:p>
        </p:txBody>
      </p:sp>
      <p:sp>
        <p:nvSpPr>
          <p:cNvPr id="24579" name="AutoShape 3"/>
          <p:cNvSpPr>
            <a:spLocks noChangeArrowheads="1"/>
          </p:cNvSpPr>
          <p:nvPr/>
        </p:nvSpPr>
        <p:spPr bwMode="auto">
          <a:xfrm>
            <a:off x="3419475" y="4891088"/>
            <a:ext cx="1562100" cy="914400"/>
          </a:xfrm>
          <a:prstGeom prst="roundRect">
            <a:avLst>
              <a:gd name="adj" fmla="val 16667"/>
            </a:avLst>
          </a:prstGeom>
          <a:solidFill>
            <a:srgbClr val="0033CC"/>
          </a:solidFill>
          <a:ln w="28575">
            <a:solidFill>
              <a:schemeClr val="tx1"/>
            </a:solidFill>
            <a:round/>
            <a:headEnd/>
            <a:tailEnd/>
          </a:ln>
        </p:spPr>
        <p:txBody>
          <a:bodyPr wrap="none" anchor="ctr"/>
          <a:lstStyle/>
          <a:p>
            <a:pPr algn="ctr"/>
            <a:r>
              <a:rPr lang="en-US" altLang="zh-TW" b="1">
                <a:solidFill>
                  <a:schemeClr val="bg1"/>
                </a:solidFill>
                <a:latin typeface="Tahoma" pitchFamily="34" charset="0"/>
              </a:rPr>
              <a:t>Hardware</a:t>
            </a:r>
          </a:p>
        </p:txBody>
      </p:sp>
      <p:sp>
        <p:nvSpPr>
          <p:cNvPr id="24580" name="AutoShape 4"/>
          <p:cNvSpPr>
            <a:spLocks noChangeArrowheads="1"/>
          </p:cNvSpPr>
          <p:nvPr/>
        </p:nvSpPr>
        <p:spPr bwMode="auto">
          <a:xfrm>
            <a:off x="3419475" y="2492375"/>
            <a:ext cx="1562100" cy="473075"/>
          </a:xfrm>
          <a:prstGeom prst="roundRect">
            <a:avLst>
              <a:gd name="adj" fmla="val 16667"/>
            </a:avLst>
          </a:prstGeom>
          <a:solidFill>
            <a:srgbClr val="B2B2B2"/>
          </a:solidFill>
          <a:ln w="28575">
            <a:solidFill>
              <a:schemeClr val="tx1"/>
            </a:solidFill>
            <a:round/>
            <a:headEnd/>
            <a:tailEnd/>
          </a:ln>
        </p:spPr>
        <p:txBody>
          <a:bodyPr wrap="none" anchor="ctr"/>
          <a:lstStyle/>
          <a:p>
            <a:pPr algn="ctr"/>
            <a:endParaRPr lang="en-US" b="1">
              <a:latin typeface="Tahoma" pitchFamily="34" charset="0"/>
            </a:endParaRPr>
          </a:p>
        </p:txBody>
      </p:sp>
      <p:sp>
        <p:nvSpPr>
          <p:cNvPr id="24581" name="AutoShape 5"/>
          <p:cNvSpPr>
            <a:spLocks noChangeArrowheads="1"/>
          </p:cNvSpPr>
          <p:nvPr/>
        </p:nvSpPr>
        <p:spPr bwMode="auto">
          <a:xfrm>
            <a:off x="3419475" y="3108325"/>
            <a:ext cx="1562100" cy="473075"/>
          </a:xfrm>
          <a:prstGeom prst="roundRect">
            <a:avLst>
              <a:gd name="adj" fmla="val 16667"/>
            </a:avLst>
          </a:prstGeom>
          <a:solidFill>
            <a:srgbClr val="B2B2B2"/>
          </a:solidFill>
          <a:ln w="28575">
            <a:solidFill>
              <a:schemeClr val="tx1"/>
            </a:solidFill>
            <a:round/>
            <a:headEnd/>
            <a:tailEnd/>
          </a:ln>
        </p:spPr>
        <p:txBody>
          <a:bodyPr wrap="none" anchor="ctr"/>
          <a:lstStyle/>
          <a:p>
            <a:pPr algn="ctr"/>
            <a:endParaRPr lang="en-US" b="1">
              <a:latin typeface="Tahoma" pitchFamily="34" charset="0"/>
            </a:endParaRPr>
          </a:p>
        </p:txBody>
      </p:sp>
      <p:sp>
        <p:nvSpPr>
          <p:cNvPr id="24582" name="AutoShape 6"/>
          <p:cNvSpPr>
            <a:spLocks noChangeArrowheads="1"/>
          </p:cNvSpPr>
          <p:nvPr/>
        </p:nvSpPr>
        <p:spPr bwMode="auto">
          <a:xfrm>
            <a:off x="3430588" y="3684588"/>
            <a:ext cx="1562100" cy="431800"/>
          </a:xfrm>
          <a:prstGeom prst="roundRect">
            <a:avLst>
              <a:gd name="adj" fmla="val 16667"/>
            </a:avLst>
          </a:prstGeom>
          <a:solidFill>
            <a:srgbClr val="009900"/>
          </a:solidFill>
          <a:ln w="28575">
            <a:solidFill>
              <a:schemeClr val="tx1"/>
            </a:solidFill>
            <a:round/>
            <a:headEnd/>
            <a:tailEnd/>
          </a:ln>
        </p:spPr>
        <p:txBody>
          <a:bodyPr wrap="none" anchor="ctr"/>
          <a:lstStyle/>
          <a:p>
            <a:pPr algn="ctr"/>
            <a:r>
              <a:rPr lang="en-US" altLang="zh-TW" sz="1200" b="1">
                <a:latin typeface="Tahoma" pitchFamily="34" charset="0"/>
              </a:rPr>
              <a:t>Paravirtualized</a:t>
            </a:r>
          </a:p>
          <a:p>
            <a:pPr algn="ctr"/>
            <a:r>
              <a:rPr lang="en-US" altLang="zh-TW" sz="1200" b="1">
                <a:latin typeface="Tahoma" pitchFamily="34" charset="0"/>
              </a:rPr>
              <a:t>Guest OS</a:t>
            </a:r>
          </a:p>
        </p:txBody>
      </p:sp>
      <p:sp>
        <p:nvSpPr>
          <p:cNvPr id="24583" name="AutoShape 7"/>
          <p:cNvSpPr>
            <a:spLocks noChangeArrowheads="1"/>
          </p:cNvSpPr>
          <p:nvPr/>
        </p:nvSpPr>
        <p:spPr bwMode="auto">
          <a:xfrm>
            <a:off x="3421063" y="1916113"/>
            <a:ext cx="1562100" cy="473075"/>
          </a:xfrm>
          <a:prstGeom prst="roundRect">
            <a:avLst>
              <a:gd name="adj" fmla="val 16667"/>
            </a:avLst>
          </a:prstGeom>
          <a:solidFill>
            <a:srgbClr val="FFCC00"/>
          </a:solidFill>
          <a:ln w="28575">
            <a:solidFill>
              <a:schemeClr val="tx1"/>
            </a:solidFill>
            <a:round/>
            <a:headEnd/>
            <a:tailEnd/>
          </a:ln>
        </p:spPr>
        <p:txBody>
          <a:bodyPr wrap="none" anchor="ctr"/>
          <a:lstStyle/>
          <a:p>
            <a:pPr algn="ctr"/>
            <a:r>
              <a:rPr lang="en-US" altLang="zh-TW" b="1">
                <a:latin typeface="Tahoma" pitchFamily="34" charset="0"/>
              </a:rPr>
              <a:t>Application</a:t>
            </a:r>
          </a:p>
        </p:txBody>
      </p:sp>
      <p:sp>
        <p:nvSpPr>
          <p:cNvPr id="24584" name="AutoShape 8"/>
          <p:cNvSpPr>
            <a:spLocks noChangeArrowheads="1"/>
          </p:cNvSpPr>
          <p:nvPr/>
        </p:nvSpPr>
        <p:spPr bwMode="auto">
          <a:xfrm>
            <a:off x="1692275" y="2492375"/>
            <a:ext cx="1562100" cy="473075"/>
          </a:xfrm>
          <a:prstGeom prst="roundRect">
            <a:avLst>
              <a:gd name="adj" fmla="val 16667"/>
            </a:avLst>
          </a:prstGeom>
          <a:noFill/>
          <a:ln w="28575">
            <a:noFill/>
            <a:round/>
            <a:headEnd/>
            <a:tailEnd/>
          </a:ln>
        </p:spPr>
        <p:txBody>
          <a:bodyPr wrap="none" anchor="ctr"/>
          <a:lstStyle/>
          <a:p>
            <a:pPr algn="ctr"/>
            <a:r>
              <a:rPr lang="en-US" altLang="zh-TW" b="1">
                <a:latin typeface="Tahoma" pitchFamily="34" charset="0"/>
              </a:rPr>
              <a:t>Ring 2</a:t>
            </a:r>
          </a:p>
        </p:txBody>
      </p:sp>
      <p:sp>
        <p:nvSpPr>
          <p:cNvPr id="24585" name="AutoShape 9"/>
          <p:cNvSpPr>
            <a:spLocks noChangeArrowheads="1"/>
          </p:cNvSpPr>
          <p:nvPr/>
        </p:nvSpPr>
        <p:spPr bwMode="auto">
          <a:xfrm>
            <a:off x="1692275" y="3108325"/>
            <a:ext cx="1562100" cy="473075"/>
          </a:xfrm>
          <a:prstGeom prst="roundRect">
            <a:avLst>
              <a:gd name="adj" fmla="val 16667"/>
            </a:avLst>
          </a:prstGeom>
          <a:noFill/>
          <a:ln w="28575">
            <a:noFill/>
            <a:round/>
            <a:headEnd/>
            <a:tailEnd/>
          </a:ln>
        </p:spPr>
        <p:txBody>
          <a:bodyPr wrap="none" anchor="ctr"/>
          <a:lstStyle/>
          <a:p>
            <a:pPr algn="ctr"/>
            <a:r>
              <a:rPr lang="en-US" altLang="zh-TW" b="1">
                <a:latin typeface="Tahoma" pitchFamily="34" charset="0"/>
              </a:rPr>
              <a:t>Ring 1</a:t>
            </a:r>
          </a:p>
        </p:txBody>
      </p:sp>
      <p:sp>
        <p:nvSpPr>
          <p:cNvPr id="24586" name="AutoShape 10"/>
          <p:cNvSpPr>
            <a:spLocks noChangeArrowheads="1"/>
          </p:cNvSpPr>
          <p:nvPr/>
        </p:nvSpPr>
        <p:spPr bwMode="auto">
          <a:xfrm>
            <a:off x="1703388" y="3684588"/>
            <a:ext cx="1562100" cy="431800"/>
          </a:xfrm>
          <a:prstGeom prst="roundRect">
            <a:avLst>
              <a:gd name="adj" fmla="val 16667"/>
            </a:avLst>
          </a:prstGeom>
          <a:noFill/>
          <a:ln w="28575">
            <a:noFill/>
            <a:round/>
            <a:headEnd/>
            <a:tailEnd/>
          </a:ln>
        </p:spPr>
        <p:txBody>
          <a:bodyPr wrap="none" anchor="ctr"/>
          <a:lstStyle/>
          <a:p>
            <a:pPr algn="ctr"/>
            <a:r>
              <a:rPr lang="en-US" altLang="zh-TW" b="1">
                <a:latin typeface="Tahoma" pitchFamily="34" charset="0"/>
              </a:rPr>
              <a:t>Ring 0</a:t>
            </a:r>
          </a:p>
        </p:txBody>
      </p:sp>
      <p:sp>
        <p:nvSpPr>
          <p:cNvPr id="24587" name="AutoShape 11"/>
          <p:cNvSpPr>
            <a:spLocks noChangeArrowheads="1"/>
          </p:cNvSpPr>
          <p:nvPr/>
        </p:nvSpPr>
        <p:spPr bwMode="auto">
          <a:xfrm>
            <a:off x="1693863" y="1916113"/>
            <a:ext cx="1562100" cy="473075"/>
          </a:xfrm>
          <a:prstGeom prst="roundRect">
            <a:avLst>
              <a:gd name="adj" fmla="val 16667"/>
            </a:avLst>
          </a:prstGeom>
          <a:noFill/>
          <a:ln w="28575">
            <a:noFill/>
            <a:round/>
            <a:headEnd/>
            <a:tailEnd/>
          </a:ln>
        </p:spPr>
        <p:txBody>
          <a:bodyPr wrap="none" anchor="ctr"/>
          <a:lstStyle/>
          <a:p>
            <a:pPr algn="ctr"/>
            <a:r>
              <a:rPr lang="en-US" altLang="zh-TW" b="1">
                <a:latin typeface="Tahoma" pitchFamily="34" charset="0"/>
              </a:rPr>
              <a:t>Ring 3</a:t>
            </a:r>
          </a:p>
        </p:txBody>
      </p:sp>
      <p:cxnSp>
        <p:nvCxnSpPr>
          <p:cNvPr id="24588" name="AutoShape 12"/>
          <p:cNvCxnSpPr>
            <a:cxnSpLocks noChangeShapeType="1"/>
            <a:stCxn id="24583" idx="3"/>
            <a:endCxn id="24579" idx="3"/>
          </p:cNvCxnSpPr>
          <p:nvPr/>
        </p:nvCxnSpPr>
        <p:spPr bwMode="auto">
          <a:xfrm flipH="1">
            <a:off x="4995863" y="2152650"/>
            <a:ext cx="1587" cy="3195638"/>
          </a:xfrm>
          <a:prstGeom prst="curvedConnector3">
            <a:avLst>
              <a:gd name="adj1" fmla="val -62800014"/>
            </a:avLst>
          </a:prstGeom>
          <a:noFill/>
          <a:ln w="38100">
            <a:solidFill>
              <a:schemeClr val="bg2"/>
            </a:solidFill>
            <a:round/>
            <a:headEnd/>
            <a:tailEnd type="triangle" w="med" len="med"/>
          </a:ln>
        </p:spPr>
      </p:cxnSp>
      <p:cxnSp>
        <p:nvCxnSpPr>
          <p:cNvPr id="24589" name="AutoShape 13"/>
          <p:cNvCxnSpPr>
            <a:cxnSpLocks noChangeShapeType="1"/>
            <a:stCxn id="24593" idx="3"/>
            <a:endCxn id="24579" idx="3"/>
          </p:cNvCxnSpPr>
          <p:nvPr/>
        </p:nvCxnSpPr>
        <p:spPr bwMode="auto">
          <a:xfrm flipH="1">
            <a:off x="4995863" y="4508500"/>
            <a:ext cx="22225" cy="839788"/>
          </a:xfrm>
          <a:prstGeom prst="curvedConnector3">
            <a:avLst>
              <a:gd name="adj1" fmla="val -2007144"/>
            </a:avLst>
          </a:prstGeom>
          <a:noFill/>
          <a:ln w="38100">
            <a:solidFill>
              <a:srgbClr val="FF3399"/>
            </a:solidFill>
            <a:round/>
            <a:headEnd/>
            <a:tailEnd type="triangle" w="med" len="med"/>
          </a:ln>
        </p:spPr>
      </p:cxnSp>
      <p:sp>
        <p:nvSpPr>
          <p:cNvPr id="24590" name="Text Box 14"/>
          <p:cNvSpPr txBox="1">
            <a:spLocks noChangeArrowheads="1"/>
          </p:cNvSpPr>
          <p:nvPr/>
        </p:nvSpPr>
        <p:spPr bwMode="auto">
          <a:xfrm>
            <a:off x="5992813" y="2152650"/>
            <a:ext cx="1720850" cy="1190625"/>
          </a:xfrm>
          <a:prstGeom prst="rect">
            <a:avLst/>
          </a:prstGeom>
          <a:noFill/>
          <a:ln w="38100">
            <a:noFill/>
            <a:miter lim="800000"/>
            <a:headEnd/>
            <a:tailEnd/>
          </a:ln>
        </p:spPr>
        <p:txBody>
          <a:bodyPr wrap="none">
            <a:spAutoFit/>
          </a:bodyPr>
          <a:lstStyle/>
          <a:p>
            <a:r>
              <a:rPr lang="en-US" altLang="zh-TW"/>
              <a:t>Direct </a:t>
            </a:r>
          </a:p>
          <a:p>
            <a:r>
              <a:rPr lang="en-US" altLang="zh-TW"/>
              <a:t>Execution </a:t>
            </a:r>
          </a:p>
          <a:p>
            <a:r>
              <a:rPr lang="en-US" altLang="zh-TW"/>
              <a:t>of user and OS</a:t>
            </a:r>
          </a:p>
          <a:p>
            <a:r>
              <a:rPr lang="en-US" altLang="zh-TW"/>
              <a:t>Requests </a:t>
            </a:r>
          </a:p>
        </p:txBody>
      </p:sp>
      <p:sp>
        <p:nvSpPr>
          <p:cNvPr id="24591" name="Text Box 15"/>
          <p:cNvSpPr txBox="1">
            <a:spLocks noChangeArrowheads="1"/>
          </p:cNvSpPr>
          <p:nvPr/>
        </p:nvSpPr>
        <p:spPr bwMode="auto">
          <a:xfrm>
            <a:off x="5992813" y="4216400"/>
            <a:ext cx="2355850" cy="1465263"/>
          </a:xfrm>
          <a:prstGeom prst="rect">
            <a:avLst/>
          </a:prstGeom>
          <a:noFill/>
          <a:ln w="38100">
            <a:noFill/>
            <a:miter lim="800000"/>
            <a:headEnd/>
            <a:tailEnd/>
          </a:ln>
        </p:spPr>
        <p:txBody>
          <a:bodyPr wrap="none">
            <a:spAutoFit/>
          </a:bodyPr>
          <a:lstStyle/>
          <a:p>
            <a:r>
              <a:rPr lang="en-US" altLang="zh-TW" b="1">
                <a:solidFill>
                  <a:srgbClr val="FF00FF"/>
                </a:solidFill>
              </a:rPr>
              <a:t>Hypercalls to the </a:t>
            </a:r>
          </a:p>
          <a:p>
            <a:r>
              <a:rPr lang="en-US" altLang="zh-TW" b="1">
                <a:solidFill>
                  <a:srgbClr val="FF00FF"/>
                </a:solidFill>
              </a:rPr>
              <a:t>Virtualization Layer </a:t>
            </a:r>
          </a:p>
          <a:p>
            <a:r>
              <a:rPr lang="en-US" altLang="zh-TW" b="1">
                <a:solidFill>
                  <a:srgbClr val="FF00FF"/>
                </a:solidFill>
              </a:rPr>
              <a:t>replace </a:t>
            </a:r>
          </a:p>
          <a:p>
            <a:r>
              <a:rPr lang="en-US" altLang="zh-TW" b="1">
                <a:solidFill>
                  <a:srgbClr val="FF00FF"/>
                </a:solidFill>
              </a:rPr>
              <a:t>non-virtualiable </a:t>
            </a:r>
          </a:p>
          <a:p>
            <a:r>
              <a:rPr lang="en-US" altLang="zh-TW" b="1">
                <a:solidFill>
                  <a:srgbClr val="FF00FF"/>
                </a:solidFill>
              </a:rPr>
              <a:t>OS instructions</a:t>
            </a:r>
          </a:p>
        </p:txBody>
      </p:sp>
      <p:sp>
        <p:nvSpPr>
          <p:cNvPr id="24592" name="Text Box 17"/>
          <p:cNvSpPr txBox="1">
            <a:spLocks noChangeArrowheads="1"/>
          </p:cNvSpPr>
          <p:nvPr/>
        </p:nvSpPr>
        <p:spPr bwMode="auto">
          <a:xfrm>
            <a:off x="4903788" y="6256338"/>
            <a:ext cx="3244850" cy="366712"/>
          </a:xfrm>
          <a:prstGeom prst="rect">
            <a:avLst/>
          </a:prstGeom>
          <a:noFill/>
          <a:ln w="9525">
            <a:noFill/>
            <a:miter lim="800000"/>
            <a:headEnd/>
            <a:tailEnd/>
          </a:ln>
        </p:spPr>
        <p:txBody>
          <a:bodyPr wrap="none">
            <a:spAutoFit/>
          </a:bodyPr>
          <a:lstStyle/>
          <a:p>
            <a:r>
              <a:rPr lang="en-US" altLang="zh-TW"/>
              <a:t>VMM: Virtual Machine Monitor</a:t>
            </a:r>
          </a:p>
        </p:txBody>
      </p:sp>
      <p:sp>
        <p:nvSpPr>
          <p:cNvPr id="24593" name="AutoShape 18"/>
          <p:cNvSpPr>
            <a:spLocks noChangeArrowheads="1"/>
          </p:cNvSpPr>
          <p:nvPr/>
        </p:nvSpPr>
        <p:spPr bwMode="auto">
          <a:xfrm>
            <a:off x="2195513" y="4292600"/>
            <a:ext cx="2808287" cy="431800"/>
          </a:xfrm>
          <a:prstGeom prst="roundRect">
            <a:avLst>
              <a:gd name="adj" fmla="val 16667"/>
            </a:avLst>
          </a:prstGeom>
          <a:solidFill>
            <a:srgbClr val="009900"/>
          </a:solidFill>
          <a:ln w="28575">
            <a:solidFill>
              <a:schemeClr val="tx1"/>
            </a:solidFill>
            <a:round/>
            <a:headEnd/>
            <a:tailEnd/>
          </a:ln>
        </p:spPr>
        <p:txBody>
          <a:bodyPr wrap="none" anchor="ctr"/>
          <a:lstStyle/>
          <a:p>
            <a:pPr algn="ctr"/>
            <a:r>
              <a:rPr lang="en-US" altLang="zh-TW" b="1">
                <a:latin typeface="Tahoma" pitchFamily="34" charset="0"/>
              </a:rPr>
              <a:t>Virtualization layer</a:t>
            </a:r>
          </a:p>
        </p:txBody>
      </p:sp>
      <p:cxnSp>
        <p:nvCxnSpPr>
          <p:cNvPr id="24594" name="AutoShape 23"/>
          <p:cNvCxnSpPr>
            <a:cxnSpLocks noChangeShapeType="1"/>
            <a:stCxn id="24582" idx="3"/>
            <a:endCxn id="24593" idx="3"/>
          </p:cNvCxnSpPr>
          <p:nvPr/>
        </p:nvCxnSpPr>
        <p:spPr bwMode="auto">
          <a:xfrm>
            <a:off x="5006975" y="3900488"/>
            <a:ext cx="11113" cy="608012"/>
          </a:xfrm>
          <a:prstGeom prst="curvedConnector3">
            <a:avLst>
              <a:gd name="adj1" fmla="val 4557148"/>
            </a:avLst>
          </a:prstGeom>
          <a:noFill/>
          <a:ln w="38100">
            <a:solidFill>
              <a:srgbClr val="FF3399"/>
            </a:solidFill>
            <a:round/>
            <a:headEnd/>
            <a:tailEnd type="triangle" w="med" len="med"/>
          </a:ln>
        </p:spPr>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TW" smtClean="0"/>
              <a:t>Hardware Assisted Virtualization</a:t>
            </a:r>
          </a:p>
        </p:txBody>
      </p:sp>
      <p:sp>
        <p:nvSpPr>
          <p:cNvPr id="25603" name="AutoShape 3"/>
          <p:cNvSpPr>
            <a:spLocks noChangeArrowheads="1"/>
          </p:cNvSpPr>
          <p:nvPr/>
        </p:nvSpPr>
        <p:spPr bwMode="auto">
          <a:xfrm>
            <a:off x="3419475" y="4891088"/>
            <a:ext cx="1562100" cy="914400"/>
          </a:xfrm>
          <a:prstGeom prst="roundRect">
            <a:avLst>
              <a:gd name="adj" fmla="val 16667"/>
            </a:avLst>
          </a:prstGeom>
          <a:solidFill>
            <a:srgbClr val="0033CC"/>
          </a:solidFill>
          <a:ln w="28575">
            <a:solidFill>
              <a:schemeClr val="tx1"/>
            </a:solidFill>
            <a:round/>
            <a:headEnd/>
            <a:tailEnd/>
          </a:ln>
        </p:spPr>
        <p:txBody>
          <a:bodyPr wrap="none" anchor="ctr"/>
          <a:lstStyle/>
          <a:p>
            <a:pPr algn="ctr"/>
            <a:r>
              <a:rPr lang="en-US" altLang="zh-TW" b="1">
                <a:solidFill>
                  <a:schemeClr val="bg1"/>
                </a:solidFill>
                <a:latin typeface="Tahoma" pitchFamily="34" charset="0"/>
              </a:rPr>
              <a:t>Hardware</a:t>
            </a:r>
          </a:p>
        </p:txBody>
      </p:sp>
      <p:sp>
        <p:nvSpPr>
          <p:cNvPr id="25604" name="AutoShape 4"/>
          <p:cNvSpPr>
            <a:spLocks noChangeArrowheads="1"/>
          </p:cNvSpPr>
          <p:nvPr/>
        </p:nvSpPr>
        <p:spPr bwMode="auto">
          <a:xfrm>
            <a:off x="3419475" y="2492375"/>
            <a:ext cx="1562100" cy="473075"/>
          </a:xfrm>
          <a:prstGeom prst="roundRect">
            <a:avLst>
              <a:gd name="adj" fmla="val 16667"/>
            </a:avLst>
          </a:prstGeom>
          <a:solidFill>
            <a:srgbClr val="B2B2B2"/>
          </a:solidFill>
          <a:ln w="28575">
            <a:solidFill>
              <a:schemeClr val="tx1"/>
            </a:solidFill>
            <a:round/>
            <a:headEnd/>
            <a:tailEnd/>
          </a:ln>
        </p:spPr>
        <p:txBody>
          <a:bodyPr wrap="none" anchor="ctr"/>
          <a:lstStyle/>
          <a:p>
            <a:pPr algn="ctr"/>
            <a:endParaRPr lang="en-US" b="1">
              <a:latin typeface="Tahoma" pitchFamily="34" charset="0"/>
            </a:endParaRPr>
          </a:p>
        </p:txBody>
      </p:sp>
      <p:sp>
        <p:nvSpPr>
          <p:cNvPr id="25605" name="AutoShape 5"/>
          <p:cNvSpPr>
            <a:spLocks noChangeArrowheads="1"/>
          </p:cNvSpPr>
          <p:nvPr/>
        </p:nvSpPr>
        <p:spPr bwMode="auto">
          <a:xfrm>
            <a:off x="3419475" y="3108325"/>
            <a:ext cx="1562100" cy="473075"/>
          </a:xfrm>
          <a:prstGeom prst="roundRect">
            <a:avLst>
              <a:gd name="adj" fmla="val 16667"/>
            </a:avLst>
          </a:prstGeom>
          <a:solidFill>
            <a:srgbClr val="B2B2B2"/>
          </a:solidFill>
          <a:ln w="28575">
            <a:solidFill>
              <a:schemeClr val="tx1"/>
            </a:solidFill>
            <a:round/>
            <a:headEnd/>
            <a:tailEnd/>
          </a:ln>
        </p:spPr>
        <p:txBody>
          <a:bodyPr wrap="none" anchor="ctr"/>
          <a:lstStyle/>
          <a:p>
            <a:pPr algn="ctr"/>
            <a:endParaRPr lang="en-US" b="1">
              <a:latin typeface="Tahoma" pitchFamily="34" charset="0"/>
            </a:endParaRPr>
          </a:p>
        </p:txBody>
      </p:sp>
      <p:sp>
        <p:nvSpPr>
          <p:cNvPr id="25606" name="AutoShape 6"/>
          <p:cNvSpPr>
            <a:spLocks noChangeArrowheads="1"/>
          </p:cNvSpPr>
          <p:nvPr/>
        </p:nvSpPr>
        <p:spPr bwMode="auto">
          <a:xfrm>
            <a:off x="3430588" y="3684588"/>
            <a:ext cx="1562100" cy="431800"/>
          </a:xfrm>
          <a:prstGeom prst="roundRect">
            <a:avLst>
              <a:gd name="adj" fmla="val 16667"/>
            </a:avLst>
          </a:prstGeom>
          <a:solidFill>
            <a:srgbClr val="009900"/>
          </a:solidFill>
          <a:ln w="28575">
            <a:solidFill>
              <a:schemeClr val="tx1"/>
            </a:solidFill>
            <a:round/>
            <a:headEnd/>
            <a:tailEnd/>
          </a:ln>
        </p:spPr>
        <p:txBody>
          <a:bodyPr wrap="none" anchor="ctr"/>
          <a:lstStyle/>
          <a:p>
            <a:pPr algn="ctr"/>
            <a:r>
              <a:rPr lang="en-US" altLang="zh-TW" b="1">
                <a:latin typeface="Tahoma" pitchFamily="34" charset="0"/>
              </a:rPr>
              <a:t>Guest OS</a:t>
            </a:r>
          </a:p>
        </p:txBody>
      </p:sp>
      <p:sp>
        <p:nvSpPr>
          <p:cNvPr id="25607" name="AutoShape 7"/>
          <p:cNvSpPr>
            <a:spLocks noChangeArrowheads="1"/>
          </p:cNvSpPr>
          <p:nvPr/>
        </p:nvSpPr>
        <p:spPr bwMode="auto">
          <a:xfrm>
            <a:off x="3421063" y="1916113"/>
            <a:ext cx="1562100" cy="473075"/>
          </a:xfrm>
          <a:prstGeom prst="roundRect">
            <a:avLst>
              <a:gd name="adj" fmla="val 16667"/>
            </a:avLst>
          </a:prstGeom>
          <a:solidFill>
            <a:srgbClr val="FFCC00"/>
          </a:solidFill>
          <a:ln w="28575">
            <a:solidFill>
              <a:schemeClr val="tx1"/>
            </a:solidFill>
            <a:round/>
            <a:headEnd/>
            <a:tailEnd/>
          </a:ln>
        </p:spPr>
        <p:txBody>
          <a:bodyPr wrap="none" anchor="ctr"/>
          <a:lstStyle/>
          <a:p>
            <a:pPr algn="ctr"/>
            <a:r>
              <a:rPr lang="en-US" altLang="zh-TW" b="1">
                <a:latin typeface="Tahoma" pitchFamily="34" charset="0"/>
              </a:rPr>
              <a:t>Application</a:t>
            </a:r>
          </a:p>
        </p:txBody>
      </p:sp>
      <p:sp>
        <p:nvSpPr>
          <p:cNvPr id="25608" name="AutoShape 8"/>
          <p:cNvSpPr>
            <a:spLocks noChangeArrowheads="1"/>
          </p:cNvSpPr>
          <p:nvPr/>
        </p:nvSpPr>
        <p:spPr bwMode="auto">
          <a:xfrm>
            <a:off x="1692275" y="2492375"/>
            <a:ext cx="1562100" cy="473075"/>
          </a:xfrm>
          <a:prstGeom prst="roundRect">
            <a:avLst>
              <a:gd name="adj" fmla="val 16667"/>
            </a:avLst>
          </a:prstGeom>
          <a:noFill/>
          <a:ln w="28575">
            <a:noFill/>
            <a:round/>
            <a:headEnd/>
            <a:tailEnd/>
          </a:ln>
        </p:spPr>
        <p:txBody>
          <a:bodyPr wrap="none" anchor="ctr"/>
          <a:lstStyle/>
          <a:p>
            <a:pPr algn="ctr"/>
            <a:r>
              <a:rPr lang="en-US" altLang="zh-TW" b="1">
                <a:latin typeface="Tahoma" pitchFamily="34" charset="0"/>
              </a:rPr>
              <a:t>Ring 2</a:t>
            </a:r>
          </a:p>
        </p:txBody>
      </p:sp>
      <p:sp>
        <p:nvSpPr>
          <p:cNvPr id="25609" name="AutoShape 9"/>
          <p:cNvSpPr>
            <a:spLocks noChangeArrowheads="1"/>
          </p:cNvSpPr>
          <p:nvPr/>
        </p:nvSpPr>
        <p:spPr bwMode="auto">
          <a:xfrm>
            <a:off x="1692275" y="3108325"/>
            <a:ext cx="1562100" cy="473075"/>
          </a:xfrm>
          <a:prstGeom prst="roundRect">
            <a:avLst>
              <a:gd name="adj" fmla="val 16667"/>
            </a:avLst>
          </a:prstGeom>
          <a:noFill/>
          <a:ln w="28575">
            <a:noFill/>
            <a:round/>
            <a:headEnd/>
            <a:tailEnd/>
          </a:ln>
        </p:spPr>
        <p:txBody>
          <a:bodyPr wrap="none" anchor="ctr"/>
          <a:lstStyle/>
          <a:p>
            <a:pPr algn="ctr"/>
            <a:r>
              <a:rPr lang="en-US" altLang="zh-TW" b="1">
                <a:latin typeface="Tahoma" pitchFamily="34" charset="0"/>
              </a:rPr>
              <a:t>Ring 1</a:t>
            </a:r>
          </a:p>
        </p:txBody>
      </p:sp>
      <p:sp>
        <p:nvSpPr>
          <p:cNvPr id="25610" name="AutoShape 10"/>
          <p:cNvSpPr>
            <a:spLocks noChangeArrowheads="1"/>
          </p:cNvSpPr>
          <p:nvPr/>
        </p:nvSpPr>
        <p:spPr bwMode="auto">
          <a:xfrm>
            <a:off x="1703388" y="3684588"/>
            <a:ext cx="1562100" cy="431800"/>
          </a:xfrm>
          <a:prstGeom prst="roundRect">
            <a:avLst>
              <a:gd name="adj" fmla="val 16667"/>
            </a:avLst>
          </a:prstGeom>
          <a:noFill/>
          <a:ln w="28575">
            <a:noFill/>
            <a:round/>
            <a:headEnd/>
            <a:tailEnd/>
          </a:ln>
        </p:spPr>
        <p:txBody>
          <a:bodyPr wrap="none" anchor="ctr"/>
          <a:lstStyle/>
          <a:p>
            <a:pPr algn="ctr"/>
            <a:r>
              <a:rPr lang="en-US" altLang="zh-TW" b="1">
                <a:latin typeface="Tahoma" pitchFamily="34" charset="0"/>
              </a:rPr>
              <a:t>Ring 0</a:t>
            </a:r>
          </a:p>
        </p:txBody>
      </p:sp>
      <p:sp>
        <p:nvSpPr>
          <p:cNvPr id="25611" name="AutoShape 11"/>
          <p:cNvSpPr>
            <a:spLocks noChangeArrowheads="1"/>
          </p:cNvSpPr>
          <p:nvPr/>
        </p:nvSpPr>
        <p:spPr bwMode="auto">
          <a:xfrm>
            <a:off x="1693863" y="1916113"/>
            <a:ext cx="1562100" cy="473075"/>
          </a:xfrm>
          <a:prstGeom prst="roundRect">
            <a:avLst>
              <a:gd name="adj" fmla="val 16667"/>
            </a:avLst>
          </a:prstGeom>
          <a:noFill/>
          <a:ln w="28575">
            <a:noFill/>
            <a:round/>
            <a:headEnd/>
            <a:tailEnd/>
          </a:ln>
        </p:spPr>
        <p:txBody>
          <a:bodyPr wrap="none" anchor="ctr"/>
          <a:lstStyle/>
          <a:p>
            <a:pPr algn="ctr"/>
            <a:r>
              <a:rPr lang="en-US" altLang="zh-TW" b="1">
                <a:latin typeface="Tahoma" pitchFamily="34" charset="0"/>
              </a:rPr>
              <a:t>Ring 3</a:t>
            </a:r>
          </a:p>
        </p:txBody>
      </p:sp>
      <p:cxnSp>
        <p:nvCxnSpPr>
          <p:cNvPr id="25612" name="AutoShape 12"/>
          <p:cNvCxnSpPr>
            <a:cxnSpLocks noChangeShapeType="1"/>
            <a:stCxn id="25607" idx="3"/>
            <a:endCxn id="25603" idx="3"/>
          </p:cNvCxnSpPr>
          <p:nvPr/>
        </p:nvCxnSpPr>
        <p:spPr bwMode="auto">
          <a:xfrm flipH="1">
            <a:off x="4995863" y="2152650"/>
            <a:ext cx="1587" cy="3195638"/>
          </a:xfrm>
          <a:prstGeom prst="curvedConnector3">
            <a:avLst>
              <a:gd name="adj1" fmla="val -62800014"/>
            </a:avLst>
          </a:prstGeom>
          <a:noFill/>
          <a:ln w="38100">
            <a:solidFill>
              <a:schemeClr val="bg2"/>
            </a:solidFill>
            <a:round/>
            <a:headEnd/>
            <a:tailEnd type="triangle" w="med" len="med"/>
          </a:ln>
        </p:spPr>
      </p:cxnSp>
      <p:cxnSp>
        <p:nvCxnSpPr>
          <p:cNvPr id="25613" name="AutoShape 13"/>
          <p:cNvCxnSpPr>
            <a:cxnSpLocks noChangeShapeType="1"/>
            <a:stCxn id="25617" idx="3"/>
            <a:endCxn id="25603" idx="3"/>
          </p:cNvCxnSpPr>
          <p:nvPr/>
        </p:nvCxnSpPr>
        <p:spPr bwMode="auto">
          <a:xfrm flipH="1">
            <a:off x="4995863" y="4508500"/>
            <a:ext cx="22225" cy="839788"/>
          </a:xfrm>
          <a:prstGeom prst="curvedConnector3">
            <a:avLst>
              <a:gd name="adj1" fmla="val -964287"/>
            </a:avLst>
          </a:prstGeom>
          <a:noFill/>
          <a:ln w="38100">
            <a:solidFill>
              <a:srgbClr val="0000FF"/>
            </a:solidFill>
            <a:round/>
            <a:headEnd/>
            <a:tailEnd type="triangle" w="med" len="med"/>
          </a:ln>
        </p:spPr>
      </p:cxnSp>
      <p:sp>
        <p:nvSpPr>
          <p:cNvPr id="25614" name="Text Box 14"/>
          <p:cNvSpPr txBox="1">
            <a:spLocks noChangeArrowheads="1"/>
          </p:cNvSpPr>
          <p:nvPr/>
        </p:nvSpPr>
        <p:spPr bwMode="auto">
          <a:xfrm>
            <a:off x="5992813" y="2152650"/>
            <a:ext cx="1720850" cy="1190625"/>
          </a:xfrm>
          <a:prstGeom prst="rect">
            <a:avLst/>
          </a:prstGeom>
          <a:noFill/>
          <a:ln w="38100">
            <a:noFill/>
            <a:miter lim="800000"/>
            <a:headEnd/>
            <a:tailEnd/>
          </a:ln>
        </p:spPr>
        <p:txBody>
          <a:bodyPr wrap="none">
            <a:spAutoFit/>
          </a:bodyPr>
          <a:lstStyle/>
          <a:p>
            <a:r>
              <a:rPr lang="en-US" altLang="zh-TW"/>
              <a:t>Direct </a:t>
            </a:r>
          </a:p>
          <a:p>
            <a:r>
              <a:rPr lang="en-US" altLang="zh-TW"/>
              <a:t>Execution </a:t>
            </a:r>
          </a:p>
          <a:p>
            <a:r>
              <a:rPr lang="en-US" altLang="zh-TW"/>
              <a:t>of user and OS</a:t>
            </a:r>
          </a:p>
          <a:p>
            <a:r>
              <a:rPr lang="en-US" altLang="zh-TW"/>
              <a:t>Requests </a:t>
            </a:r>
          </a:p>
        </p:txBody>
      </p:sp>
      <p:sp>
        <p:nvSpPr>
          <p:cNvPr id="25615" name="Text Box 15"/>
          <p:cNvSpPr txBox="1">
            <a:spLocks noChangeArrowheads="1"/>
          </p:cNvSpPr>
          <p:nvPr/>
        </p:nvSpPr>
        <p:spPr bwMode="auto">
          <a:xfrm>
            <a:off x="5992813" y="4216400"/>
            <a:ext cx="2368550" cy="1190625"/>
          </a:xfrm>
          <a:prstGeom prst="rect">
            <a:avLst/>
          </a:prstGeom>
          <a:noFill/>
          <a:ln w="38100">
            <a:noFill/>
            <a:miter lim="800000"/>
            <a:headEnd/>
            <a:tailEnd/>
          </a:ln>
        </p:spPr>
        <p:txBody>
          <a:bodyPr wrap="none">
            <a:spAutoFit/>
          </a:bodyPr>
          <a:lstStyle/>
          <a:p>
            <a:r>
              <a:rPr lang="en-US" altLang="zh-TW" b="1">
                <a:solidFill>
                  <a:srgbClr val="FF00FF"/>
                </a:solidFill>
              </a:rPr>
              <a:t>OS requests traps</a:t>
            </a:r>
          </a:p>
          <a:p>
            <a:r>
              <a:rPr lang="en-US" altLang="zh-TW" b="1">
                <a:solidFill>
                  <a:srgbClr val="FF00FF"/>
                </a:solidFill>
              </a:rPr>
              <a:t>to VMM without</a:t>
            </a:r>
          </a:p>
          <a:p>
            <a:r>
              <a:rPr lang="en-US" altLang="zh-TW" b="1">
                <a:solidFill>
                  <a:srgbClr val="FF00FF"/>
                </a:solidFill>
              </a:rPr>
              <a:t>binary translation</a:t>
            </a:r>
          </a:p>
          <a:p>
            <a:r>
              <a:rPr lang="en-US" altLang="zh-TW" b="1">
                <a:solidFill>
                  <a:srgbClr val="FF00FF"/>
                </a:solidFill>
              </a:rPr>
              <a:t>or paravirtualization</a:t>
            </a:r>
          </a:p>
        </p:txBody>
      </p:sp>
      <p:sp>
        <p:nvSpPr>
          <p:cNvPr id="25616" name="Text Box 16"/>
          <p:cNvSpPr txBox="1">
            <a:spLocks noChangeArrowheads="1"/>
          </p:cNvSpPr>
          <p:nvPr/>
        </p:nvSpPr>
        <p:spPr bwMode="auto">
          <a:xfrm>
            <a:off x="4903788" y="6256338"/>
            <a:ext cx="3244850" cy="366712"/>
          </a:xfrm>
          <a:prstGeom prst="rect">
            <a:avLst/>
          </a:prstGeom>
          <a:noFill/>
          <a:ln w="9525">
            <a:noFill/>
            <a:miter lim="800000"/>
            <a:headEnd/>
            <a:tailEnd/>
          </a:ln>
        </p:spPr>
        <p:txBody>
          <a:bodyPr wrap="none">
            <a:spAutoFit/>
          </a:bodyPr>
          <a:lstStyle/>
          <a:p>
            <a:r>
              <a:rPr lang="en-US" altLang="zh-TW"/>
              <a:t>VMM: Virtual Machine Monitor</a:t>
            </a:r>
          </a:p>
        </p:txBody>
      </p:sp>
      <p:sp>
        <p:nvSpPr>
          <p:cNvPr id="25617" name="AutoShape 17"/>
          <p:cNvSpPr>
            <a:spLocks noChangeArrowheads="1"/>
          </p:cNvSpPr>
          <p:nvPr/>
        </p:nvSpPr>
        <p:spPr bwMode="auto">
          <a:xfrm>
            <a:off x="3419475" y="4292600"/>
            <a:ext cx="1584325" cy="431800"/>
          </a:xfrm>
          <a:prstGeom prst="roundRect">
            <a:avLst>
              <a:gd name="adj" fmla="val 16667"/>
            </a:avLst>
          </a:prstGeom>
          <a:solidFill>
            <a:srgbClr val="009900"/>
          </a:solidFill>
          <a:ln w="28575">
            <a:solidFill>
              <a:schemeClr val="tx1"/>
            </a:solidFill>
            <a:round/>
            <a:headEnd/>
            <a:tailEnd/>
          </a:ln>
        </p:spPr>
        <p:txBody>
          <a:bodyPr wrap="none" anchor="ctr"/>
          <a:lstStyle/>
          <a:p>
            <a:pPr algn="ctr"/>
            <a:r>
              <a:rPr lang="en-US" altLang="zh-TW" b="1">
                <a:latin typeface="Tahoma" pitchFamily="34" charset="0"/>
              </a:rPr>
              <a:t>VMM</a:t>
            </a:r>
          </a:p>
        </p:txBody>
      </p:sp>
      <p:cxnSp>
        <p:nvCxnSpPr>
          <p:cNvPr id="25618" name="AutoShape 18"/>
          <p:cNvCxnSpPr>
            <a:cxnSpLocks noChangeShapeType="1"/>
            <a:stCxn id="25606" idx="3"/>
            <a:endCxn id="25617" idx="3"/>
          </p:cNvCxnSpPr>
          <p:nvPr/>
        </p:nvCxnSpPr>
        <p:spPr bwMode="auto">
          <a:xfrm>
            <a:off x="5006975" y="3900488"/>
            <a:ext cx="11113" cy="608012"/>
          </a:xfrm>
          <a:prstGeom prst="curvedConnector3">
            <a:avLst>
              <a:gd name="adj1" fmla="val 2028569"/>
            </a:avLst>
          </a:prstGeom>
          <a:noFill/>
          <a:ln w="38100">
            <a:solidFill>
              <a:srgbClr val="0000FF"/>
            </a:solidFill>
            <a:round/>
            <a:headEnd/>
            <a:tailEnd type="triangle" w="med" len="med"/>
          </a:ln>
        </p:spPr>
      </p:cxnSp>
      <p:sp>
        <p:nvSpPr>
          <p:cNvPr id="25619" name="AutoShape 19"/>
          <p:cNvSpPr>
            <a:spLocks noChangeArrowheads="1"/>
          </p:cNvSpPr>
          <p:nvPr/>
        </p:nvSpPr>
        <p:spPr bwMode="auto">
          <a:xfrm>
            <a:off x="346075" y="2635250"/>
            <a:ext cx="1562100" cy="473075"/>
          </a:xfrm>
          <a:prstGeom prst="roundRect">
            <a:avLst>
              <a:gd name="adj" fmla="val 16667"/>
            </a:avLst>
          </a:prstGeom>
          <a:noFill/>
          <a:ln w="28575">
            <a:noFill/>
            <a:round/>
            <a:headEnd/>
            <a:tailEnd/>
          </a:ln>
        </p:spPr>
        <p:txBody>
          <a:bodyPr wrap="none" anchor="ctr"/>
          <a:lstStyle/>
          <a:p>
            <a:pPr algn="ctr"/>
            <a:r>
              <a:rPr lang="en-US" altLang="zh-TW" b="1">
                <a:latin typeface="Tahoma" pitchFamily="34" charset="0"/>
              </a:rPr>
              <a:t>Non-root</a:t>
            </a:r>
          </a:p>
          <a:p>
            <a:pPr algn="ctr"/>
            <a:r>
              <a:rPr lang="en-US" altLang="zh-TW" b="1">
                <a:latin typeface="Tahoma" pitchFamily="34" charset="0"/>
              </a:rPr>
              <a:t>Mode</a:t>
            </a:r>
          </a:p>
          <a:p>
            <a:pPr algn="ctr"/>
            <a:r>
              <a:rPr lang="en-US" altLang="zh-TW" b="1">
                <a:latin typeface="Tahoma" pitchFamily="34" charset="0"/>
              </a:rPr>
              <a:t>Privilege</a:t>
            </a:r>
          </a:p>
          <a:p>
            <a:pPr algn="ctr"/>
            <a:r>
              <a:rPr lang="en-US" altLang="zh-TW" b="1">
                <a:latin typeface="Tahoma" pitchFamily="34" charset="0"/>
              </a:rPr>
              <a:t>Levels </a:t>
            </a:r>
          </a:p>
        </p:txBody>
      </p:sp>
      <p:sp>
        <p:nvSpPr>
          <p:cNvPr id="25620" name="AutoShape 20"/>
          <p:cNvSpPr>
            <a:spLocks noChangeArrowheads="1"/>
          </p:cNvSpPr>
          <p:nvPr/>
        </p:nvSpPr>
        <p:spPr bwMode="auto">
          <a:xfrm>
            <a:off x="346075" y="4395788"/>
            <a:ext cx="1562100" cy="473075"/>
          </a:xfrm>
          <a:prstGeom prst="roundRect">
            <a:avLst>
              <a:gd name="adj" fmla="val 16667"/>
            </a:avLst>
          </a:prstGeom>
          <a:noFill/>
          <a:ln w="28575">
            <a:noFill/>
            <a:round/>
            <a:headEnd/>
            <a:tailEnd/>
          </a:ln>
        </p:spPr>
        <p:txBody>
          <a:bodyPr wrap="none" anchor="ctr"/>
          <a:lstStyle/>
          <a:p>
            <a:pPr algn="ctr"/>
            <a:r>
              <a:rPr lang="en-US" altLang="zh-TW" b="1">
                <a:latin typeface="Tahoma" pitchFamily="34" charset="0"/>
              </a:rPr>
              <a:t>Root Mode</a:t>
            </a:r>
          </a:p>
          <a:p>
            <a:pPr algn="ctr"/>
            <a:r>
              <a:rPr lang="en-US" altLang="zh-TW" b="1">
                <a:latin typeface="Tahoma" pitchFamily="34" charset="0"/>
              </a:rPr>
              <a:t>Privilege</a:t>
            </a:r>
          </a:p>
          <a:p>
            <a:pPr algn="ctr"/>
            <a:r>
              <a:rPr lang="en-US" altLang="zh-TW" b="1">
                <a:latin typeface="Tahoma" pitchFamily="34" charset="0"/>
              </a:rPr>
              <a:t>Levels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2"/>
          <p:cNvSpPr>
            <a:spLocks noGrp="1"/>
          </p:cNvSpPr>
          <p:nvPr>
            <p:ph type="title"/>
          </p:nvPr>
        </p:nvSpPr>
        <p:spPr/>
        <p:txBody>
          <a:bodyPr/>
          <a:lstStyle/>
          <a:p>
            <a:r>
              <a:rPr lang="en-US" b="1" smtClean="0"/>
              <a:t>KVM (Kernel-Based VM)</a:t>
            </a:r>
            <a:endParaRPr lang="en-US" smtClean="0"/>
          </a:p>
        </p:txBody>
      </p:sp>
      <p:sp>
        <p:nvSpPr>
          <p:cNvPr id="4" name="Content Placeholder 3"/>
          <p:cNvSpPr>
            <a:spLocks noGrp="1"/>
          </p:cNvSpPr>
          <p:nvPr>
            <p:ph idx="1"/>
          </p:nvPr>
        </p:nvSpPr>
        <p:spPr/>
        <p:txBody>
          <a:bodyPr rtlCol="0">
            <a:normAutofit fontScale="92500" lnSpcReduction="20000"/>
          </a:bodyPr>
          <a:lstStyle/>
          <a:p>
            <a:pPr algn="just" fontAlgn="auto">
              <a:spcAft>
                <a:spcPts val="0"/>
              </a:spcAft>
              <a:buFont typeface="Arial" pitchFamily="34" charset="0"/>
              <a:buChar char="•"/>
              <a:defRPr/>
            </a:pPr>
            <a:r>
              <a:rPr lang="en-US" dirty="0"/>
              <a:t>This is a Linux </a:t>
            </a:r>
            <a:r>
              <a:rPr lang="en-US" dirty="0" err="1"/>
              <a:t>para</a:t>
            </a:r>
            <a:r>
              <a:rPr lang="en-US" dirty="0"/>
              <a:t>-virtualization system—a part of the Linux version 2.6.20 kernel</a:t>
            </a:r>
            <a:r>
              <a:rPr lang="en-US" dirty="0" smtClean="0"/>
              <a:t>.</a:t>
            </a:r>
          </a:p>
          <a:p>
            <a:pPr algn="just" fontAlgn="auto">
              <a:spcAft>
                <a:spcPts val="0"/>
              </a:spcAft>
              <a:buFont typeface="Arial" pitchFamily="34" charset="0"/>
              <a:buChar char="•"/>
              <a:defRPr/>
            </a:pPr>
            <a:r>
              <a:rPr lang="en-US" dirty="0" smtClean="0"/>
              <a:t> </a:t>
            </a:r>
            <a:r>
              <a:rPr lang="en-US" dirty="0"/>
              <a:t>Memory management and scheduling activities are carried out by the existing Linux kernel. </a:t>
            </a:r>
            <a:endParaRPr lang="en-US" dirty="0" smtClean="0"/>
          </a:p>
          <a:p>
            <a:pPr algn="just" fontAlgn="auto">
              <a:spcAft>
                <a:spcPts val="0"/>
              </a:spcAft>
              <a:buFont typeface="Arial" pitchFamily="34" charset="0"/>
              <a:buChar char="•"/>
              <a:defRPr/>
            </a:pPr>
            <a:r>
              <a:rPr lang="en-US" dirty="0" smtClean="0"/>
              <a:t>The </a:t>
            </a:r>
            <a:r>
              <a:rPr lang="en-US" dirty="0"/>
              <a:t>KVM does the rest, which makes it simpler than the hypervisor that controls the entire machine</a:t>
            </a:r>
            <a:r>
              <a:rPr lang="en-US" dirty="0" smtClean="0"/>
              <a:t>.</a:t>
            </a:r>
          </a:p>
          <a:p>
            <a:pPr algn="just" fontAlgn="auto">
              <a:spcAft>
                <a:spcPts val="0"/>
              </a:spcAft>
              <a:buFont typeface="Arial" pitchFamily="34" charset="0"/>
              <a:buChar char="•"/>
              <a:defRPr/>
            </a:pPr>
            <a:r>
              <a:rPr lang="en-US" dirty="0" smtClean="0"/>
              <a:t> </a:t>
            </a:r>
            <a:r>
              <a:rPr lang="en-US" dirty="0"/>
              <a:t>KVM is a hardware-assisted </a:t>
            </a:r>
            <a:r>
              <a:rPr lang="en-US" dirty="0" err="1"/>
              <a:t>para</a:t>
            </a:r>
            <a:r>
              <a:rPr lang="en-US" dirty="0"/>
              <a:t>-virtualization tool, which improves performance and supports unmodified guest </a:t>
            </a:r>
            <a:r>
              <a:rPr lang="en-US" dirty="0" err="1"/>
              <a:t>OSes</a:t>
            </a:r>
            <a:r>
              <a:rPr lang="en-US" dirty="0"/>
              <a:t> such as Windows, Linux, Solaris, and other UNIX variants.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b="1" dirty="0"/>
              <a:t>Para-Virtualization with Compiler Support</a:t>
            </a:r>
            <a:endParaRPr lang="en-US" dirty="0"/>
          </a:p>
        </p:txBody>
      </p:sp>
      <p:pic>
        <p:nvPicPr>
          <p:cNvPr id="27651" name="Picture 2" descr="https://img.brainkart.com/imagebk12/YIB8tvu.jpg"/>
          <p:cNvPicPr>
            <a:picLocks noChangeAspect="1" noChangeArrowheads="1"/>
          </p:cNvPicPr>
          <p:nvPr/>
        </p:nvPicPr>
        <p:blipFill>
          <a:blip r:embed="rId2" cstate="print"/>
          <a:srcRect l="5856" r="2782" b="15320"/>
          <a:stretch>
            <a:fillRect/>
          </a:stretch>
        </p:blipFill>
        <p:spPr bwMode="auto">
          <a:xfrm>
            <a:off x="481013" y="1828800"/>
            <a:ext cx="7977187" cy="38862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609600"/>
            <a:ext cx="8229600" cy="5943600"/>
          </a:xfrm>
        </p:spPr>
        <p:txBody>
          <a:bodyPr rtlCol="0">
            <a:normAutofit fontScale="85000" lnSpcReduction="20000"/>
          </a:bodyPr>
          <a:lstStyle/>
          <a:p>
            <a:pPr algn="just" fontAlgn="auto">
              <a:spcAft>
                <a:spcPts val="0"/>
              </a:spcAft>
              <a:buFont typeface="Arial" pitchFamily="34" charset="0"/>
              <a:buChar char="•"/>
              <a:defRPr/>
            </a:pPr>
            <a:r>
              <a:rPr lang="en-US" dirty="0"/>
              <a:t>Unlike the full virtualization architecture which intercepts and emulates privileged and sensitive instructions at runtime, </a:t>
            </a:r>
            <a:r>
              <a:rPr lang="en-US" dirty="0" err="1"/>
              <a:t>para</a:t>
            </a:r>
            <a:r>
              <a:rPr lang="en-US" dirty="0"/>
              <a:t>-virtualization handles these instructions at compile time. The guest OS kernel is modified to replace the privileged and sensitive instructions with </a:t>
            </a:r>
            <a:r>
              <a:rPr lang="en-US" dirty="0" err="1"/>
              <a:t>hypercalls</a:t>
            </a:r>
            <a:r>
              <a:rPr lang="en-US" dirty="0"/>
              <a:t> to the </a:t>
            </a:r>
            <a:r>
              <a:rPr lang="en-US" dirty="0" err="1"/>
              <a:t>hypervi-sor</a:t>
            </a:r>
            <a:r>
              <a:rPr lang="en-US" dirty="0"/>
              <a:t> or VMM. </a:t>
            </a:r>
            <a:r>
              <a:rPr lang="en-US" dirty="0" err="1"/>
              <a:t>Xen</a:t>
            </a:r>
            <a:r>
              <a:rPr lang="en-US" dirty="0"/>
              <a:t> assumes such a </a:t>
            </a:r>
            <a:r>
              <a:rPr lang="en-US" dirty="0" err="1"/>
              <a:t>para</a:t>
            </a:r>
            <a:r>
              <a:rPr lang="en-US" dirty="0"/>
              <a:t>-virtualization architecture</a:t>
            </a:r>
            <a:r>
              <a:rPr lang="en-US" dirty="0" smtClean="0"/>
              <a:t>.</a:t>
            </a:r>
          </a:p>
          <a:p>
            <a:pPr algn="just" fontAlgn="auto">
              <a:spcAft>
                <a:spcPts val="0"/>
              </a:spcAft>
              <a:buFont typeface="Arial" pitchFamily="34" charset="0"/>
              <a:buChar char="•"/>
              <a:defRPr/>
            </a:pPr>
            <a:r>
              <a:rPr lang="en-US" dirty="0"/>
              <a:t>The VMM layer virtualizes the physical hardware resources such as CPU, memory, network and disk controllers, and human interface devices. Every VM has its own set of virtual hardware resources. The resource manager allocates </a:t>
            </a:r>
            <a:r>
              <a:rPr lang="en-US" b="1" dirty="0"/>
              <a:t>CPU, memory disk, and network bandwidth and maps them to the virtual hardware resource set of each VM created</a:t>
            </a:r>
            <a:r>
              <a:rPr lang="en-US" dirty="0"/>
              <a:t>. Hardware interface components are the device drivers and the</a:t>
            </a:r>
          </a:p>
          <a:p>
            <a:pPr fontAlgn="auto">
              <a:spcAft>
                <a:spcPts val="0"/>
              </a:spcAft>
              <a:buFont typeface="Arial" pitchFamily="34" charset="0"/>
              <a:buNone/>
              <a:defRPr/>
            </a:pPr>
            <a:r>
              <a:rPr lang="en-US" dirty="0" smtClean="0"/>
              <a:t/>
            </a:r>
            <a:br>
              <a:rPr lang="en-US" dirty="0" smtClean="0"/>
            </a:b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1"/>
          </p:nvPr>
        </p:nvSpPr>
        <p:spPr/>
        <p:txBody>
          <a:bodyPr/>
          <a:lstStyle/>
          <a:p>
            <a:r>
              <a:rPr lang="en-US" smtClean="0"/>
              <a:t>VMware ESX Server File System. The service console is responsible for booting the system, initiating the execution of the VMM and resource manager, and relinquishing control to those layers. It also facilitates the process for system administrators.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ive Levels of Virtualization"/>
          <p:cNvPicPr>
            <a:picLocks noChangeAspect="1" noChangeArrowheads="1"/>
          </p:cNvPicPr>
          <p:nvPr/>
        </p:nvPicPr>
        <p:blipFill>
          <a:blip r:embed="rId2" cstate="print"/>
          <a:srcRect/>
          <a:stretch>
            <a:fillRect/>
          </a:stretch>
        </p:blipFill>
        <p:spPr bwMode="auto">
          <a:xfrm>
            <a:off x="1600200" y="304800"/>
            <a:ext cx="4491038" cy="62865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b="1" dirty="0" smtClean="0"/>
              <a:t>Instruction Set Architecture Level</a:t>
            </a:r>
            <a:br>
              <a:rPr lang="en-US" b="1" dirty="0" smtClean="0"/>
            </a:br>
            <a:endParaRPr lang="en-US" dirty="0"/>
          </a:p>
        </p:txBody>
      </p:sp>
      <p:sp>
        <p:nvSpPr>
          <p:cNvPr id="3" name="Content Placeholder 2"/>
          <p:cNvSpPr>
            <a:spLocks noGrp="1"/>
          </p:cNvSpPr>
          <p:nvPr>
            <p:ph idx="1"/>
          </p:nvPr>
        </p:nvSpPr>
        <p:spPr>
          <a:xfrm>
            <a:off x="457200" y="1066800"/>
            <a:ext cx="8229600" cy="5791200"/>
          </a:xfrm>
        </p:spPr>
        <p:txBody>
          <a:bodyPr rtlCol="0">
            <a:normAutofit fontScale="77500" lnSpcReduction="20000"/>
          </a:bodyPr>
          <a:lstStyle/>
          <a:p>
            <a:pPr algn="just" fontAlgn="auto">
              <a:spcAft>
                <a:spcPts val="0"/>
              </a:spcAft>
              <a:buFont typeface="Arial" pitchFamily="34" charset="0"/>
              <a:buChar char="•"/>
              <a:defRPr/>
            </a:pPr>
            <a:r>
              <a:rPr lang="en-US" dirty="0"/>
              <a:t>Instruction Set Architecture Level (ISA) ISA virtualization can work through ISA emulation. This is </a:t>
            </a:r>
            <a:r>
              <a:rPr lang="en-US" b="1" dirty="0"/>
              <a:t>used to run many legacy codes that were written for a different configuration of hardware</a:t>
            </a:r>
            <a:r>
              <a:rPr lang="en-US" dirty="0"/>
              <a:t>. These codes run on any virtual machine using the </a:t>
            </a:r>
            <a:r>
              <a:rPr lang="en-US" dirty="0" smtClean="0"/>
              <a:t>ISA.</a:t>
            </a:r>
          </a:p>
          <a:p>
            <a:pPr algn="just" fontAlgn="auto">
              <a:spcAft>
                <a:spcPts val="0"/>
              </a:spcAft>
              <a:buFont typeface="Arial" pitchFamily="34" charset="0"/>
              <a:buChar char="•"/>
              <a:defRPr/>
            </a:pPr>
            <a:r>
              <a:rPr lang="en-US" dirty="0"/>
              <a:t>The basic emulation method is through </a:t>
            </a:r>
            <a:r>
              <a:rPr lang="en-US" b="1" dirty="0"/>
              <a:t>code interpretation</a:t>
            </a:r>
            <a:r>
              <a:rPr lang="en-US" dirty="0"/>
              <a:t>. An interpreter program interprets the source instructions to target instructions one by one</a:t>
            </a:r>
            <a:r>
              <a:rPr lang="en-US" dirty="0" smtClean="0"/>
              <a:t>.</a:t>
            </a:r>
          </a:p>
          <a:p>
            <a:pPr algn="just" fontAlgn="auto">
              <a:spcAft>
                <a:spcPts val="0"/>
              </a:spcAft>
              <a:buFont typeface="Arial" pitchFamily="34" charset="0"/>
              <a:buChar char="•"/>
              <a:defRPr/>
            </a:pPr>
            <a:r>
              <a:rPr lang="en-US" dirty="0"/>
              <a:t>For better performance, </a:t>
            </a:r>
            <a:r>
              <a:rPr lang="en-US" b="1" dirty="0"/>
              <a:t>dynamic binary translation is desired</a:t>
            </a:r>
            <a:r>
              <a:rPr lang="en-US" dirty="0"/>
              <a:t>. This approach translates basic blocks of dynamic source instructions to target instructions. The basic blocks can also be extended to program traces or super blocks to increase translation efficiency. Instruction set emulation requires binary translation and </a:t>
            </a:r>
            <a:r>
              <a:rPr lang="en-US" dirty="0" smtClean="0"/>
              <a:t>optimization</a:t>
            </a:r>
            <a:r>
              <a:rPr lang="en-US" b="1" dirty="0" smtClean="0"/>
              <a:t>. A virtual instruction set architecture (V-ISA)</a:t>
            </a:r>
            <a:r>
              <a:rPr lang="en-US" dirty="0"/>
              <a:t> thus requires adding a processor-specific software translation layer to the compiler.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b="1" dirty="0"/>
              <a:t>Hardware Abstraction Level (HAL)</a:t>
            </a:r>
            <a:br>
              <a:rPr lang="en-US" b="1" dirty="0"/>
            </a:br>
            <a:endParaRPr lang="en-US" dirty="0"/>
          </a:p>
        </p:txBody>
      </p:sp>
      <p:sp>
        <p:nvSpPr>
          <p:cNvPr id="3" name="Content Placeholder 2"/>
          <p:cNvSpPr>
            <a:spLocks noGrp="1"/>
          </p:cNvSpPr>
          <p:nvPr>
            <p:ph idx="1"/>
          </p:nvPr>
        </p:nvSpPr>
        <p:spPr>
          <a:xfrm>
            <a:off x="457200" y="1371600"/>
            <a:ext cx="8229600" cy="4754563"/>
          </a:xfrm>
        </p:spPr>
        <p:txBody>
          <a:bodyPr rtlCol="0">
            <a:normAutofit fontScale="85000" lnSpcReduction="20000"/>
          </a:bodyPr>
          <a:lstStyle/>
          <a:p>
            <a:pPr algn="just" fontAlgn="auto">
              <a:spcAft>
                <a:spcPts val="0"/>
              </a:spcAft>
              <a:buFont typeface="Arial" pitchFamily="34" charset="0"/>
              <a:buChar char="•"/>
              <a:defRPr/>
            </a:pPr>
            <a:r>
              <a:rPr lang="en-US" dirty="0"/>
              <a:t>Hardware-level virtualization is performed right on top of the bare hardware. </a:t>
            </a:r>
            <a:endParaRPr lang="en-US" dirty="0" smtClean="0"/>
          </a:p>
          <a:p>
            <a:pPr algn="just" fontAlgn="auto">
              <a:spcAft>
                <a:spcPts val="0"/>
              </a:spcAft>
              <a:buFont typeface="Arial" pitchFamily="34" charset="0"/>
              <a:buChar char="•"/>
              <a:defRPr/>
            </a:pPr>
            <a:r>
              <a:rPr lang="en-US" dirty="0" smtClean="0"/>
              <a:t> </a:t>
            </a:r>
            <a:r>
              <a:rPr lang="en-US" dirty="0"/>
              <a:t>this approach generates a virtual hardware environment for a VM. </a:t>
            </a:r>
            <a:endParaRPr lang="en-US" dirty="0" smtClean="0"/>
          </a:p>
          <a:p>
            <a:pPr algn="just" fontAlgn="auto">
              <a:spcAft>
                <a:spcPts val="0"/>
              </a:spcAft>
              <a:buFont typeface="Arial" pitchFamily="34" charset="0"/>
              <a:buChar char="•"/>
              <a:defRPr/>
            </a:pPr>
            <a:r>
              <a:rPr lang="en-US" dirty="0" smtClean="0"/>
              <a:t> </a:t>
            </a:r>
            <a:r>
              <a:rPr lang="en-US" dirty="0"/>
              <a:t>the process manages the underlying hardware through virtualization. </a:t>
            </a:r>
            <a:endParaRPr lang="en-US" dirty="0" smtClean="0"/>
          </a:p>
          <a:p>
            <a:pPr algn="just" fontAlgn="auto">
              <a:spcAft>
                <a:spcPts val="0"/>
              </a:spcAft>
              <a:buFont typeface="Arial" pitchFamily="34" charset="0"/>
              <a:buChar char="•"/>
              <a:defRPr/>
            </a:pPr>
            <a:r>
              <a:rPr lang="en-US" dirty="0" smtClean="0"/>
              <a:t>The </a:t>
            </a:r>
            <a:r>
              <a:rPr lang="en-US" dirty="0"/>
              <a:t>idea is to </a:t>
            </a:r>
            <a:r>
              <a:rPr lang="en-US" dirty="0" err="1"/>
              <a:t>virtualize</a:t>
            </a:r>
            <a:r>
              <a:rPr lang="en-US" dirty="0"/>
              <a:t> a computer’s resources, such as its processors, memory, and I/O devices. </a:t>
            </a:r>
            <a:endParaRPr lang="en-US" dirty="0" smtClean="0"/>
          </a:p>
          <a:p>
            <a:pPr algn="just" fontAlgn="auto">
              <a:spcAft>
                <a:spcPts val="0"/>
              </a:spcAft>
              <a:buFont typeface="Arial" pitchFamily="34" charset="0"/>
              <a:buChar char="•"/>
              <a:defRPr/>
            </a:pPr>
            <a:r>
              <a:rPr lang="en-US" dirty="0" smtClean="0"/>
              <a:t>The </a:t>
            </a:r>
            <a:r>
              <a:rPr lang="en-US" dirty="0"/>
              <a:t>intention is to upgrade the hardware utilization rate by multiple users concurrently. </a:t>
            </a:r>
            <a:r>
              <a:rPr lang="en-US" dirty="0" smtClean="0"/>
              <a:t>the </a:t>
            </a:r>
            <a:r>
              <a:rPr lang="en-US" dirty="0" err="1"/>
              <a:t>Xen</a:t>
            </a:r>
            <a:r>
              <a:rPr lang="en-US" dirty="0"/>
              <a:t> hypervisor has been applied to </a:t>
            </a:r>
            <a:r>
              <a:rPr lang="en-US" dirty="0" err="1"/>
              <a:t>virtualize</a:t>
            </a:r>
            <a:r>
              <a:rPr lang="en-US" dirty="0"/>
              <a:t> x86-based machines to run Linux or other guest OS applications.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b="1" smtClean="0"/>
              <a:t>Operating System Level</a:t>
            </a:r>
            <a:endParaRPr lang="en-US" smtClean="0"/>
          </a:p>
        </p:txBody>
      </p:sp>
      <p:sp>
        <p:nvSpPr>
          <p:cNvPr id="3" name="Content Placeholder 2"/>
          <p:cNvSpPr>
            <a:spLocks noGrp="1"/>
          </p:cNvSpPr>
          <p:nvPr>
            <p:ph idx="1"/>
          </p:nvPr>
        </p:nvSpPr>
        <p:spPr/>
        <p:txBody>
          <a:bodyPr rtlCol="0">
            <a:normAutofit fontScale="85000" lnSpcReduction="10000"/>
          </a:bodyPr>
          <a:lstStyle/>
          <a:p>
            <a:pPr algn="just" fontAlgn="auto">
              <a:spcAft>
                <a:spcPts val="0"/>
              </a:spcAft>
              <a:buFont typeface="Arial" pitchFamily="34" charset="0"/>
              <a:buChar char="•"/>
              <a:defRPr/>
            </a:pPr>
            <a:r>
              <a:rPr lang="en-US" dirty="0"/>
              <a:t>OS-level </a:t>
            </a:r>
            <a:r>
              <a:rPr lang="en-US" dirty="0" err="1"/>
              <a:t>virtualiza-tion</a:t>
            </a:r>
            <a:r>
              <a:rPr lang="en-US" dirty="0"/>
              <a:t> creates isolated containers on a single physical server and the OS instances to utilize the hard-ware and software in data </a:t>
            </a:r>
            <a:r>
              <a:rPr lang="en-US" dirty="0" smtClean="0"/>
              <a:t>centers.</a:t>
            </a:r>
          </a:p>
          <a:p>
            <a:pPr algn="just" fontAlgn="auto">
              <a:spcAft>
                <a:spcPts val="0"/>
              </a:spcAft>
              <a:buFont typeface="Arial" pitchFamily="34" charset="0"/>
              <a:buChar char="•"/>
              <a:defRPr/>
            </a:pPr>
            <a:r>
              <a:rPr lang="en-US" dirty="0" smtClean="0"/>
              <a:t>The </a:t>
            </a:r>
            <a:r>
              <a:rPr lang="en-US" dirty="0"/>
              <a:t>containers behave like real servers. OS-level virtualization is commonly used in creating virtual hosting environments to allocate hardware resources among a large number of mutually distrusting users. </a:t>
            </a:r>
            <a:endParaRPr lang="en-US" dirty="0" smtClean="0"/>
          </a:p>
          <a:p>
            <a:pPr algn="just" fontAlgn="auto">
              <a:spcAft>
                <a:spcPts val="0"/>
              </a:spcAft>
              <a:buFont typeface="Arial" pitchFamily="34" charset="0"/>
              <a:buChar char="•"/>
              <a:defRPr/>
            </a:pPr>
            <a:r>
              <a:rPr lang="en-US" dirty="0" smtClean="0"/>
              <a:t>It </a:t>
            </a:r>
            <a:r>
              <a:rPr lang="en-US" dirty="0"/>
              <a:t>is also used, to a lesser extent, in consolidating server hardware by moving services on separate hosts into containers or VMs on one server.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b="1" smtClean="0"/>
              <a:t>Library Support Level</a:t>
            </a:r>
            <a:endParaRPr lang="en-US" smtClean="0"/>
          </a:p>
        </p:txBody>
      </p:sp>
      <p:sp>
        <p:nvSpPr>
          <p:cNvPr id="8195" name="Content Placeholder 2"/>
          <p:cNvSpPr>
            <a:spLocks noGrp="1"/>
          </p:cNvSpPr>
          <p:nvPr>
            <p:ph idx="1"/>
          </p:nvPr>
        </p:nvSpPr>
        <p:spPr>
          <a:xfrm>
            <a:off x="457200" y="1600200"/>
            <a:ext cx="8458200" cy="4953000"/>
          </a:xfrm>
        </p:spPr>
        <p:txBody>
          <a:bodyPr/>
          <a:lstStyle/>
          <a:p>
            <a:pPr algn="just"/>
            <a:r>
              <a:rPr lang="en-US" sz="2400" smtClean="0"/>
              <a:t>Most applications use APIs exported by user-level libraries rather than using lengthy system calls by the OS. </a:t>
            </a:r>
          </a:p>
          <a:p>
            <a:pPr algn="just"/>
            <a:r>
              <a:rPr lang="en-US" sz="2400" smtClean="0"/>
              <a:t>Since most systems provide well-documented APIs, such an interface becomes another candidate for virtualization. </a:t>
            </a:r>
          </a:p>
          <a:p>
            <a:pPr algn="just"/>
            <a:r>
              <a:rPr lang="en-US" sz="2400" smtClean="0"/>
              <a:t>Virtualization with library interfaces is possible by controlling the communication link between applications and the rest of a system through API hooks. </a:t>
            </a:r>
          </a:p>
          <a:p>
            <a:pPr algn="just"/>
            <a:r>
              <a:rPr lang="en-US" sz="2400" smtClean="0"/>
              <a:t>The software tool WINE has implemented this approach to support Windows applications on top of UNIX hosts. Another example is the vCUDA which allows applications executing within VMs to leverage GPU hardware acceleration.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b="1" smtClean="0"/>
              <a:t>User-Application Level</a:t>
            </a:r>
            <a:endParaRPr lang="en-US" smtClean="0"/>
          </a:p>
        </p:txBody>
      </p:sp>
      <p:sp>
        <p:nvSpPr>
          <p:cNvPr id="3" name="Content Placeholder 2"/>
          <p:cNvSpPr>
            <a:spLocks noGrp="1"/>
          </p:cNvSpPr>
          <p:nvPr>
            <p:ph idx="1"/>
          </p:nvPr>
        </p:nvSpPr>
        <p:spPr>
          <a:xfrm>
            <a:off x="457200" y="1600200"/>
            <a:ext cx="8229600" cy="5029200"/>
          </a:xfrm>
        </p:spPr>
        <p:txBody>
          <a:bodyPr rtlCol="0">
            <a:normAutofit fontScale="77500" lnSpcReduction="20000"/>
          </a:bodyPr>
          <a:lstStyle/>
          <a:p>
            <a:pPr algn="just" fontAlgn="auto">
              <a:spcAft>
                <a:spcPts val="0"/>
              </a:spcAft>
              <a:buFont typeface="Arial" pitchFamily="34" charset="0"/>
              <a:buChar char="•"/>
              <a:defRPr/>
            </a:pPr>
            <a:r>
              <a:rPr lang="en-US" dirty="0"/>
              <a:t>Virtualization at the application level virtualizes an application as a VM. On a traditional OS, an application often runs as a process. Therefore, application-level virtualization is also known as process-level virtualization. The most popular approach is to deploy high level language (HLL</a:t>
            </a:r>
            <a:r>
              <a:rPr lang="en-US" dirty="0" smtClean="0"/>
              <a:t>) VMs.</a:t>
            </a:r>
          </a:p>
          <a:p>
            <a:pPr algn="just" fontAlgn="auto">
              <a:spcAft>
                <a:spcPts val="0"/>
              </a:spcAft>
              <a:buFont typeface="Arial" pitchFamily="34" charset="0"/>
              <a:buChar char="•"/>
              <a:defRPr/>
            </a:pPr>
            <a:r>
              <a:rPr lang="en-US" dirty="0"/>
              <a:t>The process involves wrapping the application in a layer that is isolated from the host OS and other applications.</a:t>
            </a:r>
            <a:endParaRPr lang="en-US" dirty="0" smtClean="0"/>
          </a:p>
          <a:p>
            <a:pPr algn="just" fontAlgn="auto">
              <a:spcAft>
                <a:spcPts val="0"/>
              </a:spcAft>
              <a:buFont typeface="Arial" pitchFamily="34" charset="0"/>
              <a:buChar char="•"/>
              <a:defRPr/>
            </a:pPr>
            <a:r>
              <a:rPr lang="en-US" dirty="0"/>
              <a:t>the virtualization layer sits as an application program on top of the operating system, and the layer exports an abstraction of a VM that can run programs written and compiled to a particular abstract machine definition. Any program written in the HLL and compiled for this VM will be able to run on it. The Microsoft .NET CLR and Java Virtual Machine (JVM)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rtlCol="0">
            <a:normAutofit fontScale="90000"/>
          </a:bodyPr>
          <a:lstStyle/>
          <a:p>
            <a:pPr fontAlgn="auto">
              <a:spcAft>
                <a:spcPts val="0"/>
              </a:spcAft>
              <a:defRPr/>
            </a:pPr>
            <a:r>
              <a:rPr lang="en-US" dirty="0"/>
              <a:t/>
            </a:r>
            <a:br>
              <a:rPr lang="en-US" dirty="0"/>
            </a:br>
            <a:r>
              <a:rPr lang="en-US" dirty="0"/>
              <a:t> Virtualization Structures - Tools and Mechanisms 	</a:t>
            </a:r>
            <a:br>
              <a:rPr lang="en-US" dirty="0"/>
            </a:br>
            <a:endParaRPr lang="en-US" dirty="0"/>
          </a:p>
        </p:txBody>
      </p:sp>
      <p:sp>
        <p:nvSpPr>
          <p:cNvPr id="5" name="Subtitle 4"/>
          <p:cNvSpPr>
            <a:spLocks noGrp="1"/>
          </p:cNvSpPr>
          <p:nvPr>
            <p:ph type="subTitle" idx="1"/>
          </p:nvPr>
        </p:nvSpPr>
        <p:spPr/>
        <p:txBody>
          <a:bodyPr rtlCol="0">
            <a:normAutofit/>
          </a:bodyPr>
          <a:lstStyle/>
          <a:p>
            <a:pPr fontAlgn="auto">
              <a:spcAft>
                <a:spcPts val="0"/>
              </a:spcAft>
              <a:buFont typeface="Arial" pitchFamily="34" charset="0"/>
              <a:buNone/>
              <a:defRPr/>
            </a:pPr>
            <a:r>
              <a:rPr lang="en-US" dirty="0" smtClean="0"/>
              <a:t>Module ii</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1218</Words>
  <Application>Microsoft Office PowerPoint</Application>
  <PresentationFormat>On-screen Show (4:3)</PresentationFormat>
  <Paragraphs>146</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Calibri</vt:lpstr>
      <vt:lpstr>Arial</vt:lpstr>
      <vt:lpstr>新細明體</vt:lpstr>
      <vt:lpstr>Tahoma</vt:lpstr>
      <vt:lpstr>Office Theme</vt:lpstr>
      <vt:lpstr>Implementation levels of virtualization</vt:lpstr>
      <vt:lpstr>Levels of virtualizations</vt:lpstr>
      <vt:lpstr>Slide 3</vt:lpstr>
      <vt:lpstr>Instruction Set Architecture Level </vt:lpstr>
      <vt:lpstr>Hardware Abstraction Level (HAL) </vt:lpstr>
      <vt:lpstr>Operating System Level</vt:lpstr>
      <vt:lpstr>Library Support Level</vt:lpstr>
      <vt:lpstr>User-Application Level</vt:lpstr>
      <vt:lpstr>  Virtualization Structures - Tools and Mechanisms   </vt:lpstr>
      <vt:lpstr>Slide 10</vt:lpstr>
      <vt:lpstr>Hypervisor and Xen Architecture</vt:lpstr>
      <vt:lpstr>Slide 12</vt:lpstr>
      <vt:lpstr>The Xen Architecture</vt:lpstr>
      <vt:lpstr>Xen architecture</vt:lpstr>
      <vt:lpstr>Slide 15</vt:lpstr>
      <vt:lpstr>VMM support in intel</vt:lpstr>
      <vt:lpstr>Slide 17</vt:lpstr>
      <vt:lpstr>Slide 18</vt:lpstr>
      <vt:lpstr>Binary Translation with Full Virtualization</vt:lpstr>
      <vt:lpstr>Slide 20</vt:lpstr>
      <vt:lpstr>Binary translation</vt:lpstr>
      <vt:lpstr>OS assisted (Paravirtualization)</vt:lpstr>
      <vt:lpstr>OS assisted (Paravirtualization)</vt:lpstr>
      <vt:lpstr>Hardware Assisted Virtualization</vt:lpstr>
      <vt:lpstr>KVM (Kernel-Based VM)</vt:lpstr>
      <vt:lpstr>Para-Virtualization with Compiler Support</vt:lpstr>
      <vt:lpstr>Slide 27</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levels of virtualization</dc:title>
  <dc:creator>VIT-Laptop</dc:creator>
  <cp:lastModifiedBy>sangeetha</cp:lastModifiedBy>
  <cp:revision>27</cp:revision>
  <dcterms:created xsi:type="dcterms:W3CDTF">2022-07-03T14:30:43Z</dcterms:created>
  <dcterms:modified xsi:type="dcterms:W3CDTF">2023-03-21T06:28:29Z</dcterms:modified>
</cp:coreProperties>
</file>