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handoutMasterIdLst>
    <p:handoutMasterId r:id="rId49"/>
  </p:handoutMasterIdLst>
  <p:sldIdLst>
    <p:sldId id="371" r:id="rId2"/>
    <p:sldId id="422" r:id="rId3"/>
    <p:sldId id="423" r:id="rId4"/>
    <p:sldId id="425" r:id="rId5"/>
    <p:sldId id="439" r:id="rId6"/>
    <p:sldId id="427" r:id="rId7"/>
    <p:sldId id="428" r:id="rId8"/>
    <p:sldId id="445" r:id="rId9"/>
    <p:sldId id="446" r:id="rId10"/>
    <p:sldId id="440" r:id="rId11"/>
    <p:sldId id="443" r:id="rId12"/>
    <p:sldId id="444" r:id="rId13"/>
    <p:sldId id="429" r:id="rId14"/>
    <p:sldId id="441" r:id="rId15"/>
    <p:sldId id="434" r:id="rId16"/>
    <p:sldId id="435" r:id="rId17"/>
    <p:sldId id="436" r:id="rId18"/>
    <p:sldId id="438" r:id="rId19"/>
    <p:sldId id="450" r:id="rId20"/>
    <p:sldId id="448" r:id="rId21"/>
    <p:sldId id="447" r:id="rId22"/>
    <p:sldId id="387" r:id="rId23"/>
    <p:sldId id="372" r:id="rId24"/>
    <p:sldId id="396" r:id="rId25"/>
    <p:sldId id="397" r:id="rId26"/>
    <p:sldId id="395" r:id="rId27"/>
    <p:sldId id="398" r:id="rId28"/>
    <p:sldId id="399" r:id="rId29"/>
    <p:sldId id="413" r:id="rId30"/>
    <p:sldId id="400" r:id="rId31"/>
    <p:sldId id="414" r:id="rId32"/>
    <p:sldId id="404" r:id="rId33"/>
    <p:sldId id="405" r:id="rId34"/>
    <p:sldId id="406" r:id="rId35"/>
    <p:sldId id="407" r:id="rId36"/>
    <p:sldId id="408" r:id="rId37"/>
    <p:sldId id="409" r:id="rId38"/>
    <p:sldId id="410" r:id="rId39"/>
    <p:sldId id="411" r:id="rId40"/>
    <p:sldId id="412" r:id="rId41"/>
    <p:sldId id="417" r:id="rId42"/>
    <p:sldId id="401" r:id="rId43"/>
    <p:sldId id="377" r:id="rId44"/>
    <p:sldId id="379" r:id="rId45"/>
    <p:sldId id="419" r:id="rId46"/>
    <p:sldId id="421" r:id="rId47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4CF565C-4A2B-4058-9D51-FC0D36B66802}">
          <p14:sldIdLst>
            <p14:sldId id="371"/>
            <p14:sldId id="422"/>
            <p14:sldId id="423"/>
            <p14:sldId id="425"/>
            <p14:sldId id="439"/>
            <p14:sldId id="427"/>
            <p14:sldId id="428"/>
            <p14:sldId id="445"/>
            <p14:sldId id="446"/>
            <p14:sldId id="440"/>
            <p14:sldId id="443"/>
            <p14:sldId id="444"/>
            <p14:sldId id="429"/>
            <p14:sldId id="441"/>
            <p14:sldId id="434"/>
            <p14:sldId id="435"/>
            <p14:sldId id="436"/>
            <p14:sldId id="438"/>
            <p14:sldId id="450"/>
            <p14:sldId id="448"/>
            <p14:sldId id="447"/>
            <p14:sldId id="387"/>
            <p14:sldId id="372"/>
            <p14:sldId id="396"/>
            <p14:sldId id="397"/>
            <p14:sldId id="395"/>
            <p14:sldId id="398"/>
            <p14:sldId id="399"/>
            <p14:sldId id="413"/>
            <p14:sldId id="400"/>
            <p14:sldId id="414"/>
            <p14:sldId id="404"/>
            <p14:sldId id="405"/>
            <p14:sldId id="406"/>
            <p14:sldId id="407"/>
            <p14:sldId id="408"/>
            <p14:sldId id="409"/>
            <p14:sldId id="410"/>
            <p14:sldId id="411"/>
            <p14:sldId id="412"/>
            <p14:sldId id="417"/>
            <p14:sldId id="401"/>
            <p14:sldId id="377"/>
            <p14:sldId id="379"/>
            <p14:sldId id="419"/>
            <p14:sldId id="42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CC00CC"/>
    <a:srgbClr val="643200"/>
    <a:srgbClr val="006600"/>
    <a:srgbClr val="000066"/>
    <a:srgbClr val="008000"/>
    <a:srgbClr val="CC3300"/>
    <a:srgbClr val="663300"/>
    <a:srgbClr val="66FF99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15620"/>
    <p:restoredTop sz="78017" autoAdjust="0"/>
  </p:normalViewPr>
  <p:slideViewPr>
    <p:cSldViewPr>
      <p:cViewPr>
        <p:scale>
          <a:sx n="90" d="100"/>
          <a:sy n="90" d="100"/>
        </p:scale>
        <p:origin x="-582" y="57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A339D8-22F0-475C-B334-1F0744A43D93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402CC5-C223-443D-8E3C-43EEF0744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46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0E3EC3-E9A6-4745-96A2-3B207558CE44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3072DB-288D-41CF-9840-06B017A0D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487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3072DB-288D-41CF-9840-06B017A0D6A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2718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GFS/HDFS</a:t>
            </a:r>
            <a:r>
              <a:rPr lang="en-US" baseline="0" dirty="0" smtClean="0"/>
              <a:t> is built on the lessons of the past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srgbClr val="FF0000"/>
                </a:solidFill>
              </a:rPr>
              <a:t>Different</a:t>
            </a:r>
            <a:r>
              <a:rPr lang="en-US" dirty="0" smtClean="0"/>
              <a:t> characteristic than </a:t>
            </a:r>
            <a:r>
              <a:rPr lang="en-US" dirty="0" smtClean="0">
                <a:solidFill>
                  <a:srgbClr val="663300"/>
                </a:solidFill>
              </a:rPr>
              <a:t>transactional</a:t>
            </a:r>
            <a:r>
              <a:rPr lang="en-US" dirty="0" smtClean="0"/>
              <a:t> or the “customer order” data : “</a:t>
            </a:r>
            <a:r>
              <a:rPr lang="en-US" dirty="0" smtClean="0">
                <a:solidFill>
                  <a:srgbClr val="0000FF"/>
                </a:solidFill>
              </a:rPr>
              <a:t>write once read many (WORM)</a:t>
            </a:r>
            <a:r>
              <a:rPr lang="en-US" dirty="0" smtClean="0"/>
              <a:t>” 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3072DB-288D-41CF-9840-06B017A0D6A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1219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GFS</a:t>
            </a:r>
            <a:r>
              <a:rPr lang="en-US" baseline="0" dirty="0" smtClean="0"/>
              <a:t> does not need to support any application , e.g. oracle</a:t>
            </a:r>
          </a:p>
          <a:p>
            <a:r>
              <a:rPr lang="en-US" baseline="0" dirty="0" smtClean="0"/>
              <a:t>Has standard read , write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3072DB-288D-41CF-9840-06B017A0D6A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7426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1- Who has the lease for</a:t>
            </a:r>
            <a:r>
              <a:rPr lang="en-US" baseline="0" dirty="0" smtClean="0"/>
              <a:t> this chunk of the data</a:t>
            </a:r>
          </a:p>
          <a:p>
            <a:r>
              <a:rPr lang="en-US" baseline="0" dirty="0" smtClean="0"/>
              <a:t>2- After getting the information from master: Client pushes the data in a pipeline fashion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3072DB-288D-41CF-9840-06B017A0D6A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4313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Unlike write, no offset</a:t>
            </a:r>
          </a:p>
          <a:p>
            <a:r>
              <a:rPr lang="en-US" b="1" dirty="0" smtClean="0"/>
              <a:t>Advantage: many producers and many consumers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3072DB-288D-41CF-9840-06B017A0D6A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7404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Recent creations used as a proxy for load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3072DB-288D-41CF-9840-06B017A0D6A2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023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3072DB-288D-41CF-9840-06B017A0D6A2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1298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3072DB-288D-41CF-9840-06B017A0D6A2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9495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3072DB-288D-41CF-9840-06B017A0D6A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3869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3072DB-288D-41CF-9840-06B017A0D6A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5153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Input is typically sorted, output is output exactly as is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All inputs with the </a:t>
            </a:r>
            <a:r>
              <a:rPr lang="en-US" dirty="0" smtClean="0">
                <a:solidFill>
                  <a:srgbClr val="003300"/>
                </a:solidFill>
              </a:rPr>
              <a:t>same key </a:t>
            </a:r>
            <a:r>
              <a:rPr lang="en-US" i="1" dirty="0" smtClean="0"/>
              <a:t>must</a:t>
            </a:r>
            <a:r>
              <a:rPr lang="en-US" dirty="0" smtClean="0"/>
              <a:t> go to the same reducer!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3072DB-288D-41CF-9840-06B017A0D6A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643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6600"/>
                </a:solidFill>
              </a:rPr>
              <a:t>Master scheduling policy:</a:t>
            </a:r>
          </a:p>
          <a:p>
            <a:pPr lvl="1"/>
            <a:r>
              <a:rPr lang="en-US" dirty="0" smtClean="0"/>
              <a:t>Asks GFS for locations of replicas of input file blocks</a:t>
            </a:r>
          </a:p>
          <a:p>
            <a:pPr lvl="1"/>
            <a:r>
              <a:rPr lang="en-US" dirty="0" smtClean="0"/>
              <a:t>Map tasks scheduled so GFS input block replica are on same machine or same rack</a:t>
            </a:r>
          </a:p>
          <a:p>
            <a:r>
              <a:rPr lang="en-US" dirty="0" smtClean="0"/>
              <a:t>Effect: Thousands of machines </a:t>
            </a:r>
            <a:r>
              <a:rPr lang="en-US" dirty="0" smtClean="0">
                <a:solidFill>
                  <a:srgbClr val="7030A0"/>
                </a:solidFill>
              </a:rPr>
              <a:t>read input at local disk speed</a:t>
            </a:r>
          </a:p>
          <a:p>
            <a:pPr lvl="1"/>
            <a:r>
              <a:rPr lang="en-US" dirty="0" smtClean="0"/>
              <a:t>Eliminate network bottleneck!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3072DB-288D-41CF-9840-06B017A0D6A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1181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3072DB-288D-41CF-9840-06B017A0D6A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9079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Effect: Dramatically shortens job completion time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3072DB-288D-41CF-9840-06B017A0D6A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1288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3072DB-288D-41CF-9840-06B017A0D6A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0729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Symposium on Operating Systems Principles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3072DB-288D-41CF-9840-06B017A0D6A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883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8E84F-F75C-4F67-8B6D-FEEC05D19212}" type="datetime1">
              <a:rPr lang="en-US" smtClean="0"/>
              <a:t>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70496-1CF9-408E-B326-6CCA99B85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587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A4632-C7A7-4ED8-8921-52A5DF0529A6}" type="datetime1">
              <a:rPr lang="en-US" smtClean="0"/>
              <a:t>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70496-1CF9-408E-B326-6CCA99B85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533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74BDD-AAD7-412B-9638-7786216834D9}" type="datetime1">
              <a:rPr lang="en-US" smtClean="0"/>
              <a:t>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70496-1CF9-408E-B326-6CCA99B85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150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30000"/>
              </a:lnSpc>
              <a:spcBef>
                <a:spcPts val="1800"/>
              </a:spcBef>
              <a:spcAft>
                <a:spcPts val="600"/>
              </a:spcAft>
              <a:defRPr/>
            </a:lvl1pPr>
            <a:lvl2pPr>
              <a:lnSpc>
                <a:spcPct val="120000"/>
              </a:lnSpc>
              <a:spcBef>
                <a:spcPts val="900"/>
              </a:spcBef>
              <a:spcAft>
                <a:spcPts val="400"/>
              </a:spcAft>
              <a:defRPr/>
            </a:lvl2pPr>
            <a:lvl3pPr>
              <a:lnSpc>
                <a:spcPct val="110000"/>
              </a:lnSpc>
              <a:spcBef>
                <a:spcPts val="600"/>
              </a:spcBef>
              <a:spcAft>
                <a:spcPts val="300"/>
              </a:spcAft>
              <a:defRPr/>
            </a:lvl3pPr>
            <a:lvl4pPr>
              <a:lnSpc>
                <a:spcPct val="110000"/>
              </a:lnSpc>
              <a:spcBef>
                <a:spcPts val="400"/>
              </a:spcBef>
              <a:spcAft>
                <a:spcPts val="100"/>
              </a:spcAft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B2A09-BE09-4925-839A-72D78AADFA58}" type="datetime1">
              <a:rPr lang="en-US" smtClean="0"/>
              <a:t>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70496-1CF9-408E-B326-6CCA99B85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1321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1DFA5-DB53-4DF9-AC4A-D8D2825C8ED5}" type="datetime1">
              <a:rPr lang="en-US" smtClean="0"/>
              <a:t>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70496-1CF9-408E-B326-6CCA99B85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03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3467-CE78-4B9D-A3C3-1AB303E99167}" type="datetime1">
              <a:rPr lang="en-US" smtClean="0"/>
              <a:t>1/13/2020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70496-1CF9-408E-B326-6CCA99B85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16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98267-3925-4184-AA6B-58FBC96E90B0}" type="datetime1">
              <a:rPr lang="en-US" smtClean="0"/>
              <a:t>1/13/2020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70496-1CF9-408E-B326-6CCA99B85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689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F76B3-067E-4C24-9FA2-27BE000D9849}" type="datetime1">
              <a:rPr lang="en-US" smtClean="0"/>
              <a:t>1/13/2020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70496-1CF9-408E-B326-6CCA99B85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783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EE4E3-59BF-4465-9791-E6182FF9A353}" type="datetime1">
              <a:rPr lang="en-US" smtClean="0"/>
              <a:t>1/13/2020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70496-1CF9-408E-B326-6CCA99B85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865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C52D9-1AC7-433F-9730-AC7096C84B68}" type="datetime1">
              <a:rPr lang="en-US" smtClean="0"/>
              <a:t>1/13/2020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70496-1CF9-408E-B326-6CCA99B85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218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2A232-2523-42ED-9E69-CCB941BF4531}" type="datetime1">
              <a:rPr lang="en-US" smtClean="0"/>
              <a:t>1/13/2020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70496-1CF9-408E-B326-6CCA99B85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612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D69A25-87C0-495D-8AE9-17CDF8E3D2A8}" type="datetime1">
              <a:rPr lang="en-US" smtClean="0"/>
              <a:t>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070496-1CF9-408E-B326-6CCA99B85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356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7200" b="1" dirty="0" smtClean="0">
                <a:solidFill>
                  <a:srgbClr val="0000FF"/>
                </a:solidFill>
              </a:rPr>
              <a:t>MapReduce</a:t>
            </a:r>
            <a:endParaRPr lang="en-US" sz="7200" b="1" dirty="0">
              <a:solidFill>
                <a:srgbClr val="0000FF"/>
              </a:solidFill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921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MapReduce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70496-1CF9-408E-B326-6CCA99B85165}" type="slidenum">
              <a:rPr lang="en-US" smtClean="0"/>
              <a:t>10</a:t>
            </a:fld>
            <a:endParaRPr lang="en-US"/>
          </a:p>
        </p:txBody>
      </p:sp>
      <p:sp>
        <p:nvSpPr>
          <p:cNvPr id="28" name="Oval 4"/>
          <p:cNvSpPr>
            <a:spLocks noChangeArrowheads="1"/>
          </p:cNvSpPr>
          <p:nvPr/>
        </p:nvSpPr>
        <p:spPr bwMode="auto">
          <a:xfrm>
            <a:off x="3657600" y="1194485"/>
            <a:ext cx="1447800" cy="6858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/>
            <a:r>
              <a:rPr lang="en-US" altLang="en-US" dirty="0" smtClean="0"/>
              <a:t>Hadoop</a:t>
            </a:r>
            <a:endParaRPr lang="en-US" altLang="en-US" dirty="0"/>
          </a:p>
          <a:p>
            <a:pPr algn="ctr"/>
            <a:r>
              <a:rPr lang="en-US" altLang="en-US" dirty="0"/>
              <a:t>Program</a:t>
            </a:r>
          </a:p>
        </p:txBody>
      </p:sp>
      <p:sp>
        <p:nvSpPr>
          <p:cNvPr id="33" name="Oval 5"/>
          <p:cNvSpPr>
            <a:spLocks noChangeArrowheads="1"/>
          </p:cNvSpPr>
          <p:nvPr/>
        </p:nvSpPr>
        <p:spPr bwMode="auto">
          <a:xfrm>
            <a:off x="3886200" y="2566085"/>
            <a:ext cx="990600" cy="4572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/>
            <a:r>
              <a:rPr lang="en-US" altLang="en-US" dirty="0"/>
              <a:t>Master</a:t>
            </a:r>
          </a:p>
        </p:txBody>
      </p:sp>
      <p:grpSp>
        <p:nvGrpSpPr>
          <p:cNvPr id="36" name="Group 36"/>
          <p:cNvGrpSpPr>
            <a:grpSpLocks/>
          </p:cNvGrpSpPr>
          <p:nvPr/>
        </p:nvGrpSpPr>
        <p:grpSpPr bwMode="auto">
          <a:xfrm>
            <a:off x="2438400" y="1727885"/>
            <a:ext cx="3657600" cy="2057400"/>
            <a:chOff x="1536" y="1200"/>
            <a:chExt cx="2304" cy="1296"/>
          </a:xfrm>
        </p:grpSpPr>
        <p:sp>
          <p:nvSpPr>
            <p:cNvPr id="37" name="Line 30"/>
            <p:cNvSpPr>
              <a:spLocks noChangeShapeType="1"/>
            </p:cNvSpPr>
            <p:nvPr/>
          </p:nvSpPr>
          <p:spPr bwMode="auto">
            <a:xfrm>
              <a:off x="2736" y="1296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Line 31"/>
            <p:cNvSpPr>
              <a:spLocks noChangeShapeType="1"/>
            </p:cNvSpPr>
            <p:nvPr/>
          </p:nvSpPr>
          <p:spPr bwMode="auto">
            <a:xfrm flipH="1">
              <a:off x="1536" y="1200"/>
              <a:ext cx="864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Line 32"/>
            <p:cNvSpPr>
              <a:spLocks noChangeShapeType="1"/>
            </p:cNvSpPr>
            <p:nvPr/>
          </p:nvSpPr>
          <p:spPr bwMode="auto">
            <a:xfrm>
              <a:off x="3168" y="1200"/>
              <a:ext cx="672" cy="1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Text Box 33"/>
            <p:cNvSpPr txBox="1">
              <a:spLocks noChangeArrowheads="1"/>
            </p:cNvSpPr>
            <p:nvPr/>
          </p:nvSpPr>
          <p:spPr bwMode="auto">
            <a:xfrm>
              <a:off x="1728" y="1392"/>
              <a:ext cx="40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r>
                <a:rPr lang="en-US" altLang="en-US" dirty="0"/>
                <a:t>fork</a:t>
              </a:r>
            </a:p>
          </p:txBody>
        </p:sp>
        <p:sp>
          <p:nvSpPr>
            <p:cNvPr id="41" name="Text Box 34"/>
            <p:cNvSpPr txBox="1">
              <a:spLocks noChangeArrowheads="1"/>
            </p:cNvSpPr>
            <p:nvPr/>
          </p:nvSpPr>
          <p:spPr bwMode="auto">
            <a:xfrm>
              <a:off x="2384" y="1353"/>
              <a:ext cx="40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r>
                <a:rPr lang="en-US" altLang="en-US" dirty="0"/>
                <a:t>fork</a:t>
              </a:r>
            </a:p>
          </p:txBody>
        </p:sp>
        <p:sp>
          <p:nvSpPr>
            <p:cNvPr id="42" name="Text Box 35"/>
            <p:cNvSpPr txBox="1">
              <a:spLocks noChangeArrowheads="1"/>
            </p:cNvSpPr>
            <p:nvPr/>
          </p:nvSpPr>
          <p:spPr bwMode="auto">
            <a:xfrm>
              <a:off x="3312" y="1344"/>
              <a:ext cx="40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r>
                <a:rPr lang="en-US" altLang="en-US"/>
                <a:t>fork</a:t>
              </a:r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2743200" y="2718485"/>
            <a:ext cx="3429001" cy="1143000"/>
            <a:chOff x="2743200" y="2031504"/>
            <a:chExt cx="3429001" cy="1143000"/>
          </a:xfrm>
        </p:grpSpPr>
        <p:sp>
          <p:nvSpPr>
            <p:cNvPr id="47" name="Line 37"/>
            <p:cNvSpPr>
              <a:spLocks noChangeShapeType="1"/>
            </p:cNvSpPr>
            <p:nvPr/>
          </p:nvSpPr>
          <p:spPr bwMode="auto">
            <a:xfrm flipH="1">
              <a:off x="2895600" y="2183904"/>
              <a:ext cx="99060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Line 38"/>
            <p:cNvSpPr>
              <a:spLocks noChangeShapeType="1"/>
            </p:cNvSpPr>
            <p:nvPr/>
          </p:nvSpPr>
          <p:spPr bwMode="auto">
            <a:xfrm>
              <a:off x="4876800" y="2183904"/>
              <a:ext cx="914400" cy="990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Text Box 39"/>
            <p:cNvSpPr txBox="1">
              <a:spLocks noChangeArrowheads="1"/>
            </p:cNvSpPr>
            <p:nvPr/>
          </p:nvSpPr>
          <p:spPr bwMode="auto">
            <a:xfrm>
              <a:off x="2743200" y="2031504"/>
              <a:ext cx="909638" cy="641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r>
                <a:rPr lang="en-US" altLang="en-US" dirty="0"/>
                <a:t>assign</a:t>
              </a:r>
            </a:p>
            <a:p>
              <a:r>
                <a:rPr lang="en-US" altLang="en-US" dirty="0"/>
                <a:t>map</a:t>
              </a:r>
            </a:p>
          </p:txBody>
        </p:sp>
        <p:sp>
          <p:nvSpPr>
            <p:cNvPr id="50" name="Text Box 40"/>
            <p:cNvSpPr txBox="1">
              <a:spLocks noChangeArrowheads="1"/>
            </p:cNvSpPr>
            <p:nvPr/>
          </p:nvSpPr>
          <p:spPr bwMode="auto">
            <a:xfrm>
              <a:off x="5211763" y="2139454"/>
              <a:ext cx="960438" cy="641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r>
                <a:rPr lang="en-US" altLang="en-US"/>
                <a:t>assign</a:t>
              </a:r>
            </a:p>
            <a:p>
              <a:r>
                <a:rPr lang="en-US" altLang="en-US"/>
                <a:t>reduce</a:t>
              </a: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5638800" y="3939729"/>
            <a:ext cx="990600" cy="1447800"/>
            <a:chOff x="5638800" y="2886348"/>
            <a:chExt cx="990600" cy="1447800"/>
          </a:xfrm>
        </p:grpSpPr>
        <p:sp>
          <p:nvSpPr>
            <p:cNvPr id="53" name="Oval 23"/>
            <p:cNvSpPr>
              <a:spLocks noChangeArrowheads="1"/>
            </p:cNvSpPr>
            <p:nvPr/>
          </p:nvSpPr>
          <p:spPr bwMode="auto">
            <a:xfrm>
              <a:off x="5638800" y="3876948"/>
              <a:ext cx="9906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/>
              <a:r>
                <a:rPr lang="en-US" altLang="en-US" dirty="0"/>
                <a:t>Worker</a:t>
              </a:r>
            </a:p>
          </p:txBody>
        </p:sp>
        <p:sp>
          <p:nvSpPr>
            <p:cNvPr id="54" name="Oval 24"/>
            <p:cNvSpPr>
              <a:spLocks noChangeArrowheads="1"/>
            </p:cNvSpPr>
            <p:nvPr/>
          </p:nvSpPr>
          <p:spPr bwMode="auto">
            <a:xfrm>
              <a:off x="5638800" y="2886348"/>
              <a:ext cx="9906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/>
              <a:r>
                <a:rPr lang="en-US" altLang="en-US" dirty="0"/>
                <a:t>Worker</a:t>
              </a:r>
            </a:p>
          </p:txBody>
        </p:sp>
      </p:grpSp>
      <p:grpSp>
        <p:nvGrpSpPr>
          <p:cNvPr id="55" name="Group 65"/>
          <p:cNvGrpSpPr>
            <a:grpSpLocks/>
          </p:cNvGrpSpPr>
          <p:nvPr/>
        </p:nvGrpSpPr>
        <p:grpSpPr bwMode="auto">
          <a:xfrm>
            <a:off x="1981200" y="3634929"/>
            <a:ext cx="990600" cy="2133600"/>
            <a:chOff x="1248" y="2352"/>
            <a:chExt cx="624" cy="1344"/>
          </a:xfrm>
        </p:grpSpPr>
        <p:sp>
          <p:nvSpPr>
            <p:cNvPr id="56" name="Oval 6"/>
            <p:cNvSpPr>
              <a:spLocks noChangeArrowheads="1"/>
            </p:cNvSpPr>
            <p:nvPr/>
          </p:nvSpPr>
          <p:spPr bwMode="auto">
            <a:xfrm>
              <a:off x="1248" y="2352"/>
              <a:ext cx="624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/>
              <a:r>
                <a:rPr lang="en-US" altLang="en-US" dirty="0"/>
                <a:t>Worker</a:t>
              </a:r>
            </a:p>
          </p:txBody>
        </p:sp>
        <p:sp>
          <p:nvSpPr>
            <p:cNvPr id="57" name="Oval 7"/>
            <p:cNvSpPr>
              <a:spLocks noChangeArrowheads="1"/>
            </p:cNvSpPr>
            <p:nvPr/>
          </p:nvSpPr>
          <p:spPr bwMode="auto">
            <a:xfrm>
              <a:off x="1248" y="2880"/>
              <a:ext cx="624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/>
              <a:r>
                <a:rPr lang="en-US" altLang="en-US"/>
                <a:t>Worker</a:t>
              </a:r>
            </a:p>
          </p:txBody>
        </p:sp>
        <p:sp>
          <p:nvSpPr>
            <p:cNvPr id="58" name="Oval 8"/>
            <p:cNvSpPr>
              <a:spLocks noChangeArrowheads="1"/>
            </p:cNvSpPr>
            <p:nvPr/>
          </p:nvSpPr>
          <p:spPr bwMode="auto">
            <a:xfrm>
              <a:off x="1248" y="3408"/>
              <a:ext cx="624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/>
              <a:r>
                <a:rPr lang="en-US" altLang="en-US"/>
                <a:t>Worker</a:t>
              </a:r>
            </a:p>
          </p:txBody>
        </p:sp>
      </p:grpSp>
      <p:grpSp>
        <p:nvGrpSpPr>
          <p:cNvPr id="59" name="Group 46"/>
          <p:cNvGrpSpPr>
            <a:grpSpLocks/>
          </p:cNvGrpSpPr>
          <p:nvPr/>
        </p:nvGrpSpPr>
        <p:grpSpPr bwMode="auto">
          <a:xfrm>
            <a:off x="1066800" y="3863529"/>
            <a:ext cx="914400" cy="1676400"/>
            <a:chOff x="672" y="2496"/>
            <a:chExt cx="576" cy="1056"/>
          </a:xfrm>
        </p:grpSpPr>
        <p:sp>
          <p:nvSpPr>
            <p:cNvPr id="60" name="Line 42"/>
            <p:cNvSpPr>
              <a:spLocks noChangeShapeType="1"/>
            </p:cNvSpPr>
            <p:nvPr/>
          </p:nvSpPr>
          <p:spPr bwMode="auto">
            <a:xfrm flipV="1">
              <a:off x="672" y="2496"/>
              <a:ext cx="576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Line 43"/>
            <p:cNvSpPr>
              <a:spLocks noChangeShapeType="1"/>
            </p:cNvSpPr>
            <p:nvPr/>
          </p:nvSpPr>
          <p:spPr bwMode="auto">
            <a:xfrm>
              <a:off x="672" y="3024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Line 44"/>
            <p:cNvSpPr>
              <a:spLocks noChangeShapeType="1"/>
            </p:cNvSpPr>
            <p:nvPr/>
          </p:nvSpPr>
          <p:spPr bwMode="auto">
            <a:xfrm>
              <a:off x="672" y="3216"/>
              <a:ext cx="576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Text Box 45"/>
            <p:cNvSpPr txBox="1">
              <a:spLocks noChangeArrowheads="1"/>
            </p:cNvSpPr>
            <p:nvPr/>
          </p:nvSpPr>
          <p:spPr bwMode="auto">
            <a:xfrm>
              <a:off x="672" y="2784"/>
              <a:ext cx="43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r>
                <a:rPr lang="en-US" altLang="en-US"/>
                <a:t>read</a:t>
              </a:r>
            </a:p>
          </p:txBody>
        </p:sp>
      </p:grpSp>
      <p:grpSp>
        <p:nvGrpSpPr>
          <p:cNvPr id="64" name="Group 51"/>
          <p:cNvGrpSpPr>
            <a:grpSpLocks/>
          </p:cNvGrpSpPr>
          <p:nvPr/>
        </p:nvGrpSpPr>
        <p:grpSpPr bwMode="auto">
          <a:xfrm>
            <a:off x="2971800" y="3634929"/>
            <a:ext cx="1600200" cy="2133600"/>
            <a:chOff x="1872" y="2352"/>
            <a:chExt cx="1008" cy="1344"/>
          </a:xfrm>
        </p:grpSpPr>
        <p:grpSp>
          <p:nvGrpSpPr>
            <p:cNvPr id="65" name="Group 16"/>
            <p:cNvGrpSpPr>
              <a:grpSpLocks/>
            </p:cNvGrpSpPr>
            <p:nvPr/>
          </p:nvGrpSpPr>
          <p:grpSpPr bwMode="auto">
            <a:xfrm>
              <a:off x="2592" y="2352"/>
              <a:ext cx="288" cy="288"/>
              <a:chOff x="2640" y="2160"/>
              <a:chExt cx="288" cy="288"/>
            </a:xfrm>
          </p:grpSpPr>
          <p:sp>
            <p:nvSpPr>
              <p:cNvPr id="76" name="Rectangle 14"/>
              <p:cNvSpPr>
                <a:spLocks noChangeArrowheads="1"/>
              </p:cNvSpPr>
              <p:nvPr/>
            </p:nvSpPr>
            <p:spPr bwMode="auto">
              <a:xfrm>
                <a:off x="2640" y="2160"/>
                <a:ext cx="144" cy="288"/>
              </a:xfrm>
              <a:prstGeom prst="rect">
                <a:avLst/>
              </a:prstGeom>
              <a:solidFill>
                <a:srgbClr val="FF505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77" name="Rectangle 15"/>
              <p:cNvSpPr>
                <a:spLocks noChangeArrowheads="1"/>
              </p:cNvSpPr>
              <p:nvPr/>
            </p:nvSpPr>
            <p:spPr bwMode="auto">
              <a:xfrm>
                <a:off x="2784" y="2160"/>
                <a:ext cx="144" cy="288"/>
              </a:xfrm>
              <a:prstGeom prst="rect">
                <a:avLst/>
              </a:prstGeom>
              <a:solidFill>
                <a:srgbClr val="FF505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endParaRPr lang="en-US" altLang="en-US"/>
              </a:p>
            </p:txBody>
          </p:sp>
        </p:grpSp>
        <p:grpSp>
          <p:nvGrpSpPr>
            <p:cNvPr id="66" name="Group 17"/>
            <p:cNvGrpSpPr>
              <a:grpSpLocks/>
            </p:cNvGrpSpPr>
            <p:nvPr/>
          </p:nvGrpSpPr>
          <p:grpSpPr bwMode="auto">
            <a:xfrm>
              <a:off x="2592" y="2880"/>
              <a:ext cx="288" cy="288"/>
              <a:chOff x="2640" y="2160"/>
              <a:chExt cx="288" cy="288"/>
            </a:xfrm>
          </p:grpSpPr>
          <p:sp>
            <p:nvSpPr>
              <p:cNvPr id="74" name="Rectangle 18"/>
              <p:cNvSpPr>
                <a:spLocks noChangeArrowheads="1"/>
              </p:cNvSpPr>
              <p:nvPr/>
            </p:nvSpPr>
            <p:spPr bwMode="auto">
              <a:xfrm>
                <a:off x="2640" y="2160"/>
                <a:ext cx="144" cy="288"/>
              </a:xfrm>
              <a:prstGeom prst="rect">
                <a:avLst/>
              </a:prstGeom>
              <a:solidFill>
                <a:srgbClr val="FF505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75" name="Rectangle 19"/>
              <p:cNvSpPr>
                <a:spLocks noChangeArrowheads="1"/>
              </p:cNvSpPr>
              <p:nvPr/>
            </p:nvSpPr>
            <p:spPr bwMode="auto">
              <a:xfrm>
                <a:off x="2784" y="2160"/>
                <a:ext cx="144" cy="288"/>
              </a:xfrm>
              <a:prstGeom prst="rect">
                <a:avLst/>
              </a:prstGeom>
              <a:solidFill>
                <a:srgbClr val="FF505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endParaRPr lang="en-US" altLang="en-US"/>
              </a:p>
            </p:txBody>
          </p:sp>
        </p:grpSp>
        <p:grpSp>
          <p:nvGrpSpPr>
            <p:cNvPr id="67" name="Group 20"/>
            <p:cNvGrpSpPr>
              <a:grpSpLocks/>
            </p:cNvGrpSpPr>
            <p:nvPr/>
          </p:nvGrpSpPr>
          <p:grpSpPr bwMode="auto">
            <a:xfrm>
              <a:off x="2592" y="3408"/>
              <a:ext cx="288" cy="288"/>
              <a:chOff x="2640" y="2160"/>
              <a:chExt cx="288" cy="288"/>
            </a:xfrm>
          </p:grpSpPr>
          <p:sp>
            <p:nvSpPr>
              <p:cNvPr id="72" name="Rectangle 21"/>
              <p:cNvSpPr>
                <a:spLocks noChangeArrowheads="1"/>
              </p:cNvSpPr>
              <p:nvPr/>
            </p:nvSpPr>
            <p:spPr bwMode="auto">
              <a:xfrm>
                <a:off x="2640" y="2160"/>
                <a:ext cx="144" cy="288"/>
              </a:xfrm>
              <a:prstGeom prst="rect">
                <a:avLst/>
              </a:prstGeom>
              <a:solidFill>
                <a:srgbClr val="FF505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73" name="Rectangle 22"/>
              <p:cNvSpPr>
                <a:spLocks noChangeArrowheads="1"/>
              </p:cNvSpPr>
              <p:nvPr/>
            </p:nvSpPr>
            <p:spPr bwMode="auto">
              <a:xfrm>
                <a:off x="2784" y="2160"/>
                <a:ext cx="144" cy="288"/>
              </a:xfrm>
              <a:prstGeom prst="rect">
                <a:avLst/>
              </a:prstGeom>
              <a:solidFill>
                <a:srgbClr val="FF505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68" name="Line 47"/>
            <p:cNvSpPr>
              <a:spLocks noChangeShapeType="1"/>
            </p:cNvSpPr>
            <p:nvPr/>
          </p:nvSpPr>
          <p:spPr bwMode="auto">
            <a:xfrm>
              <a:off x="1872" y="2496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Line 48"/>
            <p:cNvSpPr>
              <a:spLocks noChangeShapeType="1"/>
            </p:cNvSpPr>
            <p:nvPr/>
          </p:nvSpPr>
          <p:spPr bwMode="auto">
            <a:xfrm>
              <a:off x="1872" y="3024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Line 49"/>
            <p:cNvSpPr>
              <a:spLocks noChangeShapeType="1"/>
            </p:cNvSpPr>
            <p:nvPr/>
          </p:nvSpPr>
          <p:spPr bwMode="auto">
            <a:xfrm>
              <a:off x="1872" y="3552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Text Box 50"/>
            <p:cNvSpPr txBox="1">
              <a:spLocks noChangeArrowheads="1"/>
            </p:cNvSpPr>
            <p:nvPr/>
          </p:nvSpPr>
          <p:spPr bwMode="auto">
            <a:xfrm>
              <a:off x="1970" y="2620"/>
              <a:ext cx="482" cy="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r>
                <a:rPr lang="en-US" altLang="en-US" sz="1600" dirty="0"/>
                <a:t>local</a:t>
              </a:r>
              <a:endParaRPr lang="en-US" altLang="en-US" dirty="0"/>
            </a:p>
            <a:p>
              <a:r>
                <a:rPr lang="en-US" altLang="en-US" dirty="0"/>
                <a:t>write</a:t>
              </a:r>
            </a:p>
          </p:txBody>
        </p:sp>
      </p:grpSp>
      <p:grpSp>
        <p:nvGrpSpPr>
          <p:cNvPr id="78" name="Group 59"/>
          <p:cNvGrpSpPr>
            <a:grpSpLocks/>
          </p:cNvGrpSpPr>
          <p:nvPr/>
        </p:nvGrpSpPr>
        <p:grpSpPr bwMode="auto">
          <a:xfrm>
            <a:off x="4572000" y="3863528"/>
            <a:ext cx="1074738" cy="2416175"/>
            <a:chOff x="2880" y="2496"/>
            <a:chExt cx="677" cy="1522"/>
          </a:xfrm>
        </p:grpSpPr>
        <p:sp>
          <p:nvSpPr>
            <p:cNvPr id="79" name="Line 52"/>
            <p:cNvSpPr>
              <a:spLocks noChangeShapeType="1"/>
            </p:cNvSpPr>
            <p:nvPr/>
          </p:nvSpPr>
          <p:spPr bwMode="auto">
            <a:xfrm>
              <a:off x="2880" y="2496"/>
              <a:ext cx="67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Line 53"/>
            <p:cNvSpPr>
              <a:spLocks noChangeShapeType="1"/>
            </p:cNvSpPr>
            <p:nvPr/>
          </p:nvSpPr>
          <p:spPr bwMode="auto">
            <a:xfrm>
              <a:off x="2880" y="2496"/>
              <a:ext cx="672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Line 54"/>
            <p:cNvSpPr>
              <a:spLocks noChangeShapeType="1"/>
            </p:cNvSpPr>
            <p:nvPr/>
          </p:nvSpPr>
          <p:spPr bwMode="auto">
            <a:xfrm flipV="1">
              <a:off x="2880" y="2688"/>
              <a:ext cx="67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Line 55"/>
            <p:cNvSpPr>
              <a:spLocks noChangeShapeType="1"/>
            </p:cNvSpPr>
            <p:nvPr/>
          </p:nvSpPr>
          <p:spPr bwMode="auto">
            <a:xfrm>
              <a:off x="2880" y="3024"/>
              <a:ext cx="67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" name="Line 56"/>
            <p:cNvSpPr>
              <a:spLocks noChangeShapeType="1"/>
            </p:cNvSpPr>
            <p:nvPr/>
          </p:nvSpPr>
          <p:spPr bwMode="auto">
            <a:xfrm flipV="1">
              <a:off x="2880" y="2736"/>
              <a:ext cx="672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" name="Line 57"/>
            <p:cNvSpPr>
              <a:spLocks noChangeShapeType="1"/>
            </p:cNvSpPr>
            <p:nvPr/>
          </p:nvSpPr>
          <p:spPr bwMode="auto">
            <a:xfrm flipV="1">
              <a:off x="2880" y="3312"/>
              <a:ext cx="67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" name="Text Box 58"/>
            <p:cNvSpPr txBox="1">
              <a:spLocks noChangeArrowheads="1"/>
            </p:cNvSpPr>
            <p:nvPr/>
          </p:nvSpPr>
          <p:spPr bwMode="auto">
            <a:xfrm>
              <a:off x="2976" y="3456"/>
              <a:ext cx="581" cy="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r>
                <a:rPr lang="en-US" altLang="en-US" sz="1600" dirty="0"/>
                <a:t>remote</a:t>
              </a:r>
            </a:p>
            <a:p>
              <a:r>
                <a:rPr lang="en-US" altLang="en-US" sz="1600" dirty="0"/>
                <a:t>read</a:t>
              </a:r>
              <a:r>
                <a:rPr lang="en-US" altLang="en-US" dirty="0"/>
                <a:t>,</a:t>
              </a:r>
            </a:p>
            <a:p>
              <a:r>
                <a:rPr lang="en-US" altLang="en-US" dirty="0"/>
                <a:t>sort</a:t>
              </a:r>
            </a:p>
          </p:txBody>
        </p:sp>
      </p:grpSp>
      <p:grpSp>
        <p:nvGrpSpPr>
          <p:cNvPr id="92" name="Group 70"/>
          <p:cNvGrpSpPr>
            <a:grpSpLocks/>
          </p:cNvGrpSpPr>
          <p:nvPr/>
        </p:nvGrpSpPr>
        <p:grpSpPr bwMode="auto">
          <a:xfrm>
            <a:off x="-65088" y="3114229"/>
            <a:ext cx="1423988" cy="2044700"/>
            <a:chOff x="-41" y="2024"/>
            <a:chExt cx="897" cy="1288"/>
          </a:xfrm>
        </p:grpSpPr>
        <p:grpSp>
          <p:nvGrpSpPr>
            <p:cNvPr id="93" name="Group 64"/>
            <p:cNvGrpSpPr>
              <a:grpSpLocks/>
            </p:cNvGrpSpPr>
            <p:nvPr/>
          </p:nvGrpSpPr>
          <p:grpSpPr bwMode="auto">
            <a:xfrm>
              <a:off x="144" y="2736"/>
              <a:ext cx="528" cy="576"/>
              <a:chOff x="144" y="2736"/>
              <a:chExt cx="528" cy="576"/>
            </a:xfrm>
          </p:grpSpPr>
          <p:sp>
            <p:nvSpPr>
              <p:cNvPr id="96" name="Rectangle 9"/>
              <p:cNvSpPr>
                <a:spLocks noChangeArrowheads="1"/>
              </p:cNvSpPr>
              <p:nvPr/>
            </p:nvSpPr>
            <p:spPr bwMode="auto">
              <a:xfrm>
                <a:off x="144" y="2736"/>
                <a:ext cx="528" cy="192"/>
              </a:xfrm>
              <a:prstGeom prst="rect">
                <a:avLst/>
              </a:prstGeom>
              <a:solidFill>
                <a:srgbClr val="FF505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algn="ctr"/>
                <a:r>
                  <a:rPr lang="en-US" altLang="en-US"/>
                  <a:t>Split 0</a:t>
                </a:r>
              </a:p>
            </p:txBody>
          </p:sp>
          <p:sp>
            <p:nvSpPr>
              <p:cNvPr id="97" name="Rectangle 10"/>
              <p:cNvSpPr>
                <a:spLocks noChangeArrowheads="1"/>
              </p:cNvSpPr>
              <p:nvPr/>
            </p:nvSpPr>
            <p:spPr bwMode="auto">
              <a:xfrm>
                <a:off x="144" y="2928"/>
                <a:ext cx="528" cy="192"/>
              </a:xfrm>
              <a:prstGeom prst="rect">
                <a:avLst/>
              </a:prstGeom>
              <a:solidFill>
                <a:srgbClr val="FF505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algn="ctr"/>
                <a:r>
                  <a:rPr lang="en-US" altLang="en-US"/>
                  <a:t>Split 1</a:t>
                </a:r>
              </a:p>
            </p:txBody>
          </p:sp>
          <p:sp>
            <p:nvSpPr>
              <p:cNvPr id="98" name="Rectangle 11"/>
              <p:cNvSpPr>
                <a:spLocks noChangeArrowheads="1"/>
              </p:cNvSpPr>
              <p:nvPr/>
            </p:nvSpPr>
            <p:spPr bwMode="auto">
              <a:xfrm>
                <a:off x="144" y="3120"/>
                <a:ext cx="528" cy="192"/>
              </a:xfrm>
              <a:prstGeom prst="rect">
                <a:avLst/>
              </a:prstGeom>
              <a:solidFill>
                <a:srgbClr val="FF505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algn="ctr"/>
                <a:r>
                  <a:rPr lang="en-US" altLang="en-US"/>
                  <a:t>Split 2</a:t>
                </a:r>
              </a:p>
            </p:txBody>
          </p:sp>
        </p:grpSp>
        <p:sp>
          <p:nvSpPr>
            <p:cNvPr id="94" name="Text Box 69"/>
            <p:cNvSpPr txBox="1">
              <a:spLocks noChangeArrowheads="1"/>
            </p:cNvSpPr>
            <p:nvPr/>
          </p:nvSpPr>
          <p:spPr bwMode="auto">
            <a:xfrm>
              <a:off x="-41" y="2024"/>
              <a:ext cx="89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r>
                <a:rPr lang="en-US" altLang="en-US" dirty="0"/>
                <a:t>Input Data</a:t>
              </a:r>
            </a:p>
          </p:txBody>
        </p:sp>
      </p:grpSp>
      <p:sp>
        <p:nvSpPr>
          <p:cNvPr id="99" name="Rectangle 98"/>
          <p:cNvSpPr/>
          <p:nvPr/>
        </p:nvSpPr>
        <p:spPr>
          <a:xfrm>
            <a:off x="1254919" y="6279703"/>
            <a:ext cx="24431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Map</a:t>
            </a:r>
            <a:endParaRPr lang="en-US" b="1" dirty="0"/>
          </a:p>
        </p:txBody>
      </p:sp>
      <p:sp>
        <p:nvSpPr>
          <p:cNvPr id="100" name="Rectangle 99"/>
          <p:cNvSpPr/>
          <p:nvPr/>
        </p:nvSpPr>
        <p:spPr>
          <a:xfrm>
            <a:off x="5229852" y="6279703"/>
            <a:ext cx="18084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Reduce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6629400" y="3114229"/>
            <a:ext cx="2328866" cy="2273300"/>
            <a:chOff x="6629400" y="3114229"/>
            <a:chExt cx="2328866" cy="2273300"/>
          </a:xfrm>
        </p:grpSpPr>
        <p:grpSp>
          <p:nvGrpSpPr>
            <p:cNvPr id="86" name="Group 63"/>
            <p:cNvGrpSpPr>
              <a:grpSpLocks/>
            </p:cNvGrpSpPr>
            <p:nvPr/>
          </p:nvGrpSpPr>
          <p:grpSpPr bwMode="auto">
            <a:xfrm>
              <a:off x="6629400" y="3787329"/>
              <a:ext cx="1981200" cy="1600200"/>
              <a:chOff x="4176" y="2448"/>
              <a:chExt cx="1248" cy="1008"/>
            </a:xfrm>
          </p:grpSpPr>
          <p:sp>
            <p:nvSpPr>
              <p:cNvPr id="87" name="Rectangle 27"/>
              <p:cNvSpPr>
                <a:spLocks noChangeArrowheads="1"/>
              </p:cNvSpPr>
              <p:nvPr/>
            </p:nvSpPr>
            <p:spPr bwMode="auto">
              <a:xfrm>
                <a:off x="4848" y="2448"/>
                <a:ext cx="576" cy="384"/>
              </a:xfrm>
              <a:prstGeom prst="rect">
                <a:avLst/>
              </a:prstGeom>
              <a:solidFill>
                <a:srgbClr val="FF505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algn="ctr"/>
                <a:r>
                  <a:rPr lang="en-US" altLang="en-US" dirty="0"/>
                  <a:t>Output</a:t>
                </a:r>
              </a:p>
              <a:p>
                <a:pPr algn="ctr"/>
                <a:r>
                  <a:rPr lang="en-US" altLang="en-US" dirty="0"/>
                  <a:t>File 0</a:t>
                </a:r>
              </a:p>
            </p:txBody>
          </p:sp>
          <p:sp>
            <p:nvSpPr>
              <p:cNvPr id="88" name="Rectangle 28"/>
              <p:cNvSpPr>
                <a:spLocks noChangeArrowheads="1"/>
              </p:cNvSpPr>
              <p:nvPr/>
            </p:nvSpPr>
            <p:spPr bwMode="auto">
              <a:xfrm>
                <a:off x="4848" y="3072"/>
                <a:ext cx="576" cy="384"/>
              </a:xfrm>
              <a:prstGeom prst="rect">
                <a:avLst/>
              </a:prstGeom>
              <a:solidFill>
                <a:srgbClr val="FF505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algn="ctr"/>
                <a:r>
                  <a:rPr lang="en-US" altLang="en-US"/>
                  <a:t>Output</a:t>
                </a:r>
              </a:p>
              <a:p>
                <a:pPr algn="ctr"/>
                <a:r>
                  <a:rPr lang="en-US" altLang="en-US"/>
                  <a:t>File 1</a:t>
                </a:r>
              </a:p>
            </p:txBody>
          </p:sp>
          <p:sp>
            <p:nvSpPr>
              <p:cNvPr id="89" name="Line 60"/>
              <p:cNvSpPr>
                <a:spLocks noChangeShapeType="1"/>
              </p:cNvSpPr>
              <p:nvPr/>
            </p:nvSpPr>
            <p:spPr bwMode="auto">
              <a:xfrm>
                <a:off x="4176" y="2688"/>
                <a:ext cx="6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" name="Line 61"/>
              <p:cNvSpPr>
                <a:spLocks noChangeShapeType="1"/>
              </p:cNvSpPr>
              <p:nvPr/>
            </p:nvSpPr>
            <p:spPr bwMode="auto">
              <a:xfrm>
                <a:off x="4176" y="3312"/>
                <a:ext cx="6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" name="Text Box 62"/>
              <p:cNvSpPr txBox="1">
                <a:spLocks noChangeArrowheads="1"/>
              </p:cNvSpPr>
              <p:nvPr/>
            </p:nvSpPr>
            <p:spPr bwMode="auto">
              <a:xfrm>
                <a:off x="4214" y="2468"/>
                <a:ext cx="47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r>
                  <a:rPr lang="en-US" altLang="en-US"/>
                  <a:t>write</a:t>
                </a:r>
              </a:p>
            </p:txBody>
          </p:sp>
        </p:grpSp>
        <p:sp>
          <p:nvSpPr>
            <p:cNvPr id="101" name="Text Box 69"/>
            <p:cNvSpPr txBox="1">
              <a:spLocks noChangeArrowheads="1"/>
            </p:cNvSpPr>
            <p:nvPr/>
          </p:nvSpPr>
          <p:spPr bwMode="auto">
            <a:xfrm>
              <a:off x="7346953" y="3114229"/>
              <a:ext cx="1611313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r>
                <a:rPr lang="en-US" altLang="en-US" dirty="0" smtClean="0"/>
                <a:t>Output Data</a:t>
              </a:r>
              <a:endParaRPr lang="en-US" altLang="en-US" dirty="0"/>
            </a:p>
          </p:txBody>
        </p:sp>
      </p:grpSp>
      <p:sp>
        <p:nvSpPr>
          <p:cNvPr id="7" name="Rounded Rectangle 6"/>
          <p:cNvSpPr/>
          <p:nvPr/>
        </p:nvSpPr>
        <p:spPr>
          <a:xfrm>
            <a:off x="827584" y="3439238"/>
            <a:ext cx="1368152" cy="3014098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Transfer </a:t>
            </a:r>
            <a:r>
              <a:rPr lang="en-US" sz="2400" dirty="0" err="1"/>
              <a:t>peta</a:t>
            </a:r>
            <a:r>
              <a:rPr lang="en-US" sz="2400" dirty="0"/>
              <a:t>-scale </a:t>
            </a:r>
            <a:r>
              <a:rPr lang="en-US" sz="2400" dirty="0" smtClean="0"/>
              <a:t>data through network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9823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99" grpId="0"/>
      <p:bldP spid="100" grpId="0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Google File System </a:t>
            </a:r>
            <a:r>
              <a:rPr lang="en-US" sz="4000" dirty="0" smtClean="0"/>
              <a:t>(GFS)</a:t>
            </a:r>
            <a:br>
              <a:rPr lang="en-US" sz="4000" dirty="0" smtClean="0"/>
            </a:br>
            <a:r>
              <a:rPr lang="en-US" dirty="0" smtClean="0"/>
              <a:t>Hadoop Distributed File System </a:t>
            </a:r>
            <a:r>
              <a:rPr lang="en-US" sz="4000" dirty="0" smtClean="0"/>
              <a:t>(HDFS)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Split data and store 3 replica on commodity servers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70496-1CF9-408E-B326-6CCA99B85165}" type="slidenum">
              <a:rPr lang="en-US" smtClean="0"/>
              <a:t>11</a:t>
            </a:fld>
            <a:endParaRPr lang="en-US"/>
          </a:p>
        </p:txBody>
      </p:sp>
      <p:pic>
        <p:nvPicPr>
          <p:cNvPr id="5" name="Content Placeholder 4" descr="C:\Users\bunny\AppData\Roaming\Tencent\Users\501239855\QQ\WinTemp\RichOle\0$BK[BAQ(OAT{}B%KS{3CC0.jpg"/>
          <p:cNvPicPr>
            <a:picLocks noGr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1991" y="2989004"/>
            <a:ext cx="5472608" cy="385966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52535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MapReduce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70496-1CF9-408E-B326-6CCA99B85165}" type="slidenum">
              <a:rPr lang="en-US" smtClean="0"/>
              <a:t>12</a:t>
            </a:fld>
            <a:endParaRPr lang="en-US"/>
          </a:p>
        </p:txBody>
      </p:sp>
      <p:sp>
        <p:nvSpPr>
          <p:cNvPr id="33" name="Oval 5"/>
          <p:cNvSpPr>
            <a:spLocks noChangeArrowheads="1"/>
          </p:cNvSpPr>
          <p:nvPr/>
        </p:nvSpPr>
        <p:spPr bwMode="auto">
          <a:xfrm>
            <a:off x="3886200" y="1846005"/>
            <a:ext cx="990600" cy="4572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/>
            <a:r>
              <a:rPr lang="en-US" altLang="en-US" dirty="0"/>
              <a:t>Master</a:t>
            </a:r>
          </a:p>
        </p:txBody>
      </p:sp>
      <p:grpSp>
        <p:nvGrpSpPr>
          <p:cNvPr id="102" name="Group 101"/>
          <p:cNvGrpSpPr/>
          <p:nvPr/>
        </p:nvGrpSpPr>
        <p:grpSpPr>
          <a:xfrm>
            <a:off x="2743200" y="1998405"/>
            <a:ext cx="3350536" cy="1143000"/>
            <a:chOff x="2743200" y="2031504"/>
            <a:chExt cx="3350536" cy="1143000"/>
          </a:xfrm>
        </p:grpSpPr>
        <p:sp>
          <p:nvSpPr>
            <p:cNvPr id="47" name="Line 37"/>
            <p:cNvSpPr>
              <a:spLocks noChangeShapeType="1"/>
            </p:cNvSpPr>
            <p:nvPr/>
          </p:nvSpPr>
          <p:spPr bwMode="auto">
            <a:xfrm flipH="1">
              <a:off x="2895600" y="2183904"/>
              <a:ext cx="99060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Line 38"/>
            <p:cNvSpPr>
              <a:spLocks noChangeShapeType="1"/>
            </p:cNvSpPr>
            <p:nvPr/>
          </p:nvSpPr>
          <p:spPr bwMode="auto">
            <a:xfrm>
              <a:off x="4876800" y="2183904"/>
              <a:ext cx="914400" cy="990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Text Box 39"/>
            <p:cNvSpPr txBox="1">
              <a:spLocks noChangeArrowheads="1"/>
            </p:cNvSpPr>
            <p:nvPr/>
          </p:nvSpPr>
          <p:spPr bwMode="auto">
            <a:xfrm>
              <a:off x="2743200" y="2031504"/>
              <a:ext cx="837089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r>
                <a:rPr lang="en-US" altLang="en-US" sz="1600" dirty="0"/>
                <a:t>assign</a:t>
              </a:r>
            </a:p>
            <a:p>
              <a:r>
                <a:rPr lang="en-US" altLang="en-US" sz="1600" dirty="0"/>
                <a:t>map</a:t>
              </a:r>
            </a:p>
          </p:txBody>
        </p:sp>
        <p:sp>
          <p:nvSpPr>
            <p:cNvPr id="50" name="Text Box 40"/>
            <p:cNvSpPr txBox="1">
              <a:spLocks noChangeArrowheads="1"/>
            </p:cNvSpPr>
            <p:nvPr/>
          </p:nvSpPr>
          <p:spPr bwMode="auto">
            <a:xfrm>
              <a:off x="5211763" y="2139454"/>
              <a:ext cx="881973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r>
                <a:rPr lang="en-US" altLang="en-US" sz="1600" dirty="0"/>
                <a:t>assign</a:t>
              </a:r>
            </a:p>
            <a:p>
              <a:r>
                <a:rPr lang="en-US" altLang="en-US" sz="1600" dirty="0"/>
                <a:t>reduce</a:t>
              </a: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5638800" y="3219649"/>
            <a:ext cx="990600" cy="1447800"/>
            <a:chOff x="5638800" y="2886348"/>
            <a:chExt cx="990600" cy="1447800"/>
          </a:xfrm>
        </p:grpSpPr>
        <p:sp>
          <p:nvSpPr>
            <p:cNvPr id="53" name="Oval 23"/>
            <p:cNvSpPr>
              <a:spLocks noChangeArrowheads="1"/>
            </p:cNvSpPr>
            <p:nvPr/>
          </p:nvSpPr>
          <p:spPr bwMode="auto">
            <a:xfrm>
              <a:off x="5638800" y="3876948"/>
              <a:ext cx="9906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/>
              <a:r>
                <a:rPr lang="en-US" altLang="en-US" dirty="0"/>
                <a:t>Worker</a:t>
              </a:r>
            </a:p>
          </p:txBody>
        </p:sp>
        <p:sp>
          <p:nvSpPr>
            <p:cNvPr id="54" name="Oval 24"/>
            <p:cNvSpPr>
              <a:spLocks noChangeArrowheads="1"/>
            </p:cNvSpPr>
            <p:nvPr/>
          </p:nvSpPr>
          <p:spPr bwMode="auto">
            <a:xfrm>
              <a:off x="5638800" y="2886348"/>
              <a:ext cx="9906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/>
              <a:r>
                <a:rPr lang="en-US" altLang="en-US" dirty="0"/>
                <a:t>Worker</a:t>
              </a:r>
            </a:p>
          </p:txBody>
        </p:sp>
      </p:grpSp>
      <p:grpSp>
        <p:nvGrpSpPr>
          <p:cNvPr id="55" name="Group 65"/>
          <p:cNvGrpSpPr>
            <a:grpSpLocks/>
          </p:cNvGrpSpPr>
          <p:nvPr/>
        </p:nvGrpSpPr>
        <p:grpSpPr bwMode="auto">
          <a:xfrm>
            <a:off x="1981200" y="2914849"/>
            <a:ext cx="990600" cy="2133600"/>
            <a:chOff x="1248" y="2352"/>
            <a:chExt cx="624" cy="1344"/>
          </a:xfrm>
        </p:grpSpPr>
        <p:sp>
          <p:nvSpPr>
            <p:cNvPr id="56" name="Oval 6"/>
            <p:cNvSpPr>
              <a:spLocks noChangeArrowheads="1"/>
            </p:cNvSpPr>
            <p:nvPr/>
          </p:nvSpPr>
          <p:spPr bwMode="auto">
            <a:xfrm>
              <a:off x="1248" y="2352"/>
              <a:ext cx="624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/>
              <a:r>
                <a:rPr lang="en-US" altLang="en-US" dirty="0"/>
                <a:t>Worker</a:t>
              </a:r>
            </a:p>
          </p:txBody>
        </p:sp>
        <p:sp>
          <p:nvSpPr>
            <p:cNvPr id="57" name="Oval 7"/>
            <p:cNvSpPr>
              <a:spLocks noChangeArrowheads="1"/>
            </p:cNvSpPr>
            <p:nvPr/>
          </p:nvSpPr>
          <p:spPr bwMode="auto">
            <a:xfrm>
              <a:off x="1248" y="2880"/>
              <a:ext cx="624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/>
              <a:r>
                <a:rPr lang="en-US" altLang="en-US"/>
                <a:t>Worker</a:t>
              </a:r>
            </a:p>
          </p:txBody>
        </p:sp>
        <p:sp>
          <p:nvSpPr>
            <p:cNvPr id="58" name="Oval 8"/>
            <p:cNvSpPr>
              <a:spLocks noChangeArrowheads="1"/>
            </p:cNvSpPr>
            <p:nvPr/>
          </p:nvSpPr>
          <p:spPr bwMode="auto">
            <a:xfrm>
              <a:off x="1248" y="3408"/>
              <a:ext cx="624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/>
              <a:r>
                <a:rPr lang="en-US" altLang="en-US"/>
                <a:t>Worker</a:t>
              </a:r>
            </a:p>
          </p:txBody>
        </p:sp>
      </p:grpSp>
      <p:grpSp>
        <p:nvGrpSpPr>
          <p:cNvPr id="59" name="Group 46"/>
          <p:cNvGrpSpPr>
            <a:grpSpLocks/>
          </p:cNvGrpSpPr>
          <p:nvPr/>
        </p:nvGrpSpPr>
        <p:grpSpPr bwMode="auto">
          <a:xfrm>
            <a:off x="1066800" y="3410150"/>
            <a:ext cx="1038225" cy="1703388"/>
            <a:chOff x="672" y="2664"/>
            <a:chExt cx="654" cy="1073"/>
          </a:xfrm>
        </p:grpSpPr>
        <p:sp>
          <p:nvSpPr>
            <p:cNvPr id="60" name="Line 42"/>
            <p:cNvSpPr>
              <a:spLocks noChangeShapeType="1"/>
            </p:cNvSpPr>
            <p:nvPr/>
          </p:nvSpPr>
          <p:spPr bwMode="auto">
            <a:xfrm flipV="1">
              <a:off x="672" y="2664"/>
              <a:ext cx="654" cy="1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Line 43"/>
            <p:cNvSpPr>
              <a:spLocks noChangeShapeType="1"/>
            </p:cNvSpPr>
            <p:nvPr/>
          </p:nvSpPr>
          <p:spPr bwMode="auto">
            <a:xfrm>
              <a:off x="672" y="3024"/>
              <a:ext cx="627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Line 44"/>
            <p:cNvSpPr>
              <a:spLocks noChangeShapeType="1"/>
            </p:cNvSpPr>
            <p:nvPr/>
          </p:nvSpPr>
          <p:spPr bwMode="auto">
            <a:xfrm>
              <a:off x="672" y="3216"/>
              <a:ext cx="654" cy="5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4" name="Group 51"/>
          <p:cNvGrpSpPr>
            <a:grpSpLocks/>
          </p:cNvGrpSpPr>
          <p:nvPr/>
        </p:nvGrpSpPr>
        <p:grpSpPr bwMode="auto">
          <a:xfrm>
            <a:off x="2971800" y="2914849"/>
            <a:ext cx="1600200" cy="2133600"/>
            <a:chOff x="1872" y="2352"/>
            <a:chExt cx="1008" cy="1344"/>
          </a:xfrm>
        </p:grpSpPr>
        <p:grpSp>
          <p:nvGrpSpPr>
            <p:cNvPr id="65" name="Group 16"/>
            <p:cNvGrpSpPr>
              <a:grpSpLocks/>
            </p:cNvGrpSpPr>
            <p:nvPr/>
          </p:nvGrpSpPr>
          <p:grpSpPr bwMode="auto">
            <a:xfrm>
              <a:off x="2592" y="2352"/>
              <a:ext cx="288" cy="288"/>
              <a:chOff x="2640" y="2160"/>
              <a:chExt cx="288" cy="288"/>
            </a:xfrm>
          </p:grpSpPr>
          <p:sp>
            <p:nvSpPr>
              <p:cNvPr id="76" name="Rectangle 14"/>
              <p:cNvSpPr>
                <a:spLocks noChangeArrowheads="1"/>
              </p:cNvSpPr>
              <p:nvPr/>
            </p:nvSpPr>
            <p:spPr bwMode="auto">
              <a:xfrm>
                <a:off x="2640" y="2160"/>
                <a:ext cx="144" cy="288"/>
              </a:xfrm>
              <a:prstGeom prst="rect">
                <a:avLst/>
              </a:prstGeom>
              <a:solidFill>
                <a:srgbClr val="FF505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77" name="Rectangle 15"/>
              <p:cNvSpPr>
                <a:spLocks noChangeArrowheads="1"/>
              </p:cNvSpPr>
              <p:nvPr/>
            </p:nvSpPr>
            <p:spPr bwMode="auto">
              <a:xfrm>
                <a:off x="2784" y="2160"/>
                <a:ext cx="144" cy="288"/>
              </a:xfrm>
              <a:prstGeom prst="rect">
                <a:avLst/>
              </a:prstGeom>
              <a:solidFill>
                <a:srgbClr val="FF505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endParaRPr lang="en-US" altLang="en-US"/>
              </a:p>
            </p:txBody>
          </p:sp>
        </p:grpSp>
        <p:grpSp>
          <p:nvGrpSpPr>
            <p:cNvPr id="66" name="Group 17"/>
            <p:cNvGrpSpPr>
              <a:grpSpLocks/>
            </p:cNvGrpSpPr>
            <p:nvPr/>
          </p:nvGrpSpPr>
          <p:grpSpPr bwMode="auto">
            <a:xfrm>
              <a:off x="2592" y="2880"/>
              <a:ext cx="288" cy="288"/>
              <a:chOff x="2640" y="2160"/>
              <a:chExt cx="288" cy="288"/>
            </a:xfrm>
          </p:grpSpPr>
          <p:sp>
            <p:nvSpPr>
              <p:cNvPr id="74" name="Rectangle 18"/>
              <p:cNvSpPr>
                <a:spLocks noChangeArrowheads="1"/>
              </p:cNvSpPr>
              <p:nvPr/>
            </p:nvSpPr>
            <p:spPr bwMode="auto">
              <a:xfrm>
                <a:off x="2640" y="2160"/>
                <a:ext cx="144" cy="288"/>
              </a:xfrm>
              <a:prstGeom prst="rect">
                <a:avLst/>
              </a:prstGeom>
              <a:solidFill>
                <a:srgbClr val="FF505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75" name="Rectangle 19"/>
              <p:cNvSpPr>
                <a:spLocks noChangeArrowheads="1"/>
              </p:cNvSpPr>
              <p:nvPr/>
            </p:nvSpPr>
            <p:spPr bwMode="auto">
              <a:xfrm>
                <a:off x="2784" y="2160"/>
                <a:ext cx="144" cy="288"/>
              </a:xfrm>
              <a:prstGeom prst="rect">
                <a:avLst/>
              </a:prstGeom>
              <a:solidFill>
                <a:srgbClr val="FF505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endParaRPr lang="en-US" altLang="en-US"/>
              </a:p>
            </p:txBody>
          </p:sp>
        </p:grpSp>
        <p:grpSp>
          <p:nvGrpSpPr>
            <p:cNvPr id="67" name="Group 20"/>
            <p:cNvGrpSpPr>
              <a:grpSpLocks/>
            </p:cNvGrpSpPr>
            <p:nvPr/>
          </p:nvGrpSpPr>
          <p:grpSpPr bwMode="auto">
            <a:xfrm>
              <a:off x="2592" y="3408"/>
              <a:ext cx="288" cy="288"/>
              <a:chOff x="2640" y="2160"/>
              <a:chExt cx="288" cy="288"/>
            </a:xfrm>
          </p:grpSpPr>
          <p:sp>
            <p:nvSpPr>
              <p:cNvPr id="72" name="Rectangle 21"/>
              <p:cNvSpPr>
                <a:spLocks noChangeArrowheads="1"/>
              </p:cNvSpPr>
              <p:nvPr/>
            </p:nvSpPr>
            <p:spPr bwMode="auto">
              <a:xfrm>
                <a:off x="2640" y="2160"/>
                <a:ext cx="144" cy="288"/>
              </a:xfrm>
              <a:prstGeom prst="rect">
                <a:avLst/>
              </a:prstGeom>
              <a:solidFill>
                <a:srgbClr val="FF505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73" name="Rectangle 22"/>
              <p:cNvSpPr>
                <a:spLocks noChangeArrowheads="1"/>
              </p:cNvSpPr>
              <p:nvPr/>
            </p:nvSpPr>
            <p:spPr bwMode="auto">
              <a:xfrm>
                <a:off x="2784" y="2160"/>
                <a:ext cx="144" cy="288"/>
              </a:xfrm>
              <a:prstGeom prst="rect">
                <a:avLst/>
              </a:prstGeom>
              <a:solidFill>
                <a:srgbClr val="FF505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68" name="Line 47"/>
            <p:cNvSpPr>
              <a:spLocks noChangeShapeType="1"/>
            </p:cNvSpPr>
            <p:nvPr/>
          </p:nvSpPr>
          <p:spPr bwMode="auto">
            <a:xfrm>
              <a:off x="1872" y="2496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Line 48"/>
            <p:cNvSpPr>
              <a:spLocks noChangeShapeType="1"/>
            </p:cNvSpPr>
            <p:nvPr/>
          </p:nvSpPr>
          <p:spPr bwMode="auto">
            <a:xfrm>
              <a:off x="1872" y="3024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Line 49"/>
            <p:cNvSpPr>
              <a:spLocks noChangeShapeType="1"/>
            </p:cNvSpPr>
            <p:nvPr/>
          </p:nvSpPr>
          <p:spPr bwMode="auto">
            <a:xfrm>
              <a:off x="1872" y="3552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Text Box 50"/>
            <p:cNvSpPr txBox="1">
              <a:spLocks noChangeArrowheads="1"/>
            </p:cNvSpPr>
            <p:nvPr/>
          </p:nvSpPr>
          <p:spPr bwMode="auto">
            <a:xfrm>
              <a:off x="1970" y="2620"/>
              <a:ext cx="482" cy="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r>
                <a:rPr lang="en-US" altLang="en-US" sz="1600" dirty="0"/>
                <a:t>local</a:t>
              </a:r>
              <a:endParaRPr lang="en-US" altLang="en-US" dirty="0"/>
            </a:p>
            <a:p>
              <a:r>
                <a:rPr lang="en-US" altLang="en-US" dirty="0"/>
                <a:t>write</a:t>
              </a:r>
            </a:p>
          </p:txBody>
        </p:sp>
      </p:grpSp>
      <p:grpSp>
        <p:nvGrpSpPr>
          <p:cNvPr id="78" name="Group 59"/>
          <p:cNvGrpSpPr>
            <a:grpSpLocks/>
          </p:cNvGrpSpPr>
          <p:nvPr/>
        </p:nvGrpSpPr>
        <p:grpSpPr bwMode="auto">
          <a:xfrm>
            <a:off x="4572000" y="3143448"/>
            <a:ext cx="1074738" cy="2416175"/>
            <a:chOff x="2880" y="2496"/>
            <a:chExt cx="677" cy="1522"/>
          </a:xfrm>
        </p:grpSpPr>
        <p:sp>
          <p:nvSpPr>
            <p:cNvPr id="79" name="Line 52"/>
            <p:cNvSpPr>
              <a:spLocks noChangeShapeType="1"/>
            </p:cNvSpPr>
            <p:nvPr/>
          </p:nvSpPr>
          <p:spPr bwMode="auto">
            <a:xfrm>
              <a:off x="2880" y="2496"/>
              <a:ext cx="67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Line 53"/>
            <p:cNvSpPr>
              <a:spLocks noChangeShapeType="1"/>
            </p:cNvSpPr>
            <p:nvPr/>
          </p:nvSpPr>
          <p:spPr bwMode="auto">
            <a:xfrm>
              <a:off x="2880" y="2496"/>
              <a:ext cx="672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Line 54"/>
            <p:cNvSpPr>
              <a:spLocks noChangeShapeType="1"/>
            </p:cNvSpPr>
            <p:nvPr/>
          </p:nvSpPr>
          <p:spPr bwMode="auto">
            <a:xfrm flipV="1">
              <a:off x="2880" y="2688"/>
              <a:ext cx="67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Line 55"/>
            <p:cNvSpPr>
              <a:spLocks noChangeShapeType="1"/>
            </p:cNvSpPr>
            <p:nvPr/>
          </p:nvSpPr>
          <p:spPr bwMode="auto">
            <a:xfrm>
              <a:off x="2880" y="3024"/>
              <a:ext cx="67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" name="Line 56"/>
            <p:cNvSpPr>
              <a:spLocks noChangeShapeType="1"/>
            </p:cNvSpPr>
            <p:nvPr/>
          </p:nvSpPr>
          <p:spPr bwMode="auto">
            <a:xfrm flipV="1">
              <a:off x="2880" y="2736"/>
              <a:ext cx="672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" name="Line 57"/>
            <p:cNvSpPr>
              <a:spLocks noChangeShapeType="1"/>
            </p:cNvSpPr>
            <p:nvPr/>
          </p:nvSpPr>
          <p:spPr bwMode="auto">
            <a:xfrm flipV="1">
              <a:off x="2880" y="3312"/>
              <a:ext cx="67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" name="Text Box 58"/>
            <p:cNvSpPr txBox="1">
              <a:spLocks noChangeArrowheads="1"/>
            </p:cNvSpPr>
            <p:nvPr/>
          </p:nvSpPr>
          <p:spPr bwMode="auto">
            <a:xfrm>
              <a:off x="2976" y="3456"/>
              <a:ext cx="581" cy="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r>
                <a:rPr lang="en-US" altLang="en-US" sz="1600" dirty="0"/>
                <a:t>remote</a:t>
              </a:r>
            </a:p>
            <a:p>
              <a:r>
                <a:rPr lang="en-US" altLang="en-US" sz="1600" dirty="0"/>
                <a:t>read</a:t>
              </a:r>
              <a:r>
                <a:rPr lang="en-US" altLang="en-US" dirty="0"/>
                <a:t>,</a:t>
              </a:r>
            </a:p>
            <a:p>
              <a:r>
                <a:rPr lang="en-US" altLang="en-US" dirty="0"/>
                <a:t>sort</a:t>
              </a:r>
            </a:p>
          </p:txBody>
        </p:sp>
      </p:grpSp>
      <p:grpSp>
        <p:nvGrpSpPr>
          <p:cNvPr id="86" name="Group 63"/>
          <p:cNvGrpSpPr>
            <a:grpSpLocks/>
          </p:cNvGrpSpPr>
          <p:nvPr/>
        </p:nvGrpSpPr>
        <p:grpSpPr bwMode="auto">
          <a:xfrm>
            <a:off x="6629400" y="3067249"/>
            <a:ext cx="1981200" cy="1600200"/>
            <a:chOff x="4176" y="2448"/>
            <a:chExt cx="1248" cy="1008"/>
          </a:xfrm>
        </p:grpSpPr>
        <p:sp>
          <p:nvSpPr>
            <p:cNvPr id="87" name="Rectangle 27"/>
            <p:cNvSpPr>
              <a:spLocks noChangeArrowheads="1"/>
            </p:cNvSpPr>
            <p:nvPr/>
          </p:nvSpPr>
          <p:spPr bwMode="auto">
            <a:xfrm>
              <a:off x="4848" y="2448"/>
              <a:ext cx="576" cy="384"/>
            </a:xfrm>
            <a:prstGeom prst="rect">
              <a:avLst/>
            </a:prstGeom>
            <a:solidFill>
              <a:srgbClr val="FF5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/>
              <a:r>
                <a:rPr lang="en-US" altLang="en-US"/>
                <a:t>Output</a:t>
              </a:r>
            </a:p>
            <a:p>
              <a:pPr algn="ctr"/>
              <a:r>
                <a:rPr lang="en-US" altLang="en-US"/>
                <a:t>File 0</a:t>
              </a:r>
            </a:p>
          </p:txBody>
        </p:sp>
        <p:sp>
          <p:nvSpPr>
            <p:cNvPr id="88" name="Rectangle 28"/>
            <p:cNvSpPr>
              <a:spLocks noChangeArrowheads="1"/>
            </p:cNvSpPr>
            <p:nvPr/>
          </p:nvSpPr>
          <p:spPr bwMode="auto">
            <a:xfrm>
              <a:off x="4848" y="3072"/>
              <a:ext cx="576" cy="384"/>
            </a:xfrm>
            <a:prstGeom prst="rect">
              <a:avLst/>
            </a:prstGeom>
            <a:solidFill>
              <a:srgbClr val="FF5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/>
              <a:r>
                <a:rPr lang="en-US" altLang="en-US"/>
                <a:t>Output</a:t>
              </a:r>
            </a:p>
            <a:p>
              <a:pPr algn="ctr"/>
              <a:r>
                <a:rPr lang="en-US" altLang="en-US"/>
                <a:t>File 1</a:t>
              </a:r>
            </a:p>
          </p:txBody>
        </p:sp>
        <p:sp>
          <p:nvSpPr>
            <p:cNvPr id="89" name="Line 60"/>
            <p:cNvSpPr>
              <a:spLocks noChangeShapeType="1"/>
            </p:cNvSpPr>
            <p:nvPr/>
          </p:nvSpPr>
          <p:spPr bwMode="auto">
            <a:xfrm>
              <a:off x="4176" y="2688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" name="Line 61"/>
            <p:cNvSpPr>
              <a:spLocks noChangeShapeType="1"/>
            </p:cNvSpPr>
            <p:nvPr/>
          </p:nvSpPr>
          <p:spPr bwMode="auto">
            <a:xfrm>
              <a:off x="4176" y="331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" name="Text Box 62"/>
            <p:cNvSpPr txBox="1">
              <a:spLocks noChangeArrowheads="1"/>
            </p:cNvSpPr>
            <p:nvPr/>
          </p:nvSpPr>
          <p:spPr bwMode="auto">
            <a:xfrm>
              <a:off x="4214" y="2468"/>
              <a:ext cx="47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r>
                <a:rPr lang="en-US" altLang="en-US"/>
                <a:t>write</a:t>
              </a:r>
            </a:p>
          </p:txBody>
        </p:sp>
      </p:grpSp>
      <p:grpSp>
        <p:nvGrpSpPr>
          <p:cNvPr id="92" name="Group 70"/>
          <p:cNvGrpSpPr>
            <a:grpSpLocks/>
          </p:cNvGrpSpPr>
          <p:nvPr/>
        </p:nvGrpSpPr>
        <p:grpSpPr bwMode="auto">
          <a:xfrm>
            <a:off x="-65088" y="2394150"/>
            <a:ext cx="9023354" cy="2871788"/>
            <a:chOff x="-41" y="2024"/>
            <a:chExt cx="5684" cy="1809"/>
          </a:xfrm>
        </p:grpSpPr>
        <p:grpSp>
          <p:nvGrpSpPr>
            <p:cNvPr id="93" name="Group 64"/>
            <p:cNvGrpSpPr>
              <a:grpSpLocks/>
            </p:cNvGrpSpPr>
            <p:nvPr/>
          </p:nvGrpSpPr>
          <p:grpSpPr bwMode="auto">
            <a:xfrm>
              <a:off x="144" y="2568"/>
              <a:ext cx="1710" cy="1265"/>
              <a:chOff x="144" y="2568"/>
              <a:chExt cx="1710" cy="1265"/>
            </a:xfrm>
          </p:grpSpPr>
          <p:sp>
            <p:nvSpPr>
              <p:cNvPr id="96" name="Rectangle 9"/>
              <p:cNvSpPr>
                <a:spLocks noChangeArrowheads="1"/>
              </p:cNvSpPr>
              <p:nvPr/>
            </p:nvSpPr>
            <p:spPr bwMode="auto">
              <a:xfrm>
                <a:off x="144" y="2736"/>
                <a:ext cx="528" cy="192"/>
              </a:xfrm>
              <a:prstGeom prst="rect">
                <a:avLst/>
              </a:prstGeom>
              <a:solidFill>
                <a:srgbClr val="FF505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algn="ctr"/>
                <a:r>
                  <a:rPr lang="en-US" altLang="en-US" dirty="0"/>
                  <a:t>Split 0</a:t>
                </a:r>
              </a:p>
            </p:txBody>
          </p:sp>
          <p:sp>
            <p:nvSpPr>
              <p:cNvPr id="97" name="Rectangle 10"/>
              <p:cNvSpPr>
                <a:spLocks noChangeArrowheads="1"/>
              </p:cNvSpPr>
              <p:nvPr/>
            </p:nvSpPr>
            <p:spPr bwMode="auto">
              <a:xfrm>
                <a:off x="144" y="2928"/>
                <a:ext cx="528" cy="192"/>
              </a:xfrm>
              <a:prstGeom prst="rect">
                <a:avLst/>
              </a:prstGeom>
              <a:solidFill>
                <a:srgbClr val="FF505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algn="ctr"/>
                <a:r>
                  <a:rPr lang="en-US" altLang="en-US"/>
                  <a:t>Split 1</a:t>
                </a:r>
              </a:p>
            </p:txBody>
          </p:sp>
          <p:sp>
            <p:nvSpPr>
              <p:cNvPr id="98" name="Rectangle 11"/>
              <p:cNvSpPr>
                <a:spLocks noChangeArrowheads="1"/>
              </p:cNvSpPr>
              <p:nvPr/>
            </p:nvSpPr>
            <p:spPr bwMode="auto">
              <a:xfrm>
                <a:off x="144" y="3120"/>
                <a:ext cx="528" cy="192"/>
              </a:xfrm>
              <a:prstGeom prst="rect">
                <a:avLst/>
              </a:prstGeom>
              <a:solidFill>
                <a:srgbClr val="FF505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algn="ctr"/>
                <a:r>
                  <a:rPr lang="en-US" altLang="en-US" dirty="0"/>
                  <a:t>Split 2</a:t>
                </a:r>
              </a:p>
            </p:txBody>
          </p:sp>
          <p:sp>
            <p:nvSpPr>
              <p:cNvPr id="101" name="Rectangle 9"/>
              <p:cNvSpPr>
                <a:spLocks noChangeArrowheads="1"/>
              </p:cNvSpPr>
              <p:nvPr/>
            </p:nvSpPr>
            <p:spPr bwMode="auto">
              <a:xfrm>
                <a:off x="1326" y="2568"/>
                <a:ext cx="528" cy="192"/>
              </a:xfrm>
              <a:prstGeom prst="rect">
                <a:avLst/>
              </a:prstGeom>
              <a:solidFill>
                <a:srgbClr val="FF505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algn="ctr"/>
                <a:r>
                  <a:rPr lang="en-US" altLang="en-US" dirty="0"/>
                  <a:t>Split 0</a:t>
                </a:r>
              </a:p>
            </p:txBody>
          </p:sp>
          <p:sp>
            <p:nvSpPr>
              <p:cNvPr id="103" name="Rectangle 9"/>
              <p:cNvSpPr>
                <a:spLocks noChangeArrowheads="1"/>
              </p:cNvSpPr>
              <p:nvPr/>
            </p:nvSpPr>
            <p:spPr bwMode="auto">
              <a:xfrm>
                <a:off x="1299" y="3109"/>
                <a:ext cx="528" cy="192"/>
              </a:xfrm>
              <a:prstGeom prst="rect">
                <a:avLst/>
              </a:prstGeom>
              <a:solidFill>
                <a:srgbClr val="FF505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algn="ctr"/>
                <a:r>
                  <a:rPr lang="en-US" altLang="en-US" dirty="0"/>
                  <a:t>Split </a:t>
                </a:r>
                <a:r>
                  <a:rPr lang="en-US" altLang="en-US" dirty="0" smtClean="0"/>
                  <a:t>1</a:t>
                </a:r>
                <a:endParaRPr lang="en-US" altLang="en-US" dirty="0"/>
              </a:p>
            </p:txBody>
          </p:sp>
          <p:sp>
            <p:nvSpPr>
              <p:cNvPr id="104" name="Rectangle 9"/>
              <p:cNvSpPr>
                <a:spLocks noChangeArrowheads="1"/>
              </p:cNvSpPr>
              <p:nvPr/>
            </p:nvSpPr>
            <p:spPr bwMode="auto">
              <a:xfrm>
                <a:off x="1326" y="3641"/>
                <a:ext cx="528" cy="192"/>
              </a:xfrm>
              <a:prstGeom prst="rect">
                <a:avLst/>
              </a:prstGeom>
              <a:solidFill>
                <a:srgbClr val="FF505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algn="ctr"/>
                <a:r>
                  <a:rPr lang="en-US" altLang="en-US" dirty="0"/>
                  <a:t>Split </a:t>
                </a:r>
                <a:r>
                  <a:rPr lang="en-US" altLang="en-US" dirty="0" smtClean="0"/>
                  <a:t>2</a:t>
                </a:r>
                <a:endParaRPr lang="en-US" altLang="en-US" dirty="0"/>
              </a:p>
            </p:txBody>
          </p:sp>
        </p:grpSp>
        <p:sp>
          <p:nvSpPr>
            <p:cNvPr id="94" name="Text Box 69"/>
            <p:cNvSpPr txBox="1">
              <a:spLocks noChangeArrowheads="1"/>
            </p:cNvSpPr>
            <p:nvPr/>
          </p:nvSpPr>
          <p:spPr bwMode="auto">
            <a:xfrm>
              <a:off x="-41" y="2024"/>
              <a:ext cx="89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r>
                <a:rPr lang="en-US" altLang="en-US" dirty="0"/>
                <a:t>Input Data</a:t>
              </a:r>
            </a:p>
          </p:txBody>
        </p:sp>
        <p:sp>
          <p:nvSpPr>
            <p:cNvPr id="95" name="Text Box 69"/>
            <p:cNvSpPr txBox="1">
              <a:spLocks noChangeArrowheads="1"/>
            </p:cNvSpPr>
            <p:nvPr/>
          </p:nvSpPr>
          <p:spPr bwMode="auto">
            <a:xfrm>
              <a:off x="4628" y="2024"/>
              <a:ext cx="101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r>
                <a:rPr lang="en-US" altLang="en-US" dirty="0" smtClean="0"/>
                <a:t>Output Data</a:t>
              </a:r>
              <a:endParaRPr lang="en-US" altLang="en-US" dirty="0"/>
            </a:p>
          </p:txBody>
        </p:sp>
      </p:grpSp>
      <p:sp>
        <p:nvSpPr>
          <p:cNvPr id="99" name="Rectangle 98"/>
          <p:cNvSpPr/>
          <p:nvPr/>
        </p:nvSpPr>
        <p:spPr>
          <a:xfrm>
            <a:off x="1254919" y="5559623"/>
            <a:ext cx="24431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Map</a:t>
            </a:r>
            <a:endParaRPr lang="en-US" b="1" dirty="0"/>
          </a:p>
        </p:txBody>
      </p:sp>
      <p:sp>
        <p:nvSpPr>
          <p:cNvPr id="100" name="Rectangle 99"/>
          <p:cNvSpPr/>
          <p:nvPr/>
        </p:nvSpPr>
        <p:spPr>
          <a:xfrm>
            <a:off x="5229852" y="5559623"/>
            <a:ext cx="18084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Reduce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-1332656" y="2914849"/>
            <a:ext cx="1116808" cy="2135644"/>
            <a:chOff x="646906" y="2912805"/>
            <a:chExt cx="1116808" cy="2135644"/>
          </a:xfrm>
        </p:grpSpPr>
        <p:cxnSp>
          <p:nvCxnSpPr>
            <p:cNvPr id="5" name="Straight Connector 4"/>
            <p:cNvCxnSpPr/>
            <p:nvPr/>
          </p:nvCxnSpPr>
          <p:spPr>
            <a:xfrm flipH="1">
              <a:off x="646906" y="2912805"/>
              <a:ext cx="1116808" cy="2135644"/>
            </a:xfrm>
            <a:prstGeom prst="line">
              <a:avLst/>
            </a:prstGeom>
            <a:ln w="127000">
              <a:solidFill>
                <a:srgbClr val="FF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>
              <a:off x="646906" y="2914849"/>
              <a:ext cx="1116807" cy="2133600"/>
            </a:xfrm>
            <a:prstGeom prst="line">
              <a:avLst/>
            </a:prstGeom>
            <a:ln w="127000">
              <a:solidFill>
                <a:srgbClr val="FF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06" name="Oval 5"/>
          <p:cNvSpPr>
            <a:spLocks noChangeArrowheads="1"/>
          </p:cNvSpPr>
          <p:nvPr/>
        </p:nvSpPr>
        <p:spPr bwMode="auto">
          <a:xfrm>
            <a:off x="827584" y="548680"/>
            <a:ext cx="1876427" cy="79015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/>
            <a:r>
              <a:rPr lang="en-US" altLang="en-US" dirty="0" smtClean="0"/>
              <a:t>HDFS</a:t>
            </a:r>
          </a:p>
          <a:p>
            <a:pPr algn="ctr"/>
            <a:r>
              <a:rPr lang="en-US" altLang="en-US" dirty="0" err="1" smtClean="0"/>
              <a:t>NameNode</a:t>
            </a:r>
            <a:endParaRPr lang="en-US" altLang="en-US" dirty="0"/>
          </a:p>
        </p:txBody>
      </p:sp>
      <p:cxnSp>
        <p:nvCxnSpPr>
          <p:cNvPr id="18" name="Straight Arrow Connector 17"/>
          <p:cNvCxnSpPr>
            <a:stCxn id="33" idx="1"/>
            <a:endCxn id="106" idx="6"/>
          </p:cNvCxnSpPr>
          <p:nvPr/>
        </p:nvCxnSpPr>
        <p:spPr>
          <a:xfrm flipH="1" flipV="1">
            <a:off x="2704011" y="943756"/>
            <a:ext cx="1327259" cy="9692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06" idx="5"/>
            <a:endCxn id="33" idx="2"/>
          </p:cNvCxnSpPr>
          <p:nvPr/>
        </p:nvCxnSpPr>
        <p:spPr>
          <a:xfrm>
            <a:off x="2429215" y="1223117"/>
            <a:ext cx="1456985" cy="8514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Rounded Rectangle 106"/>
          <p:cNvSpPr/>
          <p:nvPr/>
        </p:nvSpPr>
        <p:spPr>
          <a:xfrm>
            <a:off x="220959" y="4699994"/>
            <a:ext cx="1691680" cy="1812346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Read from local disk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2771800" y="982469"/>
            <a:ext cx="2504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/>
              <a:t>Where are the chunks of input data?</a:t>
            </a:r>
            <a:endParaRPr lang="en-US" b="1" dirty="0"/>
          </a:p>
        </p:txBody>
      </p:sp>
      <p:sp>
        <p:nvSpPr>
          <p:cNvPr id="108" name="TextBox 107"/>
          <p:cNvSpPr txBox="1"/>
          <p:nvPr/>
        </p:nvSpPr>
        <p:spPr>
          <a:xfrm>
            <a:off x="1236042" y="1340768"/>
            <a:ext cx="22558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Location of the chunks of input data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06429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Locality Optimization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>
                <a:solidFill>
                  <a:srgbClr val="006600"/>
                </a:solidFill>
              </a:rPr>
              <a:t>Master scheduling policy:</a:t>
            </a:r>
          </a:p>
          <a:p>
            <a:pPr lvl="1"/>
            <a:r>
              <a:rPr lang="en-US" dirty="0"/>
              <a:t>Asks GFS for locations of replicas of input file blocks</a:t>
            </a:r>
          </a:p>
          <a:p>
            <a:pPr lvl="1"/>
            <a:r>
              <a:rPr lang="en-US" dirty="0" smtClean="0"/>
              <a:t>Map </a:t>
            </a:r>
            <a:r>
              <a:rPr lang="en-US" dirty="0"/>
              <a:t>tasks scheduled so GFS input block replica are on same machine or same rack</a:t>
            </a:r>
          </a:p>
          <a:p>
            <a:r>
              <a:rPr lang="en-US" dirty="0"/>
              <a:t>Effect: Thousands of machines </a:t>
            </a:r>
            <a:r>
              <a:rPr lang="en-US" dirty="0">
                <a:solidFill>
                  <a:srgbClr val="7030A0"/>
                </a:solidFill>
              </a:rPr>
              <a:t>read input at local disk </a:t>
            </a:r>
            <a:r>
              <a:rPr lang="en-US" dirty="0" smtClean="0">
                <a:solidFill>
                  <a:srgbClr val="7030A0"/>
                </a:solidFill>
              </a:rPr>
              <a:t>speed</a:t>
            </a:r>
          </a:p>
          <a:p>
            <a:pPr lvl="1"/>
            <a:r>
              <a:rPr lang="en-US" dirty="0" smtClean="0"/>
              <a:t>Eliminate network bottleneck!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70496-1CF9-408E-B326-6CCA99B8516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5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Failure in </a:t>
            </a:r>
            <a:r>
              <a:rPr lang="en-US" dirty="0" err="1" smtClean="0"/>
              <a:t>MapReduce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z="3800" dirty="0">
                <a:solidFill>
                  <a:srgbClr val="FF0000"/>
                </a:solidFill>
              </a:rPr>
              <a:t>Failures</a:t>
            </a:r>
            <a:r>
              <a:rPr lang="en-US" sz="3800" dirty="0"/>
              <a:t> are </a:t>
            </a:r>
            <a:r>
              <a:rPr lang="en-US" sz="3800" dirty="0" smtClean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norm </a:t>
            </a:r>
            <a:r>
              <a:rPr lang="en-US" sz="3800" dirty="0"/>
              <a:t> </a:t>
            </a:r>
            <a:r>
              <a:rPr lang="en-US" sz="3800" dirty="0" smtClean="0"/>
              <a:t>in </a:t>
            </a:r>
            <a:r>
              <a:rPr lang="en-US" sz="3800" dirty="0"/>
              <a:t>c</a:t>
            </a:r>
            <a:r>
              <a:rPr lang="en-US" sz="3800" dirty="0" smtClean="0"/>
              <a:t>ommodity hardware</a:t>
            </a:r>
            <a:endParaRPr lang="en-US" sz="3800" dirty="0"/>
          </a:p>
          <a:p>
            <a:pPr>
              <a:spcBef>
                <a:spcPts val="1200"/>
              </a:spcBef>
            </a:pPr>
            <a:r>
              <a:rPr lang="en-US" sz="3800" b="1" dirty="0" smtClean="0"/>
              <a:t>Worker</a:t>
            </a:r>
            <a:r>
              <a:rPr lang="en-US" sz="3800" dirty="0" smtClean="0"/>
              <a:t> failure</a:t>
            </a:r>
            <a:endParaRPr lang="en-US" sz="3800" dirty="0"/>
          </a:p>
          <a:p>
            <a:pPr lvl="1"/>
            <a:r>
              <a:rPr lang="en-US" dirty="0" smtClean="0"/>
              <a:t>Detect </a:t>
            </a:r>
            <a:r>
              <a:rPr lang="en-US" dirty="0"/>
              <a:t>failure via periodic </a:t>
            </a:r>
            <a:r>
              <a:rPr lang="en-US" dirty="0">
                <a:solidFill>
                  <a:srgbClr val="006600"/>
                </a:solidFill>
              </a:rPr>
              <a:t>heartbeats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Re-execute</a:t>
            </a:r>
            <a:r>
              <a:rPr lang="en-US" dirty="0" smtClean="0"/>
              <a:t> in-progress map/reduce </a:t>
            </a:r>
            <a:r>
              <a:rPr lang="en-US" dirty="0"/>
              <a:t>tasks</a:t>
            </a:r>
          </a:p>
          <a:p>
            <a:pPr>
              <a:spcBef>
                <a:spcPts val="1200"/>
              </a:spcBef>
            </a:pPr>
            <a:r>
              <a:rPr lang="en-US" sz="3600" b="1" dirty="0" smtClean="0"/>
              <a:t>Master</a:t>
            </a:r>
            <a:r>
              <a:rPr lang="en-US" sz="3600" dirty="0" smtClean="0"/>
              <a:t> failure</a:t>
            </a:r>
            <a:endParaRPr lang="en-US" sz="3600" dirty="0"/>
          </a:p>
          <a:p>
            <a:pPr lvl="1"/>
            <a:r>
              <a:rPr lang="en-US" dirty="0" smtClean="0"/>
              <a:t>Single point of failure; Resume from Execution Log</a:t>
            </a:r>
          </a:p>
          <a:p>
            <a:r>
              <a:rPr lang="en-US" sz="3800" b="1" dirty="0" smtClean="0">
                <a:solidFill>
                  <a:srgbClr val="006600"/>
                </a:solidFill>
              </a:rPr>
              <a:t>Robust</a:t>
            </a:r>
          </a:p>
          <a:p>
            <a:pPr lvl="1"/>
            <a:r>
              <a:rPr lang="en-US" dirty="0" smtClean="0"/>
              <a:t>Google’s experience: </a:t>
            </a:r>
            <a:r>
              <a:rPr lang="en-US" dirty="0" smtClean="0">
                <a:solidFill>
                  <a:srgbClr val="663300"/>
                </a:solidFill>
              </a:rPr>
              <a:t>lost </a:t>
            </a:r>
            <a:r>
              <a:rPr lang="en-US" dirty="0">
                <a:solidFill>
                  <a:srgbClr val="663300"/>
                </a:solidFill>
              </a:rPr>
              <a:t>1600 of 1800 machines </a:t>
            </a:r>
            <a:r>
              <a:rPr lang="en-US" dirty="0" smtClean="0">
                <a:solidFill>
                  <a:srgbClr val="663300"/>
                </a:solidFill>
              </a:rPr>
              <a:t>once!</a:t>
            </a:r>
            <a:r>
              <a:rPr lang="en-US" dirty="0" smtClean="0"/>
              <a:t>, </a:t>
            </a:r>
            <a:r>
              <a:rPr lang="en-US" dirty="0"/>
              <a:t>but </a:t>
            </a:r>
            <a:r>
              <a:rPr lang="en-US" dirty="0">
                <a:solidFill>
                  <a:srgbClr val="CC00CC"/>
                </a:solidFill>
              </a:rPr>
              <a:t>finished fine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70496-1CF9-408E-B326-6CCA99B8516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844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Fault tolerance: 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Handled </a:t>
            </a:r>
            <a:r>
              <a:rPr lang="en-US" sz="4000" dirty="0"/>
              <a:t>via </a:t>
            </a:r>
            <a:r>
              <a:rPr lang="en-US" sz="4000" dirty="0" smtClean="0"/>
              <a:t>re-execution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On worker </a:t>
            </a:r>
            <a:r>
              <a:rPr lang="en-US" dirty="0">
                <a:solidFill>
                  <a:srgbClr val="C00000"/>
                </a:solidFill>
              </a:rPr>
              <a:t>failure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Detect failure via periodic heartbeats</a:t>
            </a:r>
          </a:p>
          <a:p>
            <a:pPr lvl="1"/>
            <a:r>
              <a:rPr lang="en-US" dirty="0"/>
              <a:t>Re-execute completed and in-progress </a:t>
            </a:r>
            <a:r>
              <a:rPr lang="en-US" i="1" dirty="0"/>
              <a:t>map</a:t>
            </a:r>
            <a:r>
              <a:rPr lang="en-US" dirty="0"/>
              <a:t> tasks</a:t>
            </a:r>
          </a:p>
          <a:p>
            <a:pPr lvl="1"/>
            <a:r>
              <a:rPr lang="en-US" dirty="0" smtClean="0"/>
              <a:t>Task </a:t>
            </a:r>
            <a:r>
              <a:rPr lang="en-US" dirty="0"/>
              <a:t>completion committed through master</a:t>
            </a:r>
          </a:p>
          <a:p>
            <a:r>
              <a:rPr lang="en-US" dirty="0" smtClean="0"/>
              <a:t>Robust</a:t>
            </a:r>
            <a:r>
              <a:rPr lang="en-US" dirty="0"/>
              <a:t>: [Google’s </a:t>
            </a:r>
            <a:r>
              <a:rPr lang="en-US" dirty="0" smtClean="0"/>
              <a:t>experience] lost </a:t>
            </a:r>
            <a:r>
              <a:rPr lang="en-US" dirty="0"/>
              <a:t>1600 of 1800 </a:t>
            </a:r>
            <a:r>
              <a:rPr lang="en-US" dirty="0" smtClean="0"/>
              <a:t>machines, </a:t>
            </a:r>
            <a:r>
              <a:rPr lang="en-US" dirty="0"/>
              <a:t>but finished </a:t>
            </a:r>
            <a:r>
              <a:rPr lang="en-US" dirty="0">
                <a:solidFill>
                  <a:srgbClr val="006600"/>
                </a:solidFill>
              </a:rPr>
              <a:t>fine</a:t>
            </a:r>
            <a:r>
              <a:rPr lang="en-US" dirty="0"/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70496-1CF9-408E-B326-6CCA99B8516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146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Refinement: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Redundant Execution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Slow workers</a:t>
            </a:r>
            <a:r>
              <a:rPr lang="en-US" dirty="0"/>
              <a:t> significantly lengthen completion time</a:t>
            </a:r>
          </a:p>
          <a:p>
            <a:pPr lvl="1"/>
            <a:r>
              <a:rPr lang="en-US" dirty="0">
                <a:solidFill>
                  <a:srgbClr val="643200"/>
                </a:solidFill>
              </a:rPr>
              <a:t>Other jobs consuming resources</a:t>
            </a:r>
            <a:r>
              <a:rPr lang="en-US" dirty="0"/>
              <a:t> on machine</a:t>
            </a:r>
          </a:p>
          <a:p>
            <a:pPr lvl="1"/>
            <a:r>
              <a:rPr lang="en-US" dirty="0">
                <a:solidFill>
                  <a:srgbClr val="643200"/>
                </a:solidFill>
              </a:rPr>
              <a:t>Bad disks</a:t>
            </a:r>
            <a:r>
              <a:rPr lang="en-US" dirty="0"/>
              <a:t> with soft errors transfer data very slowly</a:t>
            </a:r>
          </a:p>
          <a:p>
            <a:pPr lvl="1"/>
            <a:r>
              <a:rPr lang="en-US" dirty="0">
                <a:solidFill>
                  <a:srgbClr val="643200"/>
                </a:solidFill>
              </a:rPr>
              <a:t>Weird things</a:t>
            </a:r>
            <a:r>
              <a:rPr lang="en-US" dirty="0"/>
              <a:t>: processor caches disabled (!!)</a:t>
            </a:r>
          </a:p>
          <a:p>
            <a:r>
              <a:rPr lang="en-US" b="1" dirty="0">
                <a:solidFill>
                  <a:srgbClr val="006600"/>
                </a:solidFill>
              </a:rPr>
              <a:t>Solution</a:t>
            </a:r>
            <a:r>
              <a:rPr lang="en-US" dirty="0"/>
              <a:t>: </a:t>
            </a:r>
            <a:r>
              <a:rPr lang="en-US" dirty="0" smtClean="0"/>
              <a:t>spawn </a:t>
            </a:r>
            <a:r>
              <a:rPr lang="en-US" dirty="0"/>
              <a:t>backup copies of </a:t>
            </a:r>
            <a:r>
              <a:rPr lang="en-US" dirty="0" smtClean="0"/>
              <a:t>tasks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Whichever </a:t>
            </a:r>
            <a:r>
              <a:rPr lang="en-US" dirty="0">
                <a:solidFill>
                  <a:srgbClr val="0000FF"/>
                </a:solidFill>
              </a:rPr>
              <a:t>one finishes first "</a:t>
            </a:r>
            <a:r>
              <a:rPr lang="en-US" dirty="0">
                <a:solidFill>
                  <a:srgbClr val="CC00CC"/>
                </a:solidFill>
              </a:rPr>
              <a:t>wins</a:t>
            </a:r>
            <a:r>
              <a:rPr lang="en-US" dirty="0" smtClean="0">
                <a:solidFill>
                  <a:srgbClr val="0000FF"/>
                </a:solidFill>
              </a:rPr>
              <a:t>"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70496-1CF9-408E-B326-6CCA99B8516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368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Refinement: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Skipping </a:t>
            </a:r>
            <a:r>
              <a:rPr lang="en-US" dirty="0"/>
              <a:t>Bad </a:t>
            </a:r>
            <a:r>
              <a:rPr lang="en-US" dirty="0" smtClean="0"/>
              <a:t>Records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Map/Reduce functions sometimes fail for particular inputs</a:t>
            </a:r>
          </a:p>
          <a:p>
            <a:r>
              <a:rPr lang="en-US" dirty="0"/>
              <a:t>Best solution is to debug &amp; fix, but not always </a:t>
            </a:r>
            <a:r>
              <a:rPr lang="en-US" dirty="0" smtClean="0"/>
              <a:t>possible</a:t>
            </a:r>
            <a:endParaRPr lang="en-US" dirty="0"/>
          </a:p>
          <a:p>
            <a:r>
              <a:rPr lang="en-US" dirty="0"/>
              <a:t>If master sees </a:t>
            </a:r>
            <a:r>
              <a:rPr lang="en-US" dirty="0">
                <a:solidFill>
                  <a:srgbClr val="643200"/>
                </a:solidFill>
              </a:rPr>
              <a:t>two failures</a:t>
            </a:r>
            <a:r>
              <a:rPr lang="en-US" dirty="0"/>
              <a:t> for </a:t>
            </a:r>
            <a:r>
              <a:rPr lang="en-US" dirty="0" smtClean="0"/>
              <a:t>the </a:t>
            </a:r>
            <a:r>
              <a:rPr lang="en-US" dirty="0" smtClean="0">
                <a:solidFill>
                  <a:srgbClr val="0000FF"/>
                </a:solidFill>
              </a:rPr>
              <a:t>same </a:t>
            </a:r>
            <a:r>
              <a:rPr lang="en-US" dirty="0">
                <a:solidFill>
                  <a:srgbClr val="0000FF"/>
                </a:solidFill>
              </a:rPr>
              <a:t>record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Next worker is told to </a:t>
            </a:r>
            <a:r>
              <a:rPr lang="en-US" dirty="0">
                <a:solidFill>
                  <a:srgbClr val="CC00CC"/>
                </a:solidFill>
              </a:rPr>
              <a:t>skip the </a:t>
            </a:r>
            <a:r>
              <a:rPr lang="en-US" dirty="0" smtClean="0">
                <a:solidFill>
                  <a:srgbClr val="CC00CC"/>
                </a:solidFill>
              </a:rPr>
              <a:t>record</a:t>
            </a:r>
            <a:endParaRPr lang="en-US" dirty="0">
              <a:solidFill>
                <a:srgbClr val="CC00CC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70496-1CF9-408E-B326-6CCA99B8516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607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/>
              <a:t>MapReduce</a:t>
            </a:r>
            <a:r>
              <a:rPr lang="en-US" dirty="0" smtClean="0"/>
              <a:t> </a:t>
            </a:r>
            <a:r>
              <a:rPr lang="en-US" dirty="0"/>
              <a:t>Job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70496-1CF9-408E-B326-6CCA99B85165}" type="slidenum">
              <a:rPr lang="en-US" smtClean="0">
                <a:latin typeface="Arial" pitchFamily="34" charset="0"/>
                <a:cs typeface="Arial" pitchFamily="34" charset="0"/>
              </a:rPr>
              <a:t>18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6000" y="0"/>
            <a:ext cx="8857177" cy="6671026"/>
            <a:chOff x="1784122" y="1671144"/>
            <a:chExt cx="7109054" cy="4999882"/>
          </a:xfrm>
        </p:grpSpPr>
        <p:pic>
          <p:nvPicPr>
            <p:cNvPr id="16" name="Picture 4" descr="mapreduce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20" t="7041" r="4866" b="5610"/>
            <a:stretch/>
          </p:blipFill>
          <p:spPr bwMode="auto">
            <a:xfrm>
              <a:off x="1784122" y="1671144"/>
              <a:ext cx="5466775" cy="49919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7" name="Group 12"/>
            <p:cNvGrpSpPr>
              <a:grpSpLocks/>
            </p:cNvGrpSpPr>
            <p:nvPr/>
          </p:nvGrpSpPr>
          <p:grpSpPr bwMode="auto">
            <a:xfrm>
              <a:off x="1981200" y="2487961"/>
              <a:ext cx="6624639" cy="1084263"/>
              <a:chOff x="1248" y="1392"/>
              <a:chExt cx="4173" cy="683"/>
            </a:xfrm>
          </p:grpSpPr>
          <p:sp>
            <p:nvSpPr>
              <p:cNvPr id="18" name="Text Box 7"/>
              <p:cNvSpPr txBox="1">
                <a:spLocks noChangeArrowheads="1"/>
              </p:cNvSpPr>
              <p:nvPr/>
            </p:nvSpPr>
            <p:spPr bwMode="auto">
              <a:xfrm>
                <a:off x="4728" y="1402"/>
                <a:ext cx="693" cy="2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 eaLnBrk="1" hangingPunct="1"/>
                <a:r>
                  <a:rPr lang="en-US" sz="2400" b="1" dirty="0" smtClean="0">
                    <a:solidFill>
                      <a:srgbClr val="0000FF"/>
                    </a:solidFill>
                    <a:latin typeface="Arial" pitchFamily="34" charset="0"/>
                    <a:cs typeface="Arial" pitchFamily="34" charset="0"/>
                  </a:rPr>
                  <a:t>Mapper</a:t>
                </a:r>
                <a:endParaRPr lang="en-US" sz="2400" b="1" dirty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9" name="Rectangle 9"/>
              <p:cNvSpPr>
                <a:spLocks noChangeArrowheads="1"/>
              </p:cNvSpPr>
              <p:nvPr/>
            </p:nvSpPr>
            <p:spPr bwMode="auto">
              <a:xfrm>
                <a:off x="1248" y="1392"/>
                <a:ext cx="3360" cy="683"/>
              </a:xfrm>
              <a:prstGeom prst="rect">
                <a:avLst/>
              </a:prstGeom>
              <a:noFill/>
              <a:ln w="1587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en-US" sz="32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20" name="Group 13"/>
            <p:cNvGrpSpPr>
              <a:grpSpLocks/>
            </p:cNvGrpSpPr>
            <p:nvPr/>
          </p:nvGrpSpPr>
          <p:grpSpPr bwMode="auto">
            <a:xfrm>
              <a:off x="1981200" y="3856387"/>
              <a:ext cx="6729414" cy="725488"/>
              <a:chOff x="1248" y="2254"/>
              <a:chExt cx="4239" cy="457"/>
            </a:xfrm>
          </p:grpSpPr>
          <p:sp>
            <p:nvSpPr>
              <p:cNvPr id="21" name="Text Box 8"/>
              <p:cNvSpPr txBox="1">
                <a:spLocks noChangeArrowheads="1"/>
              </p:cNvSpPr>
              <p:nvPr/>
            </p:nvSpPr>
            <p:spPr bwMode="auto">
              <a:xfrm>
                <a:off x="4728" y="2254"/>
                <a:ext cx="759" cy="2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 eaLnBrk="1" hangingPunct="1"/>
                <a:r>
                  <a:rPr lang="en-US" sz="2400" b="1" dirty="0" smtClean="0">
                    <a:solidFill>
                      <a:srgbClr val="0000FF"/>
                    </a:solidFill>
                    <a:latin typeface="Arial" pitchFamily="34" charset="0"/>
                    <a:cs typeface="Arial" pitchFamily="34" charset="0"/>
                  </a:rPr>
                  <a:t>Reducer</a:t>
                </a:r>
                <a:endParaRPr lang="en-US" sz="2400" b="1" dirty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2" name="Rectangle 10"/>
              <p:cNvSpPr>
                <a:spLocks noChangeArrowheads="1"/>
              </p:cNvSpPr>
              <p:nvPr/>
            </p:nvSpPr>
            <p:spPr bwMode="auto">
              <a:xfrm>
                <a:off x="1248" y="2256"/>
                <a:ext cx="3360" cy="455"/>
              </a:xfrm>
              <a:prstGeom prst="rect">
                <a:avLst/>
              </a:prstGeom>
              <a:noFill/>
              <a:ln w="1587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en-US" sz="32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23" name="Group 14"/>
            <p:cNvGrpSpPr>
              <a:grpSpLocks/>
            </p:cNvGrpSpPr>
            <p:nvPr/>
          </p:nvGrpSpPr>
          <p:grpSpPr bwMode="auto">
            <a:xfrm>
              <a:off x="3657600" y="5840763"/>
              <a:ext cx="5235576" cy="830263"/>
              <a:chOff x="2304" y="3504"/>
              <a:chExt cx="3298" cy="523"/>
            </a:xfrm>
          </p:grpSpPr>
          <p:sp>
            <p:nvSpPr>
              <p:cNvPr id="24" name="Text Box 6"/>
              <p:cNvSpPr txBox="1">
                <a:spLocks noChangeArrowheads="1"/>
              </p:cNvSpPr>
              <p:nvPr/>
            </p:nvSpPr>
            <p:spPr bwMode="auto">
              <a:xfrm>
                <a:off x="3512" y="3504"/>
                <a:ext cx="2090" cy="52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 eaLnBrk="1" hangingPunct="1"/>
                <a:r>
                  <a:rPr lang="en-US" sz="2400" dirty="0">
                    <a:solidFill>
                      <a:srgbClr val="A13B39"/>
                    </a:solidFill>
                    <a:latin typeface="Arial" pitchFamily="34" charset="0"/>
                    <a:cs typeface="Arial" pitchFamily="34" charset="0"/>
                  </a:rPr>
                  <a:t>Run this program as </a:t>
                </a:r>
                <a:endParaRPr lang="en-US" sz="2400" dirty="0" smtClean="0">
                  <a:solidFill>
                    <a:srgbClr val="A13B39"/>
                  </a:solidFill>
                  <a:latin typeface="Arial" pitchFamily="34" charset="0"/>
                  <a:cs typeface="Arial" pitchFamily="34" charset="0"/>
                </a:endParaRPr>
              </a:p>
              <a:p>
                <a:pPr algn="ctr" eaLnBrk="1" hangingPunct="1"/>
                <a:r>
                  <a:rPr lang="en-US" sz="2400" dirty="0">
                    <a:solidFill>
                      <a:srgbClr val="A13B39"/>
                    </a:solidFill>
                    <a:latin typeface="Arial" pitchFamily="34" charset="0"/>
                    <a:cs typeface="Arial" pitchFamily="34" charset="0"/>
                  </a:rPr>
                  <a:t>a</a:t>
                </a:r>
                <a:r>
                  <a:rPr lang="en-US" sz="2400" dirty="0" smtClean="0">
                    <a:solidFill>
                      <a:srgbClr val="A13B39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2400" dirty="0" err="1" smtClean="0">
                    <a:solidFill>
                      <a:srgbClr val="A13B39"/>
                    </a:solidFill>
                    <a:latin typeface="Arial" pitchFamily="34" charset="0"/>
                    <a:cs typeface="Arial" pitchFamily="34" charset="0"/>
                  </a:rPr>
                  <a:t>MapReduce</a:t>
                </a:r>
                <a:r>
                  <a:rPr lang="en-US" sz="2400" dirty="0" smtClean="0">
                    <a:solidFill>
                      <a:srgbClr val="A13B39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2400" dirty="0">
                    <a:solidFill>
                      <a:srgbClr val="A13B39"/>
                    </a:solidFill>
                    <a:latin typeface="Arial" pitchFamily="34" charset="0"/>
                    <a:cs typeface="Arial" pitchFamily="34" charset="0"/>
                  </a:rPr>
                  <a:t>job</a:t>
                </a:r>
              </a:p>
            </p:txBody>
          </p:sp>
          <p:sp>
            <p:nvSpPr>
              <p:cNvPr id="25" name="Line 11"/>
              <p:cNvSpPr>
                <a:spLocks noChangeShapeType="1"/>
              </p:cNvSpPr>
              <p:nvPr/>
            </p:nvSpPr>
            <p:spPr bwMode="auto">
              <a:xfrm flipH="1">
                <a:off x="2304" y="3840"/>
                <a:ext cx="1392" cy="0"/>
              </a:xfrm>
              <a:prstGeom prst="line">
                <a:avLst/>
              </a:prstGeom>
              <a:noFill/>
              <a:ln w="38100">
                <a:solidFill>
                  <a:srgbClr val="9933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39999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70496-1CF9-408E-B326-6CCA99B85165}" type="slidenum">
              <a:rPr lang="en-US" smtClean="0"/>
              <a:t>19</a:t>
            </a:fld>
            <a:endParaRPr lang="en-US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483"/>
          <a:stretch/>
        </p:blipFill>
        <p:spPr bwMode="auto">
          <a:xfrm>
            <a:off x="180472" y="-2187624"/>
            <a:ext cx="8172000" cy="9058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6804248" y="260648"/>
            <a:ext cx="1370663" cy="4617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4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Mapper</a:t>
            </a:r>
            <a:endParaRPr lang="en-US" sz="2400" b="1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179512" y="227403"/>
            <a:ext cx="8136904" cy="1707919"/>
          </a:xfrm>
          <a:prstGeom prst="rect">
            <a:avLst/>
          </a:prstGeom>
          <a:noFill/>
          <a:ln w="1587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US" sz="320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6738978" y="2349608"/>
            <a:ext cx="1501202" cy="4617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4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Reducer</a:t>
            </a:r>
            <a:endParaRPr lang="en-US" sz="2400" b="1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05667" y="2001328"/>
            <a:ext cx="8110749" cy="1571688"/>
          </a:xfrm>
          <a:prstGeom prst="rect">
            <a:avLst/>
          </a:prstGeom>
          <a:noFill/>
          <a:ln w="1587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US" sz="320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4759433" y="5777617"/>
            <a:ext cx="4133744" cy="1107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400" dirty="0">
                <a:solidFill>
                  <a:srgbClr val="A13B39"/>
                </a:solidFill>
                <a:latin typeface="Arial" pitchFamily="34" charset="0"/>
                <a:cs typeface="Arial" pitchFamily="34" charset="0"/>
              </a:rPr>
              <a:t>Run this program as </a:t>
            </a:r>
            <a:endParaRPr lang="en-US" sz="2400" dirty="0" smtClean="0">
              <a:solidFill>
                <a:srgbClr val="A13B39"/>
              </a:solidFill>
              <a:latin typeface="Arial" pitchFamily="34" charset="0"/>
              <a:cs typeface="Arial" pitchFamily="34" charset="0"/>
            </a:endParaRPr>
          </a:p>
          <a:p>
            <a:pPr algn="ctr" eaLnBrk="1" hangingPunct="1"/>
            <a:r>
              <a:rPr lang="en-US" sz="2400" dirty="0">
                <a:solidFill>
                  <a:srgbClr val="A13B39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en-US" sz="2400" dirty="0" smtClean="0">
                <a:solidFill>
                  <a:srgbClr val="A13B3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A13B39"/>
                </a:solidFill>
                <a:latin typeface="Arial" pitchFamily="34" charset="0"/>
                <a:cs typeface="Arial" pitchFamily="34" charset="0"/>
              </a:rPr>
              <a:t>MapReduce</a:t>
            </a:r>
            <a:r>
              <a:rPr lang="en-US" sz="2400" dirty="0" smtClean="0">
                <a:solidFill>
                  <a:srgbClr val="A13B3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>
                <a:solidFill>
                  <a:srgbClr val="A13B39"/>
                </a:solidFill>
                <a:latin typeface="Arial" pitchFamily="34" charset="0"/>
                <a:cs typeface="Arial" pitchFamily="34" charset="0"/>
              </a:rPr>
              <a:t>job</a:t>
            </a:r>
          </a:p>
        </p:txBody>
      </p:sp>
      <p:sp>
        <p:nvSpPr>
          <p:cNvPr id="13" name="Line 11"/>
          <p:cNvSpPr>
            <a:spLocks noChangeShapeType="1"/>
          </p:cNvSpPr>
          <p:nvPr/>
        </p:nvSpPr>
        <p:spPr bwMode="auto">
          <a:xfrm flipH="1">
            <a:off x="2610896" y="6525344"/>
            <a:ext cx="2753192" cy="0"/>
          </a:xfrm>
          <a:prstGeom prst="line">
            <a:avLst/>
          </a:prstGeom>
          <a:noFill/>
          <a:ln w="38100">
            <a:solidFill>
              <a:srgbClr val="99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00820" y="5373216"/>
            <a:ext cx="144016" cy="14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129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Process lots of data</a:t>
            </a:r>
          </a:p>
          <a:p>
            <a:pPr lvl="2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Google </a:t>
            </a:r>
            <a:r>
              <a:rPr lang="en-US" dirty="0"/>
              <a:t>processed about </a:t>
            </a:r>
            <a:r>
              <a:rPr lang="en-US" dirty="0">
                <a:solidFill>
                  <a:srgbClr val="FF0000"/>
                </a:solidFill>
              </a:rPr>
              <a:t>24 petabytes </a:t>
            </a:r>
            <a:r>
              <a:rPr lang="en-US" dirty="0"/>
              <a:t>of data per day in 2009.</a:t>
            </a:r>
            <a:endParaRPr lang="en-US" b="1" dirty="0" smtClean="0"/>
          </a:p>
          <a:p>
            <a:r>
              <a:rPr lang="en-US" b="1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single machine </a:t>
            </a:r>
            <a:r>
              <a:rPr lang="en-US" dirty="0" smtClean="0"/>
              <a:t>cannot serve all the data</a:t>
            </a:r>
          </a:p>
          <a:p>
            <a:pPr lvl="2"/>
            <a:r>
              <a:rPr lang="en-US" dirty="0" smtClean="0"/>
              <a:t>You </a:t>
            </a:r>
            <a:r>
              <a:rPr lang="en-US" dirty="0"/>
              <a:t>need a distributed system to store and process </a:t>
            </a:r>
            <a:r>
              <a:rPr lang="en-US" b="1" dirty="0">
                <a:solidFill>
                  <a:srgbClr val="CC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parallel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Parallel </a:t>
            </a:r>
            <a:r>
              <a:rPr lang="en-US" dirty="0"/>
              <a:t>programming?</a:t>
            </a:r>
          </a:p>
          <a:p>
            <a:pPr lvl="2"/>
            <a:r>
              <a:rPr lang="en-US" b="1" dirty="0" smtClean="0">
                <a:solidFill>
                  <a:srgbClr val="663300"/>
                </a:solidFill>
              </a:rPr>
              <a:t>Threading</a:t>
            </a:r>
            <a:r>
              <a:rPr lang="en-US" dirty="0" smtClean="0"/>
              <a:t> </a:t>
            </a:r>
            <a:r>
              <a:rPr lang="en-US" dirty="0"/>
              <a:t>is hard</a:t>
            </a:r>
            <a:r>
              <a:rPr lang="en-US" dirty="0" smtClean="0"/>
              <a:t>!</a:t>
            </a:r>
          </a:p>
          <a:p>
            <a:pPr lvl="2"/>
            <a:r>
              <a:rPr lang="en-US" dirty="0"/>
              <a:t>How do you facilitate </a:t>
            </a:r>
            <a:r>
              <a:rPr lang="en-US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communication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/>
              <a:t>between nodes?</a:t>
            </a:r>
          </a:p>
          <a:p>
            <a:pPr lvl="2"/>
            <a:r>
              <a:rPr lang="en-US" dirty="0" smtClean="0"/>
              <a:t>How </a:t>
            </a:r>
            <a:r>
              <a:rPr lang="en-US" dirty="0"/>
              <a:t>do you </a:t>
            </a:r>
            <a:r>
              <a:rPr lang="en-US" b="1" dirty="0"/>
              <a:t>scale to </a:t>
            </a:r>
            <a:r>
              <a:rPr lang="en-US" b="1" dirty="0">
                <a:solidFill>
                  <a:srgbClr val="006600"/>
                </a:solidFill>
              </a:rPr>
              <a:t>more machines</a:t>
            </a:r>
            <a:r>
              <a:rPr lang="en-US" dirty="0"/>
              <a:t>?</a:t>
            </a:r>
          </a:p>
          <a:p>
            <a:pPr lvl="2">
              <a:spcBef>
                <a:spcPts val="0"/>
              </a:spcBef>
            </a:pPr>
            <a:r>
              <a:rPr lang="en-US" dirty="0" smtClean="0"/>
              <a:t>How </a:t>
            </a:r>
            <a:r>
              <a:rPr lang="en-US" dirty="0"/>
              <a:t>do you handle machine 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failures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70496-1CF9-408E-B326-6CCA99B8516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764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MapReduce</a:t>
            </a:r>
          </a:p>
          <a:p>
            <a:pPr lvl="1"/>
            <a:r>
              <a:rPr lang="en-US" dirty="0" smtClean="0"/>
              <a:t>Programming </a:t>
            </a:r>
            <a:r>
              <a:rPr lang="en-US" dirty="0"/>
              <a:t>paradigm for data-intensive </a:t>
            </a:r>
            <a:r>
              <a:rPr lang="en-US" dirty="0" smtClean="0"/>
              <a:t>computing</a:t>
            </a:r>
          </a:p>
          <a:p>
            <a:pPr lvl="1"/>
            <a:r>
              <a:rPr lang="en-US" dirty="0"/>
              <a:t>Distributed &amp; parallel execution model</a:t>
            </a:r>
          </a:p>
          <a:p>
            <a:pPr lvl="1"/>
            <a:r>
              <a:rPr lang="en-US" dirty="0" smtClean="0"/>
              <a:t>Simple </a:t>
            </a:r>
            <a:r>
              <a:rPr lang="en-US" dirty="0"/>
              <a:t>to </a:t>
            </a:r>
            <a:r>
              <a:rPr lang="en-US" dirty="0" smtClean="0"/>
              <a:t>program</a:t>
            </a:r>
          </a:p>
          <a:p>
            <a:pPr lvl="2"/>
            <a:r>
              <a:rPr lang="en-US" dirty="0" smtClean="0"/>
              <a:t>The </a:t>
            </a:r>
            <a:r>
              <a:rPr lang="en-US" dirty="0"/>
              <a:t>framework automates many tedious tasks (machine selection, failure handling, etc.)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70496-1CF9-408E-B326-6CCA99B8516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749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70496-1CF9-408E-B326-6CCA99B8516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395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/>
              <a:t>Motivation</a:t>
            </a:r>
          </a:p>
          <a:p>
            <a:r>
              <a:rPr lang="en-US" dirty="0" smtClean="0"/>
              <a:t>Design overview</a:t>
            </a:r>
          </a:p>
          <a:p>
            <a:pPr lvl="1"/>
            <a:r>
              <a:rPr lang="en-US" dirty="0" smtClean="0"/>
              <a:t>Write Example</a:t>
            </a:r>
          </a:p>
          <a:p>
            <a:pPr lvl="1"/>
            <a:r>
              <a:rPr lang="en-US" dirty="0" smtClean="0"/>
              <a:t>Record Append</a:t>
            </a:r>
          </a:p>
          <a:p>
            <a:r>
              <a:rPr lang="en-US" dirty="0" smtClean="0"/>
              <a:t>Fault Tolerance &amp; Replica Management</a:t>
            </a:r>
          </a:p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70496-1CF9-408E-B326-6CCA99B8516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997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sz="4800" dirty="0" smtClean="0"/>
              <a:t>Motivation</a:t>
            </a:r>
            <a:r>
              <a:rPr lang="it-IT" dirty="0"/>
              <a:t>: Large Scale </a:t>
            </a:r>
            <a:r>
              <a:rPr lang="it-IT" dirty="0" smtClean="0"/>
              <a:t>Data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Manipulate large (</a:t>
            </a:r>
            <a:r>
              <a:rPr lang="en-US" dirty="0" err="1" smtClean="0">
                <a:solidFill>
                  <a:srgbClr val="006600"/>
                </a:solidFill>
              </a:rPr>
              <a:t>Peta</a:t>
            </a:r>
            <a:r>
              <a:rPr lang="en-US" dirty="0" smtClean="0">
                <a:solidFill>
                  <a:srgbClr val="006600"/>
                </a:solidFill>
              </a:rPr>
              <a:t> Scale</a:t>
            </a:r>
            <a:r>
              <a:rPr lang="en-US" dirty="0" smtClean="0"/>
              <a:t>) sets of data</a:t>
            </a:r>
          </a:p>
          <a:p>
            <a:r>
              <a:rPr lang="en-US" dirty="0" smtClean="0"/>
              <a:t>Large number of machine with </a:t>
            </a:r>
            <a:r>
              <a:rPr lang="en-US" dirty="0">
                <a:solidFill>
                  <a:srgbClr val="0000FF"/>
                </a:solidFill>
              </a:rPr>
              <a:t>commodity hardware</a:t>
            </a:r>
            <a:r>
              <a:rPr lang="en-US" dirty="0" smtClean="0"/>
              <a:t> </a:t>
            </a:r>
          </a:p>
          <a:p>
            <a:r>
              <a:rPr lang="en-US" dirty="0" smtClean="0"/>
              <a:t>Component failure is the norm</a:t>
            </a:r>
          </a:p>
          <a:p>
            <a:endParaRPr lang="en-US" dirty="0" smtClean="0"/>
          </a:p>
          <a:p>
            <a:r>
              <a:rPr lang="en-US" dirty="0" smtClean="0"/>
              <a:t>Goal: </a:t>
            </a:r>
            <a:r>
              <a:rPr lang="en-US" b="1" dirty="0" smtClean="0">
                <a:solidFill>
                  <a:srgbClr val="008000"/>
                </a:solidFill>
              </a:rPr>
              <a:t>Scalable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rgbClr val="006600"/>
                </a:solidFill>
              </a:rPr>
              <a:t>high performance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rgbClr val="006600"/>
                </a:solidFill>
              </a:rPr>
              <a:t>fault tolerant </a:t>
            </a:r>
            <a:r>
              <a:rPr lang="en-US" dirty="0" smtClean="0"/>
              <a:t>distributed file system</a:t>
            </a:r>
          </a:p>
          <a:p>
            <a:pPr lvl="1"/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70496-1CF9-408E-B326-6CCA99B8516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835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 new file system?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None designed for their failure model</a:t>
            </a:r>
          </a:p>
          <a:p>
            <a:r>
              <a:rPr lang="en-US" dirty="0" smtClean="0"/>
              <a:t>Few scale as highly or dynamically and easily</a:t>
            </a:r>
          </a:p>
          <a:p>
            <a:r>
              <a:rPr lang="en-US" dirty="0" smtClean="0"/>
              <a:t>Lack of special primitives for large distributed computation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70496-1CF9-408E-B326-6CCA99B8516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440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should expect from GFS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Designed for Google’s application </a:t>
            </a:r>
          </a:p>
          <a:p>
            <a:pPr lvl="1"/>
            <a:r>
              <a:rPr lang="en-US" dirty="0" smtClean="0"/>
              <a:t>Control of both file system and application</a:t>
            </a:r>
          </a:p>
          <a:p>
            <a:pPr lvl="1"/>
            <a:r>
              <a:rPr lang="en-US" dirty="0" smtClean="0"/>
              <a:t>Applications use a few specific access patterns</a:t>
            </a:r>
          </a:p>
          <a:p>
            <a:pPr lvl="2"/>
            <a:r>
              <a:rPr lang="en-US" dirty="0" smtClean="0"/>
              <a:t>Append to larges files</a:t>
            </a:r>
          </a:p>
          <a:p>
            <a:pPr lvl="2"/>
            <a:r>
              <a:rPr lang="en-US" dirty="0" smtClean="0"/>
              <a:t>Large streaming reads 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Not</a:t>
            </a:r>
            <a:r>
              <a:rPr lang="en-US" dirty="0"/>
              <a:t> a good fit for</a:t>
            </a:r>
          </a:p>
          <a:p>
            <a:pPr lvl="2"/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low-latency </a:t>
            </a:r>
            <a:r>
              <a:rPr lang="en-US" dirty="0"/>
              <a:t>data access</a:t>
            </a:r>
          </a:p>
          <a:p>
            <a:pPr lvl="2"/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lots of small files, multiple writers, arbitrary file modifications</a:t>
            </a:r>
            <a:endParaRPr lang="en-US" dirty="0" smtClean="0"/>
          </a:p>
          <a:p>
            <a:r>
              <a:rPr lang="en-US" dirty="0" smtClean="0"/>
              <a:t>Not POSIX, although mostly traditional</a:t>
            </a:r>
          </a:p>
          <a:p>
            <a:pPr lvl="1"/>
            <a:r>
              <a:rPr lang="en-US" dirty="0" smtClean="0"/>
              <a:t>Specific operations: </a:t>
            </a:r>
            <a:r>
              <a:rPr lang="en-US" dirty="0" err="1" smtClean="0"/>
              <a:t>RecordAppend</a:t>
            </a:r>
            <a:r>
              <a:rPr lang="en-US" dirty="0" smtClean="0"/>
              <a:t> 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70496-1CF9-408E-B326-6CCA99B85165}" type="slidenum">
              <a:rPr lang="en-US" smtClean="0"/>
              <a:t>25</a:t>
            </a:fld>
            <a:endParaRPr lang="en-US"/>
          </a:p>
        </p:txBody>
      </p:sp>
      <p:pic>
        <p:nvPicPr>
          <p:cNvPr id="5" name="Picture 3" descr="fig3a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431"/>
          <a:stretch/>
        </p:blipFill>
        <p:spPr bwMode="auto">
          <a:xfrm>
            <a:off x="6065905" y="1916832"/>
            <a:ext cx="3114607" cy="2736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1506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Different</a:t>
            </a:r>
            <a:r>
              <a:rPr lang="en-US" dirty="0"/>
              <a:t> characteristic than </a:t>
            </a:r>
            <a:r>
              <a:rPr lang="en-US" dirty="0">
                <a:solidFill>
                  <a:srgbClr val="663300"/>
                </a:solidFill>
              </a:rPr>
              <a:t>transactional</a:t>
            </a:r>
            <a:r>
              <a:rPr lang="en-US" dirty="0"/>
              <a:t> or the “customer order” data : “</a:t>
            </a:r>
            <a:r>
              <a:rPr lang="en-US" dirty="0">
                <a:solidFill>
                  <a:srgbClr val="0000FF"/>
                </a:solidFill>
              </a:rPr>
              <a:t>write once read many (WORM)</a:t>
            </a:r>
            <a:r>
              <a:rPr lang="en-US" dirty="0"/>
              <a:t>”  </a:t>
            </a:r>
          </a:p>
          <a:p>
            <a:pPr lvl="2"/>
            <a:r>
              <a:rPr lang="en-US" dirty="0"/>
              <a:t>e.g. web logs, web crawler’s data, or healthcare and patient information</a:t>
            </a:r>
          </a:p>
          <a:p>
            <a:pPr lvl="2"/>
            <a:r>
              <a:rPr lang="en-US" dirty="0"/>
              <a:t>WORM inspired </a:t>
            </a:r>
            <a:r>
              <a:rPr lang="en-US" dirty="0" err="1"/>
              <a:t>MapReduce</a:t>
            </a:r>
            <a:r>
              <a:rPr lang="en-US" dirty="0"/>
              <a:t> programming model </a:t>
            </a:r>
          </a:p>
          <a:p>
            <a:r>
              <a:rPr lang="en-US" sz="2900" dirty="0"/>
              <a:t>Google exploited this characteristics in its Google file system </a:t>
            </a:r>
            <a:r>
              <a:rPr lang="en-US" sz="2300" dirty="0"/>
              <a:t>[SOSP’03]</a:t>
            </a:r>
            <a:endParaRPr lang="en-US" sz="2900" dirty="0"/>
          </a:p>
          <a:p>
            <a:pPr lvl="1"/>
            <a:r>
              <a:rPr lang="en-US" sz="2600" dirty="0"/>
              <a:t>Apache Hadoop: Open source project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70496-1CF9-408E-B326-6CCA99B8516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188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Motivation</a:t>
            </a:r>
          </a:p>
          <a:p>
            <a:r>
              <a:rPr lang="en-US" b="1" dirty="0" smtClean="0"/>
              <a:t>Design overview</a:t>
            </a:r>
          </a:p>
          <a:p>
            <a:pPr lvl="1"/>
            <a:r>
              <a:rPr lang="en-US" dirty="0" smtClean="0"/>
              <a:t>Write Example</a:t>
            </a:r>
          </a:p>
          <a:p>
            <a:pPr lvl="1"/>
            <a:r>
              <a:rPr lang="en-US" dirty="0" smtClean="0"/>
              <a:t>Record Append</a:t>
            </a:r>
          </a:p>
          <a:p>
            <a:r>
              <a:rPr lang="en-US" dirty="0" smtClean="0"/>
              <a:t>Fault Tolerance &amp; Replica Management</a:t>
            </a:r>
          </a:p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70496-1CF9-408E-B326-6CCA99B8516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556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</a:t>
            </a:r>
            <a:endParaRPr lang="en-US" dirty="0"/>
          </a:p>
        </p:txBody>
      </p:sp>
      <p:pic>
        <p:nvPicPr>
          <p:cNvPr id="5" name="Content Placeholder 4" descr="C:\Users\bunny\AppData\Roaming\Tencent\Users\501239855\QQ\WinTemp\RichOle\0$BK[BAQ(OAT{}B%KS{3CC0.jpg"/>
          <p:cNvPicPr>
            <a:picLocks noGr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2852936"/>
            <a:ext cx="4050249" cy="3067578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70496-1CF9-408E-B326-6CCA99B85165}" type="slidenum">
              <a:rPr lang="en-US" smtClean="0"/>
              <a:t>28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 smtClean="0"/>
              <a:t>Master (NameNode)</a:t>
            </a:r>
          </a:p>
          <a:p>
            <a:pPr lvl="1"/>
            <a:r>
              <a:rPr lang="en-US" dirty="0" smtClean="0"/>
              <a:t>Manages metadata (namespace)</a:t>
            </a:r>
          </a:p>
          <a:p>
            <a:pPr lvl="1"/>
            <a:r>
              <a:rPr lang="en-US" dirty="0" smtClean="0"/>
              <a:t>Not involved in data transfer</a:t>
            </a:r>
          </a:p>
          <a:p>
            <a:pPr lvl="1"/>
            <a:r>
              <a:rPr lang="en-US" dirty="0" smtClean="0"/>
              <a:t>Controls allocation, placement, replication</a:t>
            </a:r>
          </a:p>
          <a:p>
            <a:pPr lvl="1"/>
            <a:endParaRPr lang="en-US" dirty="0" smtClean="0"/>
          </a:p>
          <a:p>
            <a:r>
              <a:rPr lang="en-US" b="1" dirty="0" err="1" smtClean="0"/>
              <a:t>Chunkserver</a:t>
            </a:r>
            <a:r>
              <a:rPr lang="en-US" b="1" dirty="0"/>
              <a:t> (</a:t>
            </a:r>
            <a:r>
              <a:rPr lang="en-US" b="1" dirty="0" smtClean="0"/>
              <a:t>DataNode</a:t>
            </a:r>
            <a:r>
              <a:rPr lang="en-US" b="1" dirty="0"/>
              <a:t>)</a:t>
            </a:r>
            <a:endParaRPr lang="en-US" b="1" dirty="0" smtClean="0"/>
          </a:p>
          <a:p>
            <a:pPr lvl="1"/>
            <a:r>
              <a:rPr lang="en-US" dirty="0" smtClean="0"/>
              <a:t>Stores chunks of data</a:t>
            </a:r>
          </a:p>
          <a:p>
            <a:pPr lvl="1"/>
            <a:r>
              <a:rPr lang="en-US" dirty="0" smtClean="0"/>
              <a:t>No knowledge of GFS file system structure </a:t>
            </a:r>
          </a:p>
          <a:p>
            <a:pPr lvl="1"/>
            <a:r>
              <a:rPr lang="en-US" dirty="0" smtClean="0"/>
              <a:t>Built on local </a:t>
            </a:r>
            <a:r>
              <a:rPr lang="en-US" dirty="0" err="1" smtClean="0"/>
              <a:t>linux</a:t>
            </a:r>
            <a:r>
              <a:rPr lang="en-US" dirty="0" smtClean="0"/>
              <a:t> file system</a:t>
            </a:r>
          </a:p>
          <a:p>
            <a:pPr lvl="1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516216" y="6022449"/>
            <a:ext cx="262778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/>
              <a:t>www.cse.buffalo.edu/~okennedy/courses/cse704fa2012/2.2-HDFS.pptx</a:t>
            </a:r>
          </a:p>
        </p:txBody>
      </p:sp>
    </p:spTree>
    <p:extLst>
      <p:ext uri="{BB962C8B-B14F-4D97-AF65-F5344CB8AC3E}">
        <p14:creationId xmlns:p14="http://schemas.microsoft.com/office/powerpoint/2010/main" val="4228150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GFS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70496-1CF9-408E-B326-6CCA99B85165}" type="slidenum">
              <a:rPr lang="en-US" smtClean="0"/>
              <a:t>29</a:t>
            </a:fld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467343"/>
            <a:ext cx="11444463" cy="4296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294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MapReduce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MapReduce </a:t>
            </a:r>
            <a:r>
              <a:rPr lang="en-US" sz="2600" dirty="0"/>
              <a:t>[OSDI’04] </a:t>
            </a:r>
            <a:r>
              <a:rPr lang="en-US" dirty="0"/>
              <a:t>provides </a:t>
            </a:r>
            <a:endParaRPr lang="en-US" dirty="0" smtClean="0"/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CC00CC"/>
                </a:solidFill>
              </a:rPr>
              <a:t>Automatic</a:t>
            </a:r>
            <a:r>
              <a:rPr lang="en-US" dirty="0" smtClean="0">
                <a:solidFill>
                  <a:srgbClr val="006600"/>
                </a:solidFill>
              </a:rPr>
              <a:t> parallelization, distribution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I/O scheduling</a:t>
            </a:r>
            <a:endParaRPr lang="en-US" dirty="0"/>
          </a:p>
          <a:p>
            <a:pPr lvl="2"/>
            <a:r>
              <a:rPr lang="en-US" dirty="0" smtClean="0"/>
              <a:t>Load </a:t>
            </a:r>
            <a:r>
              <a:rPr lang="en-US" dirty="0"/>
              <a:t>balancing</a:t>
            </a:r>
          </a:p>
          <a:p>
            <a:pPr lvl="2"/>
            <a:r>
              <a:rPr lang="en-US" dirty="0" smtClean="0"/>
              <a:t>Network </a:t>
            </a:r>
            <a:r>
              <a:rPr lang="en-US" dirty="0"/>
              <a:t>and </a:t>
            </a:r>
            <a:r>
              <a:rPr lang="en-US" dirty="0" smtClean="0"/>
              <a:t>data transfer optimization</a:t>
            </a:r>
          </a:p>
          <a:p>
            <a:pPr lvl="1"/>
            <a:r>
              <a:rPr lang="en-US" dirty="0" smtClean="0"/>
              <a:t>Fault tolerance</a:t>
            </a:r>
            <a:endParaRPr lang="en-US" dirty="0"/>
          </a:p>
          <a:p>
            <a:pPr lvl="2"/>
            <a:r>
              <a:rPr lang="en-US" dirty="0" smtClean="0"/>
              <a:t>Handling </a:t>
            </a:r>
            <a:r>
              <a:rPr lang="en-US" dirty="0"/>
              <a:t>of machine failures</a:t>
            </a:r>
          </a:p>
          <a:p>
            <a:r>
              <a:rPr lang="en-US" sz="2800" b="1" dirty="0" smtClean="0"/>
              <a:t>Need more power: </a:t>
            </a:r>
            <a:r>
              <a:rPr lang="en-US" sz="2800" b="1" dirty="0" smtClean="0">
                <a:solidFill>
                  <a:srgbClr val="7030A0"/>
                </a:solidFill>
              </a:rPr>
              <a:t>Scale </a:t>
            </a:r>
            <a:r>
              <a:rPr lang="en-US" sz="2800" b="1" dirty="0">
                <a:solidFill>
                  <a:srgbClr val="7030A0"/>
                </a:solidFill>
              </a:rPr>
              <a:t>out</a:t>
            </a:r>
            <a:r>
              <a:rPr lang="en-US" sz="2800" b="1" dirty="0"/>
              <a:t>, not up!</a:t>
            </a:r>
          </a:p>
          <a:p>
            <a:pPr lvl="2"/>
            <a:r>
              <a:rPr lang="en-US" dirty="0"/>
              <a:t>Large number of </a:t>
            </a:r>
            <a:r>
              <a:rPr lang="en-US" b="1" dirty="0">
                <a:solidFill>
                  <a:srgbClr val="0000FF"/>
                </a:solidFill>
              </a:rPr>
              <a:t>commodity servers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as opposed </a:t>
            </a:r>
            <a:r>
              <a:rPr lang="en-US" dirty="0" smtClean="0"/>
              <a:t>to some high </a:t>
            </a:r>
            <a:r>
              <a:rPr lang="en-US" dirty="0"/>
              <a:t>end specialized </a:t>
            </a:r>
            <a:r>
              <a:rPr lang="en-US" dirty="0" smtClean="0"/>
              <a:t>servers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70496-1CF9-408E-B326-6CCA99B85165}" type="slidenum">
              <a:rPr lang="en-US" smtClean="0"/>
              <a:t>3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6372200" y="2348880"/>
            <a:ext cx="2627784" cy="18002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Apache Hadoop:</a:t>
            </a:r>
          </a:p>
          <a:p>
            <a:pPr algn="ctr"/>
            <a:r>
              <a:rPr lang="en-US" dirty="0" smtClean="0"/>
              <a:t>Open source implementation of MapReduce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004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Write operation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70496-1CF9-408E-B326-6CCA99B85165}" type="slidenum">
              <a:rPr lang="en-US" smtClean="0"/>
              <a:t>30</a:t>
            </a:fld>
            <a:endParaRPr lang="en-US"/>
          </a:p>
        </p:txBody>
      </p:sp>
      <p:pic>
        <p:nvPicPr>
          <p:cNvPr id="16" name="Picture 15" descr="fig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661616"/>
            <a:ext cx="5810250" cy="551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8960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-99392"/>
            <a:ext cx="8229600" cy="1143000"/>
          </a:xfrm>
        </p:spPr>
        <p:txBody>
          <a:bodyPr/>
          <a:lstStyle/>
          <a:p>
            <a:r>
              <a:rPr lang="en-US" dirty="0" smtClean="0"/>
              <a:t>Write(filename, offset, data)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686872" y="6448251"/>
            <a:ext cx="2133600" cy="365125"/>
          </a:xfrm>
        </p:spPr>
        <p:txBody>
          <a:bodyPr/>
          <a:lstStyle/>
          <a:p>
            <a:fld id="{FB070496-1CF9-408E-B326-6CCA99B85165}" type="slidenum">
              <a:rPr lang="en-US" smtClean="0"/>
              <a:t>31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699110" y="1504674"/>
            <a:ext cx="1944216" cy="7135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Client</a:t>
            </a:r>
            <a:endParaRPr lang="en-US" sz="3200" b="1" dirty="0"/>
          </a:p>
        </p:txBody>
      </p:sp>
      <p:sp>
        <p:nvSpPr>
          <p:cNvPr id="6" name="Rectangle 5"/>
          <p:cNvSpPr/>
          <p:nvPr/>
        </p:nvSpPr>
        <p:spPr>
          <a:xfrm>
            <a:off x="1591098" y="4168973"/>
            <a:ext cx="2160240" cy="9295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Secondary </a:t>
            </a:r>
            <a:r>
              <a:rPr lang="en-US" sz="2800" b="1" dirty="0" err="1" smtClean="0"/>
              <a:t>ReplicaA</a:t>
            </a:r>
            <a:endParaRPr lang="en-US" sz="2800" b="1" dirty="0"/>
          </a:p>
        </p:txBody>
      </p:sp>
      <p:sp>
        <p:nvSpPr>
          <p:cNvPr id="7" name="Rectangle 6"/>
          <p:cNvSpPr/>
          <p:nvPr/>
        </p:nvSpPr>
        <p:spPr>
          <a:xfrm>
            <a:off x="1591098" y="5609133"/>
            <a:ext cx="2160240" cy="9295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Secondary </a:t>
            </a:r>
            <a:r>
              <a:rPr lang="en-US" sz="2800" b="1" dirty="0" err="1" smtClean="0"/>
              <a:t>ReplicaB</a:t>
            </a:r>
            <a:endParaRPr lang="en-US" sz="2800" b="1" dirty="0"/>
          </a:p>
        </p:txBody>
      </p:sp>
      <p:sp>
        <p:nvSpPr>
          <p:cNvPr id="8" name="Rectangle 7"/>
          <p:cNvSpPr/>
          <p:nvPr/>
        </p:nvSpPr>
        <p:spPr>
          <a:xfrm>
            <a:off x="1591098" y="2728813"/>
            <a:ext cx="2160240" cy="9295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Primary Replica</a:t>
            </a:r>
            <a:endParaRPr lang="en-US" sz="2800" b="1" dirty="0"/>
          </a:p>
        </p:txBody>
      </p:sp>
      <p:sp>
        <p:nvSpPr>
          <p:cNvPr id="9" name="Rectangle 8"/>
          <p:cNvSpPr/>
          <p:nvPr/>
        </p:nvSpPr>
        <p:spPr>
          <a:xfrm>
            <a:off x="6271618" y="1396663"/>
            <a:ext cx="2160240" cy="92956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Master</a:t>
            </a:r>
            <a:endParaRPr lang="en-US" sz="3200" b="1" dirty="0"/>
          </a:p>
        </p:txBody>
      </p:sp>
      <p:grpSp>
        <p:nvGrpSpPr>
          <p:cNvPr id="81" name="Group 80"/>
          <p:cNvGrpSpPr/>
          <p:nvPr/>
        </p:nvGrpSpPr>
        <p:grpSpPr>
          <a:xfrm>
            <a:off x="3643326" y="1300698"/>
            <a:ext cx="2628292" cy="400110"/>
            <a:chOff x="3229508" y="1340768"/>
            <a:chExt cx="2628292" cy="400110"/>
          </a:xfrm>
        </p:grpSpPr>
        <p:cxnSp>
          <p:nvCxnSpPr>
            <p:cNvPr id="15" name="Straight Arrow Connector 14"/>
            <p:cNvCxnSpPr/>
            <p:nvPr/>
          </p:nvCxnSpPr>
          <p:spPr>
            <a:xfrm>
              <a:off x="3229508" y="1720698"/>
              <a:ext cx="262829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3265512" y="1340768"/>
              <a:ext cx="24881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1) Who has the lease?</a:t>
              </a:r>
              <a:endParaRPr lang="en-US" sz="2000" dirty="0"/>
            </a:p>
          </p:txBody>
        </p:sp>
      </p:grpSp>
      <p:cxnSp>
        <p:nvCxnSpPr>
          <p:cNvPr id="17" name="Straight Arrow Connector 16"/>
          <p:cNvCxnSpPr/>
          <p:nvPr/>
        </p:nvCxnSpPr>
        <p:spPr>
          <a:xfrm>
            <a:off x="7194492" y="2971103"/>
            <a:ext cx="51728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grpSp>
        <p:nvGrpSpPr>
          <p:cNvPr id="83" name="Group 82"/>
          <p:cNvGrpSpPr/>
          <p:nvPr/>
        </p:nvGrpSpPr>
        <p:grpSpPr>
          <a:xfrm>
            <a:off x="950572" y="2218220"/>
            <a:ext cx="1864662" cy="510594"/>
            <a:chOff x="536754" y="2434244"/>
            <a:chExt cx="1864662" cy="510594"/>
          </a:xfrm>
        </p:grpSpPr>
        <p:sp>
          <p:nvSpPr>
            <p:cNvPr id="19" name="Down Arrow 18"/>
            <p:cNvSpPr/>
            <p:nvPr/>
          </p:nvSpPr>
          <p:spPr>
            <a:xfrm>
              <a:off x="2041376" y="2434244"/>
              <a:ext cx="360040" cy="51059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36754" y="2496325"/>
              <a:ext cx="149842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3) Data push</a:t>
              </a:r>
              <a:endParaRPr lang="en-US" sz="2000" dirty="0"/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949898" y="3658382"/>
            <a:ext cx="1901340" cy="510594"/>
            <a:chOff x="536080" y="3874406"/>
            <a:chExt cx="1901340" cy="510594"/>
          </a:xfrm>
        </p:grpSpPr>
        <p:sp>
          <p:nvSpPr>
            <p:cNvPr id="20" name="Down Arrow 19"/>
            <p:cNvSpPr/>
            <p:nvPr/>
          </p:nvSpPr>
          <p:spPr>
            <a:xfrm>
              <a:off x="2077380" y="3874406"/>
              <a:ext cx="360040" cy="51059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36080" y="3929648"/>
              <a:ext cx="149842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3) Data push</a:t>
              </a:r>
              <a:endParaRPr lang="en-US" sz="2000" dirty="0"/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999884" y="5106729"/>
            <a:ext cx="1851354" cy="510594"/>
            <a:chOff x="586066" y="5322753"/>
            <a:chExt cx="1851354" cy="510594"/>
          </a:xfrm>
        </p:grpSpPr>
        <p:sp>
          <p:nvSpPr>
            <p:cNvPr id="21" name="Down Arrow 20"/>
            <p:cNvSpPr/>
            <p:nvPr/>
          </p:nvSpPr>
          <p:spPr>
            <a:xfrm>
              <a:off x="2077380" y="5322753"/>
              <a:ext cx="360040" cy="51059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86066" y="5378902"/>
              <a:ext cx="149842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3) Data push</a:t>
              </a:r>
              <a:endParaRPr lang="en-US" sz="2000" dirty="0"/>
            </a:p>
          </p:txBody>
        </p:sp>
      </p:grpSp>
      <p:sp>
        <p:nvSpPr>
          <p:cNvPr id="25" name="Down Arrow 24"/>
          <p:cNvSpPr/>
          <p:nvPr/>
        </p:nvSpPr>
        <p:spPr>
          <a:xfrm rot="16200000">
            <a:off x="7279730" y="3260984"/>
            <a:ext cx="360040" cy="5105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6559650" y="3316226"/>
            <a:ext cx="6696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Data</a:t>
            </a:r>
            <a:endParaRPr lang="en-US" sz="2000" dirty="0"/>
          </a:p>
        </p:txBody>
      </p:sp>
      <p:sp>
        <p:nvSpPr>
          <p:cNvPr id="28" name="TextBox 27"/>
          <p:cNvSpPr txBox="1"/>
          <p:nvPr/>
        </p:nvSpPr>
        <p:spPr>
          <a:xfrm>
            <a:off x="6271618" y="2780928"/>
            <a:ext cx="9540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Control</a:t>
            </a:r>
            <a:endParaRPr lang="en-US" sz="2000" dirty="0"/>
          </a:p>
        </p:txBody>
      </p:sp>
      <p:grpSp>
        <p:nvGrpSpPr>
          <p:cNvPr id="82" name="Group 81"/>
          <p:cNvGrpSpPr/>
          <p:nvPr/>
        </p:nvGrpSpPr>
        <p:grpSpPr>
          <a:xfrm>
            <a:off x="467544" y="1412776"/>
            <a:ext cx="1277914" cy="1780821"/>
            <a:chOff x="53726" y="1628800"/>
            <a:chExt cx="1277914" cy="1780821"/>
          </a:xfrm>
        </p:grpSpPr>
        <p:cxnSp>
          <p:nvCxnSpPr>
            <p:cNvPr id="29" name="Straight Arrow Connector 28"/>
            <p:cNvCxnSpPr>
              <a:stCxn id="5" idx="1"/>
              <a:endCxn id="8" idx="1"/>
            </p:cNvCxnSpPr>
            <p:nvPr/>
          </p:nvCxnSpPr>
          <p:spPr>
            <a:xfrm rot="10800000" flipV="1">
              <a:off x="1177280" y="2077470"/>
              <a:ext cx="108012" cy="1332151"/>
            </a:xfrm>
            <a:prstGeom prst="bentConnector3">
              <a:avLst>
                <a:gd name="adj1" fmla="val 711841"/>
              </a:avLst>
            </a:prstGeom>
            <a:ln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53726" y="1628800"/>
              <a:ext cx="127791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4) Commit</a:t>
              </a:r>
              <a:endParaRPr lang="en-US" sz="2000" dirty="0"/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3643326" y="2018164"/>
            <a:ext cx="2628292" cy="400110"/>
            <a:chOff x="3229508" y="2234188"/>
            <a:chExt cx="2628292" cy="400110"/>
          </a:xfrm>
        </p:grpSpPr>
        <p:sp>
          <p:nvSpPr>
            <p:cNvPr id="18" name="TextBox 17"/>
            <p:cNvSpPr txBox="1"/>
            <p:nvPr/>
          </p:nvSpPr>
          <p:spPr>
            <a:xfrm>
              <a:off x="3761065" y="2234188"/>
              <a:ext cx="149707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2) Lease info</a:t>
              </a:r>
              <a:endParaRPr lang="en-US" sz="2000" dirty="0"/>
            </a:p>
          </p:txBody>
        </p:sp>
        <p:cxnSp>
          <p:nvCxnSpPr>
            <p:cNvPr id="36" name="Straight Arrow Connector 35"/>
            <p:cNvCxnSpPr/>
            <p:nvPr/>
          </p:nvCxnSpPr>
          <p:spPr>
            <a:xfrm flipH="1">
              <a:off x="3229508" y="2234188"/>
              <a:ext cx="262829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91" name="Group 90"/>
          <p:cNvGrpSpPr/>
          <p:nvPr/>
        </p:nvGrpSpPr>
        <p:grpSpPr>
          <a:xfrm>
            <a:off x="3643326" y="3193598"/>
            <a:ext cx="1859331" cy="2880320"/>
            <a:chOff x="3229508" y="3409622"/>
            <a:chExt cx="1859331" cy="2880320"/>
          </a:xfrm>
        </p:grpSpPr>
        <p:cxnSp>
          <p:nvCxnSpPr>
            <p:cNvPr id="70" name="Straight Arrow Connector 28"/>
            <p:cNvCxnSpPr>
              <a:stCxn id="7" idx="3"/>
              <a:endCxn id="8" idx="3"/>
            </p:cNvCxnSpPr>
            <p:nvPr/>
          </p:nvCxnSpPr>
          <p:spPr>
            <a:xfrm flipV="1">
              <a:off x="3265512" y="3409622"/>
              <a:ext cx="12700" cy="2880320"/>
            </a:xfrm>
            <a:prstGeom prst="curvedConnector3">
              <a:avLst>
                <a:gd name="adj1" fmla="val 5727276"/>
              </a:avLst>
            </a:prstGeom>
            <a:ln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75" name="TextBox 74"/>
            <p:cNvSpPr txBox="1"/>
            <p:nvPr/>
          </p:nvSpPr>
          <p:spPr>
            <a:xfrm>
              <a:off x="3229508" y="5378902"/>
              <a:ext cx="18593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6)Commit ACK</a:t>
              </a:r>
              <a:endParaRPr lang="en-US" dirty="0"/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3601090" y="3193598"/>
            <a:ext cx="1543949" cy="1440160"/>
            <a:chOff x="3187272" y="3409622"/>
            <a:chExt cx="1543949" cy="1440160"/>
          </a:xfrm>
        </p:grpSpPr>
        <p:cxnSp>
          <p:nvCxnSpPr>
            <p:cNvPr id="65" name="Straight Arrow Connector 28"/>
            <p:cNvCxnSpPr/>
            <p:nvPr/>
          </p:nvCxnSpPr>
          <p:spPr>
            <a:xfrm flipV="1">
              <a:off x="3337520" y="3409622"/>
              <a:ext cx="12700" cy="1440160"/>
            </a:xfrm>
            <a:prstGeom prst="curvedConnector3">
              <a:avLst>
                <a:gd name="adj1" fmla="val 5465457"/>
              </a:avLst>
            </a:prstGeom>
            <a:ln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76" name="TextBox 75"/>
            <p:cNvSpPr txBox="1"/>
            <p:nvPr/>
          </p:nvSpPr>
          <p:spPr>
            <a:xfrm>
              <a:off x="3187272" y="3931435"/>
              <a:ext cx="15439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6)Commit ACK</a:t>
              </a:r>
              <a:endParaRPr lang="en-US" dirty="0"/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3679330" y="3193598"/>
            <a:ext cx="4402832" cy="2880320"/>
            <a:chOff x="3265512" y="3409622"/>
            <a:chExt cx="4402832" cy="2880320"/>
          </a:xfrm>
        </p:grpSpPr>
        <p:cxnSp>
          <p:nvCxnSpPr>
            <p:cNvPr id="37" name="Straight Arrow Connector 28"/>
            <p:cNvCxnSpPr>
              <a:stCxn id="8" idx="3"/>
              <a:endCxn id="7" idx="3"/>
            </p:cNvCxnSpPr>
            <p:nvPr/>
          </p:nvCxnSpPr>
          <p:spPr>
            <a:xfrm>
              <a:off x="3265512" y="3409622"/>
              <a:ext cx="12700" cy="2880320"/>
            </a:xfrm>
            <a:prstGeom prst="bentConnector3">
              <a:avLst>
                <a:gd name="adj1" fmla="val 15414551"/>
              </a:avLst>
            </a:prstGeom>
            <a:ln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2" name="Straight Arrow Connector 28"/>
            <p:cNvCxnSpPr>
              <a:stCxn id="8" idx="3"/>
              <a:endCxn id="6" idx="3"/>
            </p:cNvCxnSpPr>
            <p:nvPr/>
          </p:nvCxnSpPr>
          <p:spPr>
            <a:xfrm>
              <a:off x="3265512" y="3409622"/>
              <a:ext cx="12700" cy="1440160"/>
            </a:xfrm>
            <a:prstGeom prst="bentConnector3">
              <a:avLst>
                <a:gd name="adj1" fmla="val 15414551"/>
              </a:avLst>
            </a:prstGeom>
            <a:ln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>
              <a:off x="5209550" y="4495838"/>
              <a:ext cx="24587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5) Serialized Commit</a:t>
              </a:r>
              <a:endParaRPr lang="en-US" sz="20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-30895" y="1861448"/>
            <a:ext cx="1730005" cy="1818556"/>
            <a:chOff x="-30895" y="1861448"/>
            <a:chExt cx="1730005" cy="1818556"/>
          </a:xfrm>
        </p:grpSpPr>
        <p:sp>
          <p:nvSpPr>
            <p:cNvPr id="46" name="TextBox 45"/>
            <p:cNvSpPr txBox="1"/>
            <p:nvPr/>
          </p:nvSpPr>
          <p:spPr>
            <a:xfrm>
              <a:off x="-30895" y="2972118"/>
              <a:ext cx="125226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7) Success</a:t>
              </a:r>
            </a:p>
            <a:p>
              <a:endParaRPr lang="en-US" sz="2000" dirty="0"/>
            </a:p>
          </p:txBody>
        </p:sp>
        <p:cxnSp>
          <p:nvCxnSpPr>
            <p:cNvPr id="41" name="Straight Arrow Connector 28"/>
            <p:cNvCxnSpPr>
              <a:stCxn id="8" idx="1"/>
              <a:endCxn id="5" idx="1"/>
            </p:cNvCxnSpPr>
            <p:nvPr/>
          </p:nvCxnSpPr>
          <p:spPr>
            <a:xfrm rot="10800000" flipH="1">
              <a:off x="1591098" y="1861448"/>
              <a:ext cx="108012" cy="1332151"/>
            </a:xfrm>
            <a:prstGeom prst="curvedConnector3">
              <a:avLst>
                <a:gd name="adj1" fmla="val -1181353"/>
              </a:avLst>
            </a:prstGeom>
            <a:ln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77187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RecordAppend</a:t>
            </a:r>
            <a:r>
              <a:rPr lang="en-US" dirty="0" smtClean="0"/>
              <a:t>(filename, </a:t>
            </a:r>
            <a:r>
              <a:rPr lang="en-US" dirty="0"/>
              <a:t>data)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637112"/>
          </a:xfrm>
        </p:spPr>
        <p:txBody>
          <a:bodyPr>
            <a:normAutofit fontScale="70000" lnSpcReduction="20000"/>
          </a:bodyPr>
          <a:lstStyle/>
          <a:p>
            <a:r>
              <a:rPr lang="en-US" sz="2300" dirty="0"/>
              <a:t>Significant use in distributed apps. For example at  Google production cluster: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sz="2300" dirty="0"/>
              <a:t>21% of bytes written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sz="2300" dirty="0"/>
              <a:t>28% of write operations </a:t>
            </a:r>
            <a:endParaRPr lang="en-US" sz="2200" dirty="0" smtClean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006600"/>
                </a:solidFill>
              </a:rPr>
              <a:t>Guaranteed</a:t>
            </a:r>
            <a:r>
              <a:rPr lang="en-US" dirty="0" smtClean="0"/>
              <a:t>: All data appended at least once as a single consecutive byte range</a:t>
            </a:r>
          </a:p>
          <a:p>
            <a:r>
              <a:rPr lang="en-US" dirty="0" smtClean="0"/>
              <a:t>Same basic structure as write</a:t>
            </a:r>
          </a:p>
          <a:p>
            <a:pPr lvl="2">
              <a:spcBef>
                <a:spcPts val="0"/>
              </a:spcBef>
            </a:pPr>
            <a:r>
              <a:rPr lang="en-US" sz="2600" dirty="0" smtClean="0"/>
              <a:t>Client obtains information from master</a:t>
            </a:r>
          </a:p>
          <a:p>
            <a:pPr lvl="2">
              <a:spcBef>
                <a:spcPts val="0"/>
              </a:spcBef>
            </a:pPr>
            <a:r>
              <a:rPr lang="en-US" sz="2600" dirty="0" smtClean="0"/>
              <a:t>Client sends data to data nodes (</a:t>
            </a:r>
            <a:r>
              <a:rPr lang="en-US" sz="2600" dirty="0" err="1" smtClean="0"/>
              <a:t>chunkservers</a:t>
            </a:r>
            <a:r>
              <a:rPr lang="en-US" sz="2600" dirty="0" smtClean="0"/>
              <a:t>)</a:t>
            </a:r>
          </a:p>
          <a:p>
            <a:pPr lvl="2">
              <a:spcBef>
                <a:spcPts val="0"/>
              </a:spcBef>
            </a:pPr>
            <a:r>
              <a:rPr lang="en-US" sz="2600" dirty="0" smtClean="0"/>
              <a:t>Client sends “append-commit”</a:t>
            </a:r>
          </a:p>
          <a:p>
            <a:pPr lvl="2">
              <a:spcBef>
                <a:spcPts val="0"/>
              </a:spcBef>
            </a:pPr>
            <a:r>
              <a:rPr lang="en-US" sz="2600" dirty="0" smtClean="0"/>
              <a:t>Lease holder serializes append</a:t>
            </a:r>
          </a:p>
          <a:p>
            <a:r>
              <a:rPr lang="en-US" b="1" dirty="0" smtClean="0"/>
              <a:t>Advantage:</a:t>
            </a:r>
            <a:r>
              <a:rPr lang="en-US" dirty="0" smtClean="0"/>
              <a:t> Large number of concurrent writers with minimal coordination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70496-1CF9-408E-B326-6CCA99B85165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740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RecordAppend</a:t>
            </a:r>
            <a:r>
              <a:rPr lang="en-US" dirty="0" smtClean="0"/>
              <a:t> </a:t>
            </a:r>
            <a:r>
              <a:rPr lang="en-US" sz="2800" dirty="0" smtClean="0"/>
              <a:t>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Record size is limited by chunk size</a:t>
            </a:r>
          </a:p>
          <a:p>
            <a:r>
              <a:rPr lang="en-US" dirty="0" smtClean="0"/>
              <a:t>When a record does not fit into available space, </a:t>
            </a:r>
          </a:p>
          <a:p>
            <a:pPr lvl="1"/>
            <a:r>
              <a:rPr lang="en-US" dirty="0" smtClean="0"/>
              <a:t>chunk is padded to end </a:t>
            </a:r>
          </a:p>
          <a:p>
            <a:pPr lvl="1"/>
            <a:r>
              <a:rPr lang="en-US" dirty="0" smtClean="0"/>
              <a:t>and client retries request.</a:t>
            </a:r>
          </a:p>
          <a:p>
            <a:endParaRPr lang="en-US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70496-1CF9-408E-B326-6CCA99B85165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695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Motivation</a:t>
            </a:r>
          </a:p>
          <a:p>
            <a:r>
              <a:rPr lang="en-US" dirty="0" smtClean="0"/>
              <a:t>Design overview</a:t>
            </a:r>
          </a:p>
          <a:p>
            <a:pPr lvl="1"/>
            <a:r>
              <a:rPr lang="en-US" dirty="0" smtClean="0"/>
              <a:t>Write Example</a:t>
            </a:r>
          </a:p>
          <a:p>
            <a:pPr lvl="1"/>
            <a:r>
              <a:rPr lang="en-US" dirty="0" smtClean="0"/>
              <a:t>Record Append</a:t>
            </a:r>
          </a:p>
          <a:p>
            <a:r>
              <a:rPr lang="en-US" b="1" dirty="0" smtClean="0"/>
              <a:t>Fault Tolerance &amp; Replica Management</a:t>
            </a:r>
          </a:p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70496-1CF9-408E-B326-6CCA99B85165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320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Fault tolerance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 fontScale="85000" lnSpcReduction="20000"/>
          </a:bodyPr>
          <a:lstStyle/>
          <a:p>
            <a:r>
              <a:rPr lang="en-US" sz="3600" dirty="0" smtClean="0"/>
              <a:t>Replication</a:t>
            </a:r>
          </a:p>
          <a:p>
            <a:pPr lvl="1"/>
            <a:r>
              <a:rPr lang="en-US" dirty="0" smtClean="0"/>
              <a:t>High availability for reads</a:t>
            </a:r>
          </a:p>
          <a:p>
            <a:pPr lvl="1"/>
            <a:r>
              <a:rPr lang="en-US" dirty="0" smtClean="0"/>
              <a:t>User controllable, default 3 (non-RAID)</a:t>
            </a:r>
          </a:p>
          <a:p>
            <a:pPr lvl="1"/>
            <a:r>
              <a:rPr lang="en-US" dirty="0" smtClean="0"/>
              <a:t>Provides </a:t>
            </a:r>
            <a:r>
              <a:rPr lang="en-US" dirty="0"/>
              <a:t>read/seek bandwidth</a:t>
            </a:r>
          </a:p>
          <a:p>
            <a:pPr lvl="1"/>
            <a:r>
              <a:rPr lang="en-US" dirty="0" smtClean="0"/>
              <a:t>Master is responsible for directing re-replication if a data node dies</a:t>
            </a:r>
          </a:p>
          <a:p>
            <a:r>
              <a:rPr lang="en-US" dirty="0" smtClean="0"/>
              <a:t>Online </a:t>
            </a:r>
            <a:r>
              <a:rPr lang="en-US" dirty="0" err="1" smtClean="0"/>
              <a:t>checksumming</a:t>
            </a:r>
            <a:r>
              <a:rPr lang="en-US" dirty="0" smtClean="0"/>
              <a:t> in data nodes</a:t>
            </a:r>
          </a:p>
          <a:p>
            <a:pPr lvl="1"/>
            <a:r>
              <a:rPr lang="en-US" dirty="0" smtClean="0"/>
              <a:t>Verified on reads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70496-1CF9-408E-B326-6CCA99B85165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405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Replica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Bias towards </a:t>
            </a:r>
            <a:r>
              <a:rPr lang="en-US" dirty="0" smtClean="0">
                <a:solidFill>
                  <a:srgbClr val="000066"/>
                </a:solidFill>
              </a:rPr>
              <a:t>topological</a:t>
            </a:r>
            <a:r>
              <a:rPr lang="en-US" dirty="0" smtClean="0"/>
              <a:t> spreading</a:t>
            </a:r>
          </a:p>
          <a:p>
            <a:pPr lvl="1"/>
            <a:r>
              <a:rPr lang="en-US" dirty="0" smtClean="0"/>
              <a:t>Rack, data center</a:t>
            </a:r>
          </a:p>
          <a:p>
            <a:r>
              <a:rPr lang="en-US" dirty="0" smtClean="0">
                <a:solidFill>
                  <a:srgbClr val="006600"/>
                </a:solidFill>
              </a:rPr>
              <a:t>Rebalancing</a:t>
            </a:r>
          </a:p>
          <a:p>
            <a:pPr lvl="1"/>
            <a:r>
              <a:rPr lang="en-US" dirty="0" smtClean="0"/>
              <a:t>Move chunks around to balance disk fullness</a:t>
            </a:r>
          </a:p>
          <a:p>
            <a:pPr lvl="1"/>
            <a:r>
              <a:rPr lang="en-US" dirty="0" smtClean="0"/>
              <a:t>Gently fixes imbalances due to:</a:t>
            </a:r>
          </a:p>
          <a:p>
            <a:pPr lvl="2"/>
            <a:r>
              <a:rPr lang="en-US" dirty="0" smtClean="0"/>
              <a:t>Adding/removing data nodes</a:t>
            </a:r>
          </a:p>
          <a:p>
            <a:pPr lvl="2"/>
            <a:endParaRPr lang="en-US" dirty="0" smtClean="0"/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70496-1CF9-408E-B326-6CCA99B85165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150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Replica Management (Cloning)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37112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Chunk replica lost or corrupt</a:t>
            </a:r>
          </a:p>
          <a:p>
            <a:r>
              <a:rPr lang="en-US" dirty="0" smtClean="0">
                <a:solidFill>
                  <a:srgbClr val="006600"/>
                </a:solidFill>
              </a:rPr>
              <a:t>Goal</a:t>
            </a:r>
            <a:r>
              <a:rPr lang="en-US" dirty="0" smtClean="0"/>
              <a:t>: minimize app disruption and data loss</a:t>
            </a:r>
          </a:p>
          <a:p>
            <a:pPr lvl="1"/>
            <a:r>
              <a:rPr lang="en-US" dirty="0" smtClean="0"/>
              <a:t>Approximately in priority order</a:t>
            </a:r>
          </a:p>
          <a:p>
            <a:pPr lvl="2"/>
            <a:r>
              <a:rPr lang="en-US" dirty="0" smtClean="0"/>
              <a:t>More replica missing-&gt; priority boost</a:t>
            </a:r>
          </a:p>
          <a:p>
            <a:pPr lvl="2"/>
            <a:r>
              <a:rPr lang="en-US" dirty="0" smtClean="0"/>
              <a:t>Deleted file-&gt; priority decrease</a:t>
            </a:r>
          </a:p>
          <a:p>
            <a:pPr lvl="2"/>
            <a:r>
              <a:rPr lang="en-US" dirty="0" smtClean="0"/>
              <a:t>Client blocking on a write-&gt; large priority boost</a:t>
            </a:r>
          </a:p>
          <a:p>
            <a:pPr lvl="1"/>
            <a:r>
              <a:rPr lang="en-US" dirty="0" smtClean="0"/>
              <a:t>Master directs copying of data</a:t>
            </a:r>
          </a:p>
          <a:p>
            <a:pPr lvl="4"/>
            <a:endParaRPr lang="en-US" sz="1000" dirty="0" smtClean="0"/>
          </a:p>
          <a:p>
            <a:r>
              <a:rPr lang="en-US" sz="2900" dirty="0" smtClean="0"/>
              <a:t>Performance on a production cluster</a:t>
            </a:r>
          </a:p>
          <a:p>
            <a:pPr lvl="1">
              <a:spcBef>
                <a:spcPts val="0"/>
              </a:spcBef>
            </a:pPr>
            <a:r>
              <a:rPr lang="en-US" sz="2600" dirty="0" smtClean="0"/>
              <a:t>Single failure, full recovery (600GB): 23.2 min</a:t>
            </a:r>
          </a:p>
          <a:p>
            <a:pPr lvl="1">
              <a:spcBef>
                <a:spcPts val="0"/>
              </a:spcBef>
            </a:pPr>
            <a:r>
              <a:rPr lang="en-US" sz="2600" dirty="0" smtClean="0"/>
              <a:t>Double failure, restored 2x replication: 2min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70496-1CF9-408E-B326-6CCA99B85165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989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Garbage Collection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4000" dirty="0"/>
              <a:t>Master does </a:t>
            </a:r>
            <a:r>
              <a:rPr lang="en-US" sz="4000" b="1" dirty="0"/>
              <a:t>not</a:t>
            </a:r>
            <a:r>
              <a:rPr lang="en-US" sz="4000" dirty="0"/>
              <a:t> need to have a </a:t>
            </a:r>
            <a:r>
              <a:rPr lang="en-US" sz="4000" dirty="0">
                <a:solidFill>
                  <a:srgbClr val="006600"/>
                </a:solidFill>
              </a:rPr>
              <a:t>strong </a:t>
            </a:r>
            <a:r>
              <a:rPr lang="en-US" sz="4000" dirty="0">
                <a:solidFill>
                  <a:srgbClr val="000066"/>
                </a:solidFill>
              </a:rPr>
              <a:t>knowledge </a:t>
            </a:r>
            <a:r>
              <a:rPr lang="en-US" sz="4000" dirty="0"/>
              <a:t>of what is stored on each data node</a:t>
            </a:r>
          </a:p>
          <a:p>
            <a:pPr lvl="1"/>
            <a:r>
              <a:rPr lang="en-US" sz="3100" dirty="0" smtClean="0"/>
              <a:t>Master regularly scans namespace</a:t>
            </a:r>
          </a:p>
          <a:p>
            <a:pPr lvl="1"/>
            <a:r>
              <a:rPr lang="en-US" sz="3100" dirty="0" smtClean="0"/>
              <a:t>After GC interval, deleted files are removed from the namespace</a:t>
            </a:r>
          </a:p>
          <a:p>
            <a:pPr lvl="1"/>
            <a:r>
              <a:rPr lang="en-US" sz="3100" dirty="0" smtClean="0"/>
              <a:t>Data node periodically polls Master about each chunk it knows of.</a:t>
            </a:r>
          </a:p>
          <a:p>
            <a:pPr lvl="1"/>
            <a:r>
              <a:rPr lang="en-US" sz="3100" dirty="0" smtClean="0"/>
              <a:t>If a chunk is forgotten, the master tells data node to delete 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70496-1CF9-408E-B326-6CCA99B85165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78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Master is a central point of failure</a:t>
            </a:r>
          </a:p>
          <a:p>
            <a:r>
              <a:rPr lang="en-US" dirty="0" smtClean="0"/>
              <a:t>Master can be a scalability bottleneck</a:t>
            </a:r>
          </a:p>
          <a:p>
            <a:r>
              <a:rPr lang="en-US" dirty="0" smtClean="0"/>
              <a:t>Latency when opening/stating thousands of files</a:t>
            </a:r>
          </a:p>
          <a:p>
            <a:r>
              <a:rPr lang="en-US" dirty="0" smtClean="0"/>
              <a:t>Security model is weak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70496-1CF9-408E-B326-6CCA99B85165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658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Typical problem solved by </a:t>
            </a:r>
            <a:r>
              <a:rPr lang="en-US" dirty="0" err="1"/>
              <a:t>MapReduce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Read a lot of data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Map</a:t>
            </a:r>
            <a:r>
              <a:rPr lang="en-US" dirty="0"/>
              <a:t>: extract something you care about from each record</a:t>
            </a:r>
          </a:p>
          <a:p>
            <a:r>
              <a:rPr lang="en-US" dirty="0" smtClean="0"/>
              <a:t>Shuffle </a:t>
            </a:r>
            <a:r>
              <a:rPr lang="en-US" dirty="0"/>
              <a:t>and Sort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Reduce</a:t>
            </a:r>
            <a:r>
              <a:rPr lang="en-US" dirty="0"/>
              <a:t>: aggregate, summarize, filter, or transform</a:t>
            </a:r>
          </a:p>
          <a:p>
            <a:r>
              <a:rPr lang="en-US" dirty="0" smtClean="0"/>
              <a:t>Write </a:t>
            </a:r>
            <a:r>
              <a:rPr lang="en-US" dirty="0"/>
              <a:t>the results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70496-1CF9-408E-B326-6CCA99B8516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496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Inexpensive commodity components can be the basis of a large scale reliable system</a:t>
            </a:r>
          </a:p>
          <a:p>
            <a:r>
              <a:rPr lang="en-US" dirty="0" smtClean="0"/>
              <a:t>Adjusting the API, e.g. </a:t>
            </a:r>
            <a:r>
              <a:rPr lang="en-US" dirty="0" err="1" smtClean="0"/>
              <a:t>RecordAppend</a:t>
            </a:r>
            <a:r>
              <a:rPr lang="en-US" dirty="0" smtClean="0"/>
              <a:t>, can enable large distributed apps</a:t>
            </a:r>
          </a:p>
          <a:p>
            <a:r>
              <a:rPr lang="en-US" dirty="0" smtClean="0"/>
              <a:t>Fault tolerant</a:t>
            </a:r>
          </a:p>
          <a:p>
            <a:r>
              <a:rPr lang="en-US" dirty="0" smtClean="0"/>
              <a:t>Useful for many similar apps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70496-1CF9-408E-B326-6CCA99B85165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313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70496-1CF9-408E-B326-6CCA99B85165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955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70496-1CF9-408E-B326-6CCA99B85165}" type="slidenum">
              <a:rPr lang="en-US" smtClean="0"/>
              <a:t>42</a:t>
            </a:fld>
            <a:endParaRPr lang="en-US"/>
          </a:p>
        </p:txBody>
      </p:sp>
      <p:pic>
        <p:nvPicPr>
          <p:cNvPr id="5" name="Picture 4" descr="C:\Users\bunny\AppData\Roaming\Tencent\Users\501239855\QQ\WinTemp\RichOle\G8_8B{A59EVM6(HSYJOP)4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844824"/>
            <a:ext cx="7920880" cy="4441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467544" y="1680425"/>
            <a:ext cx="3240360" cy="4600146"/>
            <a:chOff x="467544" y="1680425"/>
            <a:chExt cx="3240360" cy="4600146"/>
          </a:xfrm>
        </p:grpSpPr>
        <p:sp>
          <p:nvSpPr>
            <p:cNvPr id="7" name="Oval 6"/>
            <p:cNvSpPr/>
            <p:nvPr/>
          </p:nvSpPr>
          <p:spPr>
            <a:xfrm>
              <a:off x="467544" y="2032099"/>
              <a:ext cx="3240360" cy="4248472"/>
            </a:xfrm>
            <a:prstGeom prst="ellipse">
              <a:avLst/>
            </a:prstGeom>
            <a:noFill/>
            <a:ln w="76200" cmpd="tri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444068" y="1680425"/>
              <a:ext cx="122033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0000FF"/>
                  </a:solidFill>
                </a:rPr>
                <a:t>Client read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724128" y="1777637"/>
            <a:ext cx="3240360" cy="4603691"/>
            <a:chOff x="5724128" y="1777637"/>
            <a:chExt cx="3240360" cy="4603691"/>
          </a:xfrm>
        </p:grpSpPr>
        <p:sp>
          <p:nvSpPr>
            <p:cNvPr id="10" name="Oval 9"/>
            <p:cNvSpPr/>
            <p:nvPr/>
          </p:nvSpPr>
          <p:spPr>
            <a:xfrm>
              <a:off x="5724128" y="2132856"/>
              <a:ext cx="3240360" cy="4248472"/>
            </a:xfrm>
            <a:prstGeom prst="ellipse">
              <a:avLst/>
            </a:prstGeom>
            <a:noFill/>
            <a:ln w="76200" cmpd="tri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734141" y="1777637"/>
              <a:ext cx="129061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0000FF"/>
                  </a:solidFill>
                </a:rPr>
                <a:t>Client </a:t>
              </a:r>
              <a:r>
                <a:rPr lang="en-US" b="1" dirty="0" smtClean="0">
                  <a:solidFill>
                    <a:srgbClr val="0000FF"/>
                  </a:solidFill>
                </a:rPr>
                <a:t>write</a:t>
              </a:r>
              <a:endParaRPr lang="en-US" b="1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647924" y="4581128"/>
            <a:ext cx="4444356" cy="2276872"/>
            <a:chOff x="2647924" y="4581128"/>
            <a:chExt cx="4444356" cy="2276872"/>
          </a:xfrm>
        </p:grpSpPr>
        <p:sp>
          <p:nvSpPr>
            <p:cNvPr id="13" name="Oval 12"/>
            <p:cNvSpPr/>
            <p:nvPr/>
          </p:nvSpPr>
          <p:spPr>
            <a:xfrm>
              <a:off x="2647924" y="4581128"/>
              <a:ext cx="4444356" cy="2276872"/>
            </a:xfrm>
            <a:prstGeom prst="ellipse">
              <a:avLst/>
            </a:prstGeom>
            <a:noFill/>
            <a:ln w="76200" cmpd="tri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750244" y="6101540"/>
              <a:ext cx="223971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srgbClr val="0000FF"/>
                  </a:solidFill>
                </a:rPr>
                <a:t>Datanode Replication</a:t>
              </a:r>
              <a:endParaRPr lang="en-US" b="1" dirty="0">
                <a:solidFill>
                  <a:srgbClr val="0000FF"/>
                </a:solidFill>
              </a:endParaRPr>
            </a:p>
          </p:txBody>
        </p:sp>
      </p:grpSp>
      <p:sp>
        <p:nvSpPr>
          <p:cNvPr id="15" name="Oval 14"/>
          <p:cNvSpPr/>
          <p:nvPr/>
        </p:nvSpPr>
        <p:spPr>
          <a:xfrm>
            <a:off x="2000732" y="5445224"/>
            <a:ext cx="576064" cy="432048"/>
          </a:xfrm>
          <a:prstGeom prst="ellipse">
            <a:avLst/>
          </a:prstGeom>
          <a:solidFill>
            <a:schemeClr val="lt1">
              <a:alpha val="40000"/>
            </a:schemeClr>
          </a:solidFill>
          <a:ln w="476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351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HDFS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70496-1CF9-408E-B326-6CCA99B85165}" type="slidenum">
              <a:rPr lang="en-US" smtClean="0"/>
              <a:t>43</a:t>
            </a:fld>
            <a:endParaRPr lang="en-US"/>
          </a:p>
        </p:txBody>
      </p:sp>
      <p:pic>
        <p:nvPicPr>
          <p:cNvPr id="5" name="Picture 4" descr="C:\Users\bunny\AppData\Roaming\Tencent\Users\501239855\QQ\WinTemp\RichOle\G8_8B{A59EVM6(HSYJOP)4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844824"/>
            <a:ext cx="7920880" cy="4441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/>
          <p:cNvGrpSpPr/>
          <p:nvPr/>
        </p:nvGrpSpPr>
        <p:grpSpPr>
          <a:xfrm>
            <a:off x="467544" y="1680425"/>
            <a:ext cx="3240360" cy="4600146"/>
            <a:chOff x="467544" y="1680425"/>
            <a:chExt cx="3240360" cy="4600146"/>
          </a:xfrm>
        </p:grpSpPr>
        <p:sp>
          <p:nvSpPr>
            <p:cNvPr id="6" name="Oval 5"/>
            <p:cNvSpPr/>
            <p:nvPr/>
          </p:nvSpPr>
          <p:spPr>
            <a:xfrm>
              <a:off x="467544" y="2032099"/>
              <a:ext cx="3240360" cy="4248472"/>
            </a:xfrm>
            <a:prstGeom prst="ellipse">
              <a:avLst/>
            </a:prstGeom>
            <a:noFill/>
            <a:ln w="76200" cmpd="tri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444068" y="1680425"/>
              <a:ext cx="122033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0000FF"/>
                  </a:solidFill>
                </a:rPr>
                <a:t>Client read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724128" y="1777637"/>
            <a:ext cx="3240360" cy="4603691"/>
            <a:chOff x="5724128" y="1777637"/>
            <a:chExt cx="3240360" cy="4603691"/>
          </a:xfrm>
        </p:grpSpPr>
        <p:sp>
          <p:nvSpPr>
            <p:cNvPr id="7" name="Oval 6"/>
            <p:cNvSpPr/>
            <p:nvPr/>
          </p:nvSpPr>
          <p:spPr>
            <a:xfrm>
              <a:off x="5724128" y="2132856"/>
              <a:ext cx="3240360" cy="4248472"/>
            </a:xfrm>
            <a:prstGeom prst="ellipse">
              <a:avLst/>
            </a:prstGeom>
            <a:noFill/>
            <a:ln w="76200" cmpd="tri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734141" y="1777637"/>
              <a:ext cx="129061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0000FF"/>
                  </a:solidFill>
                </a:rPr>
                <a:t>Client </a:t>
              </a:r>
              <a:r>
                <a:rPr lang="en-US" b="1" dirty="0" smtClean="0">
                  <a:solidFill>
                    <a:srgbClr val="0000FF"/>
                  </a:solidFill>
                </a:rPr>
                <a:t>write</a:t>
              </a:r>
              <a:endParaRPr lang="en-US" b="1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647924" y="4581128"/>
            <a:ext cx="4444356" cy="2276872"/>
            <a:chOff x="2647924" y="4581128"/>
            <a:chExt cx="4444356" cy="2276872"/>
          </a:xfrm>
        </p:grpSpPr>
        <p:sp>
          <p:nvSpPr>
            <p:cNvPr id="8" name="Oval 7"/>
            <p:cNvSpPr/>
            <p:nvPr/>
          </p:nvSpPr>
          <p:spPr>
            <a:xfrm>
              <a:off x="2647924" y="4581128"/>
              <a:ext cx="4444356" cy="2276872"/>
            </a:xfrm>
            <a:prstGeom prst="ellipse">
              <a:avLst/>
            </a:prstGeom>
            <a:noFill/>
            <a:ln w="76200" cmpd="tri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750244" y="6101540"/>
              <a:ext cx="223971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srgbClr val="0000FF"/>
                  </a:solidFill>
                </a:rPr>
                <a:t>Datanode Replication</a:t>
              </a:r>
              <a:endParaRPr lang="en-US" b="1" dirty="0">
                <a:solidFill>
                  <a:srgbClr val="0000FF"/>
                </a:solidFill>
              </a:endParaRPr>
            </a:p>
          </p:txBody>
        </p:sp>
      </p:grpSp>
      <p:sp>
        <p:nvSpPr>
          <p:cNvPr id="16" name="Oval 15"/>
          <p:cNvSpPr/>
          <p:nvPr/>
        </p:nvSpPr>
        <p:spPr>
          <a:xfrm>
            <a:off x="2000732" y="5445224"/>
            <a:ext cx="576064" cy="432048"/>
          </a:xfrm>
          <a:prstGeom prst="ellipse">
            <a:avLst/>
          </a:prstGeom>
          <a:solidFill>
            <a:schemeClr val="lt1">
              <a:alpha val="40000"/>
            </a:schemeClr>
          </a:solidFill>
          <a:ln w="476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0" y="6596390"/>
            <a:ext cx="573875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http://www.cse.buffalo.edu/~okennedy/courses/cse704fa2012/2.2-HDFS.pptx</a:t>
            </a:r>
          </a:p>
        </p:txBody>
      </p:sp>
    </p:spTree>
    <p:extLst>
      <p:ext uri="{BB962C8B-B14F-4D97-AF65-F5344CB8AC3E}">
        <p14:creationId xmlns:p14="http://schemas.microsoft.com/office/powerpoint/2010/main" val="2758756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60" y="1700808"/>
            <a:ext cx="9000000" cy="3556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Missing Replicas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05064"/>
            <a:ext cx="8229600" cy="2121099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70496-1CF9-408E-B326-6CCA99B85165}" type="slidenum">
              <a:rPr lang="en-US" smtClean="0"/>
              <a:t>44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148064" y="1482134"/>
            <a:ext cx="457200" cy="554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031032" y="4433875"/>
            <a:ext cx="457200" cy="554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940152" y="3284984"/>
            <a:ext cx="457200" cy="554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144416" y="3571831"/>
            <a:ext cx="457200" cy="554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236296" y="1482134"/>
            <a:ext cx="457200" cy="554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22154" y="1474514"/>
            <a:ext cx="1667232" cy="12267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-108520" y="3212976"/>
            <a:ext cx="2525400" cy="1166428"/>
            <a:chOff x="-108520" y="3212976"/>
            <a:chExt cx="2525400" cy="1166428"/>
          </a:xfrm>
        </p:grpSpPr>
        <p:sp>
          <p:nvSpPr>
            <p:cNvPr id="7" name="Oval 6"/>
            <p:cNvSpPr/>
            <p:nvPr/>
          </p:nvSpPr>
          <p:spPr>
            <a:xfrm>
              <a:off x="-108520" y="3212976"/>
              <a:ext cx="2175742" cy="10801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 rot="665904">
              <a:off x="241138" y="3299284"/>
              <a:ext cx="2175742" cy="10801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Rectangle 11"/>
          <p:cNvSpPr/>
          <p:nvPr/>
        </p:nvSpPr>
        <p:spPr>
          <a:xfrm>
            <a:off x="2339752" y="1686865"/>
            <a:ext cx="457200" cy="554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168752" y="2087906"/>
            <a:ext cx="2651720" cy="11250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139952" y="2087907"/>
            <a:ext cx="1908000" cy="1073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817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  <p:bldP spid="11" grpId="0" animBg="1"/>
      <p:bldP spid="13" grpId="0" animBg="1"/>
      <p:bldP spid="5" grpId="0" animBg="1"/>
      <p:bldP spid="12" grpId="0" animBg="1"/>
      <p:bldP spid="8" grpId="0" animBg="1"/>
      <p:bldP spid="20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b="1" dirty="0" smtClean="0">
                <a:solidFill>
                  <a:srgbClr val="0000FF"/>
                </a:solidFill>
              </a:rPr>
              <a:t>Map Reduce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930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70496-1CF9-408E-B326-6CCA99B85165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231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MapReduce workflow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70496-1CF9-408E-B326-6CCA99B85165}" type="slidenum">
              <a:rPr lang="en-US" smtClean="0"/>
              <a:t>5</a:t>
            </a:fld>
            <a:endParaRPr lang="en-US"/>
          </a:p>
        </p:txBody>
      </p:sp>
      <p:grpSp>
        <p:nvGrpSpPr>
          <p:cNvPr id="135" name="Group 134"/>
          <p:cNvGrpSpPr/>
          <p:nvPr/>
        </p:nvGrpSpPr>
        <p:grpSpPr>
          <a:xfrm>
            <a:off x="5638800" y="2886348"/>
            <a:ext cx="990600" cy="1447800"/>
            <a:chOff x="5638800" y="2886348"/>
            <a:chExt cx="990600" cy="1447800"/>
          </a:xfrm>
        </p:grpSpPr>
        <p:sp>
          <p:nvSpPr>
            <p:cNvPr id="70" name="Oval 23"/>
            <p:cNvSpPr>
              <a:spLocks noChangeArrowheads="1"/>
            </p:cNvSpPr>
            <p:nvPr/>
          </p:nvSpPr>
          <p:spPr bwMode="auto">
            <a:xfrm>
              <a:off x="5638800" y="3876948"/>
              <a:ext cx="9906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/>
              <a:r>
                <a:rPr lang="en-US" altLang="en-US" dirty="0"/>
                <a:t>Worker</a:t>
              </a:r>
            </a:p>
          </p:txBody>
        </p:sp>
        <p:sp>
          <p:nvSpPr>
            <p:cNvPr id="71" name="Oval 24"/>
            <p:cNvSpPr>
              <a:spLocks noChangeArrowheads="1"/>
            </p:cNvSpPr>
            <p:nvPr/>
          </p:nvSpPr>
          <p:spPr bwMode="auto">
            <a:xfrm>
              <a:off x="5638800" y="2886348"/>
              <a:ext cx="9906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/>
              <a:r>
                <a:rPr lang="en-US" altLang="en-US" dirty="0"/>
                <a:t>Worker</a:t>
              </a:r>
            </a:p>
          </p:txBody>
        </p:sp>
      </p:grpSp>
      <p:grpSp>
        <p:nvGrpSpPr>
          <p:cNvPr id="75" name="Group 65"/>
          <p:cNvGrpSpPr>
            <a:grpSpLocks/>
          </p:cNvGrpSpPr>
          <p:nvPr/>
        </p:nvGrpSpPr>
        <p:grpSpPr bwMode="auto">
          <a:xfrm>
            <a:off x="1981200" y="2581548"/>
            <a:ext cx="990600" cy="2133600"/>
            <a:chOff x="1248" y="2352"/>
            <a:chExt cx="624" cy="1344"/>
          </a:xfrm>
        </p:grpSpPr>
        <p:sp>
          <p:nvSpPr>
            <p:cNvPr id="83" name="Oval 6"/>
            <p:cNvSpPr>
              <a:spLocks noChangeArrowheads="1"/>
            </p:cNvSpPr>
            <p:nvPr/>
          </p:nvSpPr>
          <p:spPr bwMode="auto">
            <a:xfrm>
              <a:off x="1248" y="2352"/>
              <a:ext cx="624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/>
              <a:r>
                <a:rPr lang="en-US" altLang="en-US" dirty="0"/>
                <a:t>Worker</a:t>
              </a:r>
            </a:p>
          </p:txBody>
        </p:sp>
        <p:sp>
          <p:nvSpPr>
            <p:cNvPr id="84" name="Oval 7"/>
            <p:cNvSpPr>
              <a:spLocks noChangeArrowheads="1"/>
            </p:cNvSpPr>
            <p:nvPr/>
          </p:nvSpPr>
          <p:spPr bwMode="auto">
            <a:xfrm>
              <a:off x="1248" y="2880"/>
              <a:ext cx="624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/>
              <a:r>
                <a:rPr lang="en-US" altLang="en-US"/>
                <a:t>Worker</a:t>
              </a:r>
            </a:p>
          </p:txBody>
        </p:sp>
        <p:sp>
          <p:nvSpPr>
            <p:cNvPr id="85" name="Oval 8"/>
            <p:cNvSpPr>
              <a:spLocks noChangeArrowheads="1"/>
            </p:cNvSpPr>
            <p:nvPr/>
          </p:nvSpPr>
          <p:spPr bwMode="auto">
            <a:xfrm>
              <a:off x="1248" y="3408"/>
              <a:ext cx="624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/>
              <a:r>
                <a:rPr lang="en-US" altLang="en-US"/>
                <a:t>Worker</a:t>
              </a:r>
            </a:p>
          </p:txBody>
        </p:sp>
      </p:grpSp>
      <p:grpSp>
        <p:nvGrpSpPr>
          <p:cNvPr id="91" name="Group 46"/>
          <p:cNvGrpSpPr>
            <a:grpSpLocks/>
          </p:cNvGrpSpPr>
          <p:nvPr/>
        </p:nvGrpSpPr>
        <p:grpSpPr bwMode="auto">
          <a:xfrm>
            <a:off x="1066800" y="2810148"/>
            <a:ext cx="914400" cy="1676400"/>
            <a:chOff x="672" y="2496"/>
            <a:chExt cx="576" cy="1056"/>
          </a:xfrm>
        </p:grpSpPr>
        <p:sp>
          <p:nvSpPr>
            <p:cNvPr id="92" name="Line 42"/>
            <p:cNvSpPr>
              <a:spLocks noChangeShapeType="1"/>
            </p:cNvSpPr>
            <p:nvPr/>
          </p:nvSpPr>
          <p:spPr bwMode="auto">
            <a:xfrm flipV="1">
              <a:off x="672" y="2496"/>
              <a:ext cx="576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" name="Line 43"/>
            <p:cNvSpPr>
              <a:spLocks noChangeShapeType="1"/>
            </p:cNvSpPr>
            <p:nvPr/>
          </p:nvSpPr>
          <p:spPr bwMode="auto">
            <a:xfrm>
              <a:off x="672" y="3024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" name="Line 44"/>
            <p:cNvSpPr>
              <a:spLocks noChangeShapeType="1"/>
            </p:cNvSpPr>
            <p:nvPr/>
          </p:nvSpPr>
          <p:spPr bwMode="auto">
            <a:xfrm>
              <a:off x="672" y="3216"/>
              <a:ext cx="576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" name="Text Box 45"/>
            <p:cNvSpPr txBox="1">
              <a:spLocks noChangeArrowheads="1"/>
            </p:cNvSpPr>
            <p:nvPr/>
          </p:nvSpPr>
          <p:spPr bwMode="auto">
            <a:xfrm>
              <a:off x="672" y="2784"/>
              <a:ext cx="43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r>
                <a:rPr lang="en-US" altLang="en-US"/>
                <a:t>read</a:t>
              </a:r>
            </a:p>
          </p:txBody>
        </p:sp>
      </p:grpSp>
      <p:grpSp>
        <p:nvGrpSpPr>
          <p:cNvPr id="96" name="Group 51"/>
          <p:cNvGrpSpPr>
            <a:grpSpLocks/>
          </p:cNvGrpSpPr>
          <p:nvPr/>
        </p:nvGrpSpPr>
        <p:grpSpPr bwMode="auto">
          <a:xfrm>
            <a:off x="2971800" y="2581548"/>
            <a:ext cx="1600200" cy="2133600"/>
            <a:chOff x="1872" y="2352"/>
            <a:chExt cx="1008" cy="1344"/>
          </a:xfrm>
        </p:grpSpPr>
        <p:grpSp>
          <p:nvGrpSpPr>
            <p:cNvPr id="97" name="Group 16"/>
            <p:cNvGrpSpPr>
              <a:grpSpLocks/>
            </p:cNvGrpSpPr>
            <p:nvPr/>
          </p:nvGrpSpPr>
          <p:grpSpPr bwMode="auto">
            <a:xfrm>
              <a:off x="2592" y="2352"/>
              <a:ext cx="288" cy="288"/>
              <a:chOff x="2640" y="2160"/>
              <a:chExt cx="288" cy="288"/>
            </a:xfrm>
          </p:grpSpPr>
          <p:sp>
            <p:nvSpPr>
              <p:cNvPr id="108" name="Rectangle 14"/>
              <p:cNvSpPr>
                <a:spLocks noChangeArrowheads="1"/>
              </p:cNvSpPr>
              <p:nvPr/>
            </p:nvSpPr>
            <p:spPr bwMode="auto">
              <a:xfrm>
                <a:off x="2640" y="2160"/>
                <a:ext cx="144" cy="288"/>
              </a:xfrm>
              <a:prstGeom prst="rect">
                <a:avLst/>
              </a:prstGeom>
              <a:solidFill>
                <a:srgbClr val="FF505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9" name="Rectangle 15"/>
              <p:cNvSpPr>
                <a:spLocks noChangeArrowheads="1"/>
              </p:cNvSpPr>
              <p:nvPr/>
            </p:nvSpPr>
            <p:spPr bwMode="auto">
              <a:xfrm>
                <a:off x="2784" y="2160"/>
                <a:ext cx="144" cy="288"/>
              </a:xfrm>
              <a:prstGeom prst="rect">
                <a:avLst/>
              </a:prstGeom>
              <a:solidFill>
                <a:srgbClr val="FF505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endParaRPr lang="en-US" altLang="en-US"/>
              </a:p>
            </p:txBody>
          </p:sp>
        </p:grpSp>
        <p:grpSp>
          <p:nvGrpSpPr>
            <p:cNvPr id="98" name="Group 17"/>
            <p:cNvGrpSpPr>
              <a:grpSpLocks/>
            </p:cNvGrpSpPr>
            <p:nvPr/>
          </p:nvGrpSpPr>
          <p:grpSpPr bwMode="auto">
            <a:xfrm>
              <a:off x="2592" y="2880"/>
              <a:ext cx="288" cy="288"/>
              <a:chOff x="2640" y="2160"/>
              <a:chExt cx="288" cy="288"/>
            </a:xfrm>
          </p:grpSpPr>
          <p:sp>
            <p:nvSpPr>
              <p:cNvPr id="106" name="Rectangle 18"/>
              <p:cNvSpPr>
                <a:spLocks noChangeArrowheads="1"/>
              </p:cNvSpPr>
              <p:nvPr/>
            </p:nvSpPr>
            <p:spPr bwMode="auto">
              <a:xfrm>
                <a:off x="2640" y="2160"/>
                <a:ext cx="144" cy="288"/>
              </a:xfrm>
              <a:prstGeom prst="rect">
                <a:avLst/>
              </a:prstGeom>
              <a:solidFill>
                <a:srgbClr val="FF505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7" name="Rectangle 19"/>
              <p:cNvSpPr>
                <a:spLocks noChangeArrowheads="1"/>
              </p:cNvSpPr>
              <p:nvPr/>
            </p:nvSpPr>
            <p:spPr bwMode="auto">
              <a:xfrm>
                <a:off x="2784" y="2160"/>
                <a:ext cx="144" cy="288"/>
              </a:xfrm>
              <a:prstGeom prst="rect">
                <a:avLst/>
              </a:prstGeom>
              <a:solidFill>
                <a:srgbClr val="FF505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endParaRPr lang="en-US" altLang="en-US"/>
              </a:p>
            </p:txBody>
          </p:sp>
        </p:grpSp>
        <p:grpSp>
          <p:nvGrpSpPr>
            <p:cNvPr id="99" name="Group 20"/>
            <p:cNvGrpSpPr>
              <a:grpSpLocks/>
            </p:cNvGrpSpPr>
            <p:nvPr/>
          </p:nvGrpSpPr>
          <p:grpSpPr bwMode="auto">
            <a:xfrm>
              <a:off x="2592" y="3408"/>
              <a:ext cx="288" cy="288"/>
              <a:chOff x="2640" y="2160"/>
              <a:chExt cx="288" cy="288"/>
            </a:xfrm>
          </p:grpSpPr>
          <p:sp>
            <p:nvSpPr>
              <p:cNvPr id="104" name="Rectangle 21"/>
              <p:cNvSpPr>
                <a:spLocks noChangeArrowheads="1"/>
              </p:cNvSpPr>
              <p:nvPr/>
            </p:nvSpPr>
            <p:spPr bwMode="auto">
              <a:xfrm>
                <a:off x="2640" y="2160"/>
                <a:ext cx="144" cy="288"/>
              </a:xfrm>
              <a:prstGeom prst="rect">
                <a:avLst/>
              </a:prstGeom>
              <a:solidFill>
                <a:srgbClr val="FF505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5" name="Rectangle 22"/>
              <p:cNvSpPr>
                <a:spLocks noChangeArrowheads="1"/>
              </p:cNvSpPr>
              <p:nvPr/>
            </p:nvSpPr>
            <p:spPr bwMode="auto">
              <a:xfrm>
                <a:off x="2784" y="2160"/>
                <a:ext cx="144" cy="288"/>
              </a:xfrm>
              <a:prstGeom prst="rect">
                <a:avLst/>
              </a:prstGeom>
              <a:solidFill>
                <a:srgbClr val="FF505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100" name="Line 47"/>
            <p:cNvSpPr>
              <a:spLocks noChangeShapeType="1"/>
            </p:cNvSpPr>
            <p:nvPr/>
          </p:nvSpPr>
          <p:spPr bwMode="auto">
            <a:xfrm>
              <a:off x="1872" y="2496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" name="Line 48"/>
            <p:cNvSpPr>
              <a:spLocks noChangeShapeType="1"/>
            </p:cNvSpPr>
            <p:nvPr/>
          </p:nvSpPr>
          <p:spPr bwMode="auto">
            <a:xfrm>
              <a:off x="1872" y="3024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" name="Line 49"/>
            <p:cNvSpPr>
              <a:spLocks noChangeShapeType="1"/>
            </p:cNvSpPr>
            <p:nvPr/>
          </p:nvSpPr>
          <p:spPr bwMode="auto">
            <a:xfrm>
              <a:off x="1872" y="3552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" name="Text Box 50"/>
            <p:cNvSpPr txBox="1">
              <a:spLocks noChangeArrowheads="1"/>
            </p:cNvSpPr>
            <p:nvPr/>
          </p:nvSpPr>
          <p:spPr bwMode="auto">
            <a:xfrm>
              <a:off x="1970" y="2620"/>
              <a:ext cx="482" cy="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r>
                <a:rPr lang="en-US" altLang="en-US" sz="1600" dirty="0"/>
                <a:t>local</a:t>
              </a:r>
              <a:endParaRPr lang="en-US" altLang="en-US" dirty="0"/>
            </a:p>
            <a:p>
              <a:r>
                <a:rPr lang="en-US" altLang="en-US" dirty="0"/>
                <a:t>write</a:t>
              </a:r>
            </a:p>
          </p:txBody>
        </p:sp>
      </p:grpSp>
      <p:grpSp>
        <p:nvGrpSpPr>
          <p:cNvPr id="110" name="Group 59"/>
          <p:cNvGrpSpPr>
            <a:grpSpLocks/>
          </p:cNvGrpSpPr>
          <p:nvPr/>
        </p:nvGrpSpPr>
        <p:grpSpPr bwMode="auto">
          <a:xfrm>
            <a:off x="4572000" y="2810147"/>
            <a:ext cx="1074738" cy="2416175"/>
            <a:chOff x="2880" y="2496"/>
            <a:chExt cx="677" cy="1522"/>
          </a:xfrm>
        </p:grpSpPr>
        <p:sp>
          <p:nvSpPr>
            <p:cNvPr id="111" name="Line 52"/>
            <p:cNvSpPr>
              <a:spLocks noChangeShapeType="1"/>
            </p:cNvSpPr>
            <p:nvPr/>
          </p:nvSpPr>
          <p:spPr bwMode="auto">
            <a:xfrm>
              <a:off x="2880" y="2496"/>
              <a:ext cx="67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" name="Line 53"/>
            <p:cNvSpPr>
              <a:spLocks noChangeShapeType="1"/>
            </p:cNvSpPr>
            <p:nvPr/>
          </p:nvSpPr>
          <p:spPr bwMode="auto">
            <a:xfrm>
              <a:off x="2880" y="2496"/>
              <a:ext cx="672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" name="Line 54"/>
            <p:cNvSpPr>
              <a:spLocks noChangeShapeType="1"/>
            </p:cNvSpPr>
            <p:nvPr/>
          </p:nvSpPr>
          <p:spPr bwMode="auto">
            <a:xfrm flipV="1">
              <a:off x="2880" y="2688"/>
              <a:ext cx="67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4" name="Line 55"/>
            <p:cNvSpPr>
              <a:spLocks noChangeShapeType="1"/>
            </p:cNvSpPr>
            <p:nvPr/>
          </p:nvSpPr>
          <p:spPr bwMode="auto">
            <a:xfrm>
              <a:off x="2880" y="3024"/>
              <a:ext cx="67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5" name="Line 56"/>
            <p:cNvSpPr>
              <a:spLocks noChangeShapeType="1"/>
            </p:cNvSpPr>
            <p:nvPr/>
          </p:nvSpPr>
          <p:spPr bwMode="auto">
            <a:xfrm flipV="1">
              <a:off x="2880" y="2736"/>
              <a:ext cx="672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6" name="Line 57"/>
            <p:cNvSpPr>
              <a:spLocks noChangeShapeType="1"/>
            </p:cNvSpPr>
            <p:nvPr/>
          </p:nvSpPr>
          <p:spPr bwMode="auto">
            <a:xfrm flipV="1">
              <a:off x="2880" y="3312"/>
              <a:ext cx="67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7" name="Text Box 58"/>
            <p:cNvSpPr txBox="1">
              <a:spLocks noChangeArrowheads="1"/>
            </p:cNvSpPr>
            <p:nvPr/>
          </p:nvSpPr>
          <p:spPr bwMode="auto">
            <a:xfrm>
              <a:off x="2976" y="3456"/>
              <a:ext cx="581" cy="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r>
                <a:rPr lang="en-US" altLang="en-US" sz="1600" dirty="0"/>
                <a:t>remote</a:t>
              </a:r>
            </a:p>
            <a:p>
              <a:r>
                <a:rPr lang="en-US" altLang="en-US" sz="1600" dirty="0"/>
                <a:t>read</a:t>
              </a:r>
              <a:r>
                <a:rPr lang="en-US" altLang="en-US" dirty="0"/>
                <a:t>,</a:t>
              </a:r>
            </a:p>
            <a:p>
              <a:r>
                <a:rPr lang="en-US" altLang="en-US" dirty="0"/>
                <a:t>sort</a:t>
              </a:r>
            </a:p>
          </p:txBody>
        </p:sp>
      </p:grpSp>
      <p:grpSp>
        <p:nvGrpSpPr>
          <p:cNvPr id="118" name="Group 63"/>
          <p:cNvGrpSpPr>
            <a:grpSpLocks/>
          </p:cNvGrpSpPr>
          <p:nvPr/>
        </p:nvGrpSpPr>
        <p:grpSpPr bwMode="auto">
          <a:xfrm>
            <a:off x="6629400" y="2733948"/>
            <a:ext cx="1981200" cy="1600200"/>
            <a:chOff x="4176" y="2448"/>
            <a:chExt cx="1248" cy="1008"/>
          </a:xfrm>
        </p:grpSpPr>
        <p:sp>
          <p:nvSpPr>
            <p:cNvPr id="119" name="Rectangle 27"/>
            <p:cNvSpPr>
              <a:spLocks noChangeArrowheads="1"/>
            </p:cNvSpPr>
            <p:nvPr/>
          </p:nvSpPr>
          <p:spPr bwMode="auto">
            <a:xfrm>
              <a:off x="4848" y="2448"/>
              <a:ext cx="576" cy="384"/>
            </a:xfrm>
            <a:prstGeom prst="rect">
              <a:avLst/>
            </a:prstGeom>
            <a:solidFill>
              <a:srgbClr val="FF5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/>
              <a:r>
                <a:rPr lang="en-US" altLang="en-US"/>
                <a:t>Output</a:t>
              </a:r>
            </a:p>
            <a:p>
              <a:pPr algn="ctr"/>
              <a:r>
                <a:rPr lang="en-US" altLang="en-US"/>
                <a:t>File 0</a:t>
              </a:r>
            </a:p>
          </p:txBody>
        </p:sp>
        <p:sp>
          <p:nvSpPr>
            <p:cNvPr id="120" name="Rectangle 28"/>
            <p:cNvSpPr>
              <a:spLocks noChangeArrowheads="1"/>
            </p:cNvSpPr>
            <p:nvPr/>
          </p:nvSpPr>
          <p:spPr bwMode="auto">
            <a:xfrm>
              <a:off x="4848" y="3072"/>
              <a:ext cx="576" cy="384"/>
            </a:xfrm>
            <a:prstGeom prst="rect">
              <a:avLst/>
            </a:prstGeom>
            <a:solidFill>
              <a:srgbClr val="FF5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/>
              <a:r>
                <a:rPr lang="en-US" altLang="en-US"/>
                <a:t>Output</a:t>
              </a:r>
            </a:p>
            <a:p>
              <a:pPr algn="ctr"/>
              <a:r>
                <a:rPr lang="en-US" altLang="en-US"/>
                <a:t>File 1</a:t>
              </a:r>
            </a:p>
          </p:txBody>
        </p:sp>
        <p:sp>
          <p:nvSpPr>
            <p:cNvPr id="121" name="Line 60"/>
            <p:cNvSpPr>
              <a:spLocks noChangeShapeType="1"/>
            </p:cNvSpPr>
            <p:nvPr/>
          </p:nvSpPr>
          <p:spPr bwMode="auto">
            <a:xfrm>
              <a:off x="4176" y="2688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" name="Line 61"/>
            <p:cNvSpPr>
              <a:spLocks noChangeShapeType="1"/>
            </p:cNvSpPr>
            <p:nvPr/>
          </p:nvSpPr>
          <p:spPr bwMode="auto">
            <a:xfrm>
              <a:off x="4176" y="331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" name="Text Box 62"/>
            <p:cNvSpPr txBox="1">
              <a:spLocks noChangeArrowheads="1"/>
            </p:cNvSpPr>
            <p:nvPr/>
          </p:nvSpPr>
          <p:spPr bwMode="auto">
            <a:xfrm>
              <a:off x="4214" y="2468"/>
              <a:ext cx="47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r>
                <a:rPr lang="en-US" altLang="en-US"/>
                <a:t>write</a:t>
              </a:r>
            </a:p>
          </p:txBody>
        </p:sp>
      </p:grpSp>
      <p:grpSp>
        <p:nvGrpSpPr>
          <p:cNvPr id="125" name="Group 64"/>
          <p:cNvGrpSpPr>
            <a:grpSpLocks/>
          </p:cNvGrpSpPr>
          <p:nvPr/>
        </p:nvGrpSpPr>
        <p:grpSpPr bwMode="auto">
          <a:xfrm>
            <a:off x="228600" y="3191148"/>
            <a:ext cx="838200" cy="914400"/>
            <a:chOff x="144" y="2736"/>
            <a:chExt cx="528" cy="576"/>
          </a:xfrm>
        </p:grpSpPr>
        <p:sp>
          <p:nvSpPr>
            <p:cNvPr id="127" name="Rectangle 9"/>
            <p:cNvSpPr>
              <a:spLocks noChangeArrowheads="1"/>
            </p:cNvSpPr>
            <p:nvPr/>
          </p:nvSpPr>
          <p:spPr bwMode="auto">
            <a:xfrm>
              <a:off x="144" y="2736"/>
              <a:ext cx="528" cy="192"/>
            </a:xfrm>
            <a:prstGeom prst="rect">
              <a:avLst/>
            </a:prstGeom>
            <a:solidFill>
              <a:srgbClr val="FF5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/>
              <a:r>
                <a:rPr lang="en-US" altLang="en-US"/>
                <a:t>Split 0</a:t>
              </a:r>
            </a:p>
          </p:txBody>
        </p:sp>
        <p:sp>
          <p:nvSpPr>
            <p:cNvPr id="128" name="Rectangle 10"/>
            <p:cNvSpPr>
              <a:spLocks noChangeArrowheads="1"/>
            </p:cNvSpPr>
            <p:nvPr/>
          </p:nvSpPr>
          <p:spPr bwMode="auto">
            <a:xfrm>
              <a:off x="144" y="2928"/>
              <a:ext cx="528" cy="192"/>
            </a:xfrm>
            <a:prstGeom prst="rect">
              <a:avLst/>
            </a:prstGeom>
            <a:solidFill>
              <a:srgbClr val="FF5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/>
              <a:r>
                <a:rPr lang="en-US" altLang="en-US"/>
                <a:t>Split 1</a:t>
              </a:r>
            </a:p>
          </p:txBody>
        </p:sp>
        <p:sp>
          <p:nvSpPr>
            <p:cNvPr id="129" name="Rectangle 11"/>
            <p:cNvSpPr>
              <a:spLocks noChangeArrowheads="1"/>
            </p:cNvSpPr>
            <p:nvPr/>
          </p:nvSpPr>
          <p:spPr bwMode="auto">
            <a:xfrm>
              <a:off x="144" y="3120"/>
              <a:ext cx="528" cy="192"/>
            </a:xfrm>
            <a:prstGeom prst="rect">
              <a:avLst/>
            </a:prstGeom>
            <a:solidFill>
              <a:srgbClr val="FF5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/>
              <a:r>
                <a:rPr lang="en-US" altLang="en-US"/>
                <a:t>Split 2</a:t>
              </a:r>
            </a:p>
          </p:txBody>
        </p:sp>
      </p:grpSp>
      <p:sp>
        <p:nvSpPr>
          <p:cNvPr id="126" name="Text Box 69"/>
          <p:cNvSpPr txBox="1">
            <a:spLocks noChangeArrowheads="1"/>
          </p:cNvSpPr>
          <p:nvPr/>
        </p:nvSpPr>
        <p:spPr bwMode="auto">
          <a:xfrm>
            <a:off x="-65088" y="2060848"/>
            <a:ext cx="14239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altLang="en-US" dirty="0"/>
              <a:t>Input Data</a:t>
            </a:r>
          </a:p>
        </p:txBody>
      </p:sp>
      <p:sp>
        <p:nvSpPr>
          <p:cNvPr id="131" name="Text Box 69"/>
          <p:cNvSpPr txBox="1">
            <a:spLocks noChangeArrowheads="1"/>
          </p:cNvSpPr>
          <p:nvPr/>
        </p:nvSpPr>
        <p:spPr bwMode="auto">
          <a:xfrm>
            <a:off x="7346953" y="2060848"/>
            <a:ext cx="16113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altLang="en-US" dirty="0" smtClean="0"/>
              <a:t>Output Data</a:t>
            </a:r>
            <a:endParaRPr lang="en-US" altLang="en-US" dirty="0"/>
          </a:p>
        </p:txBody>
      </p:sp>
      <p:sp>
        <p:nvSpPr>
          <p:cNvPr id="132" name="Rectangle 131"/>
          <p:cNvSpPr/>
          <p:nvPr/>
        </p:nvSpPr>
        <p:spPr>
          <a:xfrm>
            <a:off x="1254919" y="5226322"/>
            <a:ext cx="2443162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Map</a:t>
            </a:r>
            <a:endParaRPr lang="en-US" b="1" dirty="0"/>
          </a:p>
          <a:p>
            <a:pPr algn="ctr"/>
            <a:r>
              <a:rPr lang="en-US" dirty="0" smtClean="0"/>
              <a:t>extract </a:t>
            </a:r>
            <a:r>
              <a:rPr lang="en-US" dirty="0"/>
              <a:t>something you care about from each record</a:t>
            </a:r>
          </a:p>
        </p:txBody>
      </p:sp>
      <p:sp>
        <p:nvSpPr>
          <p:cNvPr id="134" name="Rectangle 133"/>
          <p:cNvSpPr/>
          <p:nvPr/>
        </p:nvSpPr>
        <p:spPr>
          <a:xfrm>
            <a:off x="5229852" y="5226322"/>
            <a:ext cx="1808496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Reduce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dirty="0" smtClean="0"/>
              <a:t>aggregate</a:t>
            </a:r>
            <a:r>
              <a:rPr lang="en-US" dirty="0"/>
              <a:t>, summarize, filter, or transform</a:t>
            </a:r>
          </a:p>
        </p:txBody>
      </p:sp>
    </p:spTree>
    <p:extLst>
      <p:ext uri="{BB962C8B-B14F-4D97-AF65-F5344CB8AC3E}">
        <p14:creationId xmlns:p14="http://schemas.microsoft.com/office/powerpoint/2010/main" val="3637607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" grpId="0"/>
      <p:bldP spid="132" grpId="0"/>
      <p:bldP spid="13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Mappers and Reducers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Need </a:t>
            </a:r>
            <a:r>
              <a:rPr lang="en-US" dirty="0"/>
              <a:t>to handle</a:t>
            </a:r>
            <a:r>
              <a:rPr lang="en-US" dirty="0">
                <a:solidFill>
                  <a:srgbClr val="00B050"/>
                </a:solidFill>
              </a:rPr>
              <a:t> more data</a:t>
            </a:r>
            <a:r>
              <a:rPr lang="en-US" dirty="0"/>
              <a:t>? Just add </a:t>
            </a:r>
            <a:r>
              <a:rPr lang="en-US" dirty="0">
                <a:solidFill>
                  <a:srgbClr val="0000FF"/>
                </a:solidFill>
              </a:rPr>
              <a:t>more Mappers/Reducers</a:t>
            </a:r>
            <a:r>
              <a:rPr lang="en-US" dirty="0"/>
              <a:t>!</a:t>
            </a:r>
          </a:p>
          <a:p>
            <a:r>
              <a:rPr lang="en-US" dirty="0"/>
              <a:t>No need to handle </a:t>
            </a:r>
            <a:r>
              <a:rPr lang="en-US" dirty="0">
                <a:solidFill>
                  <a:srgbClr val="CC3300"/>
                </a:solidFill>
              </a:rPr>
              <a:t>multithreaded </a:t>
            </a:r>
            <a:r>
              <a:rPr lang="en-US" dirty="0" smtClean="0">
                <a:solidFill>
                  <a:srgbClr val="CC3300"/>
                </a:solidFill>
              </a:rPr>
              <a:t>code </a:t>
            </a:r>
            <a:r>
              <a:rPr lang="en-US" dirty="0" smtClean="0">
                <a:sym typeface="Wingdings" pitchFamily="2" charset="2"/>
              </a:rPr>
              <a:t></a:t>
            </a:r>
            <a:endParaRPr lang="en-US" dirty="0" smtClean="0"/>
          </a:p>
          <a:p>
            <a:pPr lvl="1"/>
            <a:r>
              <a:rPr lang="en-US" dirty="0"/>
              <a:t>Mappers and Reducers are typically single threaded and </a:t>
            </a:r>
            <a:r>
              <a:rPr lang="en-US" dirty="0">
                <a:solidFill>
                  <a:srgbClr val="006600"/>
                </a:solidFill>
              </a:rPr>
              <a:t>deterministic</a:t>
            </a:r>
          </a:p>
          <a:p>
            <a:pPr lvl="2"/>
            <a:r>
              <a:rPr lang="en-US" dirty="0">
                <a:solidFill>
                  <a:srgbClr val="006600"/>
                </a:solidFill>
              </a:rPr>
              <a:t>Determinism</a:t>
            </a:r>
            <a:r>
              <a:rPr lang="en-US" dirty="0"/>
              <a:t> allows for </a:t>
            </a:r>
            <a:r>
              <a:rPr lang="en-US" dirty="0">
                <a:solidFill>
                  <a:srgbClr val="7030A0"/>
                </a:solidFill>
              </a:rPr>
              <a:t>restarting of failed </a:t>
            </a:r>
            <a:r>
              <a:rPr lang="en-US" dirty="0" smtClean="0">
                <a:solidFill>
                  <a:srgbClr val="7030A0"/>
                </a:solidFill>
              </a:rPr>
              <a:t>jobs</a:t>
            </a:r>
            <a:endParaRPr lang="en-US" dirty="0">
              <a:solidFill>
                <a:srgbClr val="7030A0"/>
              </a:solidFill>
            </a:endParaRPr>
          </a:p>
          <a:p>
            <a:pPr lvl="1"/>
            <a:r>
              <a:rPr lang="en-US" sz="2400" dirty="0" smtClean="0"/>
              <a:t>Mappers/Reducers </a:t>
            </a:r>
            <a:r>
              <a:rPr lang="en-US" sz="2400" dirty="0"/>
              <a:t>run </a:t>
            </a:r>
            <a:r>
              <a:rPr lang="en-US" sz="2400" dirty="0">
                <a:solidFill>
                  <a:srgbClr val="FF0000"/>
                </a:solidFill>
              </a:rPr>
              <a:t>entirely independent </a:t>
            </a:r>
            <a:r>
              <a:rPr lang="en-US" sz="2400" dirty="0"/>
              <a:t>of each other</a:t>
            </a:r>
          </a:p>
          <a:p>
            <a:pPr lvl="2"/>
            <a:r>
              <a:rPr lang="en-US" sz="2000" dirty="0"/>
              <a:t>In Hadoop, they run in </a:t>
            </a:r>
            <a:r>
              <a:rPr lang="en-US" sz="2000" dirty="0">
                <a:solidFill>
                  <a:srgbClr val="000066"/>
                </a:solidFill>
              </a:rPr>
              <a:t>separate JVMs</a:t>
            </a:r>
            <a:endParaRPr lang="en-US" dirty="0">
              <a:solidFill>
                <a:srgbClr val="000066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70496-1CF9-408E-B326-6CCA99B8516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552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70496-1CF9-408E-B326-6CCA99B85165}" type="slidenum">
              <a:rPr lang="en-US" smtClean="0"/>
              <a:t>7</a:t>
            </a:fld>
            <a:endParaRPr lang="en-US"/>
          </a:p>
        </p:txBody>
      </p:sp>
      <p:pic>
        <p:nvPicPr>
          <p:cNvPr id="2050" name="Picture 2" descr="http://1.bp.blogspot.com/-UvgLSDv7Rb4/Tbpn3veAOTI/AAAAAAAAAVk/kdaMzLa50BE/s1600/WordCountFlow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7" y="620689"/>
            <a:ext cx="9555438" cy="6264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22239" y="6093296"/>
            <a:ext cx="595840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http://kickstarthadoop.blogspot.ca/2011/04/word-count-hadoop-map-reduce-example.html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Word Count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 flipH="1" flipV="1">
            <a:off x="1772703" y="1160494"/>
            <a:ext cx="8418917" cy="46689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-5797152" y="4581128"/>
            <a:ext cx="5580112" cy="212365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(2012) </a:t>
            </a:r>
          </a:p>
          <a:p>
            <a:pPr algn="ctr"/>
            <a:r>
              <a:rPr lang="en-US" sz="2800" b="1" dirty="0" smtClean="0"/>
              <a:t>Average </a:t>
            </a:r>
            <a:r>
              <a:rPr lang="en-US" sz="2800" b="1" dirty="0"/>
              <a:t>Searches Per </a:t>
            </a:r>
            <a:r>
              <a:rPr lang="en-US" sz="2800" b="1" dirty="0" smtClean="0"/>
              <a:t>Day:</a:t>
            </a:r>
          </a:p>
          <a:p>
            <a:pPr algn="ctr"/>
            <a:r>
              <a:rPr lang="en-US" sz="2800" b="1" dirty="0" smtClean="0"/>
              <a:t>5,134,000,000</a:t>
            </a:r>
          </a:p>
          <a:p>
            <a:pPr algn="ctr"/>
            <a:r>
              <a:rPr lang="en-US" sz="2800" b="1" dirty="0" smtClean="0"/>
              <a:t>1000 nodes: each node will process </a:t>
            </a:r>
            <a:r>
              <a:rPr lang="en-US" sz="2800" b="1" dirty="0"/>
              <a:t>5,134,000</a:t>
            </a:r>
            <a:r>
              <a:rPr lang="en-US" sz="2800" b="1" dirty="0" smtClean="0"/>
              <a:t> queries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826158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875 0.00093 L 0.23975 0.0009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4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975 0.00093 L 0.38125 0.00093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6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8125 0.00093 L 0.51527 0.00093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0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1527 0.00092 L 0.86111 0.00185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292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6" grpId="2" animBg="1"/>
      <p:bldP spid="6" grpId="3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Reads </a:t>
            </a:r>
            <a:r>
              <a:rPr lang="en-US" dirty="0"/>
              <a:t>in </a:t>
            </a:r>
            <a:r>
              <a:rPr lang="en-US" dirty="0">
                <a:solidFill>
                  <a:srgbClr val="006600"/>
                </a:solidFill>
              </a:rPr>
              <a:t>input pair</a:t>
            </a:r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</a:rPr>
              <a:t>&lt;</a:t>
            </a:r>
            <a:r>
              <a:rPr lang="en-US" dirty="0" err="1" smtClean="0">
                <a:solidFill>
                  <a:srgbClr val="0000FF"/>
                </a:solidFill>
              </a:rPr>
              <a:t>Key,Value</a:t>
            </a:r>
            <a:r>
              <a:rPr lang="en-US" dirty="0" smtClean="0">
                <a:solidFill>
                  <a:srgbClr val="0000FF"/>
                </a:solidFill>
              </a:rPr>
              <a:t>&gt;</a:t>
            </a:r>
            <a:endParaRPr lang="en-US" dirty="0"/>
          </a:p>
          <a:p>
            <a:r>
              <a:rPr lang="en-US" dirty="0"/>
              <a:t>Outputs a pair </a:t>
            </a:r>
            <a:r>
              <a:rPr lang="en-US" dirty="0">
                <a:solidFill>
                  <a:srgbClr val="0000FF"/>
                </a:solidFill>
              </a:rPr>
              <a:t>&lt;</a:t>
            </a:r>
            <a:r>
              <a:rPr lang="en-US" dirty="0" smtClean="0">
                <a:solidFill>
                  <a:srgbClr val="0000FF"/>
                </a:solidFill>
              </a:rPr>
              <a:t>K’, </a:t>
            </a:r>
            <a:r>
              <a:rPr lang="en-US" dirty="0">
                <a:solidFill>
                  <a:srgbClr val="0000FF"/>
                </a:solidFill>
              </a:rPr>
              <a:t>V’&gt;</a:t>
            </a:r>
          </a:p>
          <a:p>
            <a:pPr lvl="1"/>
            <a:r>
              <a:rPr lang="en-US" dirty="0" smtClean="0"/>
              <a:t>Let’s count number of each word in user queries (or Tweets/Blogs)</a:t>
            </a:r>
          </a:p>
          <a:p>
            <a:pPr lvl="1"/>
            <a:r>
              <a:rPr lang="en-US" dirty="0" smtClean="0"/>
              <a:t>The input to the mapper will be &lt;</a:t>
            </a:r>
            <a:r>
              <a:rPr lang="en-US" dirty="0" err="1" smtClean="0"/>
              <a:t>queryID</a:t>
            </a:r>
            <a:r>
              <a:rPr lang="en-US" dirty="0" smtClean="0"/>
              <a:t>, </a:t>
            </a:r>
            <a:r>
              <a:rPr lang="en-US" dirty="0" err="1" smtClean="0"/>
              <a:t>QueryText</a:t>
            </a:r>
            <a:r>
              <a:rPr lang="en-US" dirty="0" smtClean="0"/>
              <a:t>&gt;: </a:t>
            </a:r>
          </a:p>
          <a:p>
            <a:pPr marL="457200" lvl="1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&lt;Q1,“The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teacher went to the store. The store was closed; the store opens in the morning. The store opens at 9am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.” 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The </a:t>
            </a:r>
            <a:r>
              <a:rPr lang="en-US" dirty="0"/>
              <a:t>output would be:</a:t>
            </a:r>
          </a:p>
          <a:p>
            <a:pPr marL="914400" lvl="2" indent="0">
              <a:buNone/>
            </a:pPr>
            <a:r>
              <a:rPr lang="en-US" sz="2600" dirty="0">
                <a:latin typeface="Courier New" pitchFamily="49" charset="0"/>
                <a:cs typeface="Courier New" pitchFamily="49" charset="0"/>
              </a:rPr>
              <a:t>&lt;The, 1&gt; &lt;teacher, 1&gt; &lt;went, 1&gt; &lt;to, 1&gt; &lt;the, 1&gt; &lt;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store,1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&gt; &lt;the, 1&gt; &lt;store, 1&gt; &lt;was, 1&gt; &lt;closed, 1&gt; &lt;the, 1&gt; &lt;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store,1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&gt; &lt;opens, 1&gt; &lt;in, 1&gt; &lt;the, 1&gt; &lt;morning, 1&gt; &lt;the 1&gt; &lt;store, 1&gt; &lt;opens, 1&gt; &lt;at, 1&gt; &lt;9am, 1&gt;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70496-1CF9-408E-B326-6CCA99B8516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553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000066"/>
                </a:solidFill>
              </a:rPr>
              <a:t>Accepts the </a:t>
            </a:r>
            <a:r>
              <a:rPr lang="en-US" dirty="0">
                <a:solidFill>
                  <a:srgbClr val="006600"/>
                </a:solidFill>
              </a:rPr>
              <a:t>Mapper output</a:t>
            </a:r>
            <a:r>
              <a:rPr lang="en-US" dirty="0">
                <a:solidFill>
                  <a:srgbClr val="000066"/>
                </a:solidFill>
              </a:rPr>
              <a:t>, and </a:t>
            </a:r>
            <a:r>
              <a:rPr lang="en-US" dirty="0" smtClean="0">
                <a:solidFill>
                  <a:srgbClr val="000066"/>
                </a:solidFill>
              </a:rPr>
              <a:t>aggregates values </a:t>
            </a:r>
            <a:r>
              <a:rPr lang="en-US" dirty="0">
                <a:solidFill>
                  <a:srgbClr val="000066"/>
                </a:solidFill>
              </a:rPr>
              <a:t>on the key</a:t>
            </a:r>
          </a:p>
          <a:p>
            <a:pPr lvl="1"/>
            <a:r>
              <a:rPr lang="en-US" dirty="0" smtClean="0"/>
              <a:t>For </a:t>
            </a:r>
            <a:r>
              <a:rPr lang="en-US" dirty="0"/>
              <a:t>our example, the reducer input would be:</a:t>
            </a:r>
          </a:p>
          <a:p>
            <a:pPr marL="914400" lvl="2" indent="0">
              <a:buNone/>
            </a:pPr>
            <a:r>
              <a:rPr lang="en-US" dirty="0">
                <a:solidFill>
                  <a:srgbClr val="663300"/>
                </a:solidFill>
              </a:rPr>
              <a:t>&lt;The, 1&gt; &lt;teacher, 1&gt; &lt;went, 1&gt; &lt;to, 1&gt; &lt;the, 1&gt; &lt;</a:t>
            </a:r>
            <a:r>
              <a:rPr lang="en-US" b="1" dirty="0">
                <a:solidFill>
                  <a:srgbClr val="663300"/>
                </a:solidFill>
              </a:rPr>
              <a:t>store</a:t>
            </a:r>
            <a:r>
              <a:rPr lang="en-US" dirty="0">
                <a:solidFill>
                  <a:srgbClr val="663300"/>
                </a:solidFill>
              </a:rPr>
              <a:t>, 1&gt; &lt;the, 1&gt; &lt;store, 1&gt; &lt;was, 1&gt; &lt;closed, 1&gt; &lt;the, 1&gt; &lt;</a:t>
            </a:r>
            <a:r>
              <a:rPr lang="en-US" b="1" dirty="0">
                <a:solidFill>
                  <a:srgbClr val="663300"/>
                </a:solidFill>
              </a:rPr>
              <a:t>store</a:t>
            </a:r>
            <a:r>
              <a:rPr lang="en-US" dirty="0">
                <a:solidFill>
                  <a:srgbClr val="663300"/>
                </a:solidFill>
              </a:rPr>
              <a:t>, 1&gt; &lt;</a:t>
            </a:r>
            <a:r>
              <a:rPr lang="en-US" dirty="0" smtClean="0">
                <a:solidFill>
                  <a:srgbClr val="663300"/>
                </a:solidFill>
              </a:rPr>
              <a:t>opens,1</a:t>
            </a:r>
            <a:r>
              <a:rPr lang="en-US" dirty="0">
                <a:solidFill>
                  <a:srgbClr val="663300"/>
                </a:solidFill>
              </a:rPr>
              <a:t>&gt; &lt;in, 1&gt; &lt;the, 1&gt; &lt;morning, 1&gt; &lt;the 1&gt; &lt;</a:t>
            </a:r>
            <a:r>
              <a:rPr lang="en-US" b="1" dirty="0">
                <a:solidFill>
                  <a:srgbClr val="663300"/>
                </a:solidFill>
              </a:rPr>
              <a:t>store</a:t>
            </a:r>
            <a:r>
              <a:rPr lang="en-US" dirty="0">
                <a:solidFill>
                  <a:srgbClr val="663300"/>
                </a:solidFill>
              </a:rPr>
              <a:t>, 1&gt; &lt;opens, 1&gt; &lt;at, 1&gt; &lt;9am, 1&gt;</a:t>
            </a:r>
          </a:p>
          <a:p>
            <a:pPr lvl="1"/>
            <a:r>
              <a:rPr lang="en-US" dirty="0"/>
              <a:t>The output would be:	</a:t>
            </a:r>
          </a:p>
          <a:p>
            <a:pPr marL="914400" lvl="2" indent="0">
              <a:buNone/>
            </a:pPr>
            <a:r>
              <a:rPr lang="en-US" dirty="0">
                <a:solidFill>
                  <a:srgbClr val="0000FF"/>
                </a:solidFill>
              </a:rPr>
              <a:t>&lt;The, 6&gt; &lt;teacher, 1&gt; &lt;went, 1&gt; &lt;to, 1&gt; </a:t>
            </a:r>
            <a:r>
              <a:rPr lang="en-US" b="1" dirty="0">
                <a:solidFill>
                  <a:srgbClr val="0000FF"/>
                </a:solidFill>
              </a:rPr>
              <a:t>&lt;store, 3&gt; </a:t>
            </a:r>
            <a:r>
              <a:rPr lang="en-US" dirty="0">
                <a:solidFill>
                  <a:srgbClr val="0000FF"/>
                </a:solidFill>
              </a:rPr>
              <a:t>&lt;was, 1&gt; &lt;closed, 1&gt; &lt;opens, 1&gt; &lt;morning, 1&gt; &lt;at, 1&gt; &lt;9am, 1&gt;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70496-1CF9-408E-B326-6CCA99B85165}" type="slidenum">
              <a:rPr lang="en-US" smtClean="0"/>
              <a:t>9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6978232" y="3284984"/>
            <a:ext cx="1368152" cy="1080120"/>
          </a:xfrm>
          <a:prstGeom prst="roundRect">
            <a:avLst/>
          </a:prstGeom>
          <a:noFill/>
          <a:ln w="50800" cmpd="thickThin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5997506" y="5197670"/>
            <a:ext cx="1178313" cy="360040"/>
          </a:xfrm>
          <a:prstGeom prst="roundRect">
            <a:avLst/>
          </a:prstGeom>
          <a:noFill/>
          <a:ln w="50800" cmpd="thickThin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23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4378</TotalTime>
  <Words>1907</Words>
  <Application>Microsoft Office PowerPoint</Application>
  <PresentationFormat>On-screen Show (4:3)</PresentationFormat>
  <Paragraphs>433</Paragraphs>
  <Slides>46</Slides>
  <Notes>16</Notes>
  <HiddenSlides>14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7" baseType="lpstr">
      <vt:lpstr>Office Theme</vt:lpstr>
      <vt:lpstr>MapReduce</vt:lpstr>
      <vt:lpstr>Motivation</vt:lpstr>
      <vt:lpstr>MapReduce</vt:lpstr>
      <vt:lpstr>Typical problem solved by MapReduce</vt:lpstr>
      <vt:lpstr>MapReduce workflow</vt:lpstr>
      <vt:lpstr>Mappers and Reducers</vt:lpstr>
      <vt:lpstr>Example: Word Count</vt:lpstr>
      <vt:lpstr>Mapper</vt:lpstr>
      <vt:lpstr>Reducer</vt:lpstr>
      <vt:lpstr>MapReduce </vt:lpstr>
      <vt:lpstr>Google File System (GFS) Hadoop Distributed File System (HDFS)</vt:lpstr>
      <vt:lpstr>MapReduce </vt:lpstr>
      <vt:lpstr>Locality Optimization</vt:lpstr>
      <vt:lpstr>Failure in MapReduce</vt:lpstr>
      <vt:lpstr>Fault tolerance:  Handled via re-execution</vt:lpstr>
      <vt:lpstr>Refinement:  Redundant Execution</vt:lpstr>
      <vt:lpstr>Refinement:  Skipping Bad Records</vt:lpstr>
      <vt:lpstr>A MapReduce Job</vt:lpstr>
      <vt:lpstr>PowerPoint Presentation</vt:lpstr>
      <vt:lpstr>Summary</vt:lpstr>
      <vt:lpstr>PowerPoint Presentation</vt:lpstr>
      <vt:lpstr>Contents</vt:lpstr>
      <vt:lpstr>Motivation: Large Scale Data Storage</vt:lpstr>
      <vt:lpstr>Why a new file system?</vt:lpstr>
      <vt:lpstr>What should expect from GFS</vt:lpstr>
      <vt:lpstr>PowerPoint Presentation</vt:lpstr>
      <vt:lpstr>Contents</vt:lpstr>
      <vt:lpstr>Components</vt:lpstr>
      <vt:lpstr>GFS Architecture</vt:lpstr>
      <vt:lpstr>Write operation</vt:lpstr>
      <vt:lpstr>Write(filename, offset, data)</vt:lpstr>
      <vt:lpstr>RecordAppend(filename, data)</vt:lpstr>
      <vt:lpstr>RecordAppend (2)</vt:lpstr>
      <vt:lpstr>Contents</vt:lpstr>
      <vt:lpstr>Fault tolerance</vt:lpstr>
      <vt:lpstr>Replica Management</vt:lpstr>
      <vt:lpstr>Replica Management (Cloning)</vt:lpstr>
      <vt:lpstr>Garbage Collection</vt:lpstr>
      <vt:lpstr>Limitations</vt:lpstr>
      <vt:lpstr>Conclusion</vt:lpstr>
      <vt:lpstr>PowerPoint Presentation</vt:lpstr>
      <vt:lpstr>PowerPoint Presentation</vt:lpstr>
      <vt:lpstr>HDFS Architecture</vt:lpstr>
      <vt:lpstr>Missing Replicas</vt:lpstr>
      <vt:lpstr>Map Reduce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</dc:creator>
  <cp:lastModifiedBy>Admin</cp:lastModifiedBy>
  <cp:revision>411</cp:revision>
  <cp:lastPrinted>2013-02-14T01:31:00Z</cp:lastPrinted>
  <dcterms:created xsi:type="dcterms:W3CDTF">2013-02-10T19:22:59Z</dcterms:created>
  <dcterms:modified xsi:type="dcterms:W3CDTF">2020-01-13T01:28:25Z</dcterms:modified>
</cp:coreProperties>
</file>