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18"/>
  </p:notesMasterIdLst>
  <p:handoutMasterIdLst>
    <p:handoutMasterId r:id="rId19"/>
  </p:handoutMasterIdLst>
  <p:sldIdLst>
    <p:sldId id="297" r:id="rId5"/>
    <p:sldId id="276" r:id="rId6"/>
    <p:sldId id="278" r:id="rId7"/>
    <p:sldId id="268" r:id="rId8"/>
    <p:sldId id="298" r:id="rId9"/>
    <p:sldId id="299" r:id="rId10"/>
    <p:sldId id="304" r:id="rId11"/>
    <p:sldId id="258" r:id="rId12"/>
    <p:sldId id="302" r:id="rId13"/>
    <p:sldId id="303" r:id="rId14"/>
    <p:sldId id="300" r:id="rId15"/>
    <p:sldId id="280" r:id="rId16"/>
    <p:sldId id="289"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57"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12/7/2020</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2111069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11</a:t>
            </a:fld>
            <a:endParaRPr lang="en-US" dirty="0"/>
          </a:p>
        </p:txBody>
      </p:sp>
    </p:spTree>
    <p:extLst>
      <p:ext uri="{BB962C8B-B14F-4D97-AF65-F5344CB8AC3E}">
        <p14:creationId xmlns:p14="http://schemas.microsoft.com/office/powerpoint/2010/main" val="300109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12</a:t>
            </a:fld>
            <a:endParaRPr lang="en-US" dirty="0"/>
          </a:p>
        </p:txBody>
      </p:sp>
    </p:spTree>
    <p:extLst>
      <p:ext uri="{BB962C8B-B14F-4D97-AF65-F5344CB8AC3E}">
        <p14:creationId xmlns:p14="http://schemas.microsoft.com/office/powerpoint/2010/main" val="421776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13</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1492805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1927758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443367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5</a:t>
            </a:fld>
            <a:endParaRPr lang="en-US" dirty="0"/>
          </a:p>
        </p:txBody>
      </p:sp>
    </p:spTree>
    <p:extLst>
      <p:ext uri="{BB962C8B-B14F-4D97-AF65-F5344CB8AC3E}">
        <p14:creationId xmlns:p14="http://schemas.microsoft.com/office/powerpoint/2010/main" val="276056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6</a:t>
            </a:fld>
            <a:endParaRPr lang="en-US" dirty="0"/>
          </a:p>
        </p:txBody>
      </p:sp>
    </p:spTree>
    <p:extLst>
      <p:ext uri="{BB962C8B-B14F-4D97-AF65-F5344CB8AC3E}">
        <p14:creationId xmlns:p14="http://schemas.microsoft.com/office/powerpoint/2010/main" val="373031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256151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9</a:t>
            </a:fld>
            <a:endParaRPr lang="en-US" dirty="0"/>
          </a:p>
        </p:txBody>
      </p:sp>
    </p:spTree>
    <p:extLst>
      <p:ext uri="{BB962C8B-B14F-4D97-AF65-F5344CB8AC3E}">
        <p14:creationId xmlns:p14="http://schemas.microsoft.com/office/powerpoint/2010/main" val="90830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10</a:t>
            </a:fld>
            <a:endParaRPr lang="en-US" dirty="0"/>
          </a:p>
        </p:txBody>
      </p:sp>
    </p:spTree>
    <p:extLst>
      <p:ext uri="{BB962C8B-B14F-4D97-AF65-F5344CB8AC3E}">
        <p14:creationId xmlns:p14="http://schemas.microsoft.com/office/powerpoint/2010/main" val="262958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12/7/2020</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Click to 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Young man with the laptop">
            <a:extLst>
              <a:ext uri="{FF2B5EF4-FFF2-40B4-BE49-F238E27FC236}">
                <a16:creationId xmlns:a16="http://schemas.microsoft.com/office/drawing/2014/main" id="{B1DE2944-CBE6-437E-B09B-0F786EE86F29}"/>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30213" r="-1" b="17333"/>
          <a:stretch/>
        </p:blipFill>
        <p:spPr>
          <a:xfrm>
            <a:off x="20" y="10"/>
            <a:ext cx="12191980" cy="6857990"/>
          </a:xfrm>
          <a:prstGeom prst="rect">
            <a:avLst/>
          </a:prstGeom>
          <a:noFill/>
        </p:spPr>
      </p:pic>
      <p:sp>
        <p:nvSpPr>
          <p:cNvPr id="11" name="Text Placeholder 3">
            <a:extLst>
              <a:ext uri="{FF2B5EF4-FFF2-40B4-BE49-F238E27FC236}">
                <a16:creationId xmlns:a16="http://schemas.microsoft.com/office/drawing/2014/main" id="{D2A7D9C9-44A9-4426-88FF-AAD1CA851446}"/>
              </a:ext>
            </a:extLst>
          </p:cNvPr>
          <p:cNvSpPr>
            <a:spLocks noGrp="1"/>
          </p:cNvSpPr>
          <p:nvPr>
            <p:ph sz="half" idx="13"/>
          </p:nvPr>
        </p:nvSpPr>
        <p:spPr>
          <a:xfrm>
            <a:off x="1357950" y="2852793"/>
            <a:ext cx="4633415" cy="493912"/>
          </a:xfrm>
        </p:spPr>
        <p:txBody>
          <a:bodyPr vert="horz" lIns="91440" tIns="45720" rIns="91440" bIns="45720" rtlCol="0">
            <a:normAutofit/>
          </a:bodyPr>
          <a:lstStyle/>
          <a:p>
            <a:pPr marL="12700" marR="5080" lvl="0" indent="0" algn="l" defTabSz="914400" rtl="0" eaLnBrk="1" fontAlgn="auto" latinLnBrk="0" hangingPunct="1">
              <a:lnSpc>
                <a:spcPct val="129500"/>
              </a:lnSpc>
              <a:spcBef>
                <a:spcPts val="100"/>
              </a:spcBef>
              <a:spcAft>
                <a:spcPts val="0"/>
              </a:spcAft>
              <a:buClrTx/>
              <a:buSzTx/>
              <a:buFontTx/>
              <a:buNone/>
              <a:tabLst/>
              <a:defRPr/>
            </a:pPr>
            <a:r>
              <a:rPr kumimoji="0" lang="en-AU" sz="2000" b="1" i="0" u="none" strike="noStrike" kern="1200" cap="none" spc="-50" normalizeH="0" baseline="0" noProof="0" dirty="0">
                <a:ln>
                  <a:noFill/>
                </a:ln>
                <a:solidFill>
                  <a:srgbClr val="F1F1F1"/>
                </a:solidFill>
                <a:effectLst/>
                <a:uLnTx/>
                <a:uFillTx/>
                <a:latin typeface="Calibri Light"/>
                <a:ea typeface="+mn-ea"/>
                <a:cs typeface="Calibri Light"/>
              </a:rPr>
              <a:t>Todd</a:t>
            </a:r>
            <a:r>
              <a:rPr kumimoji="0" lang="en-AU" sz="2000" b="1" i="0" u="none" strike="noStrike" kern="1200" cap="none" spc="-90" normalizeH="0" baseline="0" noProof="0" dirty="0">
                <a:ln>
                  <a:noFill/>
                </a:ln>
                <a:solidFill>
                  <a:srgbClr val="F1F1F1"/>
                </a:solidFill>
                <a:effectLst/>
                <a:uLnTx/>
                <a:uFillTx/>
                <a:latin typeface="Calibri Light"/>
                <a:ea typeface="+mn-ea"/>
                <a:cs typeface="Calibri Light"/>
              </a:rPr>
              <a:t> </a:t>
            </a:r>
            <a:r>
              <a:rPr kumimoji="0" lang="en-AU" sz="2000" b="1" i="0" u="none" strike="noStrike" kern="1200" cap="none" spc="-15" normalizeH="0" baseline="0" noProof="0" dirty="0">
                <a:ln>
                  <a:noFill/>
                </a:ln>
                <a:solidFill>
                  <a:srgbClr val="F1F1F1"/>
                </a:solidFill>
                <a:effectLst/>
                <a:uLnTx/>
                <a:uFillTx/>
                <a:latin typeface="Calibri Light"/>
                <a:ea typeface="+mn-ea"/>
                <a:cs typeface="Calibri Light"/>
              </a:rPr>
              <a:t>Ryman and Rajat Patil</a:t>
            </a:r>
            <a:endParaRPr kumimoji="0" lang="en-AU" sz="2000" b="1" i="0" u="none" strike="noStrike" kern="1200" cap="none" spc="0" normalizeH="0" baseline="0" noProof="0" dirty="0">
              <a:ln>
                <a:noFill/>
              </a:ln>
              <a:solidFill>
                <a:prstClr val="black"/>
              </a:solidFill>
              <a:effectLst/>
              <a:uLnTx/>
              <a:uFillTx/>
              <a:latin typeface="Calibri Light"/>
              <a:ea typeface="+mn-ea"/>
              <a:cs typeface="Calibri Light"/>
            </a:endParaRPr>
          </a:p>
          <a:p>
            <a:pPr>
              <a:lnSpc>
                <a:spcPct val="90000"/>
              </a:lnSpc>
              <a:spcBef>
                <a:spcPts val="900"/>
              </a:spcBef>
              <a:buClr>
                <a:schemeClr val="accent1"/>
              </a:buClr>
            </a:pPr>
            <a:endParaRPr lang="en-US" sz="1500" dirty="0"/>
          </a:p>
        </p:txBody>
      </p:sp>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357950" y="1352804"/>
            <a:ext cx="5746938" cy="1333641"/>
          </a:xfrm>
        </p:spPr>
        <p:txBody>
          <a:bodyPr vert="horz" lIns="91440" tIns="45720" rIns="91440" bIns="45720" rtlCol="0" anchor="b">
            <a:normAutofit/>
          </a:bodyPr>
          <a:lstStyle/>
          <a:p>
            <a:r>
              <a:rPr lang="en-US" sz="4000" b="1" dirty="0">
                <a:latin typeface="Calibri Light" panose="020F0302020204030204" pitchFamily="34" charset="0"/>
                <a:cs typeface="Calibri Light" panose="020F0302020204030204" pitchFamily="34" charset="0"/>
              </a:rPr>
              <a:t>X Education:</a:t>
            </a:r>
            <a:br>
              <a:rPr lang="en-US" sz="4000" b="1" dirty="0">
                <a:latin typeface="Calibri Light" panose="020F0302020204030204" pitchFamily="34" charset="0"/>
                <a:cs typeface="Calibri Light" panose="020F0302020204030204" pitchFamily="34" charset="0"/>
              </a:rPr>
            </a:br>
            <a:r>
              <a:rPr lang="en-US" sz="4000" b="1" dirty="0">
                <a:latin typeface="Calibri Light" panose="020F0302020204030204" pitchFamily="34" charset="0"/>
                <a:cs typeface="Calibri Light" panose="020F0302020204030204" pitchFamily="34" charset="0"/>
              </a:rPr>
              <a:t>Lead Scoring Analysis</a:t>
            </a:r>
          </a:p>
        </p:txBody>
      </p:sp>
    </p:spTree>
    <p:extLst>
      <p:ext uri="{BB962C8B-B14F-4D97-AF65-F5344CB8AC3E}">
        <p14:creationId xmlns:p14="http://schemas.microsoft.com/office/powerpoint/2010/main" val="602332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pic>
        <p:nvPicPr>
          <p:cNvPr id="7" name="Picture 6">
            <a:extLst>
              <a:ext uri="{FF2B5EF4-FFF2-40B4-BE49-F238E27FC236}">
                <a16:creationId xmlns:a16="http://schemas.microsoft.com/office/drawing/2014/main" id="{10A5FF4D-6307-434D-80D9-55F0034AD4C4}"/>
              </a:ext>
            </a:extLst>
          </p:cNvPr>
          <p:cNvPicPr>
            <a:picLocks noChangeAspect="1"/>
          </p:cNvPicPr>
          <p:nvPr/>
        </p:nvPicPr>
        <p:blipFill>
          <a:blip r:embed="rId4"/>
          <a:stretch>
            <a:fillRect/>
          </a:stretch>
        </p:blipFill>
        <p:spPr>
          <a:xfrm>
            <a:off x="6280640" y="685800"/>
            <a:ext cx="5400675" cy="5486400"/>
          </a:xfrm>
          <a:prstGeom prst="rect">
            <a:avLst/>
          </a:prstGeom>
        </p:spPr>
      </p:pic>
      <p:sp>
        <p:nvSpPr>
          <p:cNvPr id="3" name="Rectangle 2">
            <a:extLst>
              <a:ext uri="{FF2B5EF4-FFF2-40B4-BE49-F238E27FC236}">
                <a16:creationId xmlns:a16="http://schemas.microsoft.com/office/drawing/2014/main" id="{9B87A0EB-380A-4D58-A5BB-144643D6A7C7}"/>
              </a:ext>
            </a:extLst>
          </p:cNvPr>
          <p:cNvSpPr/>
          <p:nvPr/>
        </p:nvSpPr>
        <p:spPr>
          <a:xfrm>
            <a:off x="6349525" y="1792179"/>
            <a:ext cx="5093294" cy="246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8B99DA0C-4925-4751-9E9C-41FCCC2BF270}"/>
              </a:ext>
            </a:extLst>
          </p:cNvPr>
          <p:cNvSpPr/>
          <p:nvPr/>
        </p:nvSpPr>
        <p:spPr>
          <a:xfrm>
            <a:off x="6349525" y="2284268"/>
            <a:ext cx="5093294" cy="246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04CE3518-9273-48F1-9148-2CD6DAEA1C10}"/>
              </a:ext>
            </a:extLst>
          </p:cNvPr>
          <p:cNvSpPr/>
          <p:nvPr/>
        </p:nvSpPr>
        <p:spPr>
          <a:xfrm>
            <a:off x="6349525" y="4474210"/>
            <a:ext cx="5093294" cy="246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AFE257E-C1A5-4B30-80F2-0E21F04701B8}"/>
              </a:ext>
            </a:extLst>
          </p:cNvPr>
          <p:cNvSpPr txBox="1"/>
          <p:nvPr/>
        </p:nvSpPr>
        <p:spPr>
          <a:xfrm>
            <a:off x="989901" y="847288"/>
            <a:ext cx="3902222" cy="553998"/>
          </a:xfrm>
          <a:prstGeom prst="rect">
            <a:avLst/>
          </a:prstGeom>
          <a:noFill/>
        </p:spPr>
        <p:txBody>
          <a:bodyPr wrap="none" rtlCol="0">
            <a:spAutoFit/>
          </a:bodyPr>
          <a:lstStyle/>
          <a:p>
            <a:r>
              <a:rPr lang="en-US" sz="3000" dirty="0">
                <a:latin typeface="Calibri Light" panose="020F0302020204030204" pitchFamily="34" charset="0"/>
                <a:cs typeface="Calibri Light" panose="020F0302020204030204" pitchFamily="34" charset="0"/>
              </a:rPr>
              <a:t>Random Sample of Data</a:t>
            </a:r>
            <a:endParaRPr lang="en-AU" sz="3000" dirty="0">
              <a:latin typeface="Calibri Light" panose="020F0302020204030204" pitchFamily="34" charset="0"/>
              <a:cs typeface="Calibri Light" panose="020F0302020204030204" pitchFamily="34" charset="0"/>
            </a:endParaRPr>
          </a:p>
        </p:txBody>
      </p:sp>
      <p:sp>
        <p:nvSpPr>
          <p:cNvPr id="12" name="Rectangle 11">
            <a:extLst>
              <a:ext uri="{FF2B5EF4-FFF2-40B4-BE49-F238E27FC236}">
                <a16:creationId xmlns:a16="http://schemas.microsoft.com/office/drawing/2014/main" id="{2CCD5206-5253-4CF8-808E-200693E3575F}"/>
              </a:ext>
            </a:extLst>
          </p:cNvPr>
          <p:cNvSpPr/>
          <p:nvPr/>
        </p:nvSpPr>
        <p:spPr>
          <a:xfrm>
            <a:off x="6349525" y="5504187"/>
            <a:ext cx="5093294" cy="24688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5071AAAD-3FF2-4079-8598-15DC1405DE5E}"/>
              </a:ext>
            </a:extLst>
          </p:cNvPr>
          <p:cNvSpPr/>
          <p:nvPr/>
        </p:nvSpPr>
        <p:spPr>
          <a:xfrm>
            <a:off x="6349525" y="1512880"/>
            <a:ext cx="5093294" cy="24688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2C7B0954-235E-4C2A-A725-6787AD597507}"/>
              </a:ext>
            </a:extLst>
          </p:cNvPr>
          <p:cNvSpPr txBox="1"/>
          <p:nvPr/>
        </p:nvSpPr>
        <p:spPr>
          <a:xfrm>
            <a:off x="1191237" y="1759768"/>
            <a:ext cx="4521666" cy="4260077"/>
          </a:xfrm>
          <a:prstGeom prst="rect">
            <a:avLst/>
          </a:prstGeom>
          <a:noFill/>
        </p:spPr>
        <p:txBody>
          <a:bodyPr wrap="square" rtlCol="0">
            <a:spAutoFit/>
          </a:bodyPr>
          <a:lstStyle/>
          <a:p>
            <a:pPr>
              <a:lnSpc>
                <a:spcPct val="150000"/>
              </a:lnSpc>
            </a:pPr>
            <a:r>
              <a:rPr lang="en-US" sz="1400" dirty="0">
                <a:latin typeface="Calibri Light" panose="020F0302020204030204" pitchFamily="34" charset="0"/>
                <a:cs typeface="Calibri Light" panose="020F0302020204030204" pitchFamily="34" charset="0"/>
              </a:rPr>
              <a:t>The table to the right is a random sample (20) of the dataset.</a:t>
            </a:r>
          </a:p>
          <a:p>
            <a:pPr>
              <a:lnSpc>
                <a:spcPct val="150000"/>
              </a:lnSpc>
            </a:pPr>
            <a:r>
              <a:rPr lang="en-US" sz="1400" dirty="0">
                <a:latin typeface="Calibri Light" panose="020F0302020204030204" pitchFamily="34" charset="0"/>
                <a:cs typeface="Calibri Light" panose="020F0302020204030204" pitchFamily="34" charset="0"/>
              </a:rPr>
              <a:t>The sample has the final score added on the last column. Any score over 35 results in a predicted conversion.  In the sample the overall result is our model correctly predicted 17 out of 20 results which is 85%</a:t>
            </a:r>
          </a:p>
          <a:p>
            <a:pPr>
              <a:lnSpc>
                <a:spcPct val="150000"/>
              </a:lnSpc>
            </a:pPr>
            <a:endParaRPr lang="en-US" sz="1400" dirty="0">
              <a:latin typeface="Calibri Light" panose="020F0302020204030204" pitchFamily="34" charset="0"/>
              <a:cs typeface="Calibri Light" panose="020F0302020204030204" pitchFamily="34" charset="0"/>
            </a:endParaRPr>
          </a:p>
          <a:p>
            <a:pPr>
              <a:lnSpc>
                <a:spcPct val="150000"/>
              </a:lnSpc>
            </a:pPr>
            <a:r>
              <a:rPr lang="en-US" sz="1400" dirty="0">
                <a:latin typeface="Calibri Light" panose="020F0302020204030204" pitchFamily="34" charset="0"/>
                <a:cs typeface="Calibri Light" panose="020F0302020204030204" pitchFamily="34" charset="0"/>
              </a:rPr>
              <a:t>Of particular interest are the results highlighted in green and red.  The red highlighted items are the results the model predicted incorrectly.  Two of these results are on the edge of the cutoff score of 35.</a:t>
            </a:r>
          </a:p>
          <a:p>
            <a:pPr>
              <a:lnSpc>
                <a:spcPct val="150000"/>
              </a:lnSpc>
            </a:pPr>
            <a:endParaRPr lang="en-US" sz="1400" dirty="0">
              <a:latin typeface="Calibri Light" panose="020F0302020204030204" pitchFamily="34" charset="0"/>
              <a:cs typeface="Calibri Light" panose="020F0302020204030204" pitchFamily="34" charset="0"/>
            </a:endParaRPr>
          </a:p>
          <a:p>
            <a:pPr>
              <a:lnSpc>
                <a:spcPct val="150000"/>
              </a:lnSpc>
            </a:pPr>
            <a:r>
              <a:rPr lang="en-US" sz="1400" dirty="0">
                <a:latin typeface="Calibri Light" panose="020F0302020204030204" pitchFamily="34" charset="0"/>
                <a:cs typeface="Calibri Light" panose="020F0302020204030204" pitchFamily="34" charset="0"/>
              </a:rPr>
              <a:t>The green results show two other results around the 35 cutoff score that were predicted correctly  </a:t>
            </a:r>
            <a:endParaRPr lang="en-AU"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255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pic>
        <p:nvPicPr>
          <p:cNvPr id="2" name="Picture 1">
            <a:extLst>
              <a:ext uri="{FF2B5EF4-FFF2-40B4-BE49-F238E27FC236}">
                <a16:creationId xmlns:a16="http://schemas.microsoft.com/office/drawing/2014/main" id="{8452B01F-BC6F-4B12-8620-319D375EA736}"/>
              </a:ext>
            </a:extLst>
          </p:cNvPr>
          <p:cNvPicPr>
            <a:picLocks noChangeAspect="1"/>
          </p:cNvPicPr>
          <p:nvPr/>
        </p:nvPicPr>
        <p:blipFill>
          <a:blip r:embed="rId4"/>
          <a:stretch>
            <a:fillRect/>
          </a:stretch>
        </p:blipFill>
        <p:spPr>
          <a:xfrm>
            <a:off x="5092286" y="941070"/>
            <a:ext cx="6556427" cy="4975860"/>
          </a:xfrm>
          <a:prstGeom prst="rect">
            <a:avLst/>
          </a:prstGeom>
        </p:spPr>
      </p:pic>
      <p:sp>
        <p:nvSpPr>
          <p:cNvPr id="4" name="TextBox 3">
            <a:extLst>
              <a:ext uri="{FF2B5EF4-FFF2-40B4-BE49-F238E27FC236}">
                <a16:creationId xmlns:a16="http://schemas.microsoft.com/office/drawing/2014/main" id="{4F2A9734-7B38-40BE-B2E9-71538FD992CF}"/>
              </a:ext>
            </a:extLst>
          </p:cNvPr>
          <p:cNvSpPr txBox="1"/>
          <p:nvPr/>
        </p:nvSpPr>
        <p:spPr>
          <a:xfrm>
            <a:off x="570620" y="773738"/>
            <a:ext cx="3417154" cy="553998"/>
          </a:xfrm>
          <a:prstGeom prst="rect">
            <a:avLst/>
          </a:prstGeom>
          <a:noFill/>
        </p:spPr>
        <p:txBody>
          <a:bodyPr wrap="none" rtlCol="0">
            <a:spAutoFit/>
          </a:bodyPr>
          <a:lstStyle/>
          <a:p>
            <a:r>
              <a:rPr lang="en-US" sz="3000" b="1" dirty="0">
                <a:latin typeface="Calibri Light" panose="020F0302020204030204" pitchFamily="34" charset="0"/>
                <a:cs typeface="Calibri Light" panose="020F0302020204030204" pitchFamily="34" charset="0"/>
              </a:rPr>
              <a:t>Final Model Variables</a:t>
            </a:r>
            <a:endParaRPr lang="en-AU" sz="3000" b="1" dirty="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C8AB7D1B-7BD8-4D46-BFA9-187D562518C2}"/>
              </a:ext>
            </a:extLst>
          </p:cNvPr>
          <p:cNvSpPr txBox="1"/>
          <p:nvPr/>
        </p:nvSpPr>
        <p:spPr>
          <a:xfrm>
            <a:off x="570620" y="1709434"/>
            <a:ext cx="4018158" cy="3431709"/>
          </a:xfrm>
          <a:prstGeom prst="rect">
            <a:avLst/>
          </a:prstGeom>
          <a:noFill/>
        </p:spPr>
        <p:txBody>
          <a:bodyPr wrap="square" rtlCol="0">
            <a:spAutoFit/>
          </a:bodyPr>
          <a:lstStyle/>
          <a:p>
            <a:pPr>
              <a:lnSpc>
                <a:spcPct val="150000"/>
              </a:lnSpc>
            </a:pPr>
            <a:r>
              <a:rPr lang="en-US" sz="1400" dirty="0">
                <a:latin typeface="Calibri Light" panose="020F0302020204030204" pitchFamily="34" charset="0"/>
                <a:cs typeface="Calibri Light" panose="020F0302020204030204" pitchFamily="34" charset="0"/>
              </a:rPr>
              <a:t>The table to the right shows the final 16 variables (ignore const) we used to build our model.  The major positive influences on the model were:</a:t>
            </a:r>
          </a:p>
          <a:p>
            <a:pPr marL="285750" indent="-285750">
              <a:lnSpc>
                <a:spcPct val="150000"/>
              </a:lnSpc>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Total Time Spent On Website</a:t>
            </a:r>
          </a:p>
          <a:p>
            <a:pPr marL="285750" indent="-285750">
              <a:lnSpc>
                <a:spcPct val="150000"/>
              </a:lnSpc>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Lead </a:t>
            </a:r>
            <a:r>
              <a:rPr lang="en-US" sz="1400" dirty="0" err="1">
                <a:latin typeface="Calibri Light" panose="020F0302020204030204" pitchFamily="34" charset="0"/>
                <a:cs typeface="Calibri Light" panose="020F0302020204030204" pitchFamily="34" charset="0"/>
              </a:rPr>
              <a:t>Source_reference</a:t>
            </a:r>
            <a:endParaRPr lang="en-US" sz="1400" dirty="0">
              <a:latin typeface="Calibri Light" panose="020F0302020204030204" pitchFamily="34" charset="0"/>
              <a:cs typeface="Calibri Light" panose="020F0302020204030204" pitchFamily="34" charset="0"/>
            </a:endParaRPr>
          </a:p>
          <a:p>
            <a:pPr marL="285750" indent="-285750">
              <a:lnSpc>
                <a:spcPct val="150000"/>
              </a:lnSpc>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Lead </a:t>
            </a:r>
            <a:r>
              <a:rPr lang="en-US" sz="1400" dirty="0" err="1">
                <a:latin typeface="Calibri Light" panose="020F0302020204030204" pitchFamily="34" charset="0"/>
                <a:cs typeface="Calibri Light" panose="020F0302020204030204" pitchFamily="34" charset="0"/>
              </a:rPr>
              <a:t>Source_welingbak</a:t>
            </a:r>
            <a:r>
              <a:rPr lang="en-US" sz="1400" dirty="0">
                <a:latin typeface="Calibri Light" panose="020F0302020204030204" pitchFamily="34" charset="0"/>
                <a:cs typeface="Calibri Light" panose="020F0302020204030204" pitchFamily="34" charset="0"/>
              </a:rPr>
              <a:t> </a:t>
            </a:r>
            <a:r>
              <a:rPr lang="en-US" sz="1400" dirty="0" err="1">
                <a:latin typeface="Calibri Light" panose="020F0302020204030204" pitchFamily="34" charset="0"/>
                <a:cs typeface="Calibri Light" panose="020F0302020204030204" pitchFamily="34" charset="0"/>
              </a:rPr>
              <a:t>wedsite</a:t>
            </a:r>
            <a:endParaRPr lang="en-US" sz="1400" dirty="0">
              <a:latin typeface="Calibri Light" panose="020F0302020204030204" pitchFamily="34" charset="0"/>
              <a:cs typeface="Calibri Light" panose="020F0302020204030204" pitchFamily="34" charset="0"/>
            </a:endParaRPr>
          </a:p>
          <a:p>
            <a:pPr marL="285750" indent="-285750">
              <a:lnSpc>
                <a:spcPct val="150000"/>
              </a:lnSpc>
              <a:buFont typeface="Arial" panose="020B0604020202020204" pitchFamily="34" charset="0"/>
              <a:buChar char="•"/>
            </a:pPr>
            <a:r>
              <a:rPr lang="en-US" sz="1400" dirty="0" err="1">
                <a:latin typeface="Calibri Light" panose="020F0302020204030204" pitchFamily="34" charset="0"/>
                <a:cs typeface="Calibri Light" panose="020F0302020204030204" pitchFamily="34" charset="0"/>
              </a:rPr>
              <a:t>Country_unknown</a:t>
            </a:r>
            <a:endParaRPr lang="en-US" sz="1400" dirty="0">
              <a:latin typeface="Calibri Light" panose="020F0302020204030204" pitchFamily="34" charset="0"/>
              <a:cs typeface="Calibri Light" panose="020F0302020204030204" pitchFamily="34" charset="0"/>
            </a:endParaRPr>
          </a:p>
          <a:p>
            <a:pPr marL="285750" indent="-285750">
              <a:lnSpc>
                <a:spcPct val="150000"/>
              </a:lnSpc>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What is your current </a:t>
            </a:r>
            <a:r>
              <a:rPr lang="en-US" sz="1400" dirty="0" err="1">
                <a:latin typeface="Calibri Light" panose="020F0302020204030204" pitchFamily="34" charset="0"/>
                <a:cs typeface="Calibri Light" panose="020F0302020204030204" pitchFamily="34" charset="0"/>
              </a:rPr>
              <a:t>occupation_working</a:t>
            </a:r>
            <a:r>
              <a:rPr lang="en-US" sz="1400" dirty="0">
                <a:latin typeface="Calibri Light" panose="020F0302020204030204" pitchFamily="34" charset="0"/>
                <a:cs typeface="Calibri Light" panose="020F0302020204030204" pitchFamily="34" charset="0"/>
              </a:rPr>
              <a:t> professional</a:t>
            </a:r>
          </a:p>
          <a:p>
            <a:pPr marL="285750" indent="-285750">
              <a:buFont typeface="Arial" panose="020B0604020202020204" pitchFamily="34" charset="0"/>
              <a:buChar char="•"/>
            </a:pPr>
            <a:endParaRPr lang="en-US" sz="1400" dirty="0">
              <a:latin typeface="Calibri Light" panose="020F0302020204030204" pitchFamily="34" charset="0"/>
              <a:cs typeface="Calibri Light" panose="020F0302020204030204" pitchFamily="34" charset="0"/>
            </a:endParaRPr>
          </a:p>
          <a:p>
            <a:endParaRPr lang="en-AU"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94893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521855" y="439394"/>
            <a:ext cx="10058400" cy="798279"/>
          </a:xfrm>
        </p:spPr>
        <p:txBody>
          <a:bodyPr vert="horz" lIns="91440" tIns="45720" rIns="91440" bIns="45720" rtlCol="0" anchor="ctr">
            <a:normAutofit/>
          </a:bodyPr>
          <a:lstStyle/>
          <a:p>
            <a:r>
              <a:rPr lang="en-US" sz="4000" b="1" dirty="0">
                <a:latin typeface="Calibri Light" panose="020F0302020204030204" pitchFamily="34" charset="0"/>
                <a:cs typeface="Calibri Light" panose="020F0302020204030204" pitchFamily="34" charset="0"/>
              </a:rPr>
              <a:t>Recommendations</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sz="half" idx="1"/>
          </p:nvPr>
        </p:nvSpPr>
        <p:spPr>
          <a:xfrm>
            <a:off x="521854" y="1225666"/>
            <a:ext cx="5862167" cy="5192940"/>
          </a:xfrm>
        </p:spPr>
        <p:txBody>
          <a:bodyPr vert="horz" lIns="91440" tIns="45720" rIns="91440" bIns="45720" rtlCol="0">
            <a:normAutofit/>
          </a:bodyPr>
          <a:lstStyle/>
          <a:p>
            <a:pPr marL="216000" indent="-216000">
              <a:lnSpc>
                <a:spcPct val="150000"/>
              </a:lnSpc>
              <a:spcBef>
                <a:spcPts val="900"/>
              </a:spcBef>
              <a:buClr>
                <a:schemeClr val="accent1"/>
              </a:buClr>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We recommend X education adopt our model to increase the probability of converting a lead to a student </a:t>
            </a:r>
          </a:p>
          <a:p>
            <a:pPr marL="216000" indent="-216000">
              <a:lnSpc>
                <a:spcPct val="150000"/>
              </a:lnSpc>
              <a:spcBef>
                <a:spcPts val="900"/>
              </a:spcBef>
              <a:buClr>
                <a:schemeClr val="accent1"/>
              </a:buClr>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Our model will allow X education to increase their current conversion rate from approx. 38% up to approx. 80% </a:t>
            </a:r>
          </a:p>
          <a:p>
            <a:pPr marL="216000" indent="-216000">
              <a:lnSpc>
                <a:spcPct val="150000"/>
              </a:lnSpc>
              <a:spcBef>
                <a:spcPts val="900"/>
              </a:spcBef>
              <a:buClr>
                <a:schemeClr val="accent1"/>
              </a:buClr>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The model can also be adjusted by changing the cutoff score higher or lower depending on the business requirements </a:t>
            </a:r>
          </a:p>
          <a:p>
            <a:pPr marL="490320" lvl="1" indent="-216000">
              <a:lnSpc>
                <a:spcPct val="150000"/>
              </a:lnSpc>
              <a:spcBef>
                <a:spcPts val="900"/>
              </a:spcBef>
              <a:buClr>
                <a:schemeClr val="accent1"/>
              </a:buClr>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When more sales staff are available X education could use a lower score to achieve a greater number of conversion albeit with greater percentage of non-conversion</a:t>
            </a:r>
          </a:p>
          <a:p>
            <a:pPr marL="490320" lvl="1" indent="-216000">
              <a:lnSpc>
                <a:spcPct val="150000"/>
              </a:lnSpc>
              <a:spcBef>
                <a:spcPts val="900"/>
              </a:spcBef>
              <a:buClr>
                <a:schemeClr val="accent1"/>
              </a:buClr>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When sales staff are busy the score can be increased to ensure a greater percentage of lead conversions</a:t>
            </a:r>
          </a:p>
          <a:p>
            <a:pPr marL="274320" lvl="1" indent="0">
              <a:lnSpc>
                <a:spcPct val="150000"/>
              </a:lnSpc>
              <a:spcBef>
                <a:spcPts val="900"/>
              </a:spcBef>
              <a:buClr>
                <a:schemeClr val="accent1"/>
              </a:buClr>
              <a:buNone/>
            </a:pPr>
            <a:r>
              <a:rPr lang="en-US" sz="1400" dirty="0">
                <a:latin typeface="Calibri Light" panose="020F0302020204030204" pitchFamily="34" charset="0"/>
                <a:cs typeface="Calibri Light" panose="020F0302020204030204" pitchFamily="34" charset="0"/>
              </a:rPr>
              <a:t>The main leads to target are working professionals, people who spend a longer amount of time on the website and direct referrals.     </a:t>
            </a:r>
          </a:p>
        </p:txBody>
      </p:sp>
      <p:pic>
        <p:nvPicPr>
          <p:cNvPr id="6" name="Content Placeholder 5" descr="Students group">
            <a:extLst>
              <a:ext uri="{FF2B5EF4-FFF2-40B4-BE49-F238E27FC236}">
                <a16:creationId xmlns:a16="http://schemas.microsoft.com/office/drawing/2014/main" id="{B1DE2944-CBE6-437E-B09B-0F786EE86F2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9098" r="10931" b="-2"/>
          <a:stretch/>
        </p:blipFill>
        <p:spPr>
          <a:xfrm>
            <a:off x="6461760" y="2103120"/>
            <a:ext cx="4663440" cy="3749040"/>
          </a:xfrm>
          <a:prstGeom prst="rect">
            <a:avLst/>
          </a:prstGeom>
          <a:noFill/>
        </p:spPr>
      </p:pic>
    </p:spTree>
    <p:extLst>
      <p:ext uri="{BB962C8B-B14F-4D97-AF65-F5344CB8AC3E}">
        <p14:creationId xmlns:p14="http://schemas.microsoft.com/office/powerpoint/2010/main" val="145644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7" y="10"/>
            <a:ext cx="12191982" cy="6857990"/>
          </a:xfrm>
          <a:prstGeom prst="rect">
            <a:avLst/>
          </a:prstGeom>
          <a:noFill/>
        </p:spPr>
      </p:pic>
      <p:sp>
        <p:nvSpPr>
          <p:cNvPr id="4" name="Text Placeholder 3">
            <a:extLst>
              <a:ext uri="{FF2B5EF4-FFF2-40B4-BE49-F238E27FC236}">
                <a16:creationId xmlns:a16="http://schemas.microsoft.com/office/drawing/2014/main" id="{F2D4B761-DD6A-43A0-8600-88D390E1E08C}"/>
              </a:ext>
            </a:extLst>
          </p:cNvPr>
          <p:cNvSpPr>
            <a:spLocks noGrp="1"/>
          </p:cNvSpPr>
          <p:nvPr>
            <p:ph sz="half" idx="13"/>
          </p:nvPr>
        </p:nvSpPr>
        <p:spPr>
          <a:xfrm>
            <a:off x="1357950" y="2852792"/>
            <a:ext cx="4633415" cy="2572193"/>
          </a:xfrm>
        </p:spPr>
        <p:txBody>
          <a:bodyPr vert="horz" lIns="91440" tIns="45720" rIns="91440" bIns="45720" rtlCol="0">
            <a:normAutofit/>
          </a:bodyPr>
          <a:lstStyle/>
          <a:p>
            <a:pPr>
              <a:spcBef>
                <a:spcPts val="0"/>
              </a:spcBef>
              <a:spcAft>
                <a:spcPts val="600"/>
              </a:spcAft>
            </a:pPr>
            <a:r>
              <a:rPr lang="en-US" spc="80" dirty="0"/>
              <a:t>Prepared by Todd Ryman and Rajat Patil</a:t>
            </a:r>
          </a:p>
        </p:txBody>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357950" y="1352804"/>
            <a:ext cx="4633415" cy="1333641"/>
          </a:xfrm>
        </p:spPr>
        <p:txBody>
          <a:bodyPr vert="horz" lIns="91440" tIns="45720" rIns="91440" bIns="45720" rtlCol="0" anchor="b">
            <a:normAutofit/>
          </a:bodyPr>
          <a:lstStyle/>
          <a:p>
            <a:r>
              <a:rPr lang="en-US" cap="all" spc="-100"/>
              <a:t>Thank You!</a:t>
            </a:r>
          </a:p>
        </p:txBody>
      </p:sp>
    </p:spTree>
    <p:extLst>
      <p:ext uri="{BB962C8B-B14F-4D97-AF65-F5344CB8AC3E}">
        <p14:creationId xmlns:p14="http://schemas.microsoft.com/office/powerpoint/2010/main" val="110338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Man shows something on the laptop">
            <a:extLst>
              <a:ext uri="{FF2B5EF4-FFF2-40B4-BE49-F238E27FC236}">
                <a16:creationId xmlns:a16="http://schemas.microsoft.com/office/drawing/2014/main" id="{CCB0035C-155F-4A5B-87BE-89762733C8E1}"/>
              </a:ext>
            </a:extLst>
          </p:cNvPr>
          <p:cNvPicPr>
            <a:picLocks noGrp="1"/>
          </p:cNvPicPr>
          <p:nvPr>
            <p:ph type="pic" idx="1"/>
          </p:nvPr>
        </p:nvPicPr>
        <p:blipFill rotWithShape="1">
          <a:blip r:embed="rId3">
            <a:extLst>
              <a:ext uri="{28A0092B-C50C-407E-A947-70E740481C1C}">
                <a14:useLocalDpi xmlns:a14="http://schemas.microsoft.com/office/drawing/2010/main" val="0"/>
              </a:ext>
            </a:extLst>
          </a:blip>
          <a:stretch/>
        </p:blipFill>
        <p:spPr>
          <a:xfrm>
            <a:off x="94653" y="137160"/>
            <a:ext cx="7689773" cy="6382512"/>
          </a:xfrm>
          <a:noFill/>
        </p:spPr>
      </p:pic>
      <p:sp>
        <p:nvSpPr>
          <p:cNvPr id="13" name="Title 2">
            <a:extLst>
              <a:ext uri="{FF2B5EF4-FFF2-40B4-BE49-F238E27FC236}">
                <a16:creationId xmlns:a16="http://schemas.microsoft.com/office/drawing/2014/main" id="{42B763B8-08F0-4B50-88E9-3405474A8F35}"/>
              </a:ext>
            </a:extLst>
          </p:cNvPr>
          <p:cNvSpPr>
            <a:spLocks noGrp="1"/>
          </p:cNvSpPr>
          <p:nvPr>
            <p:ph type="title"/>
          </p:nvPr>
        </p:nvSpPr>
        <p:spPr>
          <a:xfrm>
            <a:off x="8333538" y="416731"/>
            <a:ext cx="3432197" cy="927438"/>
          </a:xfrm>
        </p:spPr>
        <p:txBody>
          <a:bodyPr vert="horz" lIns="91440" tIns="45720" rIns="91440" bIns="45720" rtlCol="0" anchor="ctr">
            <a:normAutofit/>
          </a:bodyPr>
          <a:lstStyle/>
          <a:p>
            <a:pPr>
              <a:lnSpc>
                <a:spcPct val="90000"/>
              </a:lnSpc>
            </a:pPr>
            <a:r>
              <a:rPr kumimoji="0" lang="en-AU" sz="3000" b="1" i="0" u="none" strike="noStrike" kern="0" cap="none" spc="-5" normalizeH="0" baseline="0" noProof="0" dirty="0">
                <a:ln>
                  <a:noFill/>
                </a:ln>
                <a:solidFill>
                  <a:srgbClr val="404040"/>
                </a:solidFill>
                <a:effectLst/>
                <a:uLnTx/>
                <a:uFillTx/>
                <a:latin typeface="Calibri Light" panose="020F0302020204030204" pitchFamily="34" charset="0"/>
                <a:ea typeface="+mj-ea"/>
                <a:cs typeface="Calibri Light" panose="020F0302020204030204" pitchFamily="34" charset="0"/>
              </a:rPr>
              <a:t>About</a:t>
            </a:r>
            <a:r>
              <a:rPr kumimoji="0" lang="en-AU" sz="3000" b="1" i="0" u="none" strike="noStrike" kern="0" cap="none" spc="-155" normalizeH="0" baseline="0" noProof="0" dirty="0">
                <a:ln>
                  <a:noFill/>
                </a:ln>
                <a:solidFill>
                  <a:srgbClr val="404040"/>
                </a:solidFill>
                <a:effectLst/>
                <a:uLnTx/>
                <a:uFillTx/>
                <a:latin typeface="Calibri Light" panose="020F0302020204030204" pitchFamily="34" charset="0"/>
                <a:ea typeface="+mj-ea"/>
                <a:cs typeface="Calibri Light" panose="020F0302020204030204" pitchFamily="34" charset="0"/>
              </a:rPr>
              <a:t> </a:t>
            </a:r>
            <a:r>
              <a:rPr kumimoji="0" lang="en-AU" sz="3000" b="1" i="0" u="none" strike="noStrike" kern="0" cap="none" spc="-5" normalizeH="0" baseline="0" noProof="0" dirty="0">
                <a:ln>
                  <a:noFill/>
                </a:ln>
                <a:solidFill>
                  <a:srgbClr val="404040"/>
                </a:solidFill>
                <a:effectLst/>
                <a:uLnTx/>
                <a:uFillTx/>
                <a:latin typeface="Calibri Light" panose="020F0302020204030204" pitchFamily="34" charset="0"/>
                <a:ea typeface="+mj-ea"/>
                <a:cs typeface="Calibri Light" panose="020F0302020204030204" pitchFamily="34" charset="0"/>
              </a:rPr>
              <a:t>X Education</a:t>
            </a:r>
            <a:endParaRPr lang="en-US" sz="3000" b="1" dirty="0">
              <a:solidFill>
                <a:schemeClr val="bg2">
                  <a:lumMod val="50000"/>
                </a:schemeClr>
              </a:solidFill>
              <a:latin typeface="Calibri Light" panose="020F0302020204030204" pitchFamily="34" charset="0"/>
              <a:cs typeface="Calibri Light" panose="020F0302020204030204" pitchFamily="34" charset="0"/>
            </a:endParaRPr>
          </a:p>
        </p:txBody>
      </p:sp>
      <p:sp>
        <p:nvSpPr>
          <p:cNvPr id="14" name="Text Placeholder 3">
            <a:extLst>
              <a:ext uri="{FF2B5EF4-FFF2-40B4-BE49-F238E27FC236}">
                <a16:creationId xmlns:a16="http://schemas.microsoft.com/office/drawing/2014/main" id="{EB535F1D-34C2-4A29-BE58-EC8180A22366}"/>
              </a:ext>
            </a:extLst>
          </p:cNvPr>
          <p:cNvSpPr txBox="1">
            <a:spLocks/>
          </p:cNvSpPr>
          <p:nvPr/>
        </p:nvSpPr>
        <p:spPr>
          <a:xfrm>
            <a:off x="8333538" y="1249281"/>
            <a:ext cx="3432197" cy="113730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9pPr>
          </a:lstStyle>
          <a:p>
            <a:pPr marL="12700" marR="5080">
              <a:lnSpc>
                <a:spcPct val="150000"/>
              </a:lnSpc>
              <a:spcBef>
                <a:spcPts val="345"/>
              </a:spcBef>
            </a:pPr>
            <a:r>
              <a:rPr lang="en-US" sz="1400" dirty="0">
                <a:solidFill>
                  <a:srgbClr val="000000"/>
                </a:solidFill>
                <a:latin typeface="Calibri Light" panose="020F0302020204030204" pitchFamily="34" charset="0"/>
                <a:cs typeface="Calibri Light" panose="020F0302020204030204" pitchFamily="34" charset="0"/>
              </a:rPr>
              <a:t>X Education sells online course to industry professional.  The company  uses search engines and  social media to market their courses.</a:t>
            </a:r>
            <a:endParaRPr lang="en-US" sz="1400" dirty="0">
              <a:latin typeface="Calibri Light" panose="020F0302020204030204" pitchFamily="34" charset="0"/>
              <a:cs typeface="Calibri Light" panose="020F0302020204030204" pitchFamily="34" charset="0"/>
            </a:endParaRPr>
          </a:p>
        </p:txBody>
      </p:sp>
      <p:sp>
        <p:nvSpPr>
          <p:cNvPr id="16" name="Title 2">
            <a:extLst>
              <a:ext uri="{FF2B5EF4-FFF2-40B4-BE49-F238E27FC236}">
                <a16:creationId xmlns:a16="http://schemas.microsoft.com/office/drawing/2014/main" id="{B2531EC7-E376-40FA-A66B-8635CA25412F}"/>
              </a:ext>
            </a:extLst>
          </p:cNvPr>
          <p:cNvSpPr txBox="1">
            <a:spLocks/>
          </p:cNvSpPr>
          <p:nvPr/>
        </p:nvSpPr>
        <p:spPr>
          <a:xfrm>
            <a:off x="8333538" y="2713556"/>
            <a:ext cx="3432197" cy="92743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100000"/>
              </a:lnSpc>
              <a:spcBef>
                <a:spcPct val="0"/>
              </a:spcBef>
              <a:buNone/>
              <a:defRPr lang="en-US" sz="3200" b="0" kern="1200" cap="none" spc="0" baseline="0">
                <a:solidFill>
                  <a:schemeClr val="tx1"/>
                </a:solidFill>
                <a:effectLst/>
                <a:latin typeface="+mj-lt"/>
                <a:ea typeface="+mn-ea"/>
                <a:cs typeface="+mn-cs"/>
              </a:defRPr>
            </a:lvl1pPr>
          </a:lstStyle>
          <a:p>
            <a:pPr marL="12700">
              <a:lnSpc>
                <a:spcPct val="100000"/>
              </a:lnSpc>
              <a:spcBef>
                <a:spcPts val="1425"/>
              </a:spcBef>
            </a:pPr>
            <a:r>
              <a:rPr lang="en-AU" sz="3200" b="1" spc="-20" dirty="0">
                <a:solidFill>
                  <a:srgbClr val="404040"/>
                </a:solidFill>
                <a:latin typeface="Calibri Light"/>
                <a:cs typeface="Calibri Light"/>
              </a:rPr>
              <a:t>Objective </a:t>
            </a:r>
            <a:r>
              <a:rPr lang="en-AU" sz="3200" b="1" spc="-15" dirty="0">
                <a:solidFill>
                  <a:srgbClr val="404040"/>
                </a:solidFill>
                <a:latin typeface="Calibri Light"/>
                <a:cs typeface="Calibri Light"/>
              </a:rPr>
              <a:t>of the Analysis </a:t>
            </a:r>
            <a:endParaRPr lang="en-AU" sz="3200" b="1" dirty="0">
              <a:latin typeface="Calibri Light"/>
              <a:cs typeface="Calibri Light"/>
            </a:endParaRPr>
          </a:p>
        </p:txBody>
      </p:sp>
      <p:sp>
        <p:nvSpPr>
          <p:cNvPr id="18" name="Text Placeholder 3">
            <a:extLst>
              <a:ext uri="{FF2B5EF4-FFF2-40B4-BE49-F238E27FC236}">
                <a16:creationId xmlns:a16="http://schemas.microsoft.com/office/drawing/2014/main" id="{EE839A12-2B0C-4E00-8175-B82828C15BE6}"/>
              </a:ext>
            </a:extLst>
          </p:cNvPr>
          <p:cNvSpPr txBox="1">
            <a:spLocks/>
          </p:cNvSpPr>
          <p:nvPr/>
        </p:nvSpPr>
        <p:spPr>
          <a:xfrm>
            <a:off x="8333538" y="3680725"/>
            <a:ext cx="3432197" cy="283894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800"/>
              </a:spcBef>
              <a:spcAft>
                <a:spcPts val="0"/>
              </a:spcAft>
              <a:buClr>
                <a:schemeClr val="tx1">
                  <a:lumMod val="85000"/>
                  <a:lumOff val="15000"/>
                </a:schemeClr>
              </a:buClr>
              <a:buFont typeface="Garamond" pitchFamily="18" charset="0"/>
              <a:buNone/>
              <a:defRP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200"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900" kern="1200">
                <a:solidFill>
                  <a:schemeClr val="tx1"/>
                </a:solidFill>
                <a:latin typeface="+mn-lt"/>
                <a:ea typeface="+mn-ea"/>
                <a:cs typeface="+mn-cs"/>
              </a:defRPr>
            </a:lvl9pPr>
          </a:lstStyle>
          <a:p>
            <a:pPr marL="12700" marR="5080">
              <a:lnSpc>
                <a:spcPct val="150000"/>
              </a:lnSpc>
              <a:spcBef>
                <a:spcPts val="345"/>
              </a:spcBef>
            </a:pPr>
            <a:r>
              <a:rPr lang="en-US" sz="1400" dirty="0">
                <a:solidFill>
                  <a:srgbClr val="000000"/>
                </a:solidFill>
                <a:latin typeface="Calibri Light" panose="020F0302020204030204" pitchFamily="34" charset="0"/>
                <a:cs typeface="Calibri Light" panose="020F0302020204030204" pitchFamily="34" charset="0"/>
              </a:rPr>
              <a:t>X Education currently gets lots of leads and all leads are contacted but it’s we found in the data provided the current conversion rate is only 38%. This means the sales team are currently wasting effort on 62% of leads they contact.  X education would like to find a model that will provide a conversion rate of target of approx. 80% </a:t>
            </a:r>
            <a:endParaRPr lang="en-US"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0723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Young man with the laptop">
            <a:extLst>
              <a:ext uri="{FF2B5EF4-FFF2-40B4-BE49-F238E27FC236}">
                <a16:creationId xmlns:a16="http://schemas.microsoft.com/office/drawing/2014/main" id="{B1DE2944-CBE6-437E-B09B-0F786EE86F2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8956" r="4" b="6081"/>
          <a:stretch/>
        </p:blipFill>
        <p:spPr>
          <a:xfrm>
            <a:off x="6461760" y="2103120"/>
            <a:ext cx="4663440" cy="3749040"/>
          </a:xfrm>
          <a:prstGeom prst="rect">
            <a:avLst/>
          </a:prstGeom>
          <a:noFill/>
        </p:spPr>
      </p:pic>
      <p:sp>
        <p:nvSpPr>
          <p:cNvPr id="12" name="object 11">
            <a:extLst>
              <a:ext uri="{FF2B5EF4-FFF2-40B4-BE49-F238E27FC236}">
                <a16:creationId xmlns:a16="http://schemas.microsoft.com/office/drawing/2014/main" id="{50C7707E-2532-470E-B4C3-E1F0FC08A3FF}"/>
              </a:ext>
            </a:extLst>
          </p:cNvPr>
          <p:cNvSpPr txBox="1">
            <a:spLocks/>
          </p:cNvSpPr>
          <p:nvPr/>
        </p:nvSpPr>
        <p:spPr>
          <a:xfrm>
            <a:off x="788769" y="526175"/>
            <a:ext cx="6517287" cy="62837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marL="12700">
              <a:lnSpc>
                <a:spcPct val="100000"/>
              </a:lnSpc>
              <a:spcBef>
                <a:spcPts val="100"/>
              </a:spcBef>
            </a:pPr>
            <a:r>
              <a:rPr lang="en-US" sz="4000" b="1" spc="-5" dirty="0">
                <a:solidFill>
                  <a:srgbClr val="404040"/>
                </a:solidFill>
                <a:latin typeface="Calibri Light" panose="020F0302020204030204" pitchFamily="34" charset="0"/>
                <a:cs typeface="Calibri Light" panose="020F0302020204030204" pitchFamily="34" charset="0"/>
              </a:rPr>
              <a:t>Steps </a:t>
            </a:r>
            <a:r>
              <a:rPr lang="en-US" sz="4000" b="1" spc="-15" dirty="0">
                <a:solidFill>
                  <a:srgbClr val="404040"/>
                </a:solidFill>
                <a:latin typeface="Calibri Light" panose="020F0302020204030204" pitchFamily="34" charset="0"/>
                <a:cs typeface="Calibri Light" panose="020F0302020204030204" pitchFamily="34" charset="0"/>
              </a:rPr>
              <a:t>taken </a:t>
            </a:r>
            <a:r>
              <a:rPr lang="en-US" sz="4000" b="1" dirty="0">
                <a:solidFill>
                  <a:srgbClr val="404040"/>
                </a:solidFill>
                <a:latin typeface="Calibri Light" panose="020F0302020204030204" pitchFamily="34" charset="0"/>
                <a:cs typeface="Calibri Light" panose="020F0302020204030204" pitchFamily="34" charset="0"/>
              </a:rPr>
              <a:t>in this Analysis</a:t>
            </a:r>
            <a:endParaRPr lang="en-US" sz="4000" b="1" dirty="0">
              <a:latin typeface="Calibri Light" panose="020F0302020204030204" pitchFamily="34" charset="0"/>
              <a:cs typeface="Calibri Light" panose="020F0302020204030204" pitchFamily="34" charset="0"/>
            </a:endParaRPr>
          </a:p>
        </p:txBody>
      </p:sp>
      <p:sp>
        <p:nvSpPr>
          <p:cNvPr id="13" name="object 12">
            <a:extLst>
              <a:ext uri="{FF2B5EF4-FFF2-40B4-BE49-F238E27FC236}">
                <a16:creationId xmlns:a16="http://schemas.microsoft.com/office/drawing/2014/main" id="{7C52081A-F2BF-4FF5-B18B-5F9521443672}"/>
              </a:ext>
            </a:extLst>
          </p:cNvPr>
          <p:cNvSpPr txBox="1"/>
          <p:nvPr/>
        </p:nvSpPr>
        <p:spPr>
          <a:xfrm>
            <a:off x="397765" y="1809926"/>
            <a:ext cx="5398770" cy="3689472"/>
          </a:xfrm>
          <a:prstGeom prst="rect">
            <a:avLst/>
          </a:prstGeom>
        </p:spPr>
        <p:txBody>
          <a:bodyPr vert="horz" wrap="square" lIns="0" tIns="113030" rIns="0" bIns="0" rtlCol="0">
            <a:spAutoFit/>
          </a:bodyPr>
          <a:lstStyle/>
          <a:p>
            <a:pPr marL="355600" indent="-342900">
              <a:lnSpc>
                <a:spcPct val="100000"/>
              </a:lnSpc>
              <a:spcBef>
                <a:spcPts val="890"/>
              </a:spcBef>
              <a:buAutoNum type="arabicPeriod"/>
              <a:tabLst>
                <a:tab pos="354965" algn="l"/>
                <a:tab pos="355600" algn="l"/>
              </a:tabLst>
            </a:pPr>
            <a:r>
              <a:rPr lang="en-US" sz="1400" b="0" spc="-5" dirty="0">
                <a:solidFill>
                  <a:srgbClr val="404040"/>
                </a:solidFill>
                <a:latin typeface="Calibri Light"/>
                <a:cs typeface="Calibri Light"/>
              </a:rPr>
              <a:t>Imported the </a:t>
            </a:r>
            <a:r>
              <a:rPr lang="en-US" sz="1400" b="0" spc="-10" dirty="0">
                <a:solidFill>
                  <a:srgbClr val="404040"/>
                </a:solidFill>
                <a:latin typeface="Calibri Light"/>
                <a:cs typeface="Calibri Light"/>
              </a:rPr>
              <a:t>data </a:t>
            </a:r>
            <a:r>
              <a:rPr lang="en-US" sz="1400" b="0" spc="-5" dirty="0">
                <a:solidFill>
                  <a:srgbClr val="404040"/>
                </a:solidFill>
                <a:latin typeface="Calibri Light"/>
                <a:cs typeface="Calibri Light"/>
              </a:rPr>
              <a:t>set</a:t>
            </a:r>
            <a:r>
              <a:rPr lang="en-US" sz="1400" b="0" spc="45" dirty="0">
                <a:solidFill>
                  <a:srgbClr val="404040"/>
                </a:solidFill>
                <a:latin typeface="Calibri Light"/>
                <a:cs typeface="Calibri Light"/>
              </a:rPr>
              <a:t> </a:t>
            </a:r>
            <a:r>
              <a:rPr lang="en-US" sz="1400" b="0" spc="-10" dirty="0">
                <a:solidFill>
                  <a:srgbClr val="404040"/>
                </a:solidFill>
                <a:latin typeface="Calibri Light"/>
                <a:cs typeface="Calibri Light"/>
              </a:rPr>
              <a:t>provided by X Education</a:t>
            </a:r>
            <a:endParaRPr lang="en-US" sz="1400" dirty="0">
              <a:latin typeface="Calibri Light"/>
              <a:cs typeface="Calibri Light"/>
            </a:endParaRPr>
          </a:p>
          <a:p>
            <a:pPr marL="354965" marR="5715" indent="-342900">
              <a:lnSpc>
                <a:spcPts val="1939"/>
              </a:lnSpc>
              <a:spcBef>
                <a:spcPts val="1040"/>
              </a:spcBef>
              <a:buAutoNum type="arabicPeriod"/>
              <a:tabLst>
                <a:tab pos="354965" algn="l"/>
                <a:tab pos="355600" algn="l"/>
              </a:tabLst>
            </a:pPr>
            <a:r>
              <a:rPr lang="en-US" sz="1400" b="0" spc="-10" dirty="0">
                <a:solidFill>
                  <a:srgbClr val="404040"/>
                </a:solidFill>
                <a:latin typeface="Calibri Light"/>
                <a:cs typeface="Calibri Light"/>
              </a:rPr>
              <a:t>Analyze </a:t>
            </a:r>
            <a:r>
              <a:rPr lang="en-US" sz="1400" b="0" spc="-5" dirty="0">
                <a:solidFill>
                  <a:srgbClr val="404040"/>
                </a:solidFill>
                <a:latin typeface="Calibri Light"/>
                <a:cs typeface="Calibri Light"/>
              </a:rPr>
              <a:t>this </a:t>
            </a:r>
            <a:r>
              <a:rPr lang="en-US" sz="1400" b="0" spc="-10" dirty="0">
                <a:solidFill>
                  <a:srgbClr val="404040"/>
                </a:solidFill>
                <a:latin typeface="Calibri Light"/>
                <a:cs typeface="Calibri Light"/>
              </a:rPr>
              <a:t>dataset and decided to run a logistical regression analysis on the data as we need to be able to make predictions.</a:t>
            </a:r>
            <a:endParaRPr lang="en-US" sz="1400" dirty="0">
              <a:latin typeface="Calibri Light"/>
              <a:cs typeface="Calibri Light"/>
            </a:endParaRPr>
          </a:p>
          <a:p>
            <a:pPr marL="355600" indent="-342900">
              <a:lnSpc>
                <a:spcPct val="100000"/>
              </a:lnSpc>
              <a:spcBef>
                <a:spcPts val="755"/>
              </a:spcBef>
              <a:buAutoNum type="arabicPeriod"/>
              <a:tabLst>
                <a:tab pos="354965" algn="l"/>
                <a:tab pos="355600" algn="l"/>
              </a:tabLst>
            </a:pPr>
            <a:r>
              <a:rPr lang="en-US" sz="1400" b="0" spc="-5" dirty="0">
                <a:solidFill>
                  <a:srgbClr val="404040"/>
                </a:solidFill>
                <a:latin typeface="Calibri Light"/>
                <a:cs typeface="Calibri Light"/>
              </a:rPr>
              <a:t>Cleaned the </a:t>
            </a:r>
            <a:r>
              <a:rPr lang="en-US" sz="1400" b="0" spc="-10" dirty="0">
                <a:solidFill>
                  <a:srgbClr val="404040"/>
                </a:solidFill>
                <a:latin typeface="Calibri Light"/>
                <a:cs typeface="Calibri Light"/>
              </a:rPr>
              <a:t>data  by removing the columns with large null values</a:t>
            </a:r>
            <a:endParaRPr lang="en-US" sz="1400" dirty="0">
              <a:latin typeface="Calibri Light"/>
              <a:cs typeface="Calibri Light"/>
            </a:endParaRPr>
          </a:p>
          <a:p>
            <a:pPr marL="354965" marR="278765" indent="-342900">
              <a:lnSpc>
                <a:spcPts val="1939"/>
              </a:lnSpc>
              <a:spcBef>
                <a:spcPts val="1030"/>
              </a:spcBef>
              <a:buAutoNum type="arabicPeriod"/>
              <a:tabLst>
                <a:tab pos="354965" algn="l"/>
                <a:tab pos="355600" algn="l"/>
              </a:tabLst>
            </a:pPr>
            <a:r>
              <a:rPr lang="en-US" sz="1400" b="0" spc="-10" dirty="0">
                <a:solidFill>
                  <a:srgbClr val="404040"/>
                </a:solidFill>
                <a:latin typeface="Calibri Light"/>
                <a:cs typeface="Calibri Light"/>
              </a:rPr>
              <a:t>Removed data that was highly correlated  </a:t>
            </a:r>
          </a:p>
          <a:p>
            <a:pPr marL="354965" marR="278765" indent="-342900">
              <a:lnSpc>
                <a:spcPts val="1939"/>
              </a:lnSpc>
              <a:spcBef>
                <a:spcPts val="1030"/>
              </a:spcBef>
              <a:buAutoNum type="arabicPeriod"/>
              <a:tabLst>
                <a:tab pos="354965" algn="l"/>
                <a:tab pos="355600" algn="l"/>
              </a:tabLst>
            </a:pPr>
            <a:r>
              <a:rPr lang="en-US" sz="1400" spc="-10" dirty="0">
                <a:solidFill>
                  <a:srgbClr val="404040"/>
                </a:solidFill>
                <a:latin typeface="Calibri Light"/>
                <a:cs typeface="Calibri Light"/>
              </a:rPr>
              <a:t>Prepared the data for regression model analysis</a:t>
            </a:r>
          </a:p>
          <a:p>
            <a:pPr marL="354965" marR="278765" indent="-342900">
              <a:lnSpc>
                <a:spcPts val="1939"/>
              </a:lnSpc>
              <a:spcBef>
                <a:spcPts val="1030"/>
              </a:spcBef>
              <a:buAutoNum type="arabicPeriod"/>
              <a:tabLst>
                <a:tab pos="354965" algn="l"/>
                <a:tab pos="355600" algn="l"/>
              </a:tabLst>
            </a:pPr>
            <a:r>
              <a:rPr lang="en-US" sz="1400" b="0" spc="-10" dirty="0">
                <a:solidFill>
                  <a:srgbClr val="404040"/>
                </a:solidFill>
                <a:latin typeface="Calibri Light"/>
                <a:cs typeface="Calibri Light"/>
              </a:rPr>
              <a:t>Ran multiple regression models to find the right variables that had the greatest effect whilst keeping the accuracy above 80%</a:t>
            </a:r>
          </a:p>
          <a:p>
            <a:pPr marL="355600" indent="-342900">
              <a:lnSpc>
                <a:spcPct val="100000"/>
              </a:lnSpc>
              <a:spcBef>
                <a:spcPts val="770"/>
              </a:spcBef>
              <a:buAutoNum type="arabicPeriod"/>
              <a:tabLst>
                <a:tab pos="354965" algn="l"/>
                <a:tab pos="355600" algn="l"/>
              </a:tabLst>
            </a:pPr>
            <a:r>
              <a:rPr lang="en-US" sz="1400" spc="-10" dirty="0">
                <a:solidFill>
                  <a:srgbClr val="404040"/>
                </a:solidFill>
                <a:latin typeface="Calibri Light"/>
                <a:cs typeface="Calibri Light"/>
              </a:rPr>
              <a:t>Tested out final model against the test data to ensure the model produce the designed outcomes.</a:t>
            </a:r>
          </a:p>
          <a:p>
            <a:pPr marL="355600" indent="-342900">
              <a:lnSpc>
                <a:spcPct val="100000"/>
              </a:lnSpc>
              <a:spcBef>
                <a:spcPts val="770"/>
              </a:spcBef>
              <a:buAutoNum type="arabicPeriod"/>
              <a:tabLst>
                <a:tab pos="354965" algn="l"/>
                <a:tab pos="355600" algn="l"/>
              </a:tabLst>
            </a:pPr>
            <a:r>
              <a:rPr lang="en-US" sz="1400" spc="-10" dirty="0">
                <a:solidFill>
                  <a:srgbClr val="404040"/>
                </a:solidFill>
                <a:latin typeface="Calibri Light"/>
                <a:cs typeface="Calibri Light"/>
              </a:rPr>
              <a:t>Analyzed the results to formulate our recommendations  which are offered in this presentation.</a:t>
            </a:r>
            <a:endParaRPr lang="en-US" sz="1400" dirty="0">
              <a:latin typeface="Calibri Light"/>
              <a:cs typeface="Calibri Light"/>
            </a:endParaRPr>
          </a:p>
        </p:txBody>
      </p:sp>
    </p:spTree>
    <p:extLst>
      <p:ext uri="{BB962C8B-B14F-4D97-AF65-F5344CB8AC3E}">
        <p14:creationId xmlns:p14="http://schemas.microsoft.com/office/powerpoint/2010/main" val="5201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pic>
        <p:nvPicPr>
          <p:cNvPr id="5" name="Picture 4">
            <a:extLst>
              <a:ext uri="{FF2B5EF4-FFF2-40B4-BE49-F238E27FC236}">
                <a16:creationId xmlns:a16="http://schemas.microsoft.com/office/drawing/2014/main" id="{AB81B4FD-7ED8-4C06-9824-75BEEF80DE67}"/>
              </a:ext>
            </a:extLst>
          </p:cNvPr>
          <p:cNvPicPr>
            <a:picLocks noChangeAspect="1"/>
          </p:cNvPicPr>
          <p:nvPr/>
        </p:nvPicPr>
        <p:blipFill>
          <a:blip r:embed="rId4"/>
          <a:stretch>
            <a:fillRect/>
          </a:stretch>
        </p:blipFill>
        <p:spPr>
          <a:xfrm>
            <a:off x="1462087" y="1267524"/>
            <a:ext cx="9267825" cy="4171950"/>
          </a:xfrm>
          <a:prstGeom prst="rect">
            <a:avLst/>
          </a:prstGeom>
        </p:spPr>
      </p:pic>
      <p:sp>
        <p:nvSpPr>
          <p:cNvPr id="2" name="TextBox 1">
            <a:extLst>
              <a:ext uri="{FF2B5EF4-FFF2-40B4-BE49-F238E27FC236}">
                <a16:creationId xmlns:a16="http://schemas.microsoft.com/office/drawing/2014/main" id="{FD36F359-EDD5-42D4-A77F-B37832D959B9}"/>
              </a:ext>
            </a:extLst>
          </p:cNvPr>
          <p:cNvSpPr txBox="1"/>
          <p:nvPr/>
        </p:nvSpPr>
        <p:spPr>
          <a:xfrm>
            <a:off x="1462087" y="466704"/>
            <a:ext cx="6428298" cy="553998"/>
          </a:xfrm>
          <a:prstGeom prst="rect">
            <a:avLst/>
          </a:prstGeom>
          <a:noFill/>
        </p:spPr>
        <p:txBody>
          <a:bodyPr wrap="none" rtlCol="0">
            <a:spAutoFit/>
          </a:bodyPr>
          <a:lstStyle/>
          <a:p>
            <a:r>
              <a:rPr lang="en-US" sz="3000" b="1" dirty="0">
                <a:latin typeface="Calibri Light" panose="020F0302020204030204" pitchFamily="34" charset="0"/>
                <a:cs typeface="Calibri Light" panose="020F0302020204030204" pitchFamily="34" charset="0"/>
              </a:rPr>
              <a:t>Initial Data Analysis – Current Occupation</a:t>
            </a:r>
            <a:endParaRPr lang="en-AU" sz="3000" b="1"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35414493-2B57-4EEC-BC63-8006A6658776}"/>
              </a:ext>
            </a:extLst>
          </p:cNvPr>
          <p:cNvSpPr txBox="1"/>
          <p:nvPr/>
        </p:nvSpPr>
        <p:spPr>
          <a:xfrm>
            <a:off x="1462087" y="5564216"/>
            <a:ext cx="9267825"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The graph above outlines the high proportion of conversion for working professional inferring this will be a key variable in our dataset</a:t>
            </a:r>
            <a:endParaRPr lang="en-AU"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0938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pic>
        <p:nvPicPr>
          <p:cNvPr id="2" name="Picture 1">
            <a:extLst>
              <a:ext uri="{FF2B5EF4-FFF2-40B4-BE49-F238E27FC236}">
                <a16:creationId xmlns:a16="http://schemas.microsoft.com/office/drawing/2014/main" id="{F4346FD9-1306-4B88-934E-6AAB463E74E3}"/>
              </a:ext>
            </a:extLst>
          </p:cNvPr>
          <p:cNvPicPr>
            <a:picLocks noChangeAspect="1"/>
          </p:cNvPicPr>
          <p:nvPr/>
        </p:nvPicPr>
        <p:blipFill>
          <a:blip r:embed="rId4"/>
          <a:stretch>
            <a:fillRect/>
          </a:stretch>
        </p:blipFill>
        <p:spPr>
          <a:xfrm>
            <a:off x="1500187" y="1362075"/>
            <a:ext cx="9191625" cy="4133850"/>
          </a:xfrm>
          <a:prstGeom prst="rect">
            <a:avLst/>
          </a:prstGeom>
        </p:spPr>
      </p:pic>
      <p:sp>
        <p:nvSpPr>
          <p:cNvPr id="4" name="TextBox 3">
            <a:extLst>
              <a:ext uri="{FF2B5EF4-FFF2-40B4-BE49-F238E27FC236}">
                <a16:creationId xmlns:a16="http://schemas.microsoft.com/office/drawing/2014/main" id="{1B292D96-E0C5-4DC6-B5C2-FD599E073316}"/>
              </a:ext>
            </a:extLst>
          </p:cNvPr>
          <p:cNvSpPr txBox="1"/>
          <p:nvPr/>
        </p:nvSpPr>
        <p:spPr>
          <a:xfrm>
            <a:off x="1500187" y="528338"/>
            <a:ext cx="5296130" cy="553998"/>
          </a:xfrm>
          <a:prstGeom prst="rect">
            <a:avLst/>
          </a:prstGeom>
          <a:noFill/>
        </p:spPr>
        <p:txBody>
          <a:bodyPr wrap="none" rtlCol="0">
            <a:spAutoFit/>
          </a:bodyPr>
          <a:lstStyle/>
          <a:p>
            <a:r>
              <a:rPr lang="en-US" sz="3000" b="1" dirty="0">
                <a:latin typeface="Calibri Light" panose="020F0302020204030204" pitchFamily="34" charset="0"/>
                <a:cs typeface="Calibri Light" panose="020F0302020204030204" pitchFamily="34" charset="0"/>
              </a:rPr>
              <a:t>Initial Data Analysis – Lead Source</a:t>
            </a:r>
            <a:endParaRPr lang="en-AU" sz="3000" b="1" dirty="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5B63DFA4-6BE5-4D37-BEBB-9C8FE84888D5}"/>
              </a:ext>
            </a:extLst>
          </p:cNvPr>
          <p:cNvSpPr txBox="1"/>
          <p:nvPr/>
        </p:nvSpPr>
        <p:spPr>
          <a:xfrm>
            <a:off x="1462087" y="5564216"/>
            <a:ext cx="9267825"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The graph above outlines the high proportion of conversion for reference and </a:t>
            </a:r>
            <a:r>
              <a:rPr lang="en-US" sz="1400" dirty="0" err="1">
                <a:latin typeface="Calibri Light" panose="020F0302020204030204" pitchFamily="34" charset="0"/>
                <a:cs typeface="Calibri Light" panose="020F0302020204030204" pitchFamily="34" charset="0"/>
              </a:rPr>
              <a:t>welligak</a:t>
            </a:r>
            <a:r>
              <a:rPr lang="en-US" sz="1400" dirty="0">
                <a:latin typeface="Calibri Light" panose="020F0302020204030204" pitchFamily="34" charset="0"/>
                <a:cs typeface="Calibri Light" panose="020F0302020204030204" pitchFamily="34" charset="0"/>
              </a:rPr>
              <a:t> website inferring these will be a key variables in our dataset</a:t>
            </a:r>
            <a:endParaRPr lang="en-AU"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2471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pic>
        <p:nvPicPr>
          <p:cNvPr id="2" name="Picture 1">
            <a:extLst>
              <a:ext uri="{FF2B5EF4-FFF2-40B4-BE49-F238E27FC236}">
                <a16:creationId xmlns:a16="http://schemas.microsoft.com/office/drawing/2014/main" id="{E4E9B7E2-6FAC-4AE0-90DF-818C07FB25FA}"/>
              </a:ext>
            </a:extLst>
          </p:cNvPr>
          <p:cNvPicPr>
            <a:picLocks noChangeAspect="1"/>
          </p:cNvPicPr>
          <p:nvPr/>
        </p:nvPicPr>
        <p:blipFill>
          <a:blip r:embed="rId4"/>
          <a:stretch>
            <a:fillRect/>
          </a:stretch>
        </p:blipFill>
        <p:spPr>
          <a:xfrm>
            <a:off x="1552575" y="1152526"/>
            <a:ext cx="9086850" cy="4552950"/>
          </a:xfrm>
          <a:prstGeom prst="rect">
            <a:avLst/>
          </a:prstGeom>
        </p:spPr>
      </p:pic>
      <p:sp>
        <p:nvSpPr>
          <p:cNvPr id="4" name="TextBox 3">
            <a:extLst>
              <a:ext uri="{FF2B5EF4-FFF2-40B4-BE49-F238E27FC236}">
                <a16:creationId xmlns:a16="http://schemas.microsoft.com/office/drawing/2014/main" id="{CFE8118C-1BB8-4FF0-AAFA-61CA7A6DF559}"/>
              </a:ext>
            </a:extLst>
          </p:cNvPr>
          <p:cNvSpPr txBox="1"/>
          <p:nvPr/>
        </p:nvSpPr>
        <p:spPr>
          <a:xfrm>
            <a:off x="1552575" y="423563"/>
            <a:ext cx="5229765" cy="553998"/>
          </a:xfrm>
          <a:prstGeom prst="rect">
            <a:avLst/>
          </a:prstGeom>
          <a:noFill/>
        </p:spPr>
        <p:txBody>
          <a:bodyPr wrap="none" rtlCol="0">
            <a:spAutoFit/>
          </a:bodyPr>
          <a:lstStyle/>
          <a:p>
            <a:r>
              <a:rPr lang="en-US" sz="3000" b="1" dirty="0">
                <a:latin typeface="Calibri Light" panose="020F0302020204030204" pitchFamily="34" charset="0"/>
                <a:cs typeface="Calibri Light" panose="020F0302020204030204" pitchFamily="34" charset="0"/>
              </a:rPr>
              <a:t>Initial Data Analysis – Last Activity</a:t>
            </a:r>
            <a:endParaRPr lang="en-AU" sz="3000" b="1" dirty="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B8290E5A-635F-4388-B059-18DF8D327988}"/>
              </a:ext>
            </a:extLst>
          </p:cNvPr>
          <p:cNvSpPr txBox="1"/>
          <p:nvPr/>
        </p:nvSpPr>
        <p:spPr>
          <a:xfrm>
            <a:off x="1552575" y="5856476"/>
            <a:ext cx="9267825" cy="307777"/>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The graph above outline the high proportion of conversion for SMS sent  and approx. 50 % conversion on email opened </a:t>
            </a:r>
            <a:endParaRPr lang="en-AU"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3482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D84B65-5119-493A-9085-839EAEA06032}"/>
              </a:ext>
            </a:extLst>
          </p:cNvPr>
          <p:cNvPicPr>
            <a:picLocks noChangeAspect="1"/>
          </p:cNvPicPr>
          <p:nvPr/>
        </p:nvPicPr>
        <p:blipFill>
          <a:blip r:embed="rId2"/>
          <a:stretch>
            <a:fillRect/>
          </a:stretch>
        </p:blipFill>
        <p:spPr>
          <a:xfrm>
            <a:off x="1476375" y="1500187"/>
            <a:ext cx="9239250" cy="3857625"/>
          </a:xfrm>
          <a:prstGeom prst="rect">
            <a:avLst/>
          </a:prstGeom>
        </p:spPr>
      </p:pic>
      <p:sp>
        <p:nvSpPr>
          <p:cNvPr id="7" name="TextBox 6">
            <a:extLst>
              <a:ext uri="{FF2B5EF4-FFF2-40B4-BE49-F238E27FC236}">
                <a16:creationId xmlns:a16="http://schemas.microsoft.com/office/drawing/2014/main" id="{E6A81F30-834D-4D03-BB8C-ADA8F7EB4C4C}"/>
              </a:ext>
            </a:extLst>
          </p:cNvPr>
          <p:cNvSpPr txBox="1"/>
          <p:nvPr/>
        </p:nvSpPr>
        <p:spPr>
          <a:xfrm>
            <a:off x="1552575" y="423563"/>
            <a:ext cx="4666662" cy="553998"/>
          </a:xfrm>
          <a:prstGeom prst="rect">
            <a:avLst/>
          </a:prstGeom>
          <a:noFill/>
        </p:spPr>
        <p:txBody>
          <a:bodyPr wrap="none" rtlCol="0">
            <a:spAutoFit/>
          </a:bodyPr>
          <a:lstStyle/>
          <a:p>
            <a:r>
              <a:rPr lang="en-US" sz="3000" b="1" dirty="0">
                <a:latin typeface="Calibri Light" panose="020F0302020204030204" pitchFamily="34" charset="0"/>
                <a:cs typeface="Calibri Light" panose="020F0302020204030204" pitchFamily="34" charset="0"/>
              </a:rPr>
              <a:t>Initial Data Analysis – Country</a:t>
            </a:r>
            <a:endParaRPr lang="en-AU" sz="3000" b="1"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0C91B0B8-F3C8-4A24-AF1E-103C3ED2A0B0}"/>
              </a:ext>
            </a:extLst>
          </p:cNvPr>
          <p:cNvSpPr txBox="1"/>
          <p:nvPr/>
        </p:nvSpPr>
        <p:spPr>
          <a:xfrm>
            <a:off x="1552575" y="5856476"/>
            <a:ext cx="9267825"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The graph above outline the similar spread of conversions with Unknown having a slightly better conversion.  As Unknown is like a null value this indicates that it does really seem to matter which country the lead comes from. </a:t>
            </a:r>
            <a:endParaRPr lang="en-AU"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7522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69BAC94-6EE6-4C8D-8140-D4B8F6CFD4D4}"/>
              </a:ext>
            </a:extLst>
          </p:cNvPr>
          <p:cNvSpPr>
            <a:spLocks noGrp="1"/>
          </p:cNvSpPr>
          <p:nvPr>
            <p:ph type="title"/>
          </p:nvPr>
        </p:nvSpPr>
        <p:spPr>
          <a:xfrm>
            <a:off x="462791" y="350727"/>
            <a:ext cx="3035418" cy="616591"/>
          </a:xfrm>
        </p:spPr>
        <p:txBody>
          <a:bodyPr vert="horz" lIns="91440" tIns="45720" rIns="91440" bIns="45720" rtlCol="0" anchor="ctr">
            <a:normAutofit/>
          </a:bodyPr>
          <a:lstStyle/>
          <a:p>
            <a:r>
              <a:rPr lang="en-US" sz="3000" b="1" dirty="0">
                <a:latin typeface="Calibri Light" panose="020F0302020204030204" pitchFamily="34" charset="0"/>
                <a:cs typeface="Calibri Light" panose="020F0302020204030204" pitchFamily="34" charset="0"/>
              </a:rPr>
              <a:t>Model Building </a:t>
            </a:r>
          </a:p>
        </p:txBody>
      </p:sp>
      <p:sp>
        <p:nvSpPr>
          <p:cNvPr id="9" name="Content Placeholder 8">
            <a:extLst>
              <a:ext uri="{FF2B5EF4-FFF2-40B4-BE49-F238E27FC236}">
                <a16:creationId xmlns:a16="http://schemas.microsoft.com/office/drawing/2014/main" id="{2352AEF0-6B6A-4BB0-A115-57B4A69831F0}"/>
              </a:ext>
            </a:extLst>
          </p:cNvPr>
          <p:cNvSpPr>
            <a:spLocks noGrp="1"/>
          </p:cNvSpPr>
          <p:nvPr>
            <p:ph sz="half" idx="1"/>
          </p:nvPr>
        </p:nvSpPr>
        <p:spPr>
          <a:xfrm>
            <a:off x="324865" y="852762"/>
            <a:ext cx="6484613" cy="5738401"/>
          </a:xfrm>
        </p:spPr>
        <p:txBody>
          <a:bodyPr vert="horz" lIns="91440" tIns="45720" rIns="91440" bIns="45720" rtlCol="0">
            <a:normAutofit fontScale="92500"/>
          </a:bodyPr>
          <a:lstStyle/>
          <a:p>
            <a:pPr marL="216000" indent="-216000">
              <a:lnSpc>
                <a:spcPct val="160000"/>
              </a:lnSpc>
              <a:buClr>
                <a:schemeClr val="accent1"/>
              </a:buClr>
              <a:buFont typeface="Arial" panose="020B0604020202020204" pitchFamily="34" charset="0"/>
              <a:buChar char="•"/>
            </a:pPr>
            <a:r>
              <a:rPr lang="en-US" sz="1500" dirty="0">
                <a:latin typeface="Calibri Light" panose="020F0302020204030204" pitchFamily="34" charset="0"/>
                <a:cs typeface="Calibri Light" panose="020F0302020204030204" pitchFamily="34" charset="0"/>
              </a:rPr>
              <a:t>We split the dataset into train and test data, then started building and refining our model on the train set of data. </a:t>
            </a:r>
          </a:p>
          <a:p>
            <a:pPr marL="216000" indent="-216000">
              <a:lnSpc>
                <a:spcPct val="160000"/>
              </a:lnSpc>
              <a:buClr>
                <a:schemeClr val="accent1"/>
              </a:buClr>
              <a:buFont typeface="Arial" panose="020B0604020202020204" pitchFamily="34" charset="0"/>
              <a:buChar char="•"/>
            </a:pPr>
            <a:r>
              <a:rPr lang="en-US" sz="1500" dirty="0">
                <a:latin typeface="Calibri Light" panose="020F0302020204030204" pitchFamily="34" charset="0"/>
                <a:cs typeface="Calibri Light" panose="020F0302020204030204" pitchFamily="34" charset="0"/>
              </a:rPr>
              <a:t>We apply feature scaling of the continuous variables using the Standard Scaler method. </a:t>
            </a:r>
          </a:p>
          <a:p>
            <a:pPr marL="216000" indent="-216000">
              <a:lnSpc>
                <a:spcPct val="160000"/>
              </a:lnSpc>
              <a:buClr>
                <a:schemeClr val="accent1"/>
              </a:buClr>
              <a:buFont typeface="Arial" panose="020B0604020202020204" pitchFamily="34" charset="0"/>
              <a:buChar char="•"/>
            </a:pPr>
            <a:r>
              <a:rPr lang="en-US" sz="1500" dirty="0">
                <a:latin typeface="Calibri Light" panose="020F0302020204030204" pitchFamily="34" charset="0"/>
                <a:cs typeface="Calibri Light" panose="020F0302020204030204" pitchFamily="34" charset="0"/>
              </a:rPr>
              <a:t>We use recursive feature elimination to extract the 20 most important variables from the dataset.</a:t>
            </a:r>
          </a:p>
          <a:p>
            <a:pPr marL="216000" indent="-216000">
              <a:lnSpc>
                <a:spcPct val="160000"/>
              </a:lnSpc>
              <a:buClr>
                <a:schemeClr val="accent1"/>
              </a:buClr>
              <a:buFont typeface="Arial" panose="020B0604020202020204" pitchFamily="34" charset="0"/>
              <a:buChar char="•"/>
            </a:pPr>
            <a:r>
              <a:rPr lang="en-US" sz="1500" dirty="0">
                <a:latin typeface="Calibri Light" panose="020F0302020204030204" pitchFamily="34" charset="0"/>
                <a:cs typeface="Calibri Light" panose="020F0302020204030204" pitchFamily="34" charset="0"/>
              </a:rPr>
              <a:t>Checking the all the variables p-values (to see if the variable is statistically significant or not ) and Variable Inflation Factor (to see if the variables are dependent or not.) This allowed us to reduce the number of variables to 16 whilst still get similar accuracy score to the whole dataset.</a:t>
            </a:r>
          </a:p>
          <a:p>
            <a:pPr marL="216000" indent="-216000">
              <a:lnSpc>
                <a:spcPct val="160000"/>
              </a:lnSpc>
              <a:buClr>
                <a:schemeClr val="accent1"/>
              </a:buClr>
              <a:buFont typeface="Arial" panose="020B0604020202020204" pitchFamily="34" charset="0"/>
              <a:buChar char="•"/>
            </a:pPr>
            <a:r>
              <a:rPr lang="en-US" sz="1500" dirty="0">
                <a:latin typeface="Calibri Light" panose="020F0302020204030204" pitchFamily="34" charset="0"/>
                <a:cs typeface="Calibri Light" panose="020F0302020204030204" pitchFamily="34" charset="0"/>
              </a:rPr>
              <a:t>Using the ROC to the left we can see we have a excellent result for our model of 0.89. </a:t>
            </a:r>
          </a:p>
          <a:p>
            <a:pPr marL="216000" indent="-216000">
              <a:lnSpc>
                <a:spcPct val="160000"/>
              </a:lnSpc>
              <a:buClr>
                <a:schemeClr val="accent1"/>
              </a:buClr>
              <a:buFont typeface="Arial" panose="020B0604020202020204" pitchFamily="34" charset="0"/>
              <a:buChar char="•"/>
            </a:pPr>
            <a:r>
              <a:rPr lang="en-US" sz="1500" dirty="0">
                <a:latin typeface="Calibri Light" panose="020F0302020204030204" pitchFamily="34" charset="0"/>
                <a:cs typeface="Calibri Light" panose="020F0302020204030204" pitchFamily="34" charset="0"/>
              </a:rPr>
              <a:t>Checking the model for </a:t>
            </a:r>
            <a:r>
              <a:rPr lang="en-US" sz="1500" dirty="0">
                <a:effectLst/>
                <a:latin typeface="Calibri Light" panose="020F0302020204030204" pitchFamily="34" charset="0"/>
                <a:cs typeface="Calibri Light" panose="020F0302020204030204" pitchFamily="34" charset="0"/>
              </a:rPr>
              <a:t>sensitivity , specificity and accuracy we where satisfied we had a solid model to more forward with</a:t>
            </a:r>
          </a:p>
          <a:p>
            <a:pPr marL="216000" indent="-216000">
              <a:lnSpc>
                <a:spcPct val="160000"/>
              </a:lnSpc>
              <a:buClr>
                <a:schemeClr val="accent1"/>
              </a:buClr>
              <a:buFont typeface="Arial" panose="020B0604020202020204" pitchFamily="34" charset="0"/>
              <a:buChar char="•"/>
            </a:pPr>
            <a:r>
              <a:rPr lang="en-US" sz="1500" dirty="0">
                <a:effectLst/>
                <a:latin typeface="Calibri Light" panose="020F0302020204030204" pitchFamily="34" charset="0"/>
                <a:cs typeface="Calibri Light" panose="020F0302020204030204" pitchFamily="34" charset="0"/>
              </a:rPr>
              <a:t>We then ran the model against the test data and evaluated the results.    </a:t>
            </a:r>
            <a:endParaRPr lang="en-US" sz="1500" dirty="0">
              <a:latin typeface="Calibri Light" panose="020F0302020204030204" pitchFamily="34" charset="0"/>
              <a:cs typeface="Calibri Light" panose="020F0302020204030204" pitchFamily="34" charset="0"/>
            </a:endParaRPr>
          </a:p>
          <a:p>
            <a:pPr marL="216000" indent="-216000">
              <a:lnSpc>
                <a:spcPct val="90000"/>
              </a:lnSpc>
              <a:buClr>
                <a:schemeClr val="accent1"/>
              </a:buCl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0BC56330-F994-4525-BB1E-6EF566EC606A}"/>
              </a:ext>
            </a:extLst>
          </p:cNvPr>
          <p:cNvPicPr>
            <a:picLocks noChangeAspect="1"/>
          </p:cNvPicPr>
          <p:nvPr/>
        </p:nvPicPr>
        <p:blipFill>
          <a:blip r:embed="rId3"/>
          <a:stretch>
            <a:fillRect/>
          </a:stretch>
        </p:blipFill>
        <p:spPr>
          <a:xfrm>
            <a:off x="6809478" y="1632066"/>
            <a:ext cx="4097311" cy="3749040"/>
          </a:xfrm>
          <a:prstGeom prst="rect">
            <a:avLst/>
          </a:prstGeom>
          <a:noFill/>
        </p:spPr>
      </p:pic>
    </p:spTree>
    <p:extLst>
      <p:ext uri="{BB962C8B-B14F-4D97-AF65-F5344CB8AC3E}">
        <p14:creationId xmlns:p14="http://schemas.microsoft.com/office/powerpoint/2010/main" val="382240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pic>
        <p:nvPicPr>
          <p:cNvPr id="2" name="Picture 1">
            <a:extLst>
              <a:ext uri="{FF2B5EF4-FFF2-40B4-BE49-F238E27FC236}">
                <a16:creationId xmlns:a16="http://schemas.microsoft.com/office/drawing/2014/main" id="{167BA217-62A6-496E-9A62-12B2A35D1407}"/>
              </a:ext>
            </a:extLst>
          </p:cNvPr>
          <p:cNvPicPr>
            <a:picLocks noChangeAspect="1"/>
          </p:cNvPicPr>
          <p:nvPr/>
        </p:nvPicPr>
        <p:blipFill>
          <a:blip r:embed="rId4"/>
          <a:stretch>
            <a:fillRect/>
          </a:stretch>
        </p:blipFill>
        <p:spPr>
          <a:xfrm>
            <a:off x="6014933" y="615755"/>
            <a:ext cx="4757842" cy="3344799"/>
          </a:xfrm>
          <a:prstGeom prst="rect">
            <a:avLst/>
          </a:prstGeom>
        </p:spPr>
      </p:pic>
      <p:pic>
        <p:nvPicPr>
          <p:cNvPr id="3" name="Picture 2">
            <a:extLst>
              <a:ext uri="{FF2B5EF4-FFF2-40B4-BE49-F238E27FC236}">
                <a16:creationId xmlns:a16="http://schemas.microsoft.com/office/drawing/2014/main" id="{2C149F3F-BB09-4640-8811-6C1D58F6158E}"/>
              </a:ext>
            </a:extLst>
          </p:cNvPr>
          <p:cNvPicPr>
            <a:picLocks noChangeAspect="1"/>
          </p:cNvPicPr>
          <p:nvPr/>
        </p:nvPicPr>
        <p:blipFill>
          <a:blip r:embed="rId5"/>
          <a:stretch>
            <a:fillRect/>
          </a:stretch>
        </p:blipFill>
        <p:spPr>
          <a:xfrm>
            <a:off x="1419225" y="4174117"/>
            <a:ext cx="9353550" cy="2247900"/>
          </a:xfrm>
          <a:prstGeom prst="rect">
            <a:avLst/>
          </a:prstGeom>
        </p:spPr>
      </p:pic>
      <p:sp>
        <p:nvSpPr>
          <p:cNvPr id="4" name="TextBox 3">
            <a:extLst>
              <a:ext uri="{FF2B5EF4-FFF2-40B4-BE49-F238E27FC236}">
                <a16:creationId xmlns:a16="http://schemas.microsoft.com/office/drawing/2014/main" id="{86F4560C-55D8-4D8D-B6E5-ACEB4EB05B7E}"/>
              </a:ext>
            </a:extLst>
          </p:cNvPr>
          <p:cNvSpPr txBox="1"/>
          <p:nvPr/>
        </p:nvSpPr>
        <p:spPr>
          <a:xfrm>
            <a:off x="964734" y="790516"/>
            <a:ext cx="2820131" cy="553998"/>
          </a:xfrm>
          <a:prstGeom prst="rect">
            <a:avLst/>
          </a:prstGeom>
          <a:noFill/>
        </p:spPr>
        <p:txBody>
          <a:bodyPr wrap="none" rtlCol="0">
            <a:spAutoFit/>
          </a:bodyPr>
          <a:lstStyle/>
          <a:p>
            <a:r>
              <a:rPr lang="en-US" sz="3000" b="1" dirty="0">
                <a:latin typeface="Calibri Light" panose="020F0302020204030204" pitchFamily="34" charset="0"/>
                <a:cs typeface="Calibri Light" panose="020F0302020204030204" pitchFamily="34" charset="0"/>
              </a:rPr>
              <a:t>Probability Cutoff</a:t>
            </a:r>
            <a:endParaRPr lang="en-AU" sz="3000" b="1" dirty="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FAC1C15D-13F0-4944-9B0B-42FCE3771D83}"/>
              </a:ext>
            </a:extLst>
          </p:cNvPr>
          <p:cNvSpPr txBox="1"/>
          <p:nvPr/>
        </p:nvSpPr>
        <p:spPr>
          <a:xfrm>
            <a:off x="964734" y="1451295"/>
            <a:ext cx="4370664" cy="1351588"/>
          </a:xfrm>
          <a:prstGeom prst="rect">
            <a:avLst/>
          </a:prstGeom>
          <a:noFill/>
        </p:spPr>
        <p:txBody>
          <a:bodyPr wrap="square" rtlCol="0">
            <a:spAutoFit/>
          </a:bodyPr>
          <a:lstStyle/>
          <a:p>
            <a:pPr>
              <a:lnSpc>
                <a:spcPct val="150000"/>
              </a:lnSpc>
            </a:pPr>
            <a:r>
              <a:rPr lang="en-US" sz="1400" dirty="0">
                <a:latin typeface="Calibri Light" panose="020F0302020204030204" pitchFamily="34" charset="0"/>
                <a:cs typeface="Calibri Light" panose="020F0302020204030204" pitchFamily="34" charset="0"/>
              </a:rPr>
              <a:t>We used the probability cut-ff curves to the right and table below to determine the appropriate cutoff point for our model.  The ideal point was at 0.35 which still gave us 80% accuracy as requested by X education. </a:t>
            </a:r>
            <a:endParaRPr lang="en-AU"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61565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2.xml><?xml version="1.0" encoding="utf-8"?>
<ds:datastoreItem xmlns:ds="http://schemas.openxmlformats.org/officeDocument/2006/customXml" ds:itemID="{2F5E4A76-0180-4CD0-B081-82F74A33613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TotalTime>
  <Words>885</Words>
  <Application>Microsoft Office PowerPoint</Application>
  <PresentationFormat>Widescreen</PresentationFormat>
  <Paragraphs>68</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Garamond</vt:lpstr>
      <vt:lpstr>SavonVTI</vt:lpstr>
      <vt:lpstr>X Education: Lead Scoring Analysis</vt:lpstr>
      <vt:lpstr>About X Education</vt:lpstr>
      <vt:lpstr>PowerPoint Presentation</vt:lpstr>
      <vt:lpstr>PowerPoint Presentation</vt:lpstr>
      <vt:lpstr>PowerPoint Presentation</vt:lpstr>
      <vt:lpstr>PowerPoint Presentation</vt:lpstr>
      <vt:lpstr>PowerPoint Presentation</vt:lpstr>
      <vt:lpstr>Model Building </vt:lpstr>
      <vt:lpstr>PowerPoint Presentation</vt:lpstr>
      <vt:lpstr>PowerPoint Presentation</vt:lpstr>
      <vt:lpstr>PowerPoint Presentation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Lead Scoring Analysis</dc:title>
  <dc:creator>Todd Ryman</dc:creator>
  <cp:lastModifiedBy>Todd Ryman</cp:lastModifiedBy>
  <cp:revision>5</cp:revision>
  <dcterms:created xsi:type="dcterms:W3CDTF">2020-12-07T00:56:34Z</dcterms:created>
  <dcterms:modified xsi:type="dcterms:W3CDTF">2020-12-07T01:02:54Z</dcterms:modified>
</cp:coreProperties>
</file>