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A9906A-E2B3-446A-8ADF-7C8E724342C1}">
  <a:tblStyle styleId="{3BA9906A-E2B3-446A-8ADF-7C8E724342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3a4a83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a4a83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3a4a8306f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a4a8306f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19b4a7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9b4a7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3a4a8306f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3a4a8306f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19b4a7e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9b4a7e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3c0d384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c0d384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4545e70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545e70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3a4a8306f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a4a8306f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3a4a8306f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3a4a8306f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3a4a8306f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3a4a8306f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3a4a8306f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3a4a8306f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3a4a8306f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3a4a8306f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9b4a7e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9b4a7e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3a4a8306f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a4a8306f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3a4a8306f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a4a8306f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a4a8306f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a4a8306f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3a4a8306f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3a4a8306f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3a4a8306f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3a4a8306f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3a4a8306f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3a4a8306f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3a4a8306f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3a4a8306f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rajatgupta.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642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solidFill>
                  <a:srgbClr val="4A86E8"/>
                </a:solidFill>
                <a:latin typeface="Raleway"/>
                <a:ea typeface="Raleway"/>
                <a:cs typeface="Raleway"/>
                <a:sym typeface="Raleway"/>
              </a:rPr>
              <a:t>ZS Data Science Challenge</a:t>
            </a:r>
            <a:endParaRPr b="1" sz="3600" u="sng">
              <a:solidFill>
                <a:srgbClr val="4A86E8"/>
              </a:solidFill>
              <a:latin typeface="Raleway"/>
              <a:ea typeface="Raleway"/>
              <a:cs typeface="Raleway"/>
              <a:sym typeface="Raleway"/>
            </a:endParaRPr>
          </a:p>
          <a:p>
            <a:pPr indent="0" lvl="0" marL="0" rtl="0" algn="ctr">
              <a:spcBef>
                <a:spcPts val="0"/>
              </a:spcBef>
              <a:spcAft>
                <a:spcPts val="0"/>
              </a:spcAft>
              <a:buNone/>
            </a:pPr>
            <a:r>
              <a:rPr b="1" lang="en" sz="3600">
                <a:solidFill>
                  <a:srgbClr val="4A86E8"/>
                </a:solidFill>
                <a:latin typeface="Raleway"/>
                <a:ea typeface="Raleway"/>
                <a:cs typeface="Raleway"/>
                <a:sym typeface="Raleway"/>
              </a:rPr>
              <a:t>(19-22 July 2019)</a:t>
            </a:r>
            <a:endParaRPr b="1" sz="3600">
              <a:solidFill>
                <a:srgbClr val="4A86E8"/>
              </a:solidFill>
              <a:latin typeface="Raleway"/>
              <a:ea typeface="Raleway"/>
              <a:cs typeface="Raleway"/>
              <a:sym typeface="Raleway"/>
            </a:endParaRPr>
          </a:p>
        </p:txBody>
      </p:sp>
      <p:sp>
        <p:nvSpPr>
          <p:cNvPr id="86" name="Google Shape;86;p13"/>
          <p:cNvSpPr txBox="1"/>
          <p:nvPr>
            <p:ph idx="1" type="body"/>
          </p:nvPr>
        </p:nvSpPr>
        <p:spPr>
          <a:xfrm>
            <a:off x="311700" y="2462475"/>
            <a:ext cx="8520600" cy="168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000000"/>
                </a:solidFill>
                <a:latin typeface="Raleway"/>
                <a:ea typeface="Raleway"/>
                <a:cs typeface="Raleway"/>
                <a:sym typeface="Raleway"/>
              </a:rPr>
              <a:t>Presented by: </a:t>
            </a:r>
            <a:endParaRPr b="1" sz="2400" u="sng">
              <a:solidFill>
                <a:srgbClr val="000000"/>
              </a:solidFill>
              <a:latin typeface="Raleway"/>
              <a:ea typeface="Raleway"/>
              <a:cs typeface="Raleway"/>
              <a:sym typeface="Raleway"/>
            </a:endParaRPr>
          </a:p>
          <a:p>
            <a:pPr indent="0" lvl="0" marL="0" rtl="0" algn="ctr">
              <a:spcBef>
                <a:spcPts val="1600"/>
              </a:spcBef>
              <a:spcAft>
                <a:spcPts val="0"/>
              </a:spcAft>
              <a:buNone/>
            </a:pPr>
            <a:r>
              <a:rPr b="1" lang="en" sz="2400">
                <a:solidFill>
                  <a:schemeClr val="hlink"/>
                </a:solidFill>
                <a:uFill>
                  <a:noFill/>
                </a:uFill>
                <a:latin typeface="Raleway"/>
                <a:ea typeface="Raleway"/>
                <a:cs typeface="Raleway"/>
                <a:sym typeface="Raleway"/>
                <a:hlinkClick r:id="rId3"/>
              </a:rPr>
              <a:t>Rajat Kumar</a:t>
            </a:r>
            <a:endParaRPr b="1" sz="2400">
              <a:solidFill>
                <a:srgbClr val="000000"/>
              </a:solidFill>
              <a:latin typeface="Raleway"/>
              <a:ea typeface="Raleway"/>
              <a:cs typeface="Raleway"/>
              <a:sym typeface="Raleway"/>
            </a:endParaRPr>
          </a:p>
          <a:p>
            <a:pPr indent="0" lvl="0" marL="0" rtl="0" algn="ctr">
              <a:spcBef>
                <a:spcPts val="1600"/>
              </a:spcBef>
              <a:spcAft>
                <a:spcPts val="0"/>
              </a:spcAft>
              <a:buNone/>
            </a:pPr>
            <a:r>
              <a:rPr b="1" lang="en" sz="2400">
                <a:solidFill>
                  <a:srgbClr val="000000"/>
                </a:solidFill>
                <a:latin typeface="Raleway"/>
                <a:ea typeface="Raleway"/>
                <a:cs typeface="Raleway"/>
                <a:sym typeface="Raleway"/>
              </a:rPr>
              <a:t>M. Tech | ICT</a:t>
            </a:r>
            <a:endParaRPr b="1" sz="2400">
              <a:solidFill>
                <a:srgbClr val="000000"/>
              </a:solidFill>
              <a:latin typeface="Raleway"/>
              <a:ea typeface="Raleway"/>
              <a:cs typeface="Raleway"/>
              <a:sym typeface="Raleway"/>
            </a:endParaRPr>
          </a:p>
          <a:p>
            <a:pPr indent="0" lvl="0" marL="0" rtl="0" algn="ctr">
              <a:spcBef>
                <a:spcPts val="1600"/>
              </a:spcBef>
              <a:spcAft>
                <a:spcPts val="1600"/>
              </a:spcAft>
              <a:buNone/>
            </a:pPr>
            <a:r>
              <a:rPr b="1" lang="en" sz="2400">
                <a:solidFill>
                  <a:srgbClr val="000000"/>
                </a:solidFill>
                <a:latin typeface="Raleway"/>
                <a:ea typeface="Raleway"/>
                <a:cs typeface="Raleway"/>
                <a:sym typeface="Raleway"/>
              </a:rPr>
              <a:t>DA-IICT, Gandhinagar</a:t>
            </a:r>
            <a:endParaRPr b="1" sz="2400">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4A86E8"/>
                </a:solidFill>
                <a:latin typeface="Raleway"/>
                <a:ea typeface="Raleway"/>
                <a:cs typeface="Raleway"/>
                <a:sym typeface="Raleway"/>
              </a:rPr>
              <a:t>Box Plot Analysis</a:t>
            </a:r>
            <a:endParaRPr b="1" u="sng">
              <a:solidFill>
                <a:srgbClr val="4A86E8"/>
              </a:solidFill>
              <a:latin typeface="Raleway"/>
              <a:ea typeface="Raleway"/>
              <a:cs typeface="Raleway"/>
              <a:sym typeface="Raleway"/>
            </a:endParaRPr>
          </a:p>
        </p:txBody>
      </p:sp>
      <p:pic>
        <p:nvPicPr>
          <p:cNvPr id="142" name="Google Shape;142;p22"/>
          <p:cNvPicPr preferRelativeResize="0"/>
          <p:nvPr/>
        </p:nvPicPr>
        <p:blipFill>
          <a:blip r:embed="rId3">
            <a:alphaModFix/>
          </a:blip>
          <a:stretch>
            <a:fillRect/>
          </a:stretch>
        </p:blipFill>
        <p:spPr>
          <a:xfrm>
            <a:off x="152400" y="1159250"/>
            <a:ext cx="8991600" cy="3711275"/>
          </a:xfrm>
          <a:prstGeom prst="rect">
            <a:avLst/>
          </a:prstGeom>
          <a:noFill/>
          <a:ln>
            <a:noFill/>
          </a:ln>
        </p:spPr>
      </p:pic>
      <p:sp>
        <p:nvSpPr>
          <p:cNvPr id="143" name="Google Shape;143;p22"/>
          <p:cNvSpPr txBox="1"/>
          <p:nvPr/>
        </p:nvSpPr>
        <p:spPr>
          <a:xfrm>
            <a:off x="4773875" y="2320650"/>
            <a:ext cx="1095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10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4A86E8"/>
                </a:solidFill>
              </a:rPr>
              <a:t>Variance Inflation Factor</a:t>
            </a:r>
            <a:endParaRPr b="1" u="sng">
              <a:solidFill>
                <a:srgbClr val="4A86E8"/>
              </a:solidFill>
            </a:endParaRPr>
          </a:p>
          <a:p>
            <a:pPr indent="0" lvl="0" marL="0" rtl="0" algn="l">
              <a:spcBef>
                <a:spcPts val="0"/>
              </a:spcBef>
              <a:spcAft>
                <a:spcPts val="0"/>
              </a:spcAft>
              <a:buNone/>
            </a:pPr>
            <a:r>
              <a:rPr lang="en" sz="1400">
                <a:solidFill>
                  <a:srgbClr val="4A86E8"/>
                </a:solidFill>
              </a:rPr>
              <a:t>As we can see, VIF is infinity for 'home/away' and 'type_of_shot', so we need to remove these attributes.</a:t>
            </a:r>
            <a:endParaRPr sz="1400">
              <a:solidFill>
                <a:srgbClr val="4A86E8"/>
              </a:solidFill>
            </a:endParaRPr>
          </a:p>
          <a:p>
            <a:pPr indent="0" lvl="0" marL="0" rtl="0" algn="l">
              <a:spcBef>
                <a:spcPts val="0"/>
              </a:spcBef>
              <a:spcAft>
                <a:spcPts val="0"/>
              </a:spcAft>
              <a:buNone/>
            </a:pPr>
            <a:r>
              <a:rPr lang="en" sz="1400">
                <a:solidFill>
                  <a:srgbClr val="4A86E8"/>
                </a:solidFill>
              </a:rPr>
              <a:t>So now only 16 attributes are left.</a:t>
            </a:r>
            <a:endParaRPr sz="1400">
              <a:solidFill>
                <a:srgbClr val="4A86E8"/>
              </a:solidFill>
            </a:endParaRPr>
          </a:p>
        </p:txBody>
      </p:sp>
      <p:pic>
        <p:nvPicPr>
          <p:cNvPr id="149" name="Google Shape;149;p23"/>
          <p:cNvPicPr preferRelativeResize="0"/>
          <p:nvPr/>
        </p:nvPicPr>
        <p:blipFill>
          <a:blip r:embed="rId3">
            <a:alphaModFix/>
          </a:blip>
          <a:stretch>
            <a:fillRect/>
          </a:stretch>
        </p:blipFill>
        <p:spPr>
          <a:xfrm>
            <a:off x="432600" y="1550325"/>
            <a:ext cx="7839075" cy="3319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7.  </a:t>
            </a:r>
            <a:r>
              <a:rPr b="1" lang="en" u="sng">
                <a:solidFill>
                  <a:srgbClr val="4A86E8"/>
                </a:solidFill>
                <a:latin typeface="Raleway"/>
                <a:ea typeface="Raleway"/>
                <a:cs typeface="Raleway"/>
                <a:sym typeface="Raleway"/>
              </a:rPr>
              <a:t>Data Analysis</a:t>
            </a:r>
            <a:endParaRPr b="1" u="sng">
              <a:solidFill>
                <a:srgbClr val="4A86E8"/>
              </a:solidFill>
              <a:latin typeface="Raleway"/>
              <a:ea typeface="Raleway"/>
              <a:cs typeface="Raleway"/>
              <a:sym typeface="Raleway"/>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Observation:</a:t>
            </a:r>
            <a:endParaRPr b="1" u="sng"/>
          </a:p>
          <a:p>
            <a:pPr indent="0" lvl="0" marL="0" rtl="0" algn="l">
              <a:spcBef>
                <a:spcPts val="1600"/>
              </a:spcBef>
              <a:spcAft>
                <a:spcPts val="0"/>
              </a:spcAft>
              <a:buNone/>
            </a:pPr>
            <a:r>
              <a:rPr lang="en"/>
              <a:t>1. As we can see, 'location_y', 'distance_of_shot', 'remaining_min.1', 'power_of_shot.1', 'remaining_sec.1', 'distance_of_shot.1' have many outliers which may confuse regression models which are affected by outliers. Linear Regression model is worst affected by outliers. </a:t>
            </a:r>
            <a:endParaRPr/>
          </a:p>
          <a:p>
            <a:pPr indent="0" lvl="0" marL="0" rtl="0" algn="l">
              <a:spcBef>
                <a:spcPts val="1600"/>
              </a:spcBef>
              <a:spcAft>
                <a:spcPts val="1600"/>
              </a:spcAft>
              <a:buNone/>
            </a:pPr>
            <a:r>
              <a:rPr lang="en"/>
              <a:t>2. Multicollinearity also exists among attributes which might also confuse the models.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4A86E8"/>
                </a:solidFill>
              </a:rPr>
              <a:t>Final Attributes (16 left)</a:t>
            </a:r>
            <a:endParaRPr b="1" u="sng">
              <a:solidFill>
                <a:srgbClr val="4A86E8"/>
              </a:solidFill>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'location_x', 'location_y',</a:t>
            </a:r>
            <a:endParaRPr/>
          </a:p>
          <a:p>
            <a:pPr indent="-342900" lvl="0" marL="457200" rtl="0" algn="l">
              <a:spcBef>
                <a:spcPts val="0"/>
              </a:spcBef>
              <a:spcAft>
                <a:spcPts val="0"/>
              </a:spcAft>
              <a:buSzPts val="1800"/>
              <a:buChar char="●"/>
            </a:pPr>
            <a:r>
              <a:rPr lang="en"/>
              <a:t> 'remaining_min', 'power_of_shot', 'knockout_match', 'remaining_sec',</a:t>
            </a:r>
            <a:endParaRPr/>
          </a:p>
          <a:p>
            <a:pPr indent="-342900" lvl="0" marL="457200" rtl="0" algn="l">
              <a:spcBef>
                <a:spcPts val="0"/>
              </a:spcBef>
              <a:spcAft>
                <a:spcPts val="0"/>
              </a:spcAft>
              <a:buSzPts val="1800"/>
              <a:buChar char="●"/>
            </a:pPr>
            <a:r>
              <a:rPr lang="en"/>
              <a:t> 'distance_of_shot', 'area_of_shot', 'shot_basics', 'range_of_shot', 'lat/lng',</a:t>
            </a:r>
            <a:endParaRPr/>
          </a:p>
          <a:p>
            <a:pPr indent="-342900" lvl="0" marL="457200" rtl="0" algn="l">
              <a:spcBef>
                <a:spcPts val="0"/>
              </a:spcBef>
              <a:spcAft>
                <a:spcPts val="0"/>
              </a:spcAft>
              <a:buSzPts val="1800"/>
              <a:buChar char="●"/>
            </a:pPr>
            <a:r>
              <a:rPr lang="en"/>
              <a:t> 'remaining_min.1', 'power_of_shot.1', 'knockout_match.1', </a:t>
            </a:r>
            <a:endParaRPr/>
          </a:p>
          <a:p>
            <a:pPr indent="-342900" lvl="0" marL="457200" rtl="0" algn="l">
              <a:spcBef>
                <a:spcPts val="0"/>
              </a:spcBef>
              <a:spcAft>
                <a:spcPts val="0"/>
              </a:spcAft>
              <a:buSzPts val="1800"/>
              <a:buChar char="●"/>
            </a:pPr>
            <a:r>
              <a:rPr lang="en"/>
              <a:t> 'remaining_sec.1', 'distance_of_shot.1'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8</a:t>
            </a:r>
            <a:r>
              <a:rPr b="1" lang="en">
                <a:solidFill>
                  <a:srgbClr val="4A86E8"/>
                </a:solidFill>
                <a:latin typeface="Raleway"/>
                <a:ea typeface="Raleway"/>
                <a:cs typeface="Raleway"/>
                <a:sym typeface="Raleway"/>
              </a:rPr>
              <a:t>.  </a:t>
            </a:r>
            <a:r>
              <a:rPr b="1" lang="en" u="sng">
                <a:solidFill>
                  <a:srgbClr val="4A86E8"/>
                </a:solidFill>
                <a:latin typeface="Raleway"/>
                <a:ea typeface="Raleway"/>
                <a:cs typeface="Raleway"/>
                <a:sym typeface="Raleway"/>
              </a:rPr>
              <a:t>Dimensionality Reduction (PCA)</a:t>
            </a:r>
            <a:endParaRPr b="1" u="sng">
              <a:solidFill>
                <a:srgbClr val="4A86E8"/>
              </a:solidFill>
              <a:latin typeface="Raleway"/>
              <a:ea typeface="Raleway"/>
              <a:cs typeface="Raleway"/>
              <a:sym typeface="Raleway"/>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311700" y="2876050"/>
            <a:ext cx="8520600" cy="1494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 In the above array we see that the first feature explains roughly 19% of the variance within our data set while the first two explain 28.4 and so on. If we employ</a:t>
            </a:r>
            <a:r>
              <a:rPr b="1" lang="en"/>
              <a:t> 14 features </a:t>
            </a:r>
            <a:r>
              <a:rPr lang="en"/>
              <a:t>we capture 96.4% of the variance within the dataset, thus we gain very little by implementing an additional feature.</a:t>
            </a:r>
            <a:endParaRPr/>
          </a:p>
        </p:txBody>
      </p:sp>
      <p:pic>
        <p:nvPicPr>
          <p:cNvPr id="168" name="Google Shape;168;p26"/>
          <p:cNvPicPr preferRelativeResize="0"/>
          <p:nvPr/>
        </p:nvPicPr>
        <p:blipFill>
          <a:blip r:embed="rId3">
            <a:alphaModFix/>
          </a:blip>
          <a:stretch>
            <a:fillRect/>
          </a:stretch>
        </p:blipFill>
        <p:spPr>
          <a:xfrm>
            <a:off x="311700" y="2049425"/>
            <a:ext cx="5162550" cy="590550"/>
          </a:xfrm>
          <a:prstGeom prst="rect">
            <a:avLst/>
          </a:prstGeom>
          <a:noFill/>
          <a:ln cap="flat" cmpd="sng" w="9525">
            <a:solidFill>
              <a:schemeClr val="dk2"/>
            </a:solidFill>
            <a:prstDash val="solid"/>
            <a:round/>
            <a:headEnd len="sm" w="sm" type="none"/>
            <a:tailEnd len="sm" w="sm" type="none"/>
          </a:ln>
        </p:spPr>
      </p:pic>
      <p:pic>
        <p:nvPicPr>
          <p:cNvPr id="169" name="Google Shape;169;p26"/>
          <p:cNvPicPr preferRelativeResize="0"/>
          <p:nvPr/>
        </p:nvPicPr>
        <p:blipFill>
          <a:blip r:embed="rId4">
            <a:alphaModFix/>
          </a:blip>
          <a:stretch>
            <a:fillRect/>
          </a:stretch>
        </p:blipFill>
        <p:spPr>
          <a:xfrm>
            <a:off x="6019800" y="961900"/>
            <a:ext cx="2812491" cy="1914150"/>
          </a:xfrm>
          <a:prstGeom prst="rect">
            <a:avLst/>
          </a:prstGeom>
          <a:noFill/>
          <a:ln cap="flat" cmpd="sng" w="9525">
            <a:solidFill>
              <a:schemeClr val="dk2"/>
            </a:solidFill>
            <a:prstDash val="solid"/>
            <a:round/>
            <a:headEnd len="sm" w="sm" type="none"/>
            <a:tailEnd len="sm" w="sm" type="none"/>
          </a:ln>
        </p:spPr>
      </p:pic>
      <p:sp>
        <p:nvSpPr>
          <p:cNvPr id="170" name="Google Shape;170;p26"/>
          <p:cNvSpPr txBox="1"/>
          <p:nvPr/>
        </p:nvSpPr>
        <p:spPr>
          <a:xfrm>
            <a:off x="354100" y="1231550"/>
            <a:ext cx="2923500" cy="60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16 to 14 dimensions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4A86E8"/>
                </a:solidFill>
              </a:rPr>
              <a:t>Why Dimensionality Reduction?</a:t>
            </a:r>
            <a:endParaRPr b="1" u="sng">
              <a:solidFill>
                <a:srgbClr val="4A86E8"/>
              </a:solidFill>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When the number of features is very large relative to the number of observations in your dataset, certain algorithms struggle to train effective models. This is called the “Curse of Dimensionality,” and it’s especially relevant for clustering algorithms that rely on distance calculations.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9</a:t>
            </a:r>
            <a:r>
              <a:rPr b="1" lang="en">
                <a:solidFill>
                  <a:srgbClr val="4A86E8"/>
                </a:solidFill>
                <a:latin typeface="Raleway"/>
                <a:ea typeface="Raleway"/>
                <a:cs typeface="Raleway"/>
                <a:sym typeface="Raleway"/>
              </a:rPr>
              <a:t>.</a:t>
            </a:r>
            <a:r>
              <a:rPr lang="en">
                <a:solidFill>
                  <a:srgbClr val="4A86E8"/>
                </a:solidFill>
                <a:latin typeface="Raleway"/>
                <a:ea typeface="Raleway"/>
                <a:cs typeface="Raleway"/>
                <a:sym typeface="Raleway"/>
              </a:rPr>
              <a:t> </a:t>
            </a:r>
            <a:r>
              <a:rPr b="1" lang="en" u="sng">
                <a:solidFill>
                  <a:srgbClr val="4A86E8"/>
                </a:solidFill>
                <a:latin typeface="Raleway"/>
                <a:ea typeface="Raleway"/>
                <a:cs typeface="Raleway"/>
                <a:sym typeface="Raleway"/>
              </a:rPr>
              <a:t>Best Model Fit - ANN</a:t>
            </a:r>
            <a:endParaRPr b="1" u="sng">
              <a:solidFill>
                <a:srgbClr val="4A86E8"/>
              </a:solidFill>
              <a:latin typeface="Raleway"/>
              <a:ea typeface="Raleway"/>
              <a:cs typeface="Raleway"/>
              <a:sym typeface="Raleway"/>
            </a:endParaRPr>
          </a:p>
        </p:txBody>
      </p:sp>
      <p:sp>
        <p:nvSpPr>
          <p:cNvPr id="182" name="Google Shape;182;p28"/>
          <p:cNvSpPr txBox="1"/>
          <p:nvPr/>
        </p:nvSpPr>
        <p:spPr>
          <a:xfrm>
            <a:off x="6157025" y="1382975"/>
            <a:ext cx="2604600" cy="164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Most Significant variables in model :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Activation: Relu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Epochs : 50</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Training Parameters: 530</a:t>
            </a:r>
            <a:endParaRPr>
              <a:latin typeface="Roboto"/>
              <a:ea typeface="Roboto"/>
              <a:cs typeface="Roboto"/>
              <a:sym typeface="Roboto"/>
            </a:endParaRPr>
          </a:p>
        </p:txBody>
      </p:sp>
      <p:pic>
        <p:nvPicPr>
          <p:cNvPr id="183" name="Google Shape;183;p28"/>
          <p:cNvPicPr preferRelativeResize="0"/>
          <p:nvPr/>
        </p:nvPicPr>
        <p:blipFill>
          <a:blip r:embed="rId3">
            <a:alphaModFix/>
          </a:blip>
          <a:stretch>
            <a:fillRect/>
          </a:stretch>
        </p:blipFill>
        <p:spPr>
          <a:xfrm>
            <a:off x="734538" y="1382963"/>
            <a:ext cx="4905375" cy="2619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10. </a:t>
            </a:r>
            <a:r>
              <a:rPr b="1" lang="en" u="sng">
                <a:solidFill>
                  <a:srgbClr val="4A86E8"/>
                </a:solidFill>
                <a:latin typeface="Raleway"/>
                <a:ea typeface="Raleway"/>
                <a:cs typeface="Raleway"/>
                <a:sym typeface="Raleway"/>
              </a:rPr>
              <a:t>Results (With 16 dimension input vector)</a:t>
            </a:r>
            <a:endParaRPr b="1" u="sng">
              <a:solidFill>
                <a:srgbClr val="4A86E8"/>
              </a:solidFill>
              <a:latin typeface="Raleway"/>
              <a:ea typeface="Raleway"/>
              <a:cs typeface="Raleway"/>
              <a:sym typeface="Raleway"/>
            </a:endParaRPr>
          </a:p>
        </p:txBody>
      </p:sp>
      <p:graphicFrame>
        <p:nvGraphicFramePr>
          <p:cNvPr id="189" name="Google Shape;189;p29"/>
          <p:cNvGraphicFramePr/>
          <p:nvPr/>
        </p:nvGraphicFramePr>
        <p:xfrm>
          <a:off x="788350" y="1288525"/>
          <a:ext cx="3000000" cy="3000000"/>
        </p:xfrm>
        <a:graphic>
          <a:graphicData uri="http://schemas.openxmlformats.org/drawingml/2006/table">
            <a:tbl>
              <a:tblPr>
                <a:noFill/>
                <a:tableStyleId>{3BA9906A-E2B3-446A-8ADF-7C8E724342C1}</a:tableStyleId>
              </a:tblPr>
              <a:tblGrid>
                <a:gridCol w="4443150"/>
                <a:gridCol w="2413000"/>
              </a:tblGrid>
              <a:tr h="381000">
                <a:tc>
                  <a:txBody>
                    <a:bodyPr/>
                    <a:lstStyle/>
                    <a:p>
                      <a:pPr indent="0" lvl="0" marL="0" rtl="0" algn="l">
                        <a:spcBef>
                          <a:spcPts val="0"/>
                        </a:spcBef>
                        <a:spcAft>
                          <a:spcPts val="0"/>
                        </a:spcAft>
                        <a:buNone/>
                      </a:pPr>
                      <a:r>
                        <a:rPr b="1" lang="en"/>
                        <a:t>Model Used</a:t>
                      </a:r>
                      <a:endParaRPr b="1"/>
                    </a:p>
                  </a:txBody>
                  <a:tcPr marT="91425" marB="91425" marR="91425" marL="91425"/>
                </a:tc>
                <a:tc>
                  <a:txBody>
                    <a:bodyPr/>
                    <a:lstStyle/>
                    <a:p>
                      <a:pPr indent="0" lvl="0" marL="0" rtl="0" algn="l">
                        <a:spcBef>
                          <a:spcPts val="0"/>
                        </a:spcBef>
                        <a:spcAft>
                          <a:spcPts val="0"/>
                        </a:spcAft>
                        <a:buNone/>
                      </a:pPr>
                      <a:r>
                        <a:rPr b="1" lang="en"/>
                        <a:t>MS</a:t>
                      </a:r>
                      <a:r>
                        <a:rPr b="1" lang="en"/>
                        <a:t>E</a:t>
                      </a:r>
                      <a:endParaRPr b="1"/>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0.2384</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0.4091</a:t>
                      </a:r>
                      <a:endParaRPr/>
                    </a:p>
                  </a:txBody>
                  <a:tcPr marT="91425" marB="91425" marR="91425" marL="91425"/>
                </a:tc>
              </a:tr>
              <a:tr h="381000">
                <a:tc>
                  <a:txBody>
                    <a:bodyPr/>
                    <a:lstStyle/>
                    <a:p>
                      <a:pPr indent="0" lvl="0" marL="0" rtl="0" algn="l">
                        <a:spcBef>
                          <a:spcPts val="0"/>
                        </a:spcBef>
                        <a:spcAft>
                          <a:spcPts val="0"/>
                        </a:spcAft>
                        <a:buNone/>
                      </a:pPr>
                      <a:r>
                        <a:rPr lang="en"/>
                        <a:t>SVM Regressor</a:t>
                      </a:r>
                      <a:endParaRPr/>
                    </a:p>
                  </a:txBody>
                  <a:tcPr marT="91425" marB="91425" marR="91425" marL="91425"/>
                </a:tc>
                <a:tc>
                  <a:txBody>
                    <a:bodyPr/>
                    <a:lstStyle/>
                    <a:p>
                      <a:pPr indent="0" lvl="0" marL="0" rtl="0" algn="l">
                        <a:spcBef>
                          <a:spcPts val="0"/>
                        </a:spcBef>
                        <a:spcAft>
                          <a:spcPts val="0"/>
                        </a:spcAft>
                        <a:buNone/>
                      </a:pPr>
                      <a:r>
                        <a:rPr lang="en"/>
                        <a:t>0.2646</a:t>
                      </a:r>
                      <a:endParaRPr/>
                    </a:p>
                  </a:txBody>
                  <a:tcPr marT="91425" marB="91425" marR="91425" marL="91425"/>
                </a:tc>
              </a:tr>
              <a:tr h="381000">
                <a:tc>
                  <a:txBody>
                    <a:bodyPr/>
                    <a:lstStyle/>
                    <a:p>
                      <a:pPr indent="0" lvl="0" marL="0" rtl="0" algn="l">
                        <a:spcBef>
                          <a:spcPts val="0"/>
                        </a:spcBef>
                        <a:spcAft>
                          <a:spcPts val="0"/>
                        </a:spcAft>
                        <a:buNone/>
                      </a:pPr>
                      <a:r>
                        <a:rPr lang="en"/>
                        <a:t>KNN Regressor</a:t>
                      </a:r>
                      <a:endParaRPr/>
                    </a:p>
                  </a:txBody>
                  <a:tcPr marT="91425" marB="91425" marR="91425" marL="91425"/>
                </a:tc>
                <a:tc>
                  <a:txBody>
                    <a:bodyPr/>
                    <a:lstStyle/>
                    <a:p>
                      <a:pPr indent="0" lvl="0" marL="0" rtl="0" algn="l">
                        <a:spcBef>
                          <a:spcPts val="0"/>
                        </a:spcBef>
                        <a:spcAft>
                          <a:spcPts val="0"/>
                        </a:spcAft>
                        <a:buNone/>
                      </a:pPr>
                      <a:r>
                        <a:rPr lang="en"/>
                        <a:t>0.2463</a:t>
                      </a:r>
                      <a:endParaRPr/>
                    </a:p>
                  </a:txBody>
                  <a:tcPr marT="91425" marB="91425" marR="91425" marL="91425"/>
                </a:tc>
              </a:tr>
              <a:tr h="381000">
                <a:tc>
                  <a:txBody>
                    <a:bodyPr/>
                    <a:lstStyle/>
                    <a:p>
                      <a:pPr indent="0" lvl="0" marL="0" rtl="0" algn="l">
                        <a:spcBef>
                          <a:spcPts val="0"/>
                        </a:spcBef>
                        <a:spcAft>
                          <a:spcPts val="0"/>
                        </a:spcAft>
                        <a:buNone/>
                      </a:pPr>
                      <a:r>
                        <a:rPr lang="en"/>
                        <a:t>Decision Tree Regressor</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0.4622</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 Regressor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0.2364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XGBoost Regressor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ANN (50 epochs)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0.2283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A86E8"/>
                </a:solidFill>
                <a:latin typeface="Raleway"/>
                <a:ea typeface="Raleway"/>
                <a:cs typeface="Raleway"/>
                <a:sym typeface="Raleway"/>
              </a:rPr>
              <a:t>11</a:t>
            </a:r>
            <a:r>
              <a:rPr b="1" lang="en" sz="2800">
                <a:solidFill>
                  <a:srgbClr val="4A86E8"/>
                </a:solidFill>
                <a:latin typeface="Raleway"/>
                <a:ea typeface="Raleway"/>
                <a:cs typeface="Raleway"/>
                <a:sym typeface="Raleway"/>
              </a:rPr>
              <a:t>. </a:t>
            </a:r>
            <a:r>
              <a:rPr b="1" lang="en" sz="2800" u="sng">
                <a:solidFill>
                  <a:srgbClr val="4A86E8"/>
                </a:solidFill>
                <a:latin typeface="Raleway"/>
                <a:ea typeface="Raleway"/>
                <a:cs typeface="Raleway"/>
                <a:sym typeface="Raleway"/>
              </a:rPr>
              <a:t>Results (After Dimensionality Reduction to 14) </a:t>
            </a:r>
            <a:endParaRPr b="1" sz="2800" u="sng">
              <a:solidFill>
                <a:srgbClr val="4A86E8"/>
              </a:solidFill>
              <a:latin typeface="Raleway"/>
              <a:ea typeface="Raleway"/>
              <a:cs typeface="Raleway"/>
              <a:sym typeface="Raleway"/>
            </a:endParaRPr>
          </a:p>
          <a:p>
            <a:pPr indent="0" lvl="0" marL="0" rtl="0" algn="l">
              <a:spcBef>
                <a:spcPts val="0"/>
              </a:spcBef>
              <a:spcAft>
                <a:spcPts val="0"/>
              </a:spcAft>
              <a:buNone/>
            </a:pPr>
            <a:r>
              <a:t/>
            </a:r>
            <a:endParaRPr b="1" sz="2800" u="sng">
              <a:solidFill>
                <a:srgbClr val="4A86E8"/>
              </a:solidFill>
              <a:latin typeface="Raleway"/>
              <a:ea typeface="Raleway"/>
              <a:cs typeface="Raleway"/>
              <a:sym typeface="Raleway"/>
            </a:endParaRPr>
          </a:p>
          <a:p>
            <a:pPr indent="0" lvl="0" marL="0" rtl="0" algn="l">
              <a:spcBef>
                <a:spcPts val="0"/>
              </a:spcBef>
              <a:spcAft>
                <a:spcPts val="0"/>
              </a:spcAft>
              <a:buNone/>
            </a:pPr>
            <a:r>
              <a:t/>
            </a:r>
            <a:endParaRPr b="1" sz="2800" u="sng">
              <a:solidFill>
                <a:srgbClr val="4A86E8"/>
              </a:solidFill>
              <a:latin typeface="Raleway"/>
              <a:ea typeface="Raleway"/>
              <a:cs typeface="Raleway"/>
              <a:sym typeface="Raleway"/>
            </a:endParaRPr>
          </a:p>
        </p:txBody>
      </p:sp>
      <p:graphicFrame>
        <p:nvGraphicFramePr>
          <p:cNvPr id="195" name="Google Shape;195;p30"/>
          <p:cNvGraphicFramePr/>
          <p:nvPr/>
        </p:nvGraphicFramePr>
        <p:xfrm>
          <a:off x="788350" y="1288525"/>
          <a:ext cx="3000000" cy="3000000"/>
        </p:xfrm>
        <a:graphic>
          <a:graphicData uri="http://schemas.openxmlformats.org/drawingml/2006/table">
            <a:tbl>
              <a:tblPr>
                <a:noFill/>
                <a:tableStyleId>{3BA9906A-E2B3-446A-8ADF-7C8E724342C1}</a:tableStyleId>
              </a:tblPr>
              <a:tblGrid>
                <a:gridCol w="4443150"/>
                <a:gridCol w="2413000"/>
              </a:tblGrid>
              <a:tr h="381000">
                <a:tc>
                  <a:txBody>
                    <a:bodyPr/>
                    <a:lstStyle/>
                    <a:p>
                      <a:pPr indent="0" lvl="0" marL="0" rtl="0" algn="l">
                        <a:spcBef>
                          <a:spcPts val="0"/>
                        </a:spcBef>
                        <a:spcAft>
                          <a:spcPts val="0"/>
                        </a:spcAft>
                        <a:buNone/>
                      </a:pPr>
                      <a:r>
                        <a:rPr b="1" lang="en"/>
                        <a:t>Model Used</a:t>
                      </a:r>
                      <a:endParaRPr b="1"/>
                    </a:p>
                  </a:txBody>
                  <a:tcPr marT="91425" marB="91425" marR="91425" marL="91425"/>
                </a:tc>
                <a:tc>
                  <a:txBody>
                    <a:bodyPr/>
                    <a:lstStyle/>
                    <a:p>
                      <a:pPr indent="0" lvl="0" marL="0" rtl="0" algn="l">
                        <a:spcBef>
                          <a:spcPts val="0"/>
                        </a:spcBef>
                        <a:spcAft>
                          <a:spcPts val="0"/>
                        </a:spcAft>
                        <a:buNone/>
                      </a:pPr>
                      <a:r>
                        <a:rPr b="1" lang="en"/>
                        <a:t>MSE</a:t>
                      </a:r>
                      <a:endParaRPr b="1"/>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0.2385</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0.4101</a:t>
                      </a:r>
                      <a:endParaRPr/>
                    </a:p>
                  </a:txBody>
                  <a:tcPr marT="91425" marB="91425" marR="91425" marL="91425"/>
                </a:tc>
              </a:tr>
              <a:tr h="381000">
                <a:tc>
                  <a:txBody>
                    <a:bodyPr/>
                    <a:lstStyle/>
                    <a:p>
                      <a:pPr indent="0" lvl="0" marL="0" rtl="0" algn="l">
                        <a:spcBef>
                          <a:spcPts val="0"/>
                        </a:spcBef>
                        <a:spcAft>
                          <a:spcPts val="0"/>
                        </a:spcAft>
                        <a:buNone/>
                      </a:pPr>
                      <a:r>
                        <a:rPr lang="en"/>
                        <a:t>SVM Regressor</a:t>
                      </a:r>
                      <a:endParaRPr/>
                    </a:p>
                  </a:txBody>
                  <a:tcPr marT="91425" marB="91425" marR="91425" marL="91425"/>
                </a:tc>
                <a:tc>
                  <a:txBody>
                    <a:bodyPr/>
                    <a:lstStyle/>
                    <a:p>
                      <a:pPr indent="0" lvl="0" marL="0" rtl="0" algn="l">
                        <a:spcBef>
                          <a:spcPts val="0"/>
                        </a:spcBef>
                        <a:spcAft>
                          <a:spcPts val="0"/>
                        </a:spcAft>
                        <a:buNone/>
                      </a:pPr>
                      <a:r>
                        <a:rPr lang="en"/>
                        <a:t>0.2654</a:t>
                      </a:r>
                      <a:endParaRPr/>
                    </a:p>
                  </a:txBody>
                  <a:tcPr marT="91425" marB="91425" marR="91425" marL="91425"/>
                </a:tc>
              </a:tr>
              <a:tr h="381000">
                <a:tc>
                  <a:txBody>
                    <a:bodyPr/>
                    <a:lstStyle/>
                    <a:p>
                      <a:pPr indent="0" lvl="0" marL="0" rtl="0" algn="l">
                        <a:spcBef>
                          <a:spcPts val="0"/>
                        </a:spcBef>
                        <a:spcAft>
                          <a:spcPts val="0"/>
                        </a:spcAft>
                        <a:buNone/>
                      </a:pPr>
                      <a:r>
                        <a:rPr lang="en"/>
                        <a:t>KNN Regressor (30 neighbours)</a:t>
                      </a:r>
                      <a:endParaRPr/>
                    </a:p>
                  </a:txBody>
                  <a:tcPr marT="91425" marB="91425" marR="91425" marL="91425"/>
                </a:tc>
                <a:tc>
                  <a:txBody>
                    <a:bodyPr/>
                    <a:lstStyle/>
                    <a:p>
                      <a:pPr indent="0" lvl="0" marL="0" rtl="0" algn="l">
                        <a:spcBef>
                          <a:spcPts val="0"/>
                        </a:spcBef>
                        <a:spcAft>
                          <a:spcPts val="0"/>
                        </a:spcAft>
                        <a:buNone/>
                      </a:pPr>
                      <a:r>
                        <a:rPr lang="en"/>
                        <a:t>0.2460</a:t>
                      </a:r>
                      <a:endParaRPr/>
                    </a:p>
                  </a:txBody>
                  <a:tcPr marT="91425" marB="91425" marR="91425" marL="91425"/>
                </a:tc>
              </a:tr>
              <a:tr h="381000">
                <a:tc>
                  <a:txBody>
                    <a:bodyPr/>
                    <a:lstStyle/>
                    <a:p>
                      <a:pPr indent="0" lvl="0" marL="0" rtl="0" algn="l">
                        <a:spcBef>
                          <a:spcPts val="0"/>
                        </a:spcBef>
                        <a:spcAft>
                          <a:spcPts val="0"/>
                        </a:spcAft>
                        <a:buNone/>
                      </a:pPr>
                      <a:r>
                        <a:rPr lang="en"/>
                        <a:t>Decision Tree Regressor</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0.4743</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 Regressor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XGBoost Regressor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0.2378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ANN (50 epochs)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0.2293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12. </a:t>
            </a:r>
            <a:r>
              <a:rPr b="1" lang="en" u="sng">
                <a:solidFill>
                  <a:srgbClr val="4A86E8"/>
                </a:solidFill>
              </a:rPr>
              <a:t>Conclusion/Observations</a:t>
            </a:r>
            <a:endParaRPr b="1" u="sng">
              <a:solidFill>
                <a:srgbClr val="4A86E8"/>
              </a:solidFill>
            </a:endParaRPr>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dataset had 27 attributes but only 18 were of actual use. </a:t>
            </a:r>
            <a:endParaRPr/>
          </a:p>
          <a:p>
            <a:pPr indent="-342900" lvl="0" marL="457200" rtl="0" algn="l">
              <a:spcBef>
                <a:spcPts val="0"/>
              </a:spcBef>
              <a:spcAft>
                <a:spcPts val="0"/>
              </a:spcAft>
              <a:buSzPts val="1800"/>
              <a:buChar char="●"/>
            </a:pPr>
            <a:r>
              <a:rPr lang="en"/>
              <a:t>4 attributes were categorical type. </a:t>
            </a:r>
            <a:endParaRPr/>
          </a:p>
          <a:p>
            <a:pPr indent="-342900" lvl="0" marL="457200" rtl="0" algn="l">
              <a:spcBef>
                <a:spcPts val="0"/>
              </a:spcBef>
              <a:spcAft>
                <a:spcPts val="0"/>
              </a:spcAft>
              <a:buSzPts val="1800"/>
              <a:buChar char="●"/>
            </a:pPr>
            <a:r>
              <a:rPr lang="en"/>
              <a:t>2 attributes have infinite Variance Inflation Factor. So need to be removed.</a:t>
            </a:r>
            <a:endParaRPr/>
          </a:p>
          <a:p>
            <a:pPr indent="-342900" lvl="0" marL="457200" rtl="0" algn="l">
              <a:spcBef>
                <a:spcPts val="0"/>
              </a:spcBef>
              <a:spcAft>
                <a:spcPts val="0"/>
              </a:spcAft>
              <a:buSzPts val="1800"/>
              <a:buChar char="●"/>
            </a:pPr>
            <a:r>
              <a:rPr lang="en"/>
              <a:t>Dropping attributes having outliers doesn’t help much. </a:t>
            </a:r>
            <a:endParaRPr/>
          </a:p>
          <a:p>
            <a:pPr indent="-342900" lvl="0" marL="457200" rtl="0" algn="l">
              <a:spcBef>
                <a:spcPts val="0"/>
              </a:spcBef>
              <a:spcAft>
                <a:spcPts val="0"/>
              </a:spcAft>
              <a:buSzPts val="1800"/>
              <a:buChar char="●"/>
            </a:pPr>
            <a:r>
              <a:rPr lang="en"/>
              <a:t>Correlation between attributes and output is between -2 to 2. But that doesn’t imply that there is no correlation between them.</a:t>
            </a:r>
            <a:endParaRPr/>
          </a:p>
          <a:p>
            <a:pPr indent="-342900" lvl="0" marL="457200" rtl="0" algn="l">
              <a:spcBef>
                <a:spcPts val="0"/>
              </a:spcBef>
              <a:spcAft>
                <a:spcPts val="0"/>
              </a:spcAft>
              <a:buSzPts val="1800"/>
              <a:buChar char="●"/>
            </a:pPr>
            <a:r>
              <a:rPr lang="en"/>
              <a:t>The most important observation is that dimensionality reduction helps a little bit in this example dataset. </a:t>
            </a:r>
            <a:endParaRPr/>
          </a:p>
          <a:p>
            <a:pPr indent="-342900" lvl="0" marL="457200" rtl="0" algn="l">
              <a:spcBef>
                <a:spcPts val="0"/>
              </a:spcBef>
              <a:spcAft>
                <a:spcPts val="0"/>
              </a:spcAft>
              <a:buSzPts val="1800"/>
              <a:buChar char="●"/>
            </a:pPr>
            <a:r>
              <a:rPr lang="en"/>
              <a:t>Finally, after trying with other models, ANN performs the best.</a:t>
            </a:r>
            <a:endParaRPr/>
          </a:p>
          <a:p>
            <a:pPr indent="-342900" lvl="0" marL="457200" rtl="0" algn="l">
              <a:spcBef>
                <a:spcPts val="0"/>
              </a:spcBef>
              <a:spcAft>
                <a:spcPts val="0"/>
              </a:spcAft>
              <a:buSzPts val="1800"/>
              <a:buChar char="●"/>
            </a:pPr>
            <a:r>
              <a:rPr lang="en"/>
              <a:t>K-fold cross validation can be used.</a:t>
            </a:r>
            <a:endParaRPr/>
          </a:p>
          <a:p>
            <a:pPr indent="-342900" lvl="0" marL="457200" rtl="0" algn="l">
              <a:spcBef>
                <a:spcPts val="0"/>
              </a:spcBef>
              <a:spcAft>
                <a:spcPts val="0"/>
              </a:spcAft>
              <a:buSzPts val="1800"/>
              <a:buChar char="●"/>
            </a:pPr>
            <a:r>
              <a:rPr lang="en"/>
              <a:t>‘Nan’ values can be filled with mean values of particular column.</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4A86E8"/>
                </a:solidFill>
                <a:latin typeface="Raleway"/>
                <a:ea typeface="Raleway"/>
                <a:cs typeface="Raleway"/>
                <a:sym typeface="Raleway"/>
              </a:rPr>
              <a:t>Flow</a:t>
            </a:r>
            <a:endParaRPr b="1" u="sng">
              <a:solidFill>
                <a:srgbClr val="4A86E8"/>
              </a:solidFill>
              <a:latin typeface="Raleway"/>
              <a:ea typeface="Raleway"/>
              <a:cs typeface="Raleway"/>
              <a:sym typeface="Raleway"/>
            </a:endParaRPr>
          </a:p>
        </p:txBody>
      </p:sp>
      <p:sp>
        <p:nvSpPr>
          <p:cNvPr id="92" name="Google Shape;92;p14"/>
          <p:cNvSpPr txBox="1"/>
          <p:nvPr>
            <p:ph idx="1" type="body"/>
          </p:nvPr>
        </p:nvSpPr>
        <p:spPr>
          <a:xfrm>
            <a:off x="311700" y="1229875"/>
            <a:ext cx="8520600" cy="33390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Dataset Overview</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Problem Overview</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Removing Useless Attributes</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Data Preprocessing</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Attributes after Pre-Processing</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Data Visualization</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Data Analysis</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Dimensionality Reduction (PCA)</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Best Model (ANN)</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Results before dimensionality reduction</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Results after dimensionality reduction</a:t>
            </a:r>
            <a:endParaRPr sz="1600">
              <a:latin typeface="Raleway"/>
              <a:ea typeface="Raleway"/>
              <a:cs typeface="Raleway"/>
              <a:sym typeface="Raleway"/>
            </a:endParaRPr>
          </a:p>
          <a:p>
            <a:pPr indent="-330200" lvl="0" marL="457200" rtl="0" algn="l">
              <a:spcBef>
                <a:spcPts val="0"/>
              </a:spcBef>
              <a:spcAft>
                <a:spcPts val="0"/>
              </a:spcAft>
              <a:buSzPts val="1600"/>
              <a:buFont typeface="Raleway"/>
              <a:buAutoNum type="arabicPeriod"/>
            </a:pPr>
            <a:r>
              <a:rPr lang="en" sz="1600">
                <a:latin typeface="Raleway"/>
                <a:ea typeface="Raleway"/>
                <a:cs typeface="Raleway"/>
                <a:sym typeface="Raleway"/>
              </a:rPr>
              <a:t>Conclusion/Observations</a:t>
            </a:r>
            <a:endParaRPr sz="1600">
              <a:latin typeface="Raleway"/>
              <a:ea typeface="Raleway"/>
              <a:cs typeface="Raleway"/>
              <a:sym typeface="Raleway"/>
            </a:endParaRPr>
          </a:p>
          <a:p>
            <a:pPr indent="0" lvl="0" marL="0" rtl="0" algn="l">
              <a:spcBef>
                <a:spcPts val="1600"/>
              </a:spcBef>
              <a:spcAft>
                <a:spcPts val="1600"/>
              </a:spcAft>
              <a:buNone/>
            </a:pPr>
            <a:r>
              <a:t/>
            </a:r>
            <a:endParaRPr sz="16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600">
                <a:solidFill>
                  <a:srgbClr val="4A86E8"/>
                </a:solidFill>
              </a:rPr>
              <a:t>Thanks</a:t>
            </a:r>
            <a:endParaRPr sz="9600">
              <a:solidFill>
                <a:srgbClr val="4A86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A86E8"/>
              </a:buClr>
              <a:buSzPts val="3000"/>
              <a:buFont typeface="Raleway"/>
              <a:buAutoNum type="arabicPeriod"/>
            </a:pPr>
            <a:r>
              <a:rPr b="1" lang="en" u="sng">
                <a:solidFill>
                  <a:srgbClr val="4A86E8"/>
                </a:solidFill>
                <a:latin typeface="Raleway"/>
                <a:ea typeface="Raleway"/>
                <a:cs typeface="Raleway"/>
                <a:sym typeface="Raleway"/>
              </a:rPr>
              <a:t>Dataset Overview	</a:t>
            </a:r>
            <a:endParaRPr b="1" u="sng">
              <a:solidFill>
                <a:srgbClr val="4A86E8"/>
              </a:solidFill>
              <a:latin typeface="Raleway"/>
              <a:ea typeface="Raleway"/>
              <a:cs typeface="Raleway"/>
              <a:sym typeface="Raleway"/>
            </a:endParaRPr>
          </a:p>
        </p:txBody>
      </p:sp>
      <p:pic>
        <p:nvPicPr>
          <p:cNvPr id="98" name="Google Shape;98;p15"/>
          <p:cNvPicPr preferRelativeResize="0"/>
          <p:nvPr/>
        </p:nvPicPr>
        <p:blipFill>
          <a:blip r:embed="rId3">
            <a:alphaModFix/>
          </a:blip>
          <a:stretch>
            <a:fillRect/>
          </a:stretch>
        </p:blipFill>
        <p:spPr>
          <a:xfrm>
            <a:off x="409050" y="1229100"/>
            <a:ext cx="8734950" cy="3662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660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2.  </a:t>
            </a:r>
            <a:r>
              <a:rPr b="1" lang="en" u="sng">
                <a:solidFill>
                  <a:srgbClr val="4A86E8"/>
                </a:solidFill>
                <a:latin typeface="Raleway"/>
                <a:ea typeface="Raleway"/>
                <a:cs typeface="Raleway"/>
                <a:sym typeface="Raleway"/>
              </a:rPr>
              <a:t>Problem Overview</a:t>
            </a:r>
            <a:endParaRPr b="1" u="sng">
              <a:solidFill>
                <a:srgbClr val="4A86E8"/>
              </a:solidFill>
              <a:latin typeface="Raleway"/>
              <a:ea typeface="Raleway"/>
              <a:cs typeface="Raleway"/>
              <a:sym typeface="Raleway"/>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Raleway"/>
              <a:buAutoNum type="arabicPeriod"/>
            </a:pPr>
            <a:r>
              <a:rPr lang="en" sz="2000">
                <a:latin typeface="Raleway"/>
                <a:ea typeface="Raleway"/>
                <a:cs typeface="Raleway"/>
                <a:sym typeface="Raleway"/>
              </a:rPr>
              <a:t>This problem is a regression based problem. </a:t>
            </a:r>
            <a:endParaRPr sz="2000">
              <a:latin typeface="Raleway"/>
              <a:ea typeface="Raleway"/>
              <a:cs typeface="Raleway"/>
              <a:sym typeface="Raleway"/>
            </a:endParaRPr>
          </a:p>
          <a:p>
            <a:pPr indent="-355600" lvl="0" marL="457200" rtl="0" algn="just">
              <a:spcBef>
                <a:spcPts val="0"/>
              </a:spcBef>
              <a:spcAft>
                <a:spcPts val="0"/>
              </a:spcAft>
              <a:buSzPts val="2000"/>
              <a:buFont typeface="Raleway"/>
              <a:buAutoNum type="arabicPeriod"/>
            </a:pPr>
            <a:r>
              <a:rPr lang="en" sz="2000">
                <a:latin typeface="Raleway"/>
                <a:ea typeface="Raleway"/>
                <a:cs typeface="Raleway"/>
                <a:sym typeface="Raleway"/>
              </a:rPr>
              <a:t>The attribute ‘is_goal’ is the output. It’s either 0 or 1. </a:t>
            </a:r>
            <a:endParaRPr sz="2000">
              <a:latin typeface="Raleway"/>
              <a:ea typeface="Raleway"/>
              <a:cs typeface="Raleway"/>
              <a:sym typeface="Raleway"/>
            </a:endParaRPr>
          </a:p>
          <a:p>
            <a:pPr indent="-355600" lvl="0" marL="457200" rtl="0" algn="just">
              <a:spcBef>
                <a:spcPts val="0"/>
              </a:spcBef>
              <a:spcAft>
                <a:spcPts val="0"/>
              </a:spcAft>
              <a:buSzPts val="2000"/>
              <a:buFont typeface="Raleway"/>
              <a:buAutoNum type="arabicPeriod"/>
            </a:pPr>
            <a:r>
              <a:rPr lang="en" sz="2000">
                <a:latin typeface="Raleway"/>
                <a:ea typeface="Raleway"/>
                <a:cs typeface="Raleway"/>
                <a:sym typeface="Raleway"/>
              </a:rPr>
              <a:t>But the expected output is a probability value between 0 and 1. </a:t>
            </a:r>
            <a:endParaRPr sz="2000">
              <a:latin typeface="Raleway"/>
              <a:ea typeface="Raleway"/>
              <a:cs typeface="Raleway"/>
              <a:sym typeface="Raleway"/>
            </a:endParaRPr>
          </a:p>
          <a:p>
            <a:pPr indent="-355600" lvl="0" marL="457200" rtl="0" algn="just">
              <a:spcBef>
                <a:spcPts val="0"/>
              </a:spcBef>
              <a:spcAft>
                <a:spcPts val="0"/>
              </a:spcAft>
              <a:buSzPts val="2000"/>
              <a:buFont typeface="Raleway"/>
              <a:buAutoNum type="arabicPeriod"/>
            </a:pPr>
            <a:r>
              <a:rPr lang="en" sz="2000">
                <a:latin typeface="Raleway"/>
                <a:ea typeface="Raleway"/>
                <a:cs typeface="Raleway"/>
                <a:sym typeface="Raleway"/>
              </a:rPr>
              <a:t>Based on the </a:t>
            </a:r>
            <a:r>
              <a:rPr b="1" lang="en" sz="2000">
                <a:latin typeface="Raleway"/>
                <a:ea typeface="Raleway"/>
                <a:cs typeface="Raleway"/>
                <a:sym typeface="Raleway"/>
              </a:rPr>
              <a:t>27 attribute input vector</a:t>
            </a:r>
            <a:r>
              <a:rPr lang="en" sz="2000">
                <a:latin typeface="Raleway"/>
                <a:ea typeface="Raleway"/>
                <a:cs typeface="Raleway"/>
                <a:sym typeface="Raleway"/>
              </a:rPr>
              <a:t>, predict the probability of happening of goal. </a:t>
            </a:r>
            <a:endParaRPr sz="2000">
              <a:latin typeface="Raleway"/>
              <a:ea typeface="Raleway"/>
              <a:cs typeface="Raleway"/>
              <a:sym typeface="Raleway"/>
            </a:endParaRPr>
          </a:p>
          <a:p>
            <a:pPr indent="-355600" lvl="0" marL="457200" rtl="0" algn="just">
              <a:spcBef>
                <a:spcPts val="0"/>
              </a:spcBef>
              <a:spcAft>
                <a:spcPts val="0"/>
              </a:spcAft>
              <a:buSzPts val="2000"/>
              <a:buFont typeface="Raleway"/>
              <a:buAutoNum type="arabicPeriod"/>
            </a:pPr>
            <a:r>
              <a:rPr lang="en" sz="2000">
                <a:latin typeface="Raleway"/>
                <a:ea typeface="Raleway"/>
                <a:cs typeface="Raleway"/>
                <a:sym typeface="Raleway"/>
              </a:rPr>
              <a:t>How to approach solving this? We need regression models. </a:t>
            </a:r>
            <a:endParaRPr sz="2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3.  </a:t>
            </a:r>
            <a:r>
              <a:rPr b="1" lang="en" u="sng">
                <a:solidFill>
                  <a:srgbClr val="4A86E8"/>
                </a:solidFill>
                <a:latin typeface="Raleway"/>
                <a:ea typeface="Raleway"/>
                <a:cs typeface="Raleway"/>
                <a:sym typeface="Raleway"/>
              </a:rPr>
              <a:t>Removing Useless Attributes</a:t>
            </a:r>
            <a:endParaRPr b="1" u="sng">
              <a:solidFill>
                <a:srgbClr val="4A86E8"/>
              </a:solidFill>
              <a:latin typeface="Raleway"/>
              <a:ea typeface="Raleway"/>
              <a:cs typeface="Raleway"/>
              <a:sym typeface="Raleway"/>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AutoNum type="arabicPeriod"/>
            </a:pPr>
            <a:r>
              <a:rPr lang="en" sz="2000">
                <a:latin typeface="Raleway"/>
                <a:ea typeface="Raleway"/>
                <a:cs typeface="Raleway"/>
                <a:sym typeface="Raleway"/>
              </a:rPr>
              <a:t>'Shot_id_number', '</a:t>
            </a:r>
            <a:r>
              <a:rPr lang="en" sz="2000">
                <a:latin typeface="Raleway"/>
                <a:ea typeface="Raleway"/>
                <a:cs typeface="Raleway"/>
                <a:sym typeface="Raleway"/>
              </a:rPr>
              <a:t>m</a:t>
            </a:r>
            <a:r>
              <a:rPr lang="en" sz="2000">
                <a:latin typeface="Raleway"/>
                <a:ea typeface="Raleway"/>
                <a:cs typeface="Raleway"/>
                <a:sym typeface="Raleway"/>
              </a:rPr>
              <a:t>atch_event_id' (ID’s don’t contribute)</a:t>
            </a:r>
            <a:endParaRPr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lang="en" sz="2000">
                <a:latin typeface="Raleway"/>
                <a:ea typeface="Raleway"/>
                <a:cs typeface="Raleway"/>
                <a:sym typeface="Raleway"/>
              </a:rPr>
              <a:t>'Game_season' (Month and Year doesn’t matter for goal)</a:t>
            </a:r>
            <a:endParaRPr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lang="en" sz="2000">
                <a:latin typeface="Raleway"/>
                <a:ea typeface="Raleway"/>
                <a:cs typeface="Raleway"/>
                <a:sym typeface="Raleway"/>
              </a:rPr>
              <a:t> '</a:t>
            </a:r>
            <a:r>
              <a:rPr lang="en" sz="2000">
                <a:latin typeface="Raleway"/>
                <a:ea typeface="Raleway"/>
                <a:cs typeface="Raleway"/>
                <a:sym typeface="Raleway"/>
              </a:rPr>
              <a:t>t</a:t>
            </a:r>
            <a:r>
              <a:rPr lang="en" sz="2000">
                <a:latin typeface="Raleway"/>
                <a:ea typeface="Raleway"/>
                <a:cs typeface="Raleway"/>
                <a:sym typeface="Raleway"/>
              </a:rPr>
              <a:t>eam_name', (Since Team name = Manchester United Only)</a:t>
            </a:r>
            <a:endParaRPr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lang="en" sz="2000">
                <a:latin typeface="Raleway"/>
                <a:ea typeface="Raleway"/>
                <a:cs typeface="Raleway"/>
                <a:sym typeface="Raleway"/>
              </a:rPr>
              <a:t>'Date_of_game' </a:t>
            </a:r>
            <a:endParaRPr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lang="en" sz="2000">
                <a:latin typeface="Raleway"/>
                <a:ea typeface="Raleway"/>
                <a:cs typeface="Raleway"/>
                <a:sym typeface="Raleway"/>
              </a:rPr>
              <a:t>''Match_id', 'team_id', (Again ID’s)</a:t>
            </a:r>
            <a:endParaRPr sz="2000">
              <a:latin typeface="Raleway"/>
              <a:ea typeface="Raleway"/>
              <a:cs typeface="Raleway"/>
              <a:sym typeface="Raleway"/>
            </a:endParaRPr>
          </a:p>
          <a:p>
            <a:pPr indent="0" lvl="0" marL="457200" rtl="0" algn="l">
              <a:spcBef>
                <a:spcPts val="1600"/>
              </a:spcBef>
              <a:spcAft>
                <a:spcPts val="1600"/>
              </a:spcAft>
              <a:buNone/>
            </a:pPr>
            <a:r>
              <a:t/>
            </a:r>
            <a:endParaRPr sz="20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4. </a:t>
            </a:r>
            <a:r>
              <a:rPr b="1" lang="en" u="sng">
                <a:solidFill>
                  <a:srgbClr val="4A86E8"/>
                </a:solidFill>
                <a:latin typeface="Raleway"/>
                <a:ea typeface="Raleway"/>
                <a:cs typeface="Raleway"/>
                <a:sym typeface="Raleway"/>
              </a:rPr>
              <a:t>Data Pre-processing</a:t>
            </a:r>
            <a:endParaRPr b="1" u="sng">
              <a:solidFill>
                <a:srgbClr val="4A86E8"/>
              </a:solidFill>
              <a:latin typeface="Raleway"/>
              <a:ea typeface="Raleway"/>
              <a:cs typeface="Raleway"/>
              <a:sym typeface="Raleway"/>
            </a:endParaRPr>
          </a:p>
        </p:txBody>
      </p:sp>
      <p:sp>
        <p:nvSpPr>
          <p:cNvPr id="116" name="Google Shape;116;p18"/>
          <p:cNvSpPr txBox="1"/>
          <p:nvPr/>
        </p:nvSpPr>
        <p:spPr>
          <a:xfrm>
            <a:off x="311700" y="1230925"/>
            <a:ext cx="8300100" cy="3000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Font typeface="Raleway"/>
              <a:buAutoNum type="arabicPeriod"/>
            </a:pPr>
            <a:r>
              <a:rPr lang="en" sz="1900">
                <a:solidFill>
                  <a:schemeClr val="dk2"/>
                </a:solidFill>
                <a:latin typeface="Raleway"/>
                <a:ea typeface="Raleway"/>
                <a:cs typeface="Raleway"/>
                <a:sym typeface="Raleway"/>
              </a:rPr>
              <a:t>Convert home/away to 0.8 for in home, 0.2 for out of home matches, 0 for Nan. </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AutoNum type="arabicPeriod"/>
            </a:pPr>
            <a:r>
              <a:rPr lang="en" sz="1900">
                <a:solidFill>
                  <a:schemeClr val="dk2"/>
                </a:solidFill>
                <a:latin typeface="Raleway"/>
                <a:ea typeface="Raleway"/>
                <a:cs typeface="Raleway"/>
                <a:sym typeface="Raleway"/>
              </a:rPr>
              <a:t>Combine columns 'type_of_shot', 'type_of_combined_shot' to one column</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AutoNum type="arabicPeriod"/>
            </a:pPr>
            <a:r>
              <a:rPr lang="en" sz="1900">
                <a:solidFill>
                  <a:schemeClr val="dk2"/>
                </a:solidFill>
                <a:latin typeface="Raleway"/>
                <a:ea typeface="Raleway"/>
                <a:cs typeface="Raleway"/>
                <a:sym typeface="Raleway"/>
              </a:rPr>
              <a:t> Dropping rows having ‘is_goal’ as ‘nan’.</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AutoNum type="arabicPeriod"/>
            </a:pPr>
            <a:r>
              <a:rPr lang="en" sz="1900">
                <a:solidFill>
                  <a:schemeClr val="dk2"/>
                </a:solidFill>
                <a:latin typeface="Raleway"/>
                <a:ea typeface="Raleway"/>
                <a:cs typeface="Raleway"/>
                <a:sym typeface="Raleway"/>
              </a:rPr>
              <a:t> Convert categorical attributes to numerical values (0,1, 2….)</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AutoNum type="arabicPeriod"/>
            </a:pPr>
            <a:r>
              <a:rPr lang="en" sz="1900">
                <a:solidFill>
                  <a:schemeClr val="dk2"/>
                </a:solidFill>
                <a:latin typeface="Raleway"/>
                <a:ea typeface="Raleway"/>
                <a:cs typeface="Raleway"/>
                <a:sym typeface="Raleway"/>
              </a:rPr>
              <a:t>Categorical Attributes:  ‘game_season’, ‘area_of_shot’, ‘shot_basics’, ‘range_of_shot’, ‘home/away’, ‘lat/lng’, ‘type_of_shot’, ‘type_of_combined_shot’, </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AutoNum type="arabicPeriod"/>
            </a:pPr>
            <a:r>
              <a:rPr lang="en" sz="1900">
                <a:solidFill>
                  <a:schemeClr val="dk2"/>
                </a:solidFill>
                <a:latin typeface="Raleway"/>
                <a:ea typeface="Raleway"/>
                <a:cs typeface="Raleway"/>
                <a:sym typeface="Raleway"/>
              </a:rPr>
              <a:t> Find X and Y for fitting model</a:t>
            </a:r>
            <a:endParaRPr sz="19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5.  </a:t>
            </a:r>
            <a:r>
              <a:rPr b="1" lang="en" u="sng">
                <a:solidFill>
                  <a:srgbClr val="4A86E8"/>
                </a:solidFill>
                <a:latin typeface="Raleway"/>
                <a:ea typeface="Raleway"/>
                <a:cs typeface="Raleway"/>
                <a:sym typeface="Raleway"/>
              </a:rPr>
              <a:t>Attributes left after Pre-Processing (18)</a:t>
            </a:r>
            <a:endParaRPr b="1" u="sng">
              <a:solidFill>
                <a:srgbClr val="4A86E8"/>
              </a:solidFill>
              <a:latin typeface="Raleway"/>
              <a:ea typeface="Raleway"/>
              <a:cs typeface="Raleway"/>
              <a:sym typeface="Raleway"/>
            </a:endParaRPr>
          </a:p>
        </p:txBody>
      </p:sp>
      <p:pic>
        <p:nvPicPr>
          <p:cNvPr id="122" name="Google Shape;122;p19"/>
          <p:cNvPicPr preferRelativeResize="0"/>
          <p:nvPr/>
        </p:nvPicPr>
        <p:blipFill>
          <a:blip r:embed="rId3">
            <a:alphaModFix/>
          </a:blip>
          <a:stretch>
            <a:fillRect/>
          </a:stretch>
        </p:blipFill>
        <p:spPr>
          <a:xfrm>
            <a:off x="448350" y="1126325"/>
            <a:ext cx="7680325" cy="2756600"/>
          </a:xfrm>
          <a:prstGeom prst="rect">
            <a:avLst/>
          </a:prstGeom>
          <a:noFill/>
          <a:ln cap="flat" cmpd="sng" w="9525">
            <a:solidFill>
              <a:schemeClr val="dk2"/>
            </a:solidFill>
            <a:prstDash val="solid"/>
            <a:round/>
            <a:headEnd len="sm" w="sm" type="none"/>
            <a:tailEnd len="sm" w="sm" type="none"/>
          </a:ln>
        </p:spPr>
      </p:pic>
      <p:sp>
        <p:nvSpPr>
          <p:cNvPr id="123" name="Google Shape;123;p19"/>
          <p:cNvSpPr txBox="1"/>
          <p:nvPr/>
        </p:nvSpPr>
        <p:spPr>
          <a:xfrm>
            <a:off x="451150" y="4027875"/>
            <a:ext cx="445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‘Is_goal’ is the output attribute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aleway"/>
                <a:ea typeface="Raleway"/>
                <a:cs typeface="Raleway"/>
                <a:sym typeface="Raleway"/>
              </a:rPr>
              <a:t>6.</a:t>
            </a:r>
            <a:r>
              <a:rPr lang="en"/>
              <a:t> </a:t>
            </a:r>
            <a:r>
              <a:rPr b="1" lang="en" u="sng">
                <a:solidFill>
                  <a:srgbClr val="4A86E8"/>
                </a:solidFill>
                <a:latin typeface="Raleway"/>
                <a:ea typeface="Raleway"/>
                <a:cs typeface="Raleway"/>
                <a:sym typeface="Raleway"/>
              </a:rPr>
              <a:t>Data Visualization</a:t>
            </a:r>
            <a:endParaRPr b="1" u="sng">
              <a:solidFill>
                <a:srgbClr val="4A86E8"/>
              </a:solidFill>
              <a:latin typeface="Raleway"/>
              <a:ea typeface="Raleway"/>
              <a:cs typeface="Raleway"/>
              <a:sym typeface="Raleway"/>
            </a:endParaRPr>
          </a:p>
          <a:p>
            <a:pPr indent="0" lvl="0" marL="0" rtl="0" algn="l">
              <a:spcBef>
                <a:spcPts val="0"/>
              </a:spcBef>
              <a:spcAft>
                <a:spcPts val="0"/>
              </a:spcAft>
              <a:buNone/>
            </a:pPr>
            <a:r>
              <a:t/>
            </a:r>
            <a:endParaRPr b="1" u="sng">
              <a:solidFill>
                <a:srgbClr val="4A86E8"/>
              </a:solidFill>
              <a:latin typeface="Raleway"/>
              <a:ea typeface="Raleway"/>
              <a:cs typeface="Raleway"/>
              <a:sym typeface="Raleway"/>
            </a:endParaRPr>
          </a:p>
        </p:txBody>
      </p:sp>
      <p:pic>
        <p:nvPicPr>
          <p:cNvPr id="129" name="Google Shape;129;p20"/>
          <p:cNvPicPr preferRelativeResize="0"/>
          <p:nvPr/>
        </p:nvPicPr>
        <p:blipFill>
          <a:blip r:embed="rId3">
            <a:alphaModFix/>
          </a:blip>
          <a:stretch>
            <a:fillRect/>
          </a:stretch>
        </p:blipFill>
        <p:spPr>
          <a:xfrm>
            <a:off x="152400" y="1170200"/>
            <a:ext cx="4743450" cy="3714750"/>
          </a:xfrm>
          <a:prstGeom prst="rect">
            <a:avLst/>
          </a:prstGeom>
          <a:noFill/>
          <a:ln cap="flat" cmpd="sng" w="9525">
            <a:solidFill>
              <a:schemeClr val="dk2"/>
            </a:solidFill>
            <a:prstDash val="solid"/>
            <a:round/>
            <a:headEnd len="sm" w="sm" type="none"/>
            <a:tailEnd len="sm" w="sm" type="none"/>
          </a:ln>
        </p:spPr>
      </p:pic>
      <p:sp>
        <p:nvSpPr>
          <p:cNvPr id="130" name="Google Shape;130;p20"/>
          <p:cNvSpPr txBox="1"/>
          <p:nvPr/>
        </p:nvSpPr>
        <p:spPr>
          <a:xfrm>
            <a:off x="4895850" y="1170125"/>
            <a:ext cx="2719800" cy="37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Correlation Matrix</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Observations: </a:t>
            </a:r>
            <a:endParaRPr b="1">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Any Multicollinearity?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See Blue patches and green patches too- Is that a problem?</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  'shot_basics' and 'range_of_shot' are highly correlated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 'area_of_shot' and 'range_of_shot' are also highly correlated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 'range_of_shot' and 'distance_of_shot' are correlated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 'range_of_shot' and 'location_y' are also correlated</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4A86E8"/>
                </a:solidFill>
              </a:rPr>
              <a:t>Correlation of Attributes with ‘is_goal’</a:t>
            </a:r>
            <a:endParaRPr b="1" u="sng">
              <a:solidFill>
                <a:srgbClr val="4A86E8"/>
              </a:solidFill>
            </a:endParaRPr>
          </a:p>
        </p:txBody>
      </p:sp>
      <p:pic>
        <p:nvPicPr>
          <p:cNvPr id="136" name="Google Shape;136;p21"/>
          <p:cNvPicPr preferRelativeResize="0"/>
          <p:nvPr/>
        </p:nvPicPr>
        <p:blipFill>
          <a:blip r:embed="rId3">
            <a:alphaModFix/>
          </a:blip>
          <a:stretch>
            <a:fillRect/>
          </a:stretch>
        </p:blipFill>
        <p:spPr>
          <a:xfrm>
            <a:off x="0" y="1061575"/>
            <a:ext cx="9144000" cy="3820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