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p:notesSz cx="6858000" cy="9144000"/>
  <p:embeddedFontLst>
    <p:embeddedFont>
      <p:font typeface="Roboto" panose="02000000000000000000"/>
      <p:regular r:id="rId26"/>
    </p:embeddedFont>
    <p:embeddedFont>
      <p:font typeface="Raleway"/>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A9906A-E2B3-446A-8ADF-7C8E724342C1}"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63a4a8306f_0_7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3a4a8306f_0_7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619b4a7e5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19b4a7e5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63a4a8306f_0_8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a4a8306f_0_8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619b4a7e5e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19b4a7e5e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63c0d384d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c0d384d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64545e7007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545e7007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63a4a8306f_0_8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3a4a8306f_0_8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63a4a8306f_0_8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3a4a8306f_0_8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63a4a8306f_0_8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3a4a8306f_0_8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63a4a8306f_0_8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3a4a8306f_0_8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619b4a7e5e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19b4a7e5e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63a4a8306f_0_7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3a4a8306f_0_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63a4a8306f_0_7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3a4a8306f_0_7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63a4a8306f_0_7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3a4a8306f_0_7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63a4a8306f_0_7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3a4a8306f_0_7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63a4a8306f_0_7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3a4a8306f_0_7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63a4a8306f_0_7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3a4a8306f_0_7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63a4a8306f_0_7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a4a8306f_0_7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63a4a8306f_0_8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3a4a8306f_0_8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rtl="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rtl="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rgbClr val="4A86E8"/>
                </a:solidFill>
                <a:latin typeface="Raleway"/>
                <a:ea typeface="Raleway"/>
                <a:cs typeface="Raleway"/>
                <a:sym typeface="Raleway"/>
              </a:rPr>
              <a:t>Flow</a:t>
            </a:r>
            <a:endParaRPr b="1" u="sng">
              <a:solidFill>
                <a:srgbClr val="4A86E8"/>
              </a:solidFill>
              <a:latin typeface="Raleway"/>
              <a:ea typeface="Raleway"/>
              <a:cs typeface="Raleway"/>
              <a:sym typeface="Raleway"/>
            </a:endParaRPr>
          </a:p>
        </p:txBody>
      </p:sp>
      <p:sp>
        <p:nvSpPr>
          <p:cNvPr id="92" name="Google Shape;92;p14"/>
          <p:cNvSpPr txBox="1"/>
          <p:nvPr>
            <p:ph type="body" idx="1"/>
          </p:nvPr>
        </p:nvSpPr>
        <p:spPr>
          <a:xfrm>
            <a:off x="311700" y="1229875"/>
            <a:ext cx="8520600" cy="3339000"/>
          </a:xfrm>
          <a:prstGeom prst="rect">
            <a:avLst/>
          </a:prstGeom>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Dataset Overview</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Problem Overview</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Removing Useless Attributes</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Data Preprocessing</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Attributes after Pre-Processing</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Data Visualization</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Data Analysis</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Dimensionality Reduction (PCA)</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Best Model (ANN)</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Results before dimensionality reduction</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Results after dimensionality reduction</a:t>
            </a:r>
            <a:endParaRPr sz="1600">
              <a:latin typeface="Raleway"/>
              <a:ea typeface="Raleway"/>
              <a:cs typeface="Raleway"/>
              <a:sym typeface="Raleway"/>
            </a:endParaRPr>
          </a:p>
          <a:p>
            <a:pPr marL="457200" lvl="0" indent="-330200" algn="l" rtl="0">
              <a:spcBef>
                <a:spcPts val="0"/>
              </a:spcBef>
              <a:spcAft>
                <a:spcPts val="0"/>
              </a:spcAft>
              <a:buSzPts val="1600"/>
              <a:buFont typeface="Raleway"/>
              <a:buAutoNum type="arabicPeriod"/>
            </a:pPr>
            <a:r>
              <a:rPr lang="en-GB" sz="1600">
                <a:latin typeface="Raleway"/>
                <a:ea typeface="Raleway"/>
                <a:cs typeface="Raleway"/>
                <a:sym typeface="Raleway"/>
              </a:rPr>
              <a:t>Conclusion/Observations</a:t>
            </a:r>
            <a:endParaRPr sz="1600">
              <a:latin typeface="Raleway"/>
              <a:ea typeface="Raleway"/>
              <a:cs typeface="Raleway"/>
              <a:sym typeface="Raleway"/>
            </a:endParaRPr>
          </a:p>
          <a:p>
            <a:pPr marL="0" lvl="0" indent="0" algn="l" rtl="0">
              <a:spcBef>
                <a:spcPts val="1600"/>
              </a:spcBef>
              <a:spcAft>
                <a:spcPts val="1600"/>
              </a:spcAft>
              <a:buNone/>
            </a:pPr>
            <a:endParaRPr sz="16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10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rgbClr val="4A86E8"/>
                </a:solidFill>
              </a:rPr>
              <a:t>Variance Inflation Factor</a:t>
            </a:r>
            <a:endParaRPr b="1" u="sng">
              <a:solidFill>
                <a:srgbClr val="4A86E8"/>
              </a:solidFill>
            </a:endParaRPr>
          </a:p>
          <a:p>
            <a:pPr marL="0" lvl="0" indent="0" algn="l" rtl="0">
              <a:spcBef>
                <a:spcPts val="0"/>
              </a:spcBef>
              <a:spcAft>
                <a:spcPts val="0"/>
              </a:spcAft>
              <a:buNone/>
            </a:pPr>
            <a:r>
              <a:rPr lang="en-GB" sz="1400">
                <a:solidFill>
                  <a:srgbClr val="4A86E8"/>
                </a:solidFill>
              </a:rPr>
              <a:t>As we can see, VIF is infinity for 'home/away' and 'type_of_shot', so we need to remove these attributes.</a:t>
            </a:r>
            <a:endParaRPr sz="1400">
              <a:solidFill>
                <a:srgbClr val="4A86E8"/>
              </a:solidFill>
            </a:endParaRPr>
          </a:p>
          <a:p>
            <a:pPr marL="0" lvl="0" indent="0" algn="l" rtl="0">
              <a:spcBef>
                <a:spcPts val="0"/>
              </a:spcBef>
              <a:spcAft>
                <a:spcPts val="0"/>
              </a:spcAft>
              <a:buNone/>
            </a:pPr>
            <a:r>
              <a:rPr lang="en-GB" sz="1400">
                <a:solidFill>
                  <a:srgbClr val="4A86E8"/>
                </a:solidFill>
              </a:rPr>
              <a:t>So now only 16 attributes are left.</a:t>
            </a:r>
            <a:endParaRPr sz="1400">
              <a:solidFill>
                <a:srgbClr val="4A86E8"/>
              </a:solidFill>
            </a:endParaRPr>
          </a:p>
        </p:txBody>
      </p:sp>
      <p:pic>
        <p:nvPicPr>
          <p:cNvPr id="149" name="Google Shape;149;p23"/>
          <p:cNvPicPr preferRelativeResize="0"/>
          <p:nvPr/>
        </p:nvPicPr>
        <p:blipFill>
          <a:blip r:embed="rId1"/>
          <a:stretch>
            <a:fillRect/>
          </a:stretch>
        </p:blipFill>
        <p:spPr>
          <a:xfrm>
            <a:off x="432600" y="1550325"/>
            <a:ext cx="7839075" cy="3319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7.  </a:t>
            </a:r>
            <a:r>
              <a:rPr lang="en-GB" b="1" u="sng">
                <a:solidFill>
                  <a:srgbClr val="4A86E8"/>
                </a:solidFill>
                <a:latin typeface="Raleway"/>
                <a:ea typeface="Raleway"/>
                <a:cs typeface="Raleway"/>
                <a:sym typeface="Raleway"/>
              </a:rPr>
              <a:t>Data Analysis</a:t>
            </a:r>
            <a:endParaRPr b="1" u="sng">
              <a:solidFill>
                <a:srgbClr val="4A86E8"/>
              </a:solidFill>
              <a:latin typeface="Raleway"/>
              <a:ea typeface="Raleway"/>
              <a:cs typeface="Raleway"/>
              <a:sym typeface="Raleway"/>
            </a:endParaRPr>
          </a:p>
        </p:txBody>
      </p:sp>
      <p:sp>
        <p:nvSpPr>
          <p:cNvPr id="155" name="Google Shape;155;p24"/>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t>Observation:</a:t>
            </a:r>
            <a:endParaRPr b="1" u="sng"/>
          </a:p>
          <a:p>
            <a:pPr marL="0" lvl="0" indent="0" algn="l" rtl="0">
              <a:spcBef>
                <a:spcPts val="1600"/>
              </a:spcBef>
              <a:spcAft>
                <a:spcPts val="0"/>
              </a:spcAft>
              <a:buNone/>
            </a:pPr>
            <a:r>
              <a:rPr lang="en-GB"/>
              <a:t>1. As we can see, 'location_y', 'distance_of_shot', 'remaining_min.1', 'power_of_shot.1', 'remaining_sec.1', 'distance_of_shot.1' have many outliers which may confuse regression models which are affected by outliers. Linear Regression model is worst affected by outliers. </a:t>
            </a:r>
            <a:endParaRPr lang="en-GB"/>
          </a:p>
          <a:p>
            <a:pPr marL="0" lvl="0" indent="0" algn="l" rtl="0">
              <a:spcBef>
                <a:spcPts val="1600"/>
              </a:spcBef>
              <a:spcAft>
                <a:spcPts val="1600"/>
              </a:spcAft>
              <a:buNone/>
            </a:pPr>
            <a:r>
              <a:rPr lang="en-GB"/>
              <a:t>2. Multicollinearity also exists among attributes which might also confuse the models.  </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rgbClr val="4A86E8"/>
                </a:solidFill>
              </a:rPr>
              <a:t>Final Attributes (16 left)</a:t>
            </a:r>
            <a:endParaRPr b="1" u="sng">
              <a:solidFill>
                <a:srgbClr val="4A86E8"/>
              </a:solidFill>
            </a:endParaRPr>
          </a:p>
        </p:txBody>
      </p:sp>
      <p:sp>
        <p:nvSpPr>
          <p:cNvPr id="161" name="Google Shape;161;p25"/>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'location_x', 'location_y',</a:t>
            </a:r>
            <a:endParaRPr lang="en-GB"/>
          </a:p>
          <a:p>
            <a:pPr marL="457200" lvl="0" indent="-342900" algn="l" rtl="0">
              <a:spcBef>
                <a:spcPts val="0"/>
              </a:spcBef>
              <a:spcAft>
                <a:spcPts val="0"/>
              </a:spcAft>
              <a:buSzPts val="1800"/>
              <a:buChar char="●"/>
            </a:pPr>
            <a:r>
              <a:rPr lang="en-GB"/>
              <a:t> 'remaining_min', 'power_of_shot', 'knockout_match', 'remaining_sec',</a:t>
            </a:r>
            <a:endParaRPr lang="en-GB"/>
          </a:p>
          <a:p>
            <a:pPr marL="457200" lvl="0" indent="-342900" algn="l" rtl="0">
              <a:spcBef>
                <a:spcPts val="0"/>
              </a:spcBef>
              <a:spcAft>
                <a:spcPts val="0"/>
              </a:spcAft>
              <a:buSzPts val="1800"/>
              <a:buChar char="●"/>
            </a:pPr>
            <a:r>
              <a:rPr lang="en-GB"/>
              <a:t> 'distance_of_shot', 'area_of_shot', 'shot_basics', 'range_of_shot', 'lat/lng',</a:t>
            </a:r>
            <a:endParaRPr lang="en-GB"/>
          </a:p>
          <a:p>
            <a:pPr marL="457200" lvl="0" indent="-342900" algn="l" rtl="0">
              <a:spcBef>
                <a:spcPts val="0"/>
              </a:spcBef>
              <a:spcAft>
                <a:spcPts val="0"/>
              </a:spcAft>
              <a:buSzPts val="1800"/>
              <a:buChar char="●"/>
            </a:pPr>
            <a:r>
              <a:rPr lang="en-GB"/>
              <a:t> 'remaining_min.1', 'power_of_shot.1', 'knockout_match.1', </a:t>
            </a:r>
            <a:endParaRPr lang="en-GB"/>
          </a:p>
          <a:p>
            <a:pPr marL="457200" lvl="0" indent="-342900" algn="l" rtl="0">
              <a:spcBef>
                <a:spcPts val="0"/>
              </a:spcBef>
              <a:spcAft>
                <a:spcPts val="0"/>
              </a:spcAft>
              <a:buSzPts val="1800"/>
              <a:buChar char="●"/>
            </a:pPr>
            <a:r>
              <a:rPr lang="en-GB"/>
              <a:t> 'remaining_sec.1', 'distance_of_shot.1'</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8</a:t>
            </a:r>
            <a:r>
              <a:rPr lang="en-GB" b="1">
                <a:solidFill>
                  <a:srgbClr val="4A86E8"/>
                </a:solidFill>
                <a:latin typeface="Raleway"/>
                <a:ea typeface="Raleway"/>
                <a:cs typeface="Raleway"/>
                <a:sym typeface="Raleway"/>
              </a:rPr>
              <a:t>.  </a:t>
            </a:r>
            <a:r>
              <a:rPr lang="en-GB" b="1" u="sng">
                <a:solidFill>
                  <a:srgbClr val="4A86E8"/>
                </a:solidFill>
                <a:latin typeface="Raleway"/>
                <a:ea typeface="Raleway"/>
                <a:cs typeface="Raleway"/>
                <a:sym typeface="Raleway"/>
              </a:rPr>
              <a:t>Dimensionality Reduction (PCA)</a:t>
            </a:r>
            <a:endParaRPr b="1" u="sng">
              <a:solidFill>
                <a:srgbClr val="4A86E8"/>
              </a:solidFill>
              <a:latin typeface="Raleway"/>
              <a:ea typeface="Raleway"/>
              <a:cs typeface="Raleway"/>
              <a:sym typeface="Raleway"/>
            </a:endParaRPr>
          </a:p>
          <a:p>
            <a:pPr marL="0" lvl="0" indent="0" algn="l" rtl="0">
              <a:spcBef>
                <a:spcPts val="0"/>
              </a:spcBef>
              <a:spcAft>
                <a:spcPts val="0"/>
              </a:spcAft>
              <a:buNone/>
            </a:pPr>
          </a:p>
        </p:txBody>
      </p:sp>
      <p:sp>
        <p:nvSpPr>
          <p:cNvPr id="167" name="Google Shape;167;p26"/>
          <p:cNvSpPr txBox="1"/>
          <p:nvPr>
            <p:ph type="body" idx="1"/>
          </p:nvPr>
        </p:nvSpPr>
        <p:spPr>
          <a:xfrm>
            <a:off x="311700" y="2876050"/>
            <a:ext cx="8520600" cy="1494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a:t> In the above array we see that the first feature explains roughly 19% of the variance within our data set while the first two explain 28.4 and so on. If we employ</a:t>
            </a:r>
            <a:r>
              <a:rPr lang="en-GB" b="1"/>
              <a:t> 14 features </a:t>
            </a:r>
            <a:r>
              <a:rPr lang="en-GB"/>
              <a:t>we capture 96.4% of the variance within the dataset, thus we gain very little by implementing an additional feature.</a:t>
            </a:r>
            <a:endParaRPr lang="en-GB"/>
          </a:p>
        </p:txBody>
      </p:sp>
      <p:pic>
        <p:nvPicPr>
          <p:cNvPr id="168" name="Google Shape;168;p26"/>
          <p:cNvPicPr preferRelativeResize="0"/>
          <p:nvPr/>
        </p:nvPicPr>
        <p:blipFill>
          <a:blip r:embed="rId1"/>
          <a:stretch>
            <a:fillRect/>
          </a:stretch>
        </p:blipFill>
        <p:spPr>
          <a:xfrm>
            <a:off x="311700" y="2049425"/>
            <a:ext cx="5162550" cy="590550"/>
          </a:xfrm>
          <a:prstGeom prst="rect">
            <a:avLst/>
          </a:prstGeom>
          <a:noFill/>
          <a:ln w="9525" cap="flat" cmpd="sng">
            <a:solidFill>
              <a:schemeClr val="dk2"/>
            </a:solidFill>
            <a:prstDash val="solid"/>
            <a:round/>
            <a:headEnd type="none" w="sm" len="sm"/>
            <a:tailEnd type="none" w="sm" len="sm"/>
          </a:ln>
        </p:spPr>
      </p:pic>
      <p:pic>
        <p:nvPicPr>
          <p:cNvPr id="169" name="Google Shape;169;p26"/>
          <p:cNvPicPr preferRelativeResize="0"/>
          <p:nvPr/>
        </p:nvPicPr>
        <p:blipFill>
          <a:blip r:embed="rId2"/>
          <a:stretch>
            <a:fillRect/>
          </a:stretch>
        </p:blipFill>
        <p:spPr>
          <a:xfrm>
            <a:off x="6019800" y="961900"/>
            <a:ext cx="2812491" cy="1914150"/>
          </a:xfrm>
          <a:prstGeom prst="rect">
            <a:avLst/>
          </a:prstGeom>
          <a:noFill/>
          <a:ln w="9525" cap="flat" cmpd="sng">
            <a:solidFill>
              <a:schemeClr val="dk2"/>
            </a:solidFill>
            <a:prstDash val="solid"/>
            <a:round/>
            <a:headEnd type="none" w="sm" len="sm"/>
            <a:tailEnd type="none" w="sm" len="sm"/>
          </a:ln>
        </p:spPr>
      </p:pic>
      <p:sp>
        <p:nvSpPr>
          <p:cNvPr id="170" name="Google Shape;170;p26"/>
          <p:cNvSpPr txBox="1"/>
          <p:nvPr/>
        </p:nvSpPr>
        <p:spPr>
          <a:xfrm>
            <a:off x="354100" y="1231550"/>
            <a:ext cx="2923500" cy="607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panose="02000000000000000000"/>
              <a:buChar char="●"/>
            </a:pPr>
            <a:r>
              <a:rPr lang="en-GB">
                <a:latin typeface="Roboto" panose="02000000000000000000"/>
                <a:ea typeface="Roboto" panose="02000000000000000000"/>
                <a:cs typeface="Roboto" panose="02000000000000000000"/>
                <a:sym typeface="Roboto" panose="02000000000000000000"/>
              </a:rPr>
              <a:t>16 to 14 dimensions</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rgbClr val="4A86E8"/>
                </a:solidFill>
              </a:rPr>
              <a:t>Why Dimensionality Reduction?</a:t>
            </a:r>
            <a:endParaRPr b="1" u="sng">
              <a:solidFill>
                <a:srgbClr val="4A86E8"/>
              </a:solidFill>
            </a:endParaRPr>
          </a:p>
        </p:txBody>
      </p:sp>
      <p:sp>
        <p:nvSpPr>
          <p:cNvPr id="176" name="Google Shape;176;p27"/>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Char char="●"/>
            </a:pPr>
            <a:r>
              <a:rPr lang="en-GB" sz="2400"/>
              <a:t>When the number of features is very large relative to the number of observations in your dataset, certain algorithms struggle to train effective models. This is called the “Curse of Dimensionality,” and it’s especially relevant for clustering algorithms that rely on distance calculations.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9</a:t>
            </a:r>
            <a:r>
              <a:rPr lang="en-GB" b="1">
                <a:solidFill>
                  <a:srgbClr val="4A86E8"/>
                </a:solidFill>
                <a:latin typeface="Raleway"/>
                <a:ea typeface="Raleway"/>
                <a:cs typeface="Raleway"/>
                <a:sym typeface="Raleway"/>
              </a:rPr>
              <a:t>.</a:t>
            </a:r>
            <a:r>
              <a:rPr lang="en-GB">
                <a:solidFill>
                  <a:srgbClr val="4A86E8"/>
                </a:solidFill>
                <a:latin typeface="Raleway"/>
                <a:ea typeface="Raleway"/>
                <a:cs typeface="Raleway"/>
                <a:sym typeface="Raleway"/>
              </a:rPr>
              <a:t> </a:t>
            </a:r>
            <a:r>
              <a:rPr lang="en-GB" b="1" u="sng">
                <a:solidFill>
                  <a:srgbClr val="4A86E8"/>
                </a:solidFill>
                <a:latin typeface="Raleway"/>
                <a:ea typeface="Raleway"/>
                <a:cs typeface="Raleway"/>
                <a:sym typeface="Raleway"/>
              </a:rPr>
              <a:t>Best Model Fit - ANN</a:t>
            </a:r>
            <a:endParaRPr b="1" u="sng">
              <a:solidFill>
                <a:srgbClr val="4A86E8"/>
              </a:solidFill>
              <a:latin typeface="Raleway"/>
              <a:ea typeface="Raleway"/>
              <a:cs typeface="Raleway"/>
              <a:sym typeface="Raleway"/>
            </a:endParaRPr>
          </a:p>
        </p:txBody>
      </p:sp>
      <p:sp>
        <p:nvSpPr>
          <p:cNvPr id="182" name="Google Shape;182;p28"/>
          <p:cNvSpPr txBox="1"/>
          <p:nvPr/>
        </p:nvSpPr>
        <p:spPr>
          <a:xfrm>
            <a:off x="6157025" y="1382975"/>
            <a:ext cx="2604600" cy="16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Most Significant variables in model : </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GB">
                <a:latin typeface="Roboto" panose="02000000000000000000"/>
                <a:ea typeface="Roboto" panose="02000000000000000000"/>
                <a:cs typeface="Roboto" panose="02000000000000000000"/>
                <a:sym typeface="Roboto" panose="02000000000000000000"/>
              </a:rPr>
              <a:t>Activation: Relu </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GB">
                <a:latin typeface="Roboto" panose="02000000000000000000"/>
                <a:ea typeface="Roboto" panose="02000000000000000000"/>
                <a:cs typeface="Roboto" panose="02000000000000000000"/>
                <a:sym typeface="Roboto" panose="02000000000000000000"/>
              </a:rPr>
              <a:t>Epochs : 50</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GB">
                <a:latin typeface="Roboto" panose="02000000000000000000"/>
                <a:ea typeface="Roboto" panose="02000000000000000000"/>
                <a:cs typeface="Roboto" panose="02000000000000000000"/>
                <a:sym typeface="Roboto" panose="02000000000000000000"/>
              </a:rPr>
              <a:t>Training Parameters: 530</a:t>
            </a:r>
            <a:endParaRPr>
              <a:latin typeface="Roboto" panose="02000000000000000000"/>
              <a:ea typeface="Roboto" panose="02000000000000000000"/>
              <a:cs typeface="Roboto" panose="02000000000000000000"/>
              <a:sym typeface="Roboto" panose="02000000000000000000"/>
            </a:endParaRPr>
          </a:p>
        </p:txBody>
      </p:sp>
      <p:pic>
        <p:nvPicPr>
          <p:cNvPr id="183" name="Google Shape;183;p28"/>
          <p:cNvPicPr preferRelativeResize="0"/>
          <p:nvPr/>
        </p:nvPicPr>
        <p:blipFill>
          <a:blip r:embed="rId1"/>
          <a:stretch>
            <a:fillRect/>
          </a:stretch>
        </p:blipFill>
        <p:spPr>
          <a:xfrm>
            <a:off x="734538" y="1382963"/>
            <a:ext cx="4905375" cy="26193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10. </a:t>
            </a:r>
            <a:r>
              <a:rPr lang="en-GB" b="1" u="sng">
                <a:solidFill>
                  <a:srgbClr val="4A86E8"/>
                </a:solidFill>
                <a:latin typeface="Raleway"/>
                <a:ea typeface="Raleway"/>
                <a:cs typeface="Raleway"/>
                <a:sym typeface="Raleway"/>
              </a:rPr>
              <a:t>Results (With 16 dimension input vector)</a:t>
            </a:r>
            <a:endParaRPr b="1" u="sng">
              <a:solidFill>
                <a:srgbClr val="4A86E8"/>
              </a:solidFill>
              <a:latin typeface="Raleway"/>
              <a:ea typeface="Raleway"/>
              <a:cs typeface="Raleway"/>
              <a:sym typeface="Raleway"/>
            </a:endParaRPr>
          </a:p>
        </p:txBody>
      </p:sp>
      <p:graphicFrame>
        <p:nvGraphicFramePr>
          <p:cNvPr id="189" name="Google Shape;189;p29"/>
          <p:cNvGraphicFramePr/>
          <p:nvPr/>
        </p:nvGraphicFramePr>
        <p:xfrm>
          <a:off x="788350" y="1288525"/>
          <a:ext cx="6856150" cy="3429000"/>
        </p:xfrm>
        <a:graphic>
          <a:graphicData uri="http://schemas.openxmlformats.org/drawingml/2006/table">
            <a:tbl>
              <a:tblPr>
                <a:noFill/>
                <a:tableStyleId>{3BA9906A-E2B3-446A-8ADF-7C8E724342C1}</a:tableStyleId>
              </a:tblPr>
              <a:tblGrid>
                <a:gridCol w="4443150"/>
                <a:gridCol w="2413000"/>
              </a:tblGrid>
              <a:tr h="381000">
                <a:tc>
                  <a:txBody>
                    <a:bodyPr/>
                    <a:lstStyle/>
                    <a:p>
                      <a:pPr marL="0" lvl="0" indent="0" algn="l" rtl="0">
                        <a:spcBef>
                          <a:spcPts val="0"/>
                        </a:spcBef>
                        <a:spcAft>
                          <a:spcPts val="0"/>
                        </a:spcAft>
                        <a:buNone/>
                      </a:pPr>
                      <a:r>
                        <a:rPr lang="en-GB" b="1"/>
                        <a:t>Model Used</a:t>
                      </a:r>
                      <a:endParaRPr b="1"/>
                    </a:p>
                  </a:txBody>
                  <a:tcPr marL="91425" marR="91425" marT="91425" marB="91425"/>
                </a:tc>
                <a:tc>
                  <a:txBody>
                    <a:bodyPr/>
                    <a:lstStyle/>
                    <a:p>
                      <a:pPr marL="0" lvl="0" indent="0" algn="l" rtl="0">
                        <a:spcBef>
                          <a:spcPts val="0"/>
                        </a:spcBef>
                        <a:spcAft>
                          <a:spcPts val="0"/>
                        </a:spcAft>
                        <a:buNone/>
                      </a:pPr>
                      <a:r>
                        <a:rPr lang="en-GB" b="1"/>
                        <a:t>MS</a:t>
                      </a:r>
                      <a:r>
                        <a:rPr lang="en-GB" b="1"/>
                        <a:t>E</a:t>
                      </a:r>
                      <a:endParaRPr b="1"/>
                    </a:p>
                  </a:txBody>
                  <a:tcPr marL="91425" marR="91425" marT="91425" marB="91425"/>
                </a:tc>
              </a:tr>
              <a:tr h="381000">
                <a:tc>
                  <a:txBody>
                    <a:bodyPr/>
                    <a:lstStyle/>
                    <a:p>
                      <a:pPr marL="0" lvl="0" indent="0" algn="l" rtl="0">
                        <a:spcBef>
                          <a:spcPts val="0"/>
                        </a:spcBef>
                        <a:spcAft>
                          <a:spcPts val="0"/>
                        </a:spcAft>
                        <a:buNone/>
                      </a:pPr>
                      <a:r>
                        <a:rPr lang="en-GB"/>
                        <a:t>Linear Regression</a:t>
                      </a:r>
                      <a:endParaRPr lang="en-GB"/>
                    </a:p>
                  </a:txBody>
                  <a:tcPr marL="91425" marR="91425" marT="91425" marB="91425"/>
                </a:tc>
                <a:tc>
                  <a:txBody>
                    <a:bodyPr/>
                    <a:lstStyle/>
                    <a:p>
                      <a:pPr marL="0" lvl="0" indent="0" algn="l" rtl="0">
                        <a:spcBef>
                          <a:spcPts val="0"/>
                        </a:spcBef>
                        <a:spcAft>
                          <a:spcPts val="0"/>
                        </a:spcAft>
                        <a:buNone/>
                      </a:pPr>
                      <a:r>
                        <a:rPr lang="en-GB"/>
                        <a:t>0.2384</a:t>
                      </a:r>
                      <a:endParaRPr lang="en-GB"/>
                    </a:p>
                  </a:txBody>
                  <a:tcPr marL="91425" marR="91425" marT="91425" marB="91425"/>
                </a:tc>
              </a:tr>
              <a:tr h="381000">
                <a:tc>
                  <a:txBody>
                    <a:bodyPr/>
                    <a:lstStyle/>
                    <a:p>
                      <a:pPr marL="0" lvl="0" indent="0" algn="l" rtl="0">
                        <a:spcBef>
                          <a:spcPts val="0"/>
                        </a:spcBef>
                        <a:spcAft>
                          <a:spcPts val="0"/>
                        </a:spcAft>
                        <a:buNone/>
                      </a:pPr>
                      <a:r>
                        <a:rPr lang="en-GB"/>
                        <a:t>Logistic Regression</a:t>
                      </a:r>
                      <a:endParaRPr lang="en-GB"/>
                    </a:p>
                  </a:txBody>
                  <a:tcPr marL="91425" marR="91425" marT="91425" marB="91425"/>
                </a:tc>
                <a:tc>
                  <a:txBody>
                    <a:bodyPr/>
                    <a:lstStyle/>
                    <a:p>
                      <a:pPr marL="0" lvl="0" indent="0" algn="l" rtl="0">
                        <a:spcBef>
                          <a:spcPts val="0"/>
                        </a:spcBef>
                        <a:spcAft>
                          <a:spcPts val="0"/>
                        </a:spcAft>
                        <a:buNone/>
                      </a:pPr>
                      <a:r>
                        <a:rPr lang="en-GB"/>
                        <a:t>0.4091</a:t>
                      </a:r>
                      <a:endParaRPr lang="en-GB"/>
                    </a:p>
                  </a:txBody>
                  <a:tcPr marL="91425" marR="91425" marT="91425" marB="91425"/>
                </a:tc>
              </a:tr>
              <a:tr h="381000">
                <a:tc>
                  <a:txBody>
                    <a:bodyPr/>
                    <a:lstStyle/>
                    <a:p>
                      <a:pPr marL="0" lvl="0" indent="0" algn="l" rtl="0">
                        <a:spcBef>
                          <a:spcPts val="0"/>
                        </a:spcBef>
                        <a:spcAft>
                          <a:spcPts val="0"/>
                        </a:spcAft>
                        <a:buNone/>
                      </a:pPr>
                      <a:r>
                        <a:rPr lang="en-GB"/>
                        <a:t>SVM Regressor</a:t>
                      </a:r>
                      <a:endParaRPr lang="en-GB"/>
                    </a:p>
                  </a:txBody>
                  <a:tcPr marL="91425" marR="91425" marT="91425" marB="91425"/>
                </a:tc>
                <a:tc>
                  <a:txBody>
                    <a:bodyPr/>
                    <a:lstStyle/>
                    <a:p>
                      <a:pPr marL="0" lvl="0" indent="0" algn="l" rtl="0">
                        <a:spcBef>
                          <a:spcPts val="0"/>
                        </a:spcBef>
                        <a:spcAft>
                          <a:spcPts val="0"/>
                        </a:spcAft>
                        <a:buNone/>
                      </a:pPr>
                      <a:r>
                        <a:rPr lang="en-GB"/>
                        <a:t>0.2646</a:t>
                      </a:r>
                      <a:endParaRPr lang="en-GB"/>
                    </a:p>
                  </a:txBody>
                  <a:tcPr marL="91425" marR="91425" marT="91425" marB="91425"/>
                </a:tc>
              </a:tr>
              <a:tr h="381000">
                <a:tc>
                  <a:txBody>
                    <a:bodyPr/>
                    <a:lstStyle/>
                    <a:p>
                      <a:pPr marL="0" lvl="0" indent="0" algn="l" rtl="0">
                        <a:spcBef>
                          <a:spcPts val="0"/>
                        </a:spcBef>
                        <a:spcAft>
                          <a:spcPts val="0"/>
                        </a:spcAft>
                        <a:buNone/>
                      </a:pPr>
                      <a:r>
                        <a:rPr lang="en-GB"/>
                        <a:t>KNN Regressor</a:t>
                      </a:r>
                      <a:endParaRPr lang="en-GB"/>
                    </a:p>
                  </a:txBody>
                  <a:tcPr marL="91425" marR="91425" marT="91425" marB="91425"/>
                </a:tc>
                <a:tc>
                  <a:txBody>
                    <a:bodyPr/>
                    <a:lstStyle/>
                    <a:p>
                      <a:pPr marL="0" lvl="0" indent="0" algn="l" rtl="0">
                        <a:spcBef>
                          <a:spcPts val="0"/>
                        </a:spcBef>
                        <a:spcAft>
                          <a:spcPts val="0"/>
                        </a:spcAft>
                        <a:buNone/>
                      </a:pPr>
                      <a:r>
                        <a:rPr lang="en-GB"/>
                        <a:t>0.2463</a:t>
                      </a:r>
                      <a:endParaRPr lang="en-GB"/>
                    </a:p>
                  </a:txBody>
                  <a:tcPr marL="91425" marR="91425" marT="91425" marB="91425"/>
                </a:tc>
              </a:tr>
              <a:tr h="381000">
                <a:tc>
                  <a:txBody>
                    <a:bodyPr/>
                    <a:lstStyle/>
                    <a:p>
                      <a:pPr marL="0" lvl="0" indent="0" algn="l" rtl="0">
                        <a:spcBef>
                          <a:spcPts val="0"/>
                        </a:spcBef>
                        <a:spcAft>
                          <a:spcPts val="0"/>
                        </a:spcAft>
                        <a:buNone/>
                      </a:pPr>
                      <a:r>
                        <a:rPr lang="en-GB"/>
                        <a:t>Decision Tree Regressor</a:t>
                      </a:r>
                      <a:endParaRPr lang="en-GB"/>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0.4622</a:t>
                      </a:r>
                      <a:endParaRPr lang="en-GB"/>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a:t>Random Forest Regressor</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0.2364</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a:t>XGBoost Regressor</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0.2367</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a:t>ANN (50 epochs)</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b="1"/>
                        <a:t>0.2283</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4A86E8"/>
                </a:solidFill>
                <a:latin typeface="Raleway"/>
                <a:ea typeface="Raleway"/>
                <a:cs typeface="Raleway"/>
                <a:sym typeface="Raleway"/>
              </a:rPr>
              <a:t>11</a:t>
            </a:r>
            <a:r>
              <a:rPr lang="en-GB" sz="2800" b="1">
                <a:solidFill>
                  <a:srgbClr val="4A86E8"/>
                </a:solidFill>
                <a:latin typeface="Raleway"/>
                <a:ea typeface="Raleway"/>
                <a:cs typeface="Raleway"/>
                <a:sym typeface="Raleway"/>
              </a:rPr>
              <a:t>. </a:t>
            </a:r>
            <a:r>
              <a:rPr lang="en-GB" sz="2800" b="1" u="sng">
                <a:solidFill>
                  <a:srgbClr val="4A86E8"/>
                </a:solidFill>
                <a:latin typeface="Raleway"/>
                <a:ea typeface="Raleway"/>
                <a:cs typeface="Raleway"/>
                <a:sym typeface="Raleway"/>
              </a:rPr>
              <a:t>Results (After Dimensionality Reduction to 14) </a:t>
            </a:r>
            <a:endParaRPr sz="2800" b="1" u="sng">
              <a:solidFill>
                <a:srgbClr val="4A86E8"/>
              </a:solidFill>
              <a:latin typeface="Raleway"/>
              <a:ea typeface="Raleway"/>
              <a:cs typeface="Raleway"/>
              <a:sym typeface="Raleway"/>
            </a:endParaRPr>
          </a:p>
          <a:p>
            <a:pPr marL="0" lvl="0" indent="0" algn="l" rtl="0">
              <a:spcBef>
                <a:spcPts val="0"/>
              </a:spcBef>
              <a:spcAft>
                <a:spcPts val="0"/>
              </a:spcAft>
              <a:buNone/>
            </a:pPr>
            <a:endParaRPr sz="2800" b="1" u="sng">
              <a:solidFill>
                <a:srgbClr val="4A86E8"/>
              </a:solidFill>
              <a:latin typeface="Raleway"/>
              <a:ea typeface="Raleway"/>
              <a:cs typeface="Raleway"/>
              <a:sym typeface="Raleway"/>
            </a:endParaRPr>
          </a:p>
          <a:p>
            <a:pPr marL="0" lvl="0" indent="0" algn="l" rtl="0">
              <a:spcBef>
                <a:spcPts val="0"/>
              </a:spcBef>
              <a:spcAft>
                <a:spcPts val="0"/>
              </a:spcAft>
              <a:buNone/>
            </a:pPr>
            <a:endParaRPr sz="2800" b="1" u="sng">
              <a:solidFill>
                <a:srgbClr val="4A86E8"/>
              </a:solidFill>
              <a:latin typeface="Raleway"/>
              <a:ea typeface="Raleway"/>
              <a:cs typeface="Raleway"/>
              <a:sym typeface="Raleway"/>
            </a:endParaRPr>
          </a:p>
        </p:txBody>
      </p:sp>
      <p:graphicFrame>
        <p:nvGraphicFramePr>
          <p:cNvPr id="195" name="Google Shape;195;p30"/>
          <p:cNvGraphicFramePr/>
          <p:nvPr/>
        </p:nvGraphicFramePr>
        <p:xfrm>
          <a:off x="788350" y="1288525"/>
          <a:ext cx="6856150" cy="3429000"/>
        </p:xfrm>
        <a:graphic>
          <a:graphicData uri="http://schemas.openxmlformats.org/drawingml/2006/table">
            <a:tbl>
              <a:tblPr>
                <a:noFill/>
                <a:tableStyleId>{3BA9906A-E2B3-446A-8ADF-7C8E724342C1}</a:tableStyleId>
              </a:tblPr>
              <a:tblGrid>
                <a:gridCol w="4443150"/>
                <a:gridCol w="2413000"/>
              </a:tblGrid>
              <a:tr h="381000">
                <a:tc>
                  <a:txBody>
                    <a:bodyPr/>
                    <a:lstStyle/>
                    <a:p>
                      <a:pPr marL="0" lvl="0" indent="0" algn="l" rtl="0">
                        <a:spcBef>
                          <a:spcPts val="0"/>
                        </a:spcBef>
                        <a:spcAft>
                          <a:spcPts val="0"/>
                        </a:spcAft>
                        <a:buNone/>
                      </a:pPr>
                      <a:r>
                        <a:rPr lang="en-GB" b="1"/>
                        <a:t>Model Used</a:t>
                      </a:r>
                      <a:endParaRPr b="1"/>
                    </a:p>
                  </a:txBody>
                  <a:tcPr marL="91425" marR="91425" marT="91425" marB="91425"/>
                </a:tc>
                <a:tc>
                  <a:txBody>
                    <a:bodyPr/>
                    <a:lstStyle/>
                    <a:p>
                      <a:pPr marL="0" lvl="0" indent="0" algn="l" rtl="0">
                        <a:spcBef>
                          <a:spcPts val="0"/>
                        </a:spcBef>
                        <a:spcAft>
                          <a:spcPts val="0"/>
                        </a:spcAft>
                        <a:buNone/>
                      </a:pPr>
                      <a:r>
                        <a:rPr lang="en-GB" b="1"/>
                        <a:t>MSE</a:t>
                      </a:r>
                      <a:endParaRPr b="1"/>
                    </a:p>
                  </a:txBody>
                  <a:tcPr marL="91425" marR="91425" marT="91425" marB="91425"/>
                </a:tc>
              </a:tr>
              <a:tr h="381000">
                <a:tc>
                  <a:txBody>
                    <a:bodyPr/>
                    <a:lstStyle/>
                    <a:p>
                      <a:pPr marL="0" lvl="0" indent="0" algn="l" rtl="0">
                        <a:spcBef>
                          <a:spcPts val="0"/>
                        </a:spcBef>
                        <a:spcAft>
                          <a:spcPts val="0"/>
                        </a:spcAft>
                        <a:buNone/>
                      </a:pPr>
                      <a:r>
                        <a:rPr lang="en-GB"/>
                        <a:t>Linear Regression</a:t>
                      </a:r>
                      <a:endParaRPr lang="en-GB"/>
                    </a:p>
                  </a:txBody>
                  <a:tcPr marL="91425" marR="91425" marT="91425" marB="91425"/>
                </a:tc>
                <a:tc>
                  <a:txBody>
                    <a:bodyPr/>
                    <a:lstStyle/>
                    <a:p>
                      <a:pPr marL="0" lvl="0" indent="0" algn="l" rtl="0">
                        <a:spcBef>
                          <a:spcPts val="0"/>
                        </a:spcBef>
                        <a:spcAft>
                          <a:spcPts val="0"/>
                        </a:spcAft>
                        <a:buNone/>
                      </a:pPr>
                      <a:r>
                        <a:rPr lang="en-GB"/>
                        <a:t>0.2385</a:t>
                      </a:r>
                      <a:endParaRPr lang="en-GB"/>
                    </a:p>
                  </a:txBody>
                  <a:tcPr marL="91425" marR="91425" marT="91425" marB="91425"/>
                </a:tc>
              </a:tr>
              <a:tr h="381000">
                <a:tc>
                  <a:txBody>
                    <a:bodyPr/>
                    <a:lstStyle/>
                    <a:p>
                      <a:pPr marL="0" lvl="0" indent="0" algn="l" rtl="0">
                        <a:spcBef>
                          <a:spcPts val="0"/>
                        </a:spcBef>
                        <a:spcAft>
                          <a:spcPts val="0"/>
                        </a:spcAft>
                        <a:buNone/>
                      </a:pPr>
                      <a:r>
                        <a:rPr lang="en-GB"/>
                        <a:t>Logistic Regression</a:t>
                      </a:r>
                      <a:endParaRPr lang="en-GB"/>
                    </a:p>
                  </a:txBody>
                  <a:tcPr marL="91425" marR="91425" marT="91425" marB="91425"/>
                </a:tc>
                <a:tc>
                  <a:txBody>
                    <a:bodyPr/>
                    <a:lstStyle/>
                    <a:p>
                      <a:pPr marL="0" lvl="0" indent="0" algn="l" rtl="0">
                        <a:spcBef>
                          <a:spcPts val="0"/>
                        </a:spcBef>
                        <a:spcAft>
                          <a:spcPts val="0"/>
                        </a:spcAft>
                        <a:buNone/>
                      </a:pPr>
                      <a:r>
                        <a:rPr lang="en-GB"/>
                        <a:t>0.4101</a:t>
                      </a:r>
                      <a:endParaRPr lang="en-GB"/>
                    </a:p>
                  </a:txBody>
                  <a:tcPr marL="91425" marR="91425" marT="91425" marB="91425"/>
                </a:tc>
              </a:tr>
              <a:tr h="381000">
                <a:tc>
                  <a:txBody>
                    <a:bodyPr/>
                    <a:lstStyle/>
                    <a:p>
                      <a:pPr marL="0" lvl="0" indent="0" algn="l" rtl="0">
                        <a:spcBef>
                          <a:spcPts val="0"/>
                        </a:spcBef>
                        <a:spcAft>
                          <a:spcPts val="0"/>
                        </a:spcAft>
                        <a:buNone/>
                      </a:pPr>
                      <a:r>
                        <a:rPr lang="en-GB"/>
                        <a:t>SVM Regressor</a:t>
                      </a:r>
                      <a:endParaRPr lang="en-GB"/>
                    </a:p>
                  </a:txBody>
                  <a:tcPr marL="91425" marR="91425" marT="91425" marB="91425"/>
                </a:tc>
                <a:tc>
                  <a:txBody>
                    <a:bodyPr/>
                    <a:lstStyle/>
                    <a:p>
                      <a:pPr marL="0" lvl="0" indent="0" algn="l" rtl="0">
                        <a:spcBef>
                          <a:spcPts val="0"/>
                        </a:spcBef>
                        <a:spcAft>
                          <a:spcPts val="0"/>
                        </a:spcAft>
                        <a:buNone/>
                      </a:pPr>
                      <a:r>
                        <a:rPr lang="en-GB"/>
                        <a:t>0.2654</a:t>
                      </a:r>
                      <a:endParaRPr lang="en-GB"/>
                    </a:p>
                  </a:txBody>
                  <a:tcPr marL="91425" marR="91425" marT="91425" marB="91425"/>
                </a:tc>
              </a:tr>
              <a:tr h="381000">
                <a:tc>
                  <a:txBody>
                    <a:bodyPr/>
                    <a:lstStyle/>
                    <a:p>
                      <a:pPr marL="0" lvl="0" indent="0" algn="l" rtl="0">
                        <a:spcBef>
                          <a:spcPts val="0"/>
                        </a:spcBef>
                        <a:spcAft>
                          <a:spcPts val="0"/>
                        </a:spcAft>
                        <a:buNone/>
                      </a:pPr>
                      <a:r>
                        <a:rPr lang="en-GB"/>
                        <a:t>KNN Regressor (30 neighbours)</a:t>
                      </a:r>
                      <a:endParaRPr lang="en-GB"/>
                    </a:p>
                  </a:txBody>
                  <a:tcPr marL="91425" marR="91425" marT="91425" marB="91425"/>
                </a:tc>
                <a:tc>
                  <a:txBody>
                    <a:bodyPr/>
                    <a:lstStyle/>
                    <a:p>
                      <a:pPr marL="0" lvl="0" indent="0" algn="l" rtl="0">
                        <a:spcBef>
                          <a:spcPts val="0"/>
                        </a:spcBef>
                        <a:spcAft>
                          <a:spcPts val="0"/>
                        </a:spcAft>
                        <a:buNone/>
                      </a:pPr>
                      <a:r>
                        <a:rPr lang="en-GB"/>
                        <a:t>0.2460</a:t>
                      </a:r>
                      <a:endParaRPr lang="en-GB"/>
                    </a:p>
                  </a:txBody>
                  <a:tcPr marL="91425" marR="91425" marT="91425" marB="91425"/>
                </a:tc>
              </a:tr>
              <a:tr h="381000">
                <a:tc>
                  <a:txBody>
                    <a:bodyPr/>
                    <a:lstStyle/>
                    <a:p>
                      <a:pPr marL="0" lvl="0" indent="0" algn="l" rtl="0">
                        <a:spcBef>
                          <a:spcPts val="0"/>
                        </a:spcBef>
                        <a:spcAft>
                          <a:spcPts val="0"/>
                        </a:spcAft>
                        <a:buNone/>
                      </a:pPr>
                      <a:r>
                        <a:rPr lang="en-GB"/>
                        <a:t>Decision Tree Regressor</a:t>
                      </a:r>
                      <a:endParaRPr lang="en-GB"/>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0.4743</a:t>
                      </a:r>
                      <a:endParaRPr lang="en-GB"/>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a:t>Random Forest Regressor</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0.2376</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a:t>XGBoost Regressor</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0.2378</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a:t>ANN (50 epochs)</a:t>
                      </a:r>
                      <a:endParaRPr lang="en-GB"/>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b="1"/>
                        <a:t>0.2293</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rPr>
              <a:t>12. </a:t>
            </a:r>
            <a:r>
              <a:rPr lang="en-GB" b="1" u="sng">
                <a:solidFill>
                  <a:srgbClr val="4A86E8"/>
                </a:solidFill>
              </a:rPr>
              <a:t>Conclusion/Observations</a:t>
            </a:r>
            <a:endParaRPr b="1" u="sng">
              <a:solidFill>
                <a:srgbClr val="4A86E8"/>
              </a:solidFill>
            </a:endParaRPr>
          </a:p>
        </p:txBody>
      </p:sp>
      <p:sp>
        <p:nvSpPr>
          <p:cNvPr id="201" name="Google Shape;201;p31"/>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The dataset had 27 attributes but only 18 were of actual use. </a:t>
            </a:r>
            <a:endParaRPr lang="en-GB"/>
          </a:p>
          <a:p>
            <a:pPr marL="457200" lvl="0" indent="-342900" algn="l" rtl="0">
              <a:spcBef>
                <a:spcPts val="0"/>
              </a:spcBef>
              <a:spcAft>
                <a:spcPts val="0"/>
              </a:spcAft>
              <a:buSzPts val="1800"/>
              <a:buChar char="●"/>
            </a:pPr>
            <a:r>
              <a:rPr lang="en-GB"/>
              <a:t>4 attributes were categorical type. </a:t>
            </a:r>
            <a:endParaRPr lang="en-GB"/>
          </a:p>
          <a:p>
            <a:pPr marL="457200" lvl="0" indent="-342900" algn="l" rtl="0">
              <a:spcBef>
                <a:spcPts val="0"/>
              </a:spcBef>
              <a:spcAft>
                <a:spcPts val="0"/>
              </a:spcAft>
              <a:buSzPts val="1800"/>
              <a:buChar char="●"/>
            </a:pPr>
            <a:r>
              <a:rPr lang="en-GB"/>
              <a:t>2 attributes have infinite Variance Inflation Factor. So need to be removed.</a:t>
            </a:r>
            <a:endParaRPr lang="en-GB"/>
          </a:p>
          <a:p>
            <a:pPr marL="457200" lvl="0" indent="-342900" algn="l" rtl="0">
              <a:spcBef>
                <a:spcPts val="0"/>
              </a:spcBef>
              <a:spcAft>
                <a:spcPts val="0"/>
              </a:spcAft>
              <a:buSzPts val="1800"/>
              <a:buChar char="●"/>
            </a:pPr>
            <a:r>
              <a:rPr lang="en-GB"/>
              <a:t>Dropping attributes having outliers doesn’t help much. </a:t>
            </a:r>
            <a:endParaRPr lang="en-GB"/>
          </a:p>
          <a:p>
            <a:pPr marL="457200" lvl="0" indent="-342900" algn="l" rtl="0">
              <a:spcBef>
                <a:spcPts val="0"/>
              </a:spcBef>
              <a:spcAft>
                <a:spcPts val="0"/>
              </a:spcAft>
              <a:buSzPts val="1800"/>
              <a:buChar char="●"/>
            </a:pPr>
            <a:r>
              <a:rPr lang="en-GB"/>
              <a:t>Correlation between attributes and output is between -2 to 2. But that doesn’t imply that there is no correlation between them.</a:t>
            </a:r>
            <a:endParaRPr lang="en-GB"/>
          </a:p>
          <a:p>
            <a:pPr marL="457200" lvl="0" indent="-342900" algn="l" rtl="0">
              <a:spcBef>
                <a:spcPts val="0"/>
              </a:spcBef>
              <a:spcAft>
                <a:spcPts val="0"/>
              </a:spcAft>
              <a:buSzPts val="1800"/>
              <a:buChar char="●"/>
            </a:pPr>
            <a:r>
              <a:rPr lang="en-GB"/>
              <a:t>The most important observation is that dimensionality reduction helps a little bit in this example dataset. </a:t>
            </a:r>
            <a:endParaRPr lang="en-GB"/>
          </a:p>
          <a:p>
            <a:pPr marL="457200" lvl="0" indent="-342900" algn="l" rtl="0">
              <a:spcBef>
                <a:spcPts val="0"/>
              </a:spcBef>
              <a:spcAft>
                <a:spcPts val="0"/>
              </a:spcAft>
              <a:buSzPts val="1800"/>
              <a:buChar char="●"/>
            </a:pPr>
            <a:r>
              <a:rPr lang="en-GB"/>
              <a:t>Finally, after trying with other models, ANN performs the best.</a:t>
            </a:r>
            <a:endParaRPr lang="en-GB"/>
          </a:p>
          <a:p>
            <a:pPr marL="457200" lvl="0" indent="-342900" algn="l" rtl="0">
              <a:spcBef>
                <a:spcPts val="0"/>
              </a:spcBef>
              <a:spcAft>
                <a:spcPts val="0"/>
              </a:spcAft>
              <a:buSzPts val="1800"/>
              <a:buChar char="●"/>
            </a:pPr>
            <a:r>
              <a:rPr lang="en-GB"/>
              <a:t>K-fold cross validation can be used.</a:t>
            </a:r>
            <a:endParaRPr lang="en-GB"/>
          </a:p>
          <a:p>
            <a:pPr marL="457200" lvl="0" indent="-342900" algn="l" rtl="0">
              <a:spcBef>
                <a:spcPts val="0"/>
              </a:spcBef>
              <a:spcAft>
                <a:spcPts val="0"/>
              </a:spcAft>
              <a:buSzPts val="1800"/>
              <a:buChar char="●"/>
            </a:pPr>
            <a:r>
              <a:rPr lang="en-GB"/>
              <a:t>‘Nan’ values can be filled with mean values of particular column.</a:t>
            </a:r>
            <a:endParaRPr lang="en-GB"/>
          </a:p>
          <a:p>
            <a:pPr marL="457200" lvl="0" indent="0" algn="l" rtl="0">
              <a:spcBef>
                <a:spcPts val="1600"/>
              </a:spcBef>
              <a:spcAft>
                <a:spcPts val="0"/>
              </a:spcAft>
              <a:buNone/>
            </a:pPr>
          </a:p>
          <a:p>
            <a:pPr marL="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2"/>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9600">
                <a:solidFill>
                  <a:srgbClr val="4A86E8"/>
                </a:solidFill>
              </a:rPr>
              <a:t>Thanks</a:t>
            </a:r>
            <a:endParaRPr sz="9600">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A86E8"/>
              </a:buClr>
              <a:buSzPts val="3000"/>
              <a:buFont typeface="Raleway"/>
              <a:buAutoNum type="arabicPeriod"/>
            </a:pPr>
            <a:r>
              <a:rPr lang="en-GB" b="1" u="sng">
                <a:solidFill>
                  <a:srgbClr val="4A86E8"/>
                </a:solidFill>
                <a:latin typeface="Raleway"/>
                <a:ea typeface="Raleway"/>
                <a:cs typeface="Raleway"/>
                <a:sym typeface="Raleway"/>
              </a:rPr>
              <a:t>Dataset Overview	</a:t>
            </a:r>
            <a:endParaRPr b="1" u="sng">
              <a:solidFill>
                <a:srgbClr val="4A86E8"/>
              </a:solidFill>
              <a:latin typeface="Raleway"/>
              <a:ea typeface="Raleway"/>
              <a:cs typeface="Raleway"/>
              <a:sym typeface="Raleway"/>
            </a:endParaRPr>
          </a:p>
        </p:txBody>
      </p:sp>
      <p:pic>
        <p:nvPicPr>
          <p:cNvPr id="98" name="Google Shape;98;p15"/>
          <p:cNvPicPr preferRelativeResize="0"/>
          <p:nvPr/>
        </p:nvPicPr>
        <p:blipFill>
          <a:blip r:embed="rId1"/>
          <a:stretch>
            <a:fillRect/>
          </a:stretch>
        </p:blipFill>
        <p:spPr>
          <a:xfrm>
            <a:off x="409050" y="1229100"/>
            <a:ext cx="8734950" cy="36622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660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2.  </a:t>
            </a:r>
            <a:r>
              <a:rPr lang="en-GB" b="1" u="sng">
                <a:solidFill>
                  <a:srgbClr val="4A86E8"/>
                </a:solidFill>
                <a:latin typeface="Raleway"/>
                <a:ea typeface="Raleway"/>
                <a:cs typeface="Raleway"/>
                <a:sym typeface="Raleway"/>
              </a:rPr>
              <a:t>Problem Overview</a:t>
            </a:r>
            <a:endParaRPr b="1" u="sng">
              <a:solidFill>
                <a:srgbClr val="4A86E8"/>
              </a:solidFill>
              <a:latin typeface="Raleway"/>
              <a:ea typeface="Raleway"/>
              <a:cs typeface="Raleway"/>
              <a:sym typeface="Raleway"/>
            </a:endParaRPr>
          </a:p>
        </p:txBody>
      </p:sp>
      <p:sp>
        <p:nvSpPr>
          <p:cNvPr id="104" name="Google Shape;104;p16"/>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Raleway"/>
              <a:buAutoNum type="arabicPeriod"/>
            </a:pPr>
            <a:r>
              <a:rPr lang="en-GB" sz="2000">
                <a:latin typeface="Raleway"/>
                <a:ea typeface="Raleway"/>
                <a:cs typeface="Raleway"/>
                <a:sym typeface="Raleway"/>
              </a:rPr>
              <a:t>This problem is a regression based problem. </a:t>
            </a:r>
            <a:endParaRPr sz="2000">
              <a:latin typeface="Raleway"/>
              <a:ea typeface="Raleway"/>
              <a:cs typeface="Raleway"/>
              <a:sym typeface="Raleway"/>
            </a:endParaRPr>
          </a:p>
          <a:p>
            <a:pPr marL="457200" lvl="0" indent="-355600" algn="just" rtl="0">
              <a:spcBef>
                <a:spcPts val="0"/>
              </a:spcBef>
              <a:spcAft>
                <a:spcPts val="0"/>
              </a:spcAft>
              <a:buSzPts val="2000"/>
              <a:buFont typeface="Raleway"/>
              <a:buAutoNum type="arabicPeriod"/>
            </a:pPr>
            <a:r>
              <a:rPr lang="en-GB" sz="2000">
                <a:latin typeface="Raleway"/>
                <a:ea typeface="Raleway"/>
                <a:cs typeface="Raleway"/>
                <a:sym typeface="Raleway"/>
              </a:rPr>
              <a:t>The attribute ‘is_goal’ is the output. It’s either 0 or 1. </a:t>
            </a:r>
            <a:endParaRPr sz="2000">
              <a:latin typeface="Raleway"/>
              <a:ea typeface="Raleway"/>
              <a:cs typeface="Raleway"/>
              <a:sym typeface="Raleway"/>
            </a:endParaRPr>
          </a:p>
          <a:p>
            <a:pPr marL="457200" lvl="0" indent="-355600" algn="just" rtl="0">
              <a:spcBef>
                <a:spcPts val="0"/>
              </a:spcBef>
              <a:spcAft>
                <a:spcPts val="0"/>
              </a:spcAft>
              <a:buSzPts val="2000"/>
              <a:buFont typeface="Raleway"/>
              <a:buAutoNum type="arabicPeriod"/>
            </a:pPr>
            <a:r>
              <a:rPr lang="en-GB" sz="2000">
                <a:latin typeface="Raleway"/>
                <a:ea typeface="Raleway"/>
                <a:cs typeface="Raleway"/>
                <a:sym typeface="Raleway"/>
              </a:rPr>
              <a:t>But the expected output is a probability value between 0 and 1. </a:t>
            </a:r>
            <a:endParaRPr sz="2000">
              <a:latin typeface="Raleway"/>
              <a:ea typeface="Raleway"/>
              <a:cs typeface="Raleway"/>
              <a:sym typeface="Raleway"/>
            </a:endParaRPr>
          </a:p>
          <a:p>
            <a:pPr marL="457200" lvl="0" indent="-355600" algn="just" rtl="0">
              <a:spcBef>
                <a:spcPts val="0"/>
              </a:spcBef>
              <a:spcAft>
                <a:spcPts val="0"/>
              </a:spcAft>
              <a:buSzPts val="2000"/>
              <a:buFont typeface="Raleway"/>
              <a:buAutoNum type="arabicPeriod"/>
            </a:pPr>
            <a:r>
              <a:rPr lang="en-GB" sz="2000">
                <a:latin typeface="Raleway"/>
                <a:ea typeface="Raleway"/>
                <a:cs typeface="Raleway"/>
                <a:sym typeface="Raleway"/>
              </a:rPr>
              <a:t>Based on the </a:t>
            </a:r>
            <a:r>
              <a:rPr lang="en-GB" sz="2000" b="1">
                <a:latin typeface="Raleway"/>
                <a:ea typeface="Raleway"/>
                <a:cs typeface="Raleway"/>
                <a:sym typeface="Raleway"/>
              </a:rPr>
              <a:t>27 attribute input vector</a:t>
            </a:r>
            <a:r>
              <a:rPr lang="en-GB" sz="2000">
                <a:latin typeface="Raleway"/>
                <a:ea typeface="Raleway"/>
                <a:cs typeface="Raleway"/>
                <a:sym typeface="Raleway"/>
              </a:rPr>
              <a:t>, predict the probability of happening of goal. </a:t>
            </a:r>
            <a:endParaRPr sz="2000">
              <a:latin typeface="Raleway"/>
              <a:ea typeface="Raleway"/>
              <a:cs typeface="Raleway"/>
              <a:sym typeface="Raleway"/>
            </a:endParaRPr>
          </a:p>
          <a:p>
            <a:pPr marL="457200" lvl="0" indent="-355600" algn="just" rtl="0">
              <a:spcBef>
                <a:spcPts val="0"/>
              </a:spcBef>
              <a:spcAft>
                <a:spcPts val="0"/>
              </a:spcAft>
              <a:buSzPts val="2000"/>
              <a:buFont typeface="Raleway"/>
              <a:buAutoNum type="arabicPeriod"/>
            </a:pPr>
            <a:r>
              <a:rPr lang="en-GB" sz="2000">
                <a:latin typeface="Raleway"/>
                <a:ea typeface="Raleway"/>
                <a:cs typeface="Raleway"/>
                <a:sym typeface="Raleway"/>
              </a:rPr>
              <a:t>How to approach solving this? We need regression models. </a:t>
            </a:r>
            <a:endParaRPr sz="2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3.  </a:t>
            </a:r>
            <a:r>
              <a:rPr lang="en-GB" b="1" u="sng">
                <a:solidFill>
                  <a:srgbClr val="4A86E8"/>
                </a:solidFill>
                <a:latin typeface="Raleway"/>
                <a:ea typeface="Raleway"/>
                <a:cs typeface="Raleway"/>
                <a:sym typeface="Raleway"/>
              </a:rPr>
              <a:t>Removing Useless Attributes</a:t>
            </a:r>
            <a:endParaRPr b="1" u="sng">
              <a:solidFill>
                <a:srgbClr val="4A86E8"/>
              </a:solidFill>
              <a:latin typeface="Raleway"/>
              <a:ea typeface="Raleway"/>
              <a:cs typeface="Raleway"/>
              <a:sym typeface="Raleway"/>
            </a:endParaRPr>
          </a:p>
        </p:txBody>
      </p:sp>
      <p:sp>
        <p:nvSpPr>
          <p:cNvPr id="110" name="Google Shape;110;p17"/>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Raleway"/>
              <a:buAutoNum type="arabicPeriod"/>
            </a:pPr>
            <a:r>
              <a:rPr lang="en-GB" sz="2000">
                <a:latin typeface="Raleway"/>
                <a:ea typeface="Raleway"/>
                <a:cs typeface="Raleway"/>
                <a:sym typeface="Raleway"/>
              </a:rPr>
              <a:t>'Shot_id_number', '</a:t>
            </a:r>
            <a:r>
              <a:rPr lang="en-GB" sz="2000">
                <a:latin typeface="Raleway"/>
                <a:ea typeface="Raleway"/>
                <a:cs typeface="Raleway"/>
                <a:sym typeface="Raleway"/>
              </a:rPr>
              <a:t>m</a:t>
            </a:r>
            <a:r>
              <a:rPr lang="en-GB" sz="2000">
                <a:latin typeface="Raleway"/>
                <a:ea typeface="Raleway"/>
                <a:cs typeface="Raleway"/>
                <a:sym typeface="Raleway"/>
              </a:rPr>
              <a:t>atch_event_id' (ID’s don’t contribute)</a:t>
            </a:r>
            <a:endParaRPr sz="2000">
              <a:latin typeface="Raleway"/>
              <a:ea typeface="Raleway"/>
              <a:cs typeface="Raleway"/>
              <a:sym typeface="Raleway"/>
            </a:endParaRPr>
          </a:p>
          <a:p>
            <a:pPr marL="457200" lvl="0" indent="-355600" algn="l" rtl="0">
              <a:spcBef>
                <a:spcPts val="0"/>
              </a:spcBef>
              <a:spcAft>
                <a:spcPts val="0"/>
              </a:spcAft>
              <a:buSzPts val="2000"/>
              <a:buFont typeface="Raleway"/>
              <a:buAutoNum type="arabicPeriod"/>
            </a:pPr>
            <a:r>
              <a:rPr lang="en-GB" sz="2000">
                <a:latin typeface="Raleway"/>
                <a:ea typeface="Raleway"/>
                <a:cs typeface="Raleway"/>
                <a:sym typeface="Raleway"/>
              </a:rPr>
              <a:t>'Game_season' (Month and Year doesn’t matter for goal)</a:t>
            </a:r>
            <a:endParaRPr sz="2000">
              <a:latin typeface="Raleway"/>
              <a:ea typeface="Raleway"/>
              <a:cs typeface="Raleway"/>
              <a:sym typeface="Raleway"/>
            </a:endParaRPr>
          </a:p>
          <a:p>
            <a:pPr marL="457200" lvl="0" indent="-355600" algn="l" rtl="0">
              <a:spcBef>
                <a:spcPts val="0"/>
              </a:spcBef>
              <a:spcAft>
                <a:spcPts val="0"/>
              </a:spcAft>
              <a:buSzPts val="2000"/>
              <a:buFont typeface="Raleway"/>
              <a:buAutoNum type="arabicPeriod"/>
            </a:pPr>
            <a:r>
              <a:rPr lang="en-GB" sz="2000">
                <a:latin typeface="Raleway"/>
                <a:ea typeface="Raleway"/>
                <a:cs typeface="Raleway"/>
                <a:sym typeface="Raleway"/>
              </a:rPr>
              <a:t> '</a:t>
            </a:r>
            <a:r>
              <a:rPr lang="en-GB" sz="2000">
                <a:latin typeface="Raleway"/>
                <a:ea typeface="Raleway"/>
                <a:cs typeface="Raleway"/>
                <a:sym typeface="Raleway"/>
              </a:rPr>
              <a:t>t</a:t>
            </a:r>
            <a:r>
              <a:rPr lang="en-GB" sz="2000">
                <a:latin typeface="Raleway"/>
                <a:ea typeface="Raleway"/>
                <a:cs typeface="Raleway"/>
                <a:sym typeface="Raleway"/>
              </a:rPr>
              <a:t>eam_name', (Since Team name = Manchester United Only)</a:t>
            </a:r>
            <a:endParaRPr sz="2000">
              <a:latin typeface="Raleway"/>
              <a:ea typeface="Raleway"/>
              <a:cs typeface="Raleway"/>
              <a:sym typeface="Raleway"/>
            </a:endParaRPr>
          </a:p>
          <a:p>
            <a:pPr marL="457200" lvl="0" indent="-355600" algn="l" rtl="0">
              <a:spcBef>
                <a:spcPts val="0"/>
              </a:spcBef>
              <a:spcAft>
                <a:spcPts val="0"/>
              </a:spcAft>
              <a:buSzPts val="2000"/>
              <a:buFont typeface="Raleway"/>
              <a:buAutoNum type="arabicPeriod"/>
            </a:pPr>
            <a:r>
              <a:rPr lang="en-GB" sz="2000">
                <a:latin typeface="Raleway"/>
                <a:ea typeface="Raleway"/>
                <a:cs typeface="Raleway"/>
                <a:sym typeface="Raleway"/>
              </a:rPr>
              <a:t>'Date_of_game' </a:t>
            </a:r>
            <a:endParaRPr sz="2000">
              <a:latin typeface="Raleway"/>
              <a:ea typeface="Raleway"/>
              <a:cs typeface="Raleway"/>
              <a:sym typeface="Raleway"/>
            </a:endParaRPr>
          </a:p>
          <a:p>
            <a:pPr marL="457200" lvl="0" indent="-355600" algn="l" rtl="0">
              <a:spcBef>
                <a:spcPts val="0"/>
              </a:spcBef>
              <a:spcAft>
                <a:spcPts val="0"/>
              </a:spcAft>
              <a:buSzPts val="2000"/>
              <a:buFont typeface="Raleway"/>
              <a:buAutoNum type="arabicPeriod"/>
            </a:pPr>
            <a:r>
              <a:rPr lang="en-GB" sz="2000">
                <a:latin typeface="Raleway"/>
                <a:ea typeface="Raleway"/>
                <a:cs typeface="Raleway"/>
                <a:sym typeface="Raleway"/>
              </a:rPr>
              <a:t>''Match_id', 'team_id', (Again ID’s)</a:t>
            </a:r>
            <a:endParaRPr sz="2000">
              <a:latin typeface="Raleway"/>
              <a:ea typeface="Raleway"/>
              <a:cs typeface="Raleway"/>
              <a:sym typeface="Raleway"/>
            </a:endParaRPr>
          </a:p>
          <a:p>
            <a:pPr marL="457200" lvl="0" indent="0" algn="l" rtl="0">
              <a:spcBef>
                <a:spcPts val="1600"/>
              </a:spcBef>
              <a:spcAft>
                <a:spcPts val="1600"/>
              </a:spcAft>
              <a:buNone/>
            </a:pPr>
            <a:endParaRPr sz="2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4. </a:t>
            </a:r>
            <a:r>
              <a:rPr lang="en-GB" b="1" u="sng">
                <a:solidFill>
                  <a:srgbClr val="4A86E8"/>
                </a:solidFill>
                <a:latin typeface="Raleway"/>
                <a:ea typeface="Raleway"/>
                <a:cs typeface="Raleway"/>
                <a:sym typeface="Raleway"/>
              </a:rPr>
              <a:t>Data Pre-processing</a:t>
            </a:r>
            <a:endParaRPr b="1" u="sng">
              <a:solidFill>
                <a:srgbClr val="4A86E8"/>
              </a:solidFill>
              <a:latin typeface="Raleway"/>
              <a:ea typeface="Raleway"/>
              <a:cs typeface="Raleway"/>
              <a:sym typeface="Raleway"/>
            </a:endParaRPr>
          </a:p>
        </p:txBody>
      </p:sp>
      <p:sp>
        <p:nvSpPr>
          <p:cNvPr id="116" name="Google Shape;116;p18"/>
          <p:cNvSpPr txBox="1"/>
          <p:nvPr/>
        </p:nvSpPr>
        <p:spPr>
          <a:xfrm>
            <a:off x="311700" y="1230925"/>
            <a:ext cx="8300100" cy="30000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Font typeface="Raleway"/>
              <a:buAutoNum type="arabicPeriod"/>
            </a:pPr>
            <a:r>
              <a:rPr lang="en-GB" sz="1900">
                <a:solidFill>
                  <a:schemeClr val="dk2"/>
                </a:solidFill>
                <a:latin typeface="Raleway"/>
                <a:ea typeface="Raleway"/>
                <a:cs typeface="Raleway"/>
                <a:sym typeface="Raleway"/>
              </a:rPr>
              <a:t>Convert home/away to 0.8 for in home, 0.2 for out of home matches, 0 for Nan. </a:t>
            </a:r>
            <a:endParaRPr sz="1900">
              <a:solidFill>
                <a:schemeClr val="dk2"/>
              </a:solidFill>
              <a:latin typeface="Raleway"/>
              <a:ea typeface="Raleway"/>
              <a:cs typeface="Raleway"/>
              <a:sym typeface="Raleway"/>
            </a:endParaRPr>
          </a:p>
          <a:p>
            <a:pPr marL="457200" lvl="0" indent="-349250" algn="l" rtl="0">
              <a:lnSpc>
                <a:spcPct val="115000"/>
              </a:lnSpc>
              <a:spcBef>
                <a:spcPts val="0"/>
              </a:spcBef>
              <a:spcAft>
                <a:spcPts val="0"/>
              </a:spcAft>
              <a:buClr>
                <a:schemeClr val="dk2"/>
              </a:buClr>
              <a:buSzPts val="1900"/>
              <a:buFont typeface="Raleway"/>
              <a:buAutoNum type="arabicPeriod"/>
            </a:pPr>
            <a:r>
              <a:rPr lang="en-GB" sz="1900">
                <a:solidFill>
                  <a:schemeClr val="dk2"/>
                </a:solidFill>
                <a:latin typeface="Raleway"/>
                <a:ea typeface="Raleway"/>
                <a:cs typeface="Raleway"/>
                <a:sym typeface="Raleway"/>
              </a:rPr>
              <a:t>Combine columns 'type_of_shot', 'type_of_combined_shot' to one column</a:t>
            </a:r>
            <a:endParaRPr sz="1900">
              <a:solidFill>
                <a:schemeClr val="dk2"/>
              </a:solidFill>
              <a:latin typeface="Raleway"/>
              <a:ea typeface="Raleway"/>
              <a:cs typeface="Raleway"/>
              <a:sym typeface="Raleway"/>
            </a:endParaRPr>
          </a:p>
          <a:p>
            <a:pPr marL="457200" lvl="0" indent="-349250" algn="l" rtl="0">
              <a:lnSpc>
                <a:spcPct val="115000"/>
              </a:lnSpc>
              <a:spcBef>
                <a:spcPts val="0"/>
              </a:spcBef>
              <a:spcAft>
                <a:spcPts val="0"/>
              </a:spcAft>
              <a:buClr>
                <a:schemeClr val="dk2"/>
              </a:buClr>
              <a:buSzPts val="1900"/>
              <a:buFont typeface="Raleway"/>
              <a:buAutoNum type="arabicPeriod"/>
            </a:pPr>
            <a:r>
              <a:rPr lang="en-GB" sz="1900">
                <a:solidFill>
                  <a:schemeClr val="dk2"/>
                </a:solidFill>
                <a:latin typeface="Raleway"/>
                <a:ea typeface="Raleway"/>
                <a:cs typeface="Raleway"/>
                <a:sym typeface="Raleway"/>
              </a:rPr>
              <a:t> Dropping rows having ‘is_goal’ as ‘nan’.</a:t>
            </a:r>
            <a:endParaRPr sz="1900">
              <a:solidFill>
                <a:schemeClr val="dk2"/>
              </a:solidFill>
              <a:latin typeface="Raleway"/>
              <a:ea typeface="Raleway"/>
              <a:cs typeface="Raleway"/>
              <a:sym typeface="Raleway"/>
            </a:endParaRPr>
          </a:p>
          <a:p>
            <a:pPr marL="457200" lvl="0" indent="-349250" algn="l" rtl="0">
              <a:lnSpc>
                <a:spcPct val="115000"/>
              </a:lnSpc>
              <a:spcBef>
                <a:spcPts val="0"/>
              </a:spcBef>
              <a:spcAft>
                <a:spcPts val="0"/>
              </a:spcAft>
              <a:buClr>
                <a:schemeClr val="dk2"/>
              </a:buClr>
              <a:buSzPts val="1900"/>
              <a:buFont typeface="Raleway"/>
              <a:buAutoNum type="arabicPeriod"/>
            </a:pPr>
            <a:r>
              <a:rPr lang="en-GB" sz="1900">
                <a:solidFill>
                  <a:schemeClr val="dk2"/>
                </a:solidFill>
                <a:latin typeface="Raleway"/>
                <a:ea typeface="Raleway"/>
                <a:cs typeface="Raleway"/>
                <a:sym typeface="Raleway"/>
              </a:rPr>
              <a:t> Convert categorical attributes to numerical values (0,1, 2….)</a:t>
            </a:r>
            <a:endParaRPr sz="1900">
              <a:solidFill>
                <a:schemeClr val="dk2"/>
              </a:solidFill>
              <a:latin typeface="Raleway"/>
              <a:ea typeface="Raleway"/>
              <a:cs typeface="Raleway"/>
              <a:sym typeface="Raleway"/>
            </a:endParaRPr>
          </a:p>
          <a:p>
            <a:pPr marL="457200" lvl="0" indent="-349250" algn="l" rtl="0">
              <a:lnSpc>
                <a:spcPct val="115000"/>
              </a:lnSpc>
              <a:spcBef>
                <a:spcPts val="0"/>
              </a:spcBef>
              <a:spcAft>
                <a:spcPts val="0"/>
              </a:spcAft>
              <a:buClr>
                <a:schemeClr val="dk2"/>
              </a:buClr>
              <a:buSzPts val="1900"/>
              <a:buFont typeface="Raleway"/>
              <a:buAutoNum type="arabicPeriod"/>
            </a:pPr>
            <a:r>
              <a:rPr lang="en-GB" sz="1900">
                <a:solidFill>
                  <a:schemeClr val="dk2"/>
                </a:solidFill>
                <a:latin typeface="Raleway"/>
                <a:ea typeface="Raleway"/>
                <a:cs typeface="Raleway"/>
                <a:sym typeface="Raleway"/>
              </a:rPr>
              <a:t>Categorical Attributes:  ‘game_season’, ‘area_of_shot’, ‘shot_basics’, ‘range_of_shot’, ‘home/away’, ‘lat/lng’, ‘type_of_shot’, ‘type_of_combined_shot’, </a:t>
            </a:r>
            <a:endParaRPr sz="1900">
              <a:solidFill>
                <a:schemeClr val="dk2"/>
              </a:solidFill>
              <a:latin typeface="Raleway"/>
              <a:ea typeface="Raleway"/>
              <a:cs typeface="Raleway"/>
              <a:sym typeface="Raleway"/>
            </a:endParaRPr>
          </a:p>
          <a:p>
            <a:pPr marL="457200" lvl="0" indent="-349250" algn="l" rtl="0">
              <a:lnSpc>
                <a:spcPct val="115000"/>
              </a:lnSpc>
              <a:spcBef>
                <a:spcPts val="0"/>
              </a:spcBef>
              <a:spcAft>
                <a:spcPts val="0"/>
              </a:spcAft>
              <a:buClr>
                <a:schemeClr val="dk2"/>
              </a:buClr>
              <a:buSzPts val="1900"/>
              <a:buFont typeface="Raleway"/>
              <a:buAutoNum type="arabicPeriod"/>
            </a:pPr>
            <a:r>
              <a:rPr lang="en-GB" sz="1900">
                <a:solidFill>
                  <a:schemeClr val="dk2"/>
                </a:solidFill>
                <a:latin typeface="Raleway"/>
                <a:ea typeface="Raleway"/>
                <a:cs typeface="Raleway"/>
                <a:sym typeface="Raleway"/>
              </a:rPr>
              <a:t> Find X and Y for fitting model</a:t>
            </a:r>
            <a:endParaRPr sz="19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5.  </a:t>
            </a:r>
            <a:r>
              <a:rPr lang="en-GB" b="1" u="sng">
                <a:solidFill>
                  <a:srgbClr val="4A86E8"/>
                </a:solidFill>
                <a:latin typeface="Raleway"/>
                <a:ea typeface="Raleway"/>
                <a:cs typeface="Raleway"/>
                <a:sym typeface="Raleway"/>
              </a:rPr>
              <a:t>Attributes left after Pre-Processing (18)</a:t>
            </a:r>
            <a:endParaRPr b="1" u="sng">
              <a:solidFill>
                <a:srgbClr val="4A86E8"/>
              </a:solidFill>
              <a:latin typeface="Raleway"/>
              <a:ea typeface="Raleway"/>
              <a:cs typeface="Raleway"/>
              <a:sym typeface="Raleway"/>
            </a:endParaRPr>
          </a:p>
        </p:txBody>
      </p:sp>
      <p:pic>
        <p:nvPicPr>
          <p:cNvPr id="122" name="Google Shape;122;p19"/>
          <p:cNvPicPr preferRelativeResize="0"/>
          <p:nvPr/>
        </p:nvPicPr>
        <p:blipFill>
          <a:blip r:embed="rId1"/>
          <a:stretch>
            <a:fillRect/>
          </a:stretch>
        </p:blipFill>
        <p:spPr>
          <a:xfrm>
            <a:off x="448350" y="1126325"/>
            <a:ext cx="7680325" cy="2756600"/>
          </a:xfrm>
          <a:prstGeom prst="rect">
            <a:avLst/>
          </a:prstGeom>
          <a:noFill/>
          <a:ln w="9525" cap="flat" cmpd="sng">
            <a:solidFill>
              <a:schemeClr val="dk2"/>
            </a:solidFill>
            <a:prstDash val="solid"/>
            <a:round/>
            <a:headEnd type="none" w="sm" len="sm"/>
            <a:tailEnd type="none" w="sm" len="sm"/>
          </a:ln>
        </p:spPr>
      </p:pic>
      <p:sp>
        <p:nvSpPr>
          <p:cNvPr id="123" name="Google Shape;123;p19"/>
          <p:cNvSpPr txBox="1"/>
          <p:nvPr/>
        </p:nvSpPr>
        <p:spPr>
          <a:xfrm>
            <a:off x="451150" y="4027875"/>
            <a:ext cx="44541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‘Is_goal’ is the output attribute</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A86E8"/>
                </a:solidFill>
                <a:latin typeface="Raleway"/>
                <a:ea typeface="Raleway"/>
                <a:cs typeface="Raleway"/>
                <a:sym typeface="Raleway"/>
              </a:rPr>
              <a:t>6.</a:t>
            </a:r>
            <a:r>
              <a:rPr lang="en-GB"/>
              <a:t> </a:t>
            </a:r>
            <a:r>
              <a:rPr lang="en-GB" b="1" u="sng">
                <a:solidFill>
                  <a:srgbClr val="4A86E8"/>
                </a:solidFill>
                <a:latin typeface="Raleway"/>
                <a:ea typeface="Raleway"/>
                <a:cs typeface="Raleway"/>
                <a:sym typeface="Raleway"/>
              </a:rPr>
              <a:t>Data Visualization</a:t>
            </a:r>
            <a:endParaRPr b="1" u="sng">
              <a:solidFill>
                <a:srgbClr val="4A86E8"/>
              </a:solidFill>
              <a:latin typeface="Raleway"/>
              <a:ea typeface="Raleway"/>
              <a:cs typeface="Raleway"/>
              <a:sym typeface="Raleway"/>
            </a:endParaRPr>
          </a:p>
          <a:p>
            <a:pPr marL="0" lvl="0" indent="0" algn="l" rtl="0">
              <a:spcBef>
                <a:spcPts val="0"/>
              </a:spcBef>
              <a:spcAft>
                <a:spcPts val="0"/>
              </a:spcAft>
              <a:buNone/>
            </a:pPr>
            <a:endParaRPr b="1" u="sng">
              <a:solidFill>
                <a:srgbClr val="4A86E8"/>
              </a:solidFill>
              <a:latin typeface="Raleway"/>
              <a:ea typeface="Raleway"/>
              <a:cs typeface="Raleway"/>
              <a:sym typeface="Raleway"/>
            </a:endParaRPr>
          </a:p>
        </p:txBody>
      </p:sp>
      <p:pic>
        <p:nvPicPr>
          <p:cNvPr id="129" name="Google Shape;129;p20"/>
          <p:cNvPicPr preferRelativeResize="0"/>
          <p:nvPr/>
        </p:nvPicPr>
        <p:blipFill>
          <a:blip r:embed="rId1"/>
          <a:stretch>
            <a:fillRect/>
          </a:stretch>
        </p:blipFill>
        <p:spPr>
          <a:xfrm>
            <a:off x="152400" y="1170200"/>
            <a:ext cx="4743450" cy="3714750"/>
          </a:xfrm>
          <a:prstGeom prst="rect">
            <a:avLst/>
          </a:prstGeom>
          <a:noFill/>
          <a:ln w="9525" cap="flat" cmpd="sng">
            <a:solidFill>
              <a:schemeClr val="dk2"/>
            </a:solidFill>
            <a:prstDash val="solid"/>
            <a:round/>
            <a:headEnd type="none" w="sm" len="sm"/>
            <a:tailEnd type="none" w="sm" len="sm"/>
          </a:ln>
        </p:spPr>
      </p:pic>
      <p:sp>
        <p:nvSpPr>
          <p:cNvPr id="130" name="Google Shape;130;p20"/>
          <p:cNvSpPr txBox="1"/>
          <p:nvPr/>
        </p:nvSpPr>
        <p:spPr>
          <a:xfrm>
            <a:off x="4895850" y="1170125"/>
            <a:ext cx="2719800" cy="371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Correlation Matrix</a:t>
            </a:r>
            <a:endParaRPr b="1">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b="1">
                <a:latin typeface="Roboto" panose="02000000000000000000"/>
                <a:ea typeface="Roboto" panose="02000000000000000000"/>
                <a:cs typeface="Roboto" panose="02000000000000000000"/>
                <a:sym typeface="Roboto" panose="02000000000000000000"/>
              </a:rPr>
              <a:t>Observations: </a:t>
            </a:r>
            <a:endParaRPr b="1">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GB">
                <a:latin typeface="Roboto" panose="02000000000000000000"/>
                <a:ea typeface="Roboto" panose="02000000000000000000"/>
                <a:cs typeface="Roboto" panose="02000000000000000000"/>
                <a:sym typeface="Roboto" panose="02000000000000000000"/>
              </a:rPr>
              <a:t>Any Multicollinearity? </a:t>
            </a:r>
            <a:endParaRPr>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SzPts val="1400"/>
              <a:buFont typeface="Roboto" panose="02000000000000000000"/>
              <a:buAutoNum type="arabicPeriod"/>
            </a:pPr>
            <a:r>
              <a:rPr lang="en-GB">
                <a:latin typeface="Roboto" panose="02000000000000000000"/>
                <a:ea typeface="Roboto" panose="02000000000000000000"/>
                <a:cs typeface="Roboto" panose="02000000000000000000"/>
                <a:sym typeface="Roboto" panose="02000000000000000000"/>
              </a:rPr>
              <a:t>See Blue patches and green patches too- Is that a problem?</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  'shot_basics' and 'range_of_shot' are highly correlated</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B. 'area_of_shot' and 'range_of_shot' are also highly correlated</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C. 'range_of_shot' and 'distance_of_shot' are correlated</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D. 'range_of_shot' and 'location_y' are also correlated</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rgbClr val="4A86E8"/>
                </a:solidFill>
              </a:rPr>
              <a:t>Correlation of Attributes with ‘is_goal’</a:t>
            </a:r>
            <a:endParaRPr b="1" u="sng">
              <a:solidFill>
                <a:srgbClr val="4A86E8"/>
              </a:solidFill>
            </a:endParaRPr>
          </a:p>
        </p:txBody>
      </p:sp>
      <p:pic>
        <p:nvPicPr>
          <p:cNvPr id="136" name="Google Shape;136;p21"/>
          <p:cNvPicPr preferRelativeResize="0"/>
          <p:nvPr/>
        </p:nvPicPr>
        <p:blipFill>
          <a:blip r:embed="rId1"/>
          <a:stretch>
            <a:fillRect/>
          </a:stretch>
        </p:blipFill>
        <p:spPr>
          <a:xfrm>
            <a:off x="0" y="1061575"/>
            <a:ext cx="9144000" cy="3820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rgbClr val="4A86E8"/>
                </a:solidFill>
                <a:latin typeface="Raleway"/>
                <a:ea typeface="Raleway"/>
                <a:cs typeface="Raleway"/>
                <a:sym typeface="Raleway"/>
              </a:rPr>
              <a:t>Box Plot Analysis</a:t>
            </a:r>
            <a:endParaRPr b="1" u="sng">
              <a:solidFill>
                <a:srgbClr val="4A86E8"/>
              </a:solidFill>
              <a:latin typeface="Raleway"/>
              <a:ea typeface="Raleway"/>
              <a:cs typeface="Raleway"/>
              <a:sym typeface="Raleway"/>
            </a:endParaRPr>
          </a:p>
        </p:txBody>
      </p:sp>
      <p:pic>
        <p:nvPicPr>
          <p:cNvPr id="142" name="Google Shape;142;p22"/>
          <p:cNvPicPr preferRelativeResize="0"/>
          <p:nvPr/>
        </p:nvPicPr>
        <p:blipFill>
          <a:blip r:embed="rId1"/>
          <a:stretch>
            <a:fillRect/>
          </a:stretch>
        </p:blipFill>
        <p:spPr>
          <a:xfrm>
            <a:off x="152400" y="1159250"/>
            <a:ext cx="8991600" cy="3711275"/>
          </a:xfrm>
          <a:prstGeom prst="rect">
            <a:avLst/>
          </a:prstGeom>
          <a:noFill/>
          <a:ln>
            <a:noFill/>
          </a:ln>
        </p:spPr>
      </p:pic>
      <p:sp>
        <p:nvSpPr>
          <p:cNvPr id="143" name="Google Shape;143;p22"/>
          <p:cNvSpPr txBox="1"/>
          <p:nvPr/>
        </p:nvSpPr>
        <p:spPr>
          <a:xfrm>
            <a:off x="4773875" y="2320650"/>
            <a:ext cx="1095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4649</Words>
  <Application>WPS Presentation</Application>
  <PresentationFormat/>
  <Paragraphs>195</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Arial</vt:lpstr>
      <vt:lpstr>Roboto</vt:lpstr>
      <vt:lpstr>Raleway</vt:lpstr>
      <vt:lpstr>Microsoft YaHei</vt:lpstr>
      <vt:lpstr>Arial Unicode MS</vt:lpstr>
      <vt:lpstr>Geometric</vt:lpstr>
      <vt:lpstr>Flow</vt:lpstr>
      <vt:lpstr>Dataset Overview	</vt:lpstr>
      <vt:lpstr>2.  Problem Overview</vt:lpstr>
      <vt:lpstr>3.  Removing Useless Attributes</vt:lpstr>
      <vt:lpstr>4. Data Pre-processing</vt:lpstr>
      <vt:lpstr>5.  Attributes left after Pre-Processing (18)</vt:lpstr>
      <vt:lpstr>6. Data Visualization</vt:lpstr>
      <vt:lpstr>Correlation of Attributes with ‘is_goal’</vt:lpstr>
      <vt:lpstr>Box Plot Analysis</vt:lpstr>
      <vt:lpstr>So now only 16 attributes are left.</vt:lpstr>
      <vt:lpstr>7.  Data Analysis</vt:lpstr>
      <vt:lpstr>Final Attributes (16 left)</vt:lpstr>
      <vt:lpstr>8.  Dimensionality Reduction (PCA)</vt:lpstr>
      <vt:lpstr>Why Dimensionality Reduction?</vt:lpstr>
      <vt:lpstr>9. Best Model Fit - ANN</vt:lpstr>
      <vt:lpstr>10. Results (With 16 dimension input vector)</vt:lpstr>
      <vt:lpstr>11. Results (After Dimensionality Reduction to 14) </vt:lpstr>
      <vt:lpstr>12. Conclusion/Observations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dc:title>
  <dc:creator/>
  <cp:lastModifiedBy>expert</cp:lastModifiedBy>
  <cp:revision>1</cp:revision>
  <dcterms:created xsi:type="dcterms:W3CDTF">2020-10-04T11:25:43Z</dcterms:created>
  <dcterms:modified xsi:type="dcterms:W3CDTF">2020-10-04T11:25:44Z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