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5" r:id="rId3"/>
    <p:sldId id="291" r:id="rId4"/>
    <p:sldId id="292" r:id="rId5"/>
    <p:sldId id="278" r:id="rId6"/>
    <p:sldId id="293" r:id="rId7"/>
    <p:sldId id="294" r:id="rId8"/>
    <p:sldId id="296" r:id="rId9"/>
    <p:sldId id="295" r:id="rId10"/>
    <p:sldId id="297" r:id="rId11"/>
    <p:sldId id="298" r:id="rId12"/>
    <p:sldId id="301" r:id="rId13"/>
    <p:sldId id="300" r:id="rId14"/>
    <p:sldId id="299" r:id="rId15"/>
    <p:sldId id="305" r:id="rId16"/>
    <p:sldId id="306" r:id="rId17"/>
    <p:sldId id="307" r:id="rId18"/>
    <p:sldId id="313" r:id="rId19"/>
    <p:sldId id="30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80" d="100"/>
          <a:sy n="80" d="100"/>
        </p:scale>
        <p:origin x="-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5F43-AC7D-464A-81D3-1F057D97236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799A3-164F-454F-AC18-AF73918DA6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3011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LDPC Code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98" y="1465729"/>
            <a:ext cx="9422836" cy="419548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The LDPC code, namely low density parity check code, is essentially a linear block code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LDPC </a:t>
            </a:r>
            <a:r>
              <a:rPr lang="en-US" sz="2800" dirty="0"/>
              <a:t>codes provide a means to control errors in data transmissions over unreliable or noisy communication channels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>
                <a:cs typeface="Times New Roman" panose="02020603050405020304" pitchFamily="18" charset="0"/>
              </a:rPr>
              <a:t>LDPC can be use in both BSC and BEC channel.</a:t>
            </a:r>
            <a:endParaRPr lang="en-US" sz="28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BEC Simulation- For (16,9) Product Code</a:t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259" y="1293813"/>
            <a:ext cx="970907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en-US" sz="3200" dirty="0" smtClean="0"/>
              <a:t>Monte Carlo Simulation- BEC Product Code(9,4)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0709" y="1541418"/>
            <a:ext cx="10384971" cy="497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BSC Simulation- For (25,16) Product Code </a:t>
            </a:r>
            <a:br>
              <a:rPr lang="en-US" sz="3200" dirty="0" smtClean="0"/>
            </a:br>
            <a:r>
              <a:rPr lang="en-US" sz="3200" dirty="0" smtClean="0"/>
              <a:t>(Bit Errors </a:t>
            </a:r>
            <a:r>
              <a:rPr lang="en-US" sz="3200" dirty="0" err="1" smtClean="0"/>
              <a:t>vs</a:t>
            </a:r>
            <a:r>
              <a:rPr lang="en-US" sz="3200" dirty="0" smtClean="0"/>
              <a:t> Iteration Index)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5023" y="1781299"/>
            <a:ext cx="10260281" cy="446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Monte Carlo Simulation- BSC Product Code(25,16)</a:t>
            </a:r>
            <a:br>
              <a:rPr lang="en-US" sz="3000" dirty="0" smtClean="0"/>
            </a:br>
            <a:r>
              <a:rPr lang="en-US" sz="3000" dirty="0" smtClean="0"/>
              <a:t>p=0.05</a:t>
            </a:r>
            <a:endParaRPr lang="en-US" sz="3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7521" y="1757548"/>
            <a:ext cx="10319657" cy="466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olidFill>
                  <a:schemeClr val="tx2"/>
                </a:solidFill>
                <a:uFillTx/>
              </a:rPr>
              <a:t>Erasure Probability vs Iteration Index For BEC for different p values(0.3-0.44)</a:t>
            </a:r>
            <a:br>
              <a:rPr lang="en-US" sz="2800">
                <a:solidFill>
                  <a:schemeClr val="tx2"/>
                </a:solidFill>
                <a:uFillTx/>
              </a:rPr>
            </a:br>
            <a:r>
              <a:rPr lang="en-US" sz="2800">
                <a:solidFill>
                  <a:schemeClr val="tx2"/>
                </a:solidFill>
                <a:uFillTx/>
              </a:rPr>
              <a:t>H(3000X5000)</a:t>
            </a:r>
            <a:endParaRPr lang="en-US" sz="2800">
              <a:solidFill>
                <a:schemeClr val="tx2"/>
              </a:solidFill>
              <a:uFillTx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8420" y="2052955"/>
            <a:ext cx="849439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Erasure Probability vs Iteration Index For BEC for different p values(0.1-1)</a:t>
            </a:r>
            <a:br>
              <a:rPr lang="en-US" sz="28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H(3000X5000)</a:t>
            </a:r>
            <a:br>
              <a:rPr lang="en-US" sz="2800">
                <a:solidFill>
                  <a:schemeClr val="tx2"/>
                </a:solidFill>
                <a:uFillTx/>
              </a:rPr>
            </a:br>
            <a:endParaRPr lang="en-US" sz="2800">
              <a:solidFill>
                <a:schemeClr val="tx2"/>
              </a:solidFill>
              <a:uFillTx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9050" y="2052955"/>
            <a:ext cx="857377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103311" y="42160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Erasure Probability vs Iteration Index For BEC for different p values(0.3-0.44)</a:t>
            </a:r>
            <a:br>
              <a:rPr lang="en-US" sz="28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H(3792X5056)</a:t>
            </a:r>
            <a:br>
              <a:rPr lang="en-US" sz="2800">
                <a:solidFill>
                  <a:schemeClr val="tx2"/>
                </a:solidFill>
                <a:uFillTx/>
              </a:rPr>
            </a:br>
            <a:endParaRPr lang="en-US" sz="2800">
              <a:solidFill>
                <a:schemeClr val="tx2"/>
              </a:solidFill>
              <a:uFillTx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2550" y="2052955"/>
            <a:ext cx="844613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234805" cy="1269365"/>
          </a:xfrm>
        </p:spPr>
        <p:txBody>
          <a:bodyPr/>
          <a:p>
            <a:r>
              <a:rPr lang="en-US" sz="2400">
                <a:solidFill>
                  <a:schemeClr val="tx2"/>
                </a:solidFill>
                <a:uFillTx/>
                <a:sym typeface="+mn-ea"/>
              </a:rPr>
              <a:t>Erasure Probability vs Iteration Index For BEC for different p values(0.45-0.55)</a:t>
            </a:r>
            <a:br>
              <a:rPr lang="en-US" sz="24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400">
                <a:solidFill>
                  <a:schemeClr val="tx2"/>
                </a:solidFill>
                <a:uFillTx/>
                <a:sym typeface="+mn-ea"/>
              </a:rPr>
              <a:t>H(3000X5000) 50 Iterations this time.</a:t>
            </a:r>
            <a:br>
              <a:rPr lang="en-US" sz="24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400">
                <a:solidFill>
                  <a:schemeClr val="tx2"/>
                </a:solidFill>
                <a:uFillTx/>
                <a:sym typeface="+mn-ea"/>
              </a:rPr>
              <a:t>Didn't get decoded for p=0.55,0.54 and 0.52</a:t>
            </a:r>
            <a:br>
              <a:rPr lang="en-US" sz="2400">
                <a:solidFill>
                  <a:schemeClr val="tx2"/>
                </a:solidFill>
                <a:uFillTx/>
                <a:sym typeface="+mn-ea"/>
              </a:rPr>
            </a:br>
            <a:endParaRPr lang="en-US" sz="2400">
              <a:solidFill>
                <a:schemeClr val="tx2"/>
              </a:solidFill>
              <a:uFillTx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9525" y="2052955"/>
            <a:ext cx="859218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103311" y="42160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Erasure Probability vs Iteration Index For BEC for different p values(0.1-1)</a:t>
            </a:r>
            <a:br>
              <a:rPr lang="en-US" sz="28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H(3792X5056)</a:t>
            </a:r>
            <a:br>
              <a:rPr lang="en-US" sz="2800">
                <a:solidFill>
                  <a:schemeClr val="tx2"/>
                </a:solidFill>
                <a:uFillTx/>
              </a:rPr>
            </a:br>
            <a:endParaRPr lang="en-US" sz="2800">
              <a:solidFill>
                <a:schemeClr val="tx2"/>
              </a:solidFill>
              <a:uFillTx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7305" y="2052955"/>
            <a:ext cx="855662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847703"/>
            <a:ext cx="9404723" cy="1515290"/>
          </a:xfrm>
        </p:spPr>
        <p:txBody>
          <a:bodyPr/>
          <a:lstStyle/>
          <a:p>
            <a:pPr algn="ctr"/>
            <a:r>
              <a:rPr lang="en-US" dirty="0" smtClean="0"/>
              <a:t>         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LDPC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Code-Encoding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200"/>
            <a:ext cx="9918700" cy="5003800"/>
          </a:xfrm>
        </p:spPr>
        <p:txBody>
          <a:bodyPr/>
          <a:lstStyle/>
          <a:p>
            <a:r>
              <a:rPr lang="en-US" dirty="0" smtClean="0"/>
              <a:t>LDPC code encode k message bit into n bit where n&gt;k.</a:t>
            </a:r>
            <a:endParaRPr lang="en-US" dirty="0" smtClean="0"/>
          </a:p>
          <a:p>
            <a:r>
              <a:rPr lang="en-US" dirty="0" smtClean="0"/>
              <a:t>n-k is the size of Syndrome vector which is used for error correction and detection.</a:t>
            </a:r>
            <a:endParaRPr lang="en-US" dirty="0" smtClean="0"/>
          </a:p>
          <a:p>
            <a:r>
              <a:rPr lang="en-US" dirty="0" smtClean="0"/>
              <a:t>LDPC code transfer k-bit into n-bit by Generator matrix(G).</a:t>
            </a:r>
            <a:endParaRPr lang="en-US" dirty="0" smtClean="0"/>
          </a:p>
          <a:p>
            <a:r>
              <a:rPr lang="en-US" dirty="0"/>
              <a:t>The dimension of Generator matrix is n x k</a:t>
            </a:r>
            <a:r>
              <a:rPr lang="en-US" dirty="0" smtClean="0"/>
              <a:t>. This </a:t>
            </a:r>
            <a:r>
              <a:rPr lang="en-US" dirty="0"/>
              <a:t>n x k matrix multiply with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k x 1 vector of message which will give n x 1 vector</a:t>
            </a:r>
            <a:r>
              <a:rPr lang="en-US" dirty="0" smtClean="0"/>
              <a:t>. That </a:t>
            </a:r>
            <a:r>
              <a:rPr lang="en-US" dirty="0"/>
              <a:t>n x 1 vector is our 	             	</a:t>
            </a:r>
            <a:r>
              <a:rPr lang="en-US" dirty="0" smtClean="0"/>
              <a:t>codeword </a:t>
            </a:r>
            <a:r>
              <a:rPr lang="en-US" dirty="0"/>
              <a:t>which will transfer through the channel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pt-BR" dirty="0" smtClean="0"/>
              <a:t>  C(nx1) = </a:t>
            </a:r>
            <a:r>
              <a:rPr lang="pt-BR" dirty="0"/>
              <a:t>G(nxk) *  M(kx1</a:t>
            </a:r>
            <a:r>
              <a:rPr lang="pt-BR" dirty="0" smtClean="0"/>
              <a:t>)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C=Codeword Matrix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G=Generator Matrix</a:t>
            </a:r>
            <a:endParaRPr lang="pt-BR" dirty="0" smtClean="0"/>
          </a:p>
          <a:p>
            <a:pPr marL="0" indent="0">
              <a:buNone/>
            </a:pPr>
            <a:r>
              <a:rPr lang="en-US" dirty="0" smtClean="0"/>
              <a:t>	M=Information Matrix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99" y="4673600"/>
            <a:ext cx="62805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8082"/>
          </a:xfrm>
        </p:spPr>
        <p:txBody>
          <a:bodyPr/>
          <a:lstStyle/>
          <a:p>
            <a:r>
              <a:rPr lang="en-US" dirty="0" smtClean="0"/>
              <a:t>LDPC-Decoding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447800"/>
            <a:ext cx="9791700" cy="5168900"/>
          </a:xfrm>
        </p:spPr>
        <p:txBody>
          <a:bodyPr>
            <a:normAutofit/>
          </a:bodyPr>
          <a:lstStyle/>
          <a:p>
            <a:r>
              <a:rPr lang="en-US" dirty="0"/>
              <a:t>LDPC code </a:t>
            </a:r>
            <a:r>
              <a:rPr lang="en-US" dirty="0" smtClean="0"/>
              <a:t>decode n-bit to check whether it have an error or </a:t>
            </a:r>
            <a:r>
              <a:rPr lang="en-US" dirty="0" err="1" smtClean="0"/>
              <a:t>not,It</a:t>
            </a:r>
            <a:r>
              <a:rPr lang="en-US" dirty="0" smtClean="0"/>
              <a:t> uses Parity-check matrix(H) for decoding.</a:t>
            </a:r>
            <a:endParaRPr lang="en-US" dirty="0"/>
          </a:p>
          <a:p>
            <a:r>
              <a:rPr lang="en-US" dirty="0" smtClean="0"/>
              <a:t>The dimension of H matrix is (n-k) </a:t>
            </a:r>
            <a:r>
              <a:rPr lang="pt-BR" dirty="0" smtClean="0"/>
              <a:t>x k.</a:t>
            </a:r>
            <a:endParaRPr lang="pt-BR" dirty="0" smtClean="0"/>
          </a:p>
          <a:p>
            <a:r>
              <a:rPr lang="pt-BR" dirty="0" smtClean="0"/>
              <a:t>It multiply the H matrix to the codeword which we have received over channel. it will the (n-k)</a:t>
            </a:r>
            <a:r>
              <a:rPr lang="en-US" dirty="0" smtClean="0"/>
              <a:t>x1 matrix which is called Syndrome </a:t>
            </a:r>
            <a:r>
              <a:rPr lang="en-US" dirty="0" err="1" smtClean="0"/>
              <a:t>Matrix,if</a:t>
            </a:r>
            <a:r>
              <a:rPr lang="en-US" dirty="0" smtClean="0"/>
              <a:t> that matrix is zero matrix then we can say that there is no error in the codeword but if it is non-zero then there is error in the codeword</a:t>
            </a:r>
            <a:r>
              <a:rPr lang="pt-BR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pt-BR" dirty="0"/>
              <a:t>  </a:t>
            </a:r>
            <a:r>
              <a:rPr lang="pt-BR" dirty="0" smtClean="0"/>
              <a:t>S(n-k x 1</a:t>
            </a:r>
            <a:r>
              <a:rPr lang="pt-BR" dirty="0"/>
              <a:t>) = </a:t>
            </a:r>
            <a:r>
              <a:rPr lang="pt-BR" dirty="0" smtClean="0"/>
              <a:t>H(n-k x n) * C(nx1</a:t>
            </a:r>
            <a:r>
              <a:rPr lang="pt-BR" dirty="0"/>
              <a:t>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C=Codeword Matrix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H=Parity check Matrix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S=Syndrome Matrix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4414837"/>
            <a:ext cx="4448175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9223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Code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1290919"/>
            <a:ext cx="10322730" cy="5305824"/>
          </a:xfrm>
        </p:spPr>
        <p:txBody>
          <a:bodyPr>
            <a:normAutofit/>
          </a:bodyPr>
          <a:lstStyle/>
          <a:p>
            <a:r>
              <a:rPr lang="en-US" sz="2400" dirty="0"/>
              <a:t>Product Codes are a special case of LDPC code.</a:t>
            </a:r>
            <a:endParaRPr lang="en-US" sz="2400" dirty="0"/>
          </a:p>
          <a:p>
            <a:r>
              <a:rPr lang="en-US" sz="2400" dirty="0" smtClean="0"/>
              <a:t>Product </a:t>
            </a:r>
            <a:r>
              <a:rPr lang="en-US" sz="2400" dirty="0"/>
              <a:t>code are restricted as the last rows and </a:t>
            </a:r>
            <a:r>
              <a:rPr lang="en-US" sz="2400" dirty="0" smtClean="0"/>
              <a:t>last columns </a:t>
            </a:r>
            <a:r>
              <a:rPr lang="en-US" sz="2400" dirty="0"/>
              <a:t>of H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matrix </a:t>
            </a:r>
            <a:r>
              <a:rPr lang="en-US" sz="2400" dirty="0"/>
              <a:t>is for parity checking,</a:t>
            </a: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k i.e. #message bits increases then the size of parity check </a:t>
            </a:r>
            <a:r>
              <a:rPr lang="en-US" sz="2400" dirty="0" smtClean="0"/>
              <a:t>matrix increases </a:t>
            </a:r>
            <a:r>
              <a:rPr lang="en-US" sz="2400" dirty="0"/>
              <a:t>squarely, but the parity check bits in n-bit </a:t>
            </a:r>
            <a:r>
              <a:rPr lang="en-US" sz="2400" dirty="0" smtClean="0"/>
              <a:t>message increases </a:t>
            </a:r>
            <a:r>
              <a:rPr lang="en-US" sz="2400" dirty="0"/>
              <a:t>linearly.</a:t>
            </a:r>
            <a:endParaRPr lang="en-US" sz="2400" dirty="0"/>
          </a:p>
          <a:p>
            <a:r>
              <a:rPr lang="en-US" sz="2400" dirty="0" smtClean="0"/>
              <a:t>Hence </a:t>
            </a:r>
            <a:r>
              <a:rPr lang="en-US" sz="2400" dirty="0"/>
              <a:t>the power of product code decreases as k increases </a:t>
            </a:r>
            <a:r>
              <a:rPr lang="en-US" sz="2400" dirty="0" smtClean="0"/>
              <a:t>and hence </a:t>
            </a:r>
            <a:r>
              <a:rPr lang="en-US" sz="2400" dirty="0"/>
              <a:t>on a noisy channel if data is transmitted with large k</a:t>
            </a:r>
            <a:r>
              <a:rPr lang="en-US" sz="2400" dirty="0" smtClean="0"/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82700"/>
            <a:ext cx="10301288" cy="4965699"/>
          </a:xfrm>
        </p:spPr>
        <p:txBody>
          <a:bodyPr/>
          <a:lstStyle/>
          <a:p>
            <a:r>
              <a:rPr lang="en-US" dirty="0" smtClean="0"/>
              <a:t>Message Passing is for correction the </a:t>
            </a:r>
            <a:r>
              <a:rPr lang="en-US" dirty="0" err="1" smtClean="0"/>
              <a:t>error.Here,All</a:t>
            </a:r>
            <a:r>
              <a:rPr lang="en-US" dirty="0" smtClean="0"/>
              <a:t> the bit of </a:t>
            </a:r>
            <a:r>
              <a:rPr lang="en-US" dirty="0" err="1" smtClean="0"/>
              <a:t>codeword</a:t>
            </a:r>
            <a:r>
              <a:rPr lang="en-US" dirty="0" smtClean="0"/>
              <a:t> is called Variable nodes(VN) and all </a:t>
            </a:r>
            <a:r>
              <a:rPr lang="en-US" dirty="0"/>
              <a:t>the bit </a:t>
            </a:r>
            <a:r>
              <a:rPr lang="en-US" dirty="0" smtClean="0"/>
              <a:t>Syndrome </a:t>
            </a:r>
            <a:r>
              <a:rPr lang="en-US" dirty="0"/>
              <a:t>is called </a:t>
            </a:r>
            <a:r>
              <a:rPr lang="en-US" dirty="0" smtClean="0"/>
              <a:t>check nodes(CN).</a:t>
            </a:r>
            <a:endParaRPr lang="en-US" dirty="0" smtClean="0"/>
          </a:p>
          <a:p>
            <a:r>
              <a:rPr lang="en-US" dirty="0" smtClean="0"/>
              <a:t>Message can be passed from VN to CN and  CN to </a:t>
            </a:r>
            <a:r>
              <a:rPr lang="en-US" dirty="0" err="1" smtClean="0"/>
              <a:t>VN.But</a:t>
            </a:r>
            <a:r>
              <a:rPr lang="en-US" dirty="0" smtClean="0"/>
              <a:t> message can not passed from VN to VN or CN to CN.</a:t>
            </a:r>
            <a:endParaRPr lang="en-US" dirty="0" smtClean="0"/>
          </a:p>
          <a:p>
            <a:r>
              <a:rPr lang="en-US" dirty="0" smtClean="0"/>
              <a:t>It will work as Bipartite </a:t>
            </a:r>
            <a:r>
              <a:rPr lang="en-US" dirty="0" err="1" smtClean="0"/>
              <a:t>Graph.This</a:t>
            </a:r>
            <a:r>
              <a:rPr lang="en-US" dirty="0" smtClean="0"/>
              <a:t> is also called as Tanner Graph.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3225800"/>
            <a:ext cx="7059612" cy="302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182"/>
          </a:xfrm>
        </p:spPr>
        <p:txBody>
          <a:bodyPr/>
          <a:lstStyle/>
          <a:p>
            <a:r>
              <a:rPr lang="en-US" dirty="0" smtClean="0"/>
              <a:t>Tanner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70000"/>
            <a:ext cx="9403742" cy="4978399"/>
          </a:xfrm>
        </p:spPr>
        <p:txBody>
          <a:bodyPr/>
          <a:lstStyle/>
          <a:p>
            <a:r>
              <a:rPr lang="en-US" dirty="0" smtClean="0"/>
              <a:t>For n=25 and k=16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86829" y="1803399"/>
            <a:ext cx="8963025" cy="46101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Tanner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371600"/>
            <a:ext cx="9403742" cy="4876799"/>
          </a:xfrm>
        </p:spPr>
        <p:txBody>
          <a:bodyPr/>
          <a:lstStyle/>
          <a:p>
            <a:r>
              <a:rPr lang="en-US" dirty="0" smtClean="0"/>
              <a:t>For n=5000 and k=2000					for H(1:300,1:500)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		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46111" y="1905001"/>
            <a:ext cx="4789489" cy="4343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4200" y="1905001"/>
            <a:ext cx="4946650" cy="4343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071283"/>
          </a:xfrm>
        </p:spPr>
        <p:txBody>
          <a:bodyPr/>
          <a:lstStyle/>
          <a:p>
            <a:r>
              <a:rPr lang="en-US" sz="3200" dirty="0" smtClean="0"/>
              <a:t>Message Passing Decoding on Product Code(9,4) over BEC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73150" y="1676400"/>
            <a:ext cx="88011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242472" cy="879693"/>
          </a:xfrm>
        </p:spPr>
        <p:txBody>
          <a:bodyPr/>
          <a:lstStyle/>
          <a:p>
            <a:r>
              <a:rPr lang="en-US" sz="3200" dirty="0" smtClean="0"/>
              <a:t>BEC Simulation- For (9,4) Product Code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0121" y="1425513"/>
            <a:ext cx="10215562" cy="498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3045</Words>
  <Application>WPS Presentation</Application>
  <PresentationFormat>Custom</PresentationFormat>
  <Paragraphs>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Wingdings 3</vt:lpstr>
      <vt:lpstr>Arial</vt:lpstr>
      <vt:lpstr>Times New Roman</vt:lpstr>
      <vt:lpstr>Symbol</vt:lpstr>
      <vt:lpstr>Century Gothic</vt:lpstr>
      <vt:lpstr>Segoe Print</vt:lpstr>
      <vt:lpstr>Microsoft YaHei</vt:lpstr>
      <vt:lpstr>Arial Unicode MS</vt:lpstr>
      <vt:lpstr>Symbol</vt:lpstr>
      <vt:lpstr>Calibri</vt:lpstr>
      <vt:lpstr>Ion</vt:lpstr>
      <vt:lpstr>LDPC Code</vt:lpstr>
      <vt:lpstr>LDPC Code-Encoding</vt:lpstr>
      <vt:lpstr>LDPC-Decoding</vt:lpstr>
      <vt:lpstr>Product Code</vt:lpstr>
      <vt:lpstr>Message Passing</vt:lpstr>
      <vt:lpstr>Tanner Graph</vt:lpstr>
      <vt:lpstr>Tanner Graph</vt:lpstr>
      <vt:lpstr>Message Passing Decoding on Product Code(9,4) over BEC</vt:lpstr>
      <vt:lpstr>BEC Simulation- For (9,4) Product Code </vt:lpstr>
      <vt:lpstr>BEC Simulation- For (16,9) Product Code </vt:lpstr>
      <vt:lpstr>Monte Carlo Simulation- BEC Product Code(9,4)</vt:lpstr>
      <vt:lpstr>BSC Simulation- For (25,16) Product Code  (Bit Errors vs Iteration Index)</vt:lpstr>
      <vt:lpstr>Monte Carlo Simulation- BSC Product Code(25,16) p=0.05</vt:lpstr>
      <vt:lpstr>Erasure Probability vs Iteration Index For BEC for different p values(0.3-0.44) H(3000X5000)</vt:lpstr>
      <vt:lpstr>Erasure Probability vs Iteration Index For BEC for different p values(0.1-1) H(3000X5000) </vt:lpstr>
      <vt:lpstr>PowerPoint 演示文稿</vt:lpstr>
      <vt:lpstr>Erasure Probability vs Iteration Index For BEC for different p values(0.45-0.55) H(3000X5000) 50 Iterations this time. Didn't get decoded for p=0.55,0.54 and 0.52 </vt:lpstr>
      <vt:lpstr>PowerPoint 演示文稿</vt:lpstr>
      <vt:lpstr>          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Rajat</cp:lastModifiedBy>
  <cp:revision>136</cp:revision>
  <dcterms:created xsi:type="dcterms:W3CDTF">2016-09-21T13:07:00Z</dcterms:created>
  <dcterms:modified xsi:type="dcterms:W3CDTF">2019-09-10T12:47:43Z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2057-11.2.0.8339</vt:lpwstr>
  </property>
</Properties>
</file>