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70" r:id="rId8"/>
    <p:sldId id="263" r:id="rId9"/>
    <p:sldId id="264" r:id="rId10"/>
    <p:sldId id="265" r:id="rId11"/>
    <p:sldId id="266" r:id="rId12"/>
    <p:sldId id="267" r:id="rId13"/>
    <p:sldId id="268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0D3394-6640-4A4D-BA70-DD3992D10C9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AU"/>
        </a:p>
      </dgm:t>
    </dgm:pt>
    <dgm:pt modelId="{E3FD49DB-8C21-4792-84F8-3A66A28B527E}">
      <dgm:prSet/>
      <dgm:spPr/>
      <dgm:t>
        <a:bodyPr/>
        <a:lstStyle/>
        <a:p>
          <a:pPr rtl="0"/>
          <a:r>
            <a:rPr lang="en-AU" b="1" dirty="0"/>
            <a:t>Business Sustainability</a:t>
          </a:r>
          <a:endParaRPr lang="en-AU" dirty="0"/>
        </a:p>
      </dgm:t>
    </dgm:pt>
    <dgm:pt modelId="{2D4A312F-7DA3-4F4C-87B2-0A58738104F3}" type="parTrans" cxnId="{901231CB-0EF9-485D-8430-3768D0D6ABDD}">
      <dgm:prSet/>
      <dgm:spPr/>
      <dgm:t>
        <a:bodyPr/>
        <a:lstStyle/>
        <a:p>
          <a:endParaRPr lang="en-AU"/>
        </a:p>
      </dgm:t>
    </dgm:pt>
    <dgm:pt modelId="{DA61C326-D44A-444C-AA35-AAD62ADF7675}" type="sibTrans" cxnId="{901231CB-0EF9-485D-8430-3768D0D6ABDD}">
      <dgm:prSet/>
      <dgm:spPr/>
      <dgm:t>
        <a:bodyPr/>
        <a:lstStyle/>
        <a:p>
          <a:endParaRPr lang="en-AU"/>
        </a:p>
      </dgm:t>
    </dgm:pt>
    <dgm:pt modelId="{65FF38CA-8A6E-40BE-B1CE-DF82855687B2}" type="pres">
      <dgm:prSet presAssocID="{010D3394-6640-4A4D-BA70-DD3992D10C9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DCED212-9C6D-4186-8FC2-78ACBC811024}" type="pres">
      <dgm:prSet presAssocID="{E3FD49DB-8C21-4792-84F8-3A66A28B527E}" presName="circle1" presStyleLbl="node1" presStyleIdx="0" presStyleCnt="1"/>
      <dgm:spPr/>
    </dgm:pt>
    <dgm:pt modelId="{8F1AA2A7-E524-4B82-A018-60AF7AA32096}" type="pres">
      <dgm:prSet presAssocID="{E3FD49DB-8C21-4792-84F8-3A66A28B527E}" presName="space" presStyleCnt="0"/>
      <dgm:spPr/>
    </dgm:pt>
    <dgm:pt modelId="{6BCCC819-A317-4FA7-8290-69C8FF4FF57A}" type="pres">
      <dgm:prSet presAssocID="{E3FD49DB-8C21-4792-84F8-3A66A28B527E}" presName="rect1" presStyleLbl="alignAcc1" presStyleIdx="0" presStyleCnt="1"/>
      <dgm:spPr/>
    </dgm:pt>
    <dgm:pt modelId="{3C8669C6-A7CC-4884-B40B-B1E632E9B217}" type="pres">
      <dgm:prSet presAssocID="{E3FD49DB-8C21-4792-84F8-3A66A28B527E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95AECE30-BE46-4E83-A05D-EE203A7F647D}" type="presOf" srcId="{E3FD49DB-8C21-4792-84F8-3A66A28B527E}" destId="{3C8669C6-A7CC-4884-B40B-B1E632E9B217}" srcOrd="1" destOrd="0" presId="urn:microsoft.com/office/officeart/2005/8/layout/target3"/>
    <dgm:cxn modelId="{5000C57B-FD3E-4B3B-BEDC-C66CF055BB95}" type="presOf" srcId="{010D3394-6640-4A4D-BA70-DD3992D10C9D}" destId="{65FF38CA-8A6E-40BE-B1CE-DF82855687B2}" srcOrd="0" destOrd="0" presId="urn:microsoft.com/office/officeart/2005/8/layout/target3"/>
    <dgm:cxn modelId="{901231CB-0EF9-485D-8430-3768D0D6ABDD}" srcId="{010D3394-6640-4A4D-BA70-DD3992D10C9D}" destId="{E3FD49DB-8C21-4792-84F8-3A66A28B527E}" srcOrd="0" destOrd="0" parTransId="{2D4A312F-7DA3-4F4C-87B2-0A58738104F3}" sibTransId="{DA61C326-D44A-444C-AA35-AAD62ADF7675}"/>
    <dgm:cxn modelId="{4C0E91EA-D61D-455C-A145-1E23313610E3}" type="presOf" srcId="{E3FD49DB-8C21-4792-84F8-3A66A28B527E}" destId="{6BCCC819-A317-4FA7-8290-69C8FF4FF57A}" srcOrd="0" destOrd="0" presId="urn:microsoft.com/office/officeart/2005/8/layout/target3"/>
    <dgm:cxn modelId="{98C2F533-650E-4898-920E-FF2C16A26197}" type="presParOf" srcId="{65FF38CA-8A6E-40BE-B1CE-DF82855687B2}" destId="{5DCED212-9C6D-4186-8FC2-78ACBC811024}" srcOrd="0" destOrd="0" presId="urn:microsoft.com/office/officeart/2005/8/layout/target3"/>
    <dgm:cxn modelId="{06CFBCAD-DE37-4475-B426-552BB66AC240}" type="presParOf" srcId="{65FF38CA-8A6E-40BE-B1CE-DF82855687B2}" destId="{8F1AA2A7-E524-4B82-A018-60AF7AA32096}" srcOrd="1" destOrd="0" presId="urn:microsoft.com/office/officeart/2005/8/layout/target3"/>
    <dgm:cxn modelId="{119CA261-86EC-4134-B6E7-0D7E3A4FD1C6}" type="presParOf" srcId="{65FF38CA-8A6E-40BE-B1CE-DF82855687B2}" destId="{6BCCC819-A317-4FA7-8290-69C8FF4FF57A}" srcOrd="2" destOrd="0" presId="urn:microsoft.com/office/officeart/2005/8/layout/target3"/>
    <dgm:cxn modelId="{84CB9DA1-7F76-4B3E-845F-027C38649FD9}" type="presParOf" srcId="{65FF38CA-8A6E-40BE-B1CE-DF82855687B2}" destId="{3C8669C6-A7CC-4884-B40B-B1E632E9B21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ED212-9C6D-4186-8FC2-78ACBC811024}">
      <dsp:nvSpPr>
        <dsp:cNvPr id="0" name=""/>
        <dsp:cNvSpPr/>
      </dsp:nvSpPr>
      <dsp:spPr>
        <a:xfrm>
          <a:off x="0" y="0"/>
          <a:ext cx="1470025" cy="147002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CC819-A317-4FA7-8290-69C8FF4FF57A}">
      <dsp:nvSpPr>
        <dsp:cNvPr id="0" name=""/>
        <dsp:cNvSpPr/>
      </dsp:nvSpPr>
      <dsp:spPr>
        <a:xfrm>
          <a:off x="735012" y="0"/>
          <a:ext cx="7037387" cy="1470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500" b="1" kern="1200" dirty="0"/>
            <a:t>Business Sustainability</a:t>
          </a:r>
          <a:endParaRPr lang="en-AU" sz="5500" kern="1200" dirty="0"/>
        </a:p>
      </dsp:txBody>
      <dsp:txXfrm>
        <a:off x="735012" y="0"/>
        <a:ext cx="7037387" cy="1470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67449-A65E-49E1-B249-AB7C0C955013}" type="datetimeFigureOut">
              <a:rPr lang="en-AU" smtClean="0"/>
              <a:t>29/11/2018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B702B-D09B-45D5-8654-1218305BE4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95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F4356B88-6966-43A4-933B-3B4EB2E3CAE7}" type="slidenum">
              <a:rPr lang="en-US" altLang="en-US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435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8406-2DA8-446F-82F6-7C3C25F266B5}" type="datetimeFigureOut">
              <a:rPr lang="en-AU" smtClean="0"/>
              <a:t>29/11/2018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D1B5-28DC-41C8-B1B5-1F3B24D9D1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83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8406-2DA8-446F-82F6-7C3C25F266B5}" type="datetimeFigureOut">
              <a:rPr lang="en-AU" smtClean="0"/>
              <a:t>29/11/2018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D1B5-28DC-41C8-B1B5-1F3B24D9D1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066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8406-2DA8-446F-82F6-7C3C25F266B5}" type="datetimeFigureOut">
              <a:rPr lang="en-AU" smtClean="0"/>
              <a:t>29/11/2018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D1B5-28DC-41C8-B1B5-1F3B24D9D1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964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8406-2DA8-446F-82F6-7C3C25F266B5}" type="datetimeFigureOut">
              <a:rPr lang="en-AU" smtClean="0"/>
              <a:t>29/11/2018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D1B5-28DC-41C8-B1B5-1F3B24D9D1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44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8406-2DA8-446F-82F6-7C3C25F266B5}" type="datetimeFigureOut">
              <a:rPr lang="en-AU" smtClean="0"/>
              <a:t>29/11/2018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D1B5-28DC-41C8-B1B5-1F3B24D9D1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37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8406-2DA8-446F-82F6-7C3C25F266B5}" type="datetimeFigureOut">
              <a:rPr lang="en-AU" smtClean="0"/>
              <a:t>29/11/2018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D1B5-28DC-41C8-B1B5-1F3B24D9D1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844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8406-2DA8-446F-82F6-7C3C25F266B5}" type="datetimeFigureOut">
              <a:rPr lang="en-AU" smtClean="0"/>
              <a:t>29/11/2018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D1B5-28DC-41C8-B1B5-1F3B24D9D1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09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8406-2DA8-446F-82F6-7C3C25F266B5}" type="datetimeFigureOut">
              <a:rPr lang="en-AU" smtClean="0"/>
              <a:t>29/11/2018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D1B5-28DC-41C8-B1B5-1F3B24D9D1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642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8406-2DA8-446F-82F6-7C3C25F266B5}" type="datetimeFigureOut">
              <a:rPr lang="en-AU" smtClean="0"/>
              <a:t>29/11/2018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D1B5-28DC-41C8-B1B5-1F3B24D9D1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856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8406-2DA8-446F-82F6-7C3C25F266B5}" type="datetimeFigureOut">
              <a:rPr lang="en-AU" smtClean="0"/>
              <a:t>29/11/2018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D1B5-28DC-41C8-B1B5-1F3B24D9D1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45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8406-2DA8-446F-82F6-7C3C25F266B5}" type="datetimeFigureOut">
              <a:rPr lang="en-AU" smtClean="0"/>
              <a:t>29/11/2018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D1B5-28DC-41C8-B1B5-1F3B24D9D1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73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88406-2DA8-446F-82F6-7C3C25F266B5}" type="datetimeFigureOut">
              <a:rPr lang="en-AU" smtClean="0"/>
              <a:t>29/11/2018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6D1B5-28DC-41C8-B1B5-1F3B24D9D1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24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DrIRK@Live.com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an.Kirkwood@jcub.edu.a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0ahUKEwi5oNWC64LUAhXhx1QKHT07Bl0QjRwIBw&amp;url=https://www.twitch.tv/mblaoc&amp;psig=AFQjCNHuTmGEjeZoU-xq-ao-lgCX1rTG6w&amp;ust=1495519649347293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683568" y="548680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204864"/>
            <a:ext cx="6400800" cy="1752600"/>
          </a:xfrm>
        </p:spPr>
        <p:txBody>
          <a:bodyPr>
            <a:normAutofit/>
          </a:bodyPr>
          <a:lstStyle/>
          <a:p>
            <a:r>
              <a:rPr lang="en-AU" sz="4800" dirty="0"/>
              <a:t>Development, Prosperity &amp; Long Term Growth </a:t>
            </a:r>
          </a:p>
        </p:txBody>
      </p:sp>
      <p:pic>
        <p:nvPicPr>
          <p:cNvPr id="6146" name="Picture 2" descr="Image result for protect the futu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89040"/>
            <a:ext cx="1944216" cy="24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dirty="0"/>
              <a:t>(c) 2017 Dr Ian R. Kirkwood </a:t>
            </a:r>
          </a:p>
        </p:txBody>
      </p:sp>
    </p:spTree>
    <p:extLst>
      <p:ext uri="{BB962C8B-B14F-4D97-AF65-F5344CB8AC3E}">
        <p14:creationId xmlns:p14="http://schemas.microsoft.com/office/powerpoint/2010/main" val="21191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842" y="260648"/>
            <a:ext cx="7772400" cy="1470025"/>
          </a:xfrm>
        </p:spPr>
        <p:txBody>
          <a:bodyPr>
            <a:normAutofit/>
          </a:bodyPr>
          <a:lstStyle/>
          <a:p>
            <a:r>
              <a:rPr lang="en-AU" sz="5400" b="1" dirty="0"/>
              <a:t>Step 2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1952271" y="2183421"/>
            <a:ext cx="1705830" cy="1008112"/>
          </a:xfrm>
          <a:prstGeom prst="cloudCallout">
            <a:avLst>
              <a:gd name="adj1" fmla="val -62105"/>
              <a:gd name="adj2" fmla="val 234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2195736" y="2478329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Point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6423" y="1772816"/>
            <a:ext cx="3384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ideal business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Finances, Customers, Operations, Staff effectiveness, Training, Revenues, Cashflow, Products, Offices, Warehouse, Location, Core-competencies, Sales per customer, COGS, Industry trends, Technology, Digital structure, Marketing, Sales, </a:t>
            </a:r>
            <a:r>
              <a:rPr lang="en-AU" i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Risks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i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Roadblocks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etc 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129866" y="1157320"/>
            <a:ext cx="2065870" cy="1296144"/>
          </a:xfrm>
          <a:prstGeom prst="cloudCallout">
            <a:avLst>
              <a:gd name="adj1" fmla="val 9430"/>
              <a:gd name="adj2" fmla="val 81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194" name="Picture 2" descr="Image result for stickma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6" y="2924944"/>
            <a:ext cx="1961787" cy="222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hap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42" y="1350668"/>
            <a:ext cx="1327846" cy="84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43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842" y="260648"/>
            <a:ext cx="7772400" cy="1470025"/>
          </a:xfrm>
        </p:spPr>
        <p:txBody>
          <a:bodyPr>
            <a:normAutofit/>
          </a:bodyPr>
          <a:lstStyle/>
          <a:p>
            <a:r>
              <a:rPr lang="en-AU" sz="5400" b="1" dirty="0"/>
              <a:t>Step 3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2201014" y="1558340"/>
            <a:ext cx="2065870" cy="1296144"/>
          </a:xfrm>
          <a:prstGeom prst="cloudCallout">
            <a:avLst>
              <a:gd name="adj1" fmla="val -76130"/>
              <a:gd name="adj2" fmla="val 255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2441861" y="1862449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Business Case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1772816"/>
            <a:ext cx="20058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How much? 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How long?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Is it worth it?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Involvement?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Relevance?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Long term view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Future proofing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Governance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112819" y="626119"/>
            <a:ext cx="2065870" cy="1296144"/>
          </a:xfrm>
          <a:prstGeom prst="cloudCallout">
            <a:avLst>
              <a:gd name="adj1" fmla="val 2724"/>
              <a:gd name="adj2" fmla="val 968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42" name="Picture 2" descr="Image result for $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55" y="710414"/>
            <a:ext cx="833892" cy="106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tick 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22434"/>
            <a:ext cx="1212290" cy="242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03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842" y="260648"/>
            <a:ext cx="7772400" cy="1470025"/>
          </a:xfrm>
        </p:spPr>
        <p:txBody>
          <a:bodyPr>
            <a:normAutofit/>
          </a:bodyPr>
          <a:lstStyle/>
          <a:p>
            <a:r>
              <a:rPr lang="en-AU" sz="5400" b="1" dirty="0"/>
              <a:t>Step 4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2843808" y="2008643"/>
            <a:ext cx="2065870" cy="1296144"/>
          </a:xfrm>
          <a:prstGeom prst="cloudCallout">
            <a:avLst>
              <a:gd name="adj1" fmla="val -62105"/>
              <a:gd name="adj2" fmla="val 234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3084655" y="230277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Goal focused 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0525" y="1772816"/>
            <a:ext cx="35259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TRANSFORMATION PLAN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Develop a Transformation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Get full ‘buy in’ from everyone Start with ‘low hanging fruit’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Quick ‘n easy fixes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Keep ‘end objective’ in 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Use performance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Have progress rewards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129866" y="626119"/>
            <a:ext cx="2065870" cy="1296144"/>
          </a:xfrm>
          <a:prstGeom prst="cloudCallout">
            <a:avLst>
              <a:gd name="adj1" fmla="val 26867"/>
              <a:gd name="adj2" fmla="val 789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194" name="Picture 2" descr="Image result for stickma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55" y="2302772"/>
            <a:ext cx="1961787" cy="222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Image result for $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55" y="710414"/>
            <a:ext cx="833892" cy="106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69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842" y="260648"/>
            <a:ext cx="7772400" cy="1470025"/>
          </a:xfrm>
        </p:spPr>
        <p:txBody>
          <a:bodyPr>
            <a:normAutofit/>
          </a:bodyPr>
          <a:lstStyle/>
          <a:p>
            <a:r>
              <a:rPr lang="en-AU" sz="5400" b="1" dirty="0"/>
              <a:t>Step 5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1018785" y="720579"/>
            <a:ext cx="2065870" cy="1296144"/>
          </a:xfrm>
          <a:prstGeom prst="cloudCallout">
            <a:avLst>
              <a:gd name="adj1" fmla="val -5811"/>
              <a:gd name="adj2" fmla="val 864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1259632" y="99566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Inspect, test, record, assess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1" y="1772816"/>
            <a:ext cx="432048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SYSTEM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Measure and Manage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Revenues V budget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Hours worked V hours budgeted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Energy used V energy target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Staff training V performance monitoring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Legal monitoring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Waste monitoring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Warranties - monitor &amp; remedy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Recycling &amp; re-usage 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Product &amp; packaging redesign</a:t>
            </a:r>
          </a:p>
          <a:p>
            <a:pPr marL="342900" indent="-342900">
              <a:buFont typeface="+mj-lt"/>
              <a:buAutoNum type="arabicPeriod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89" y="2450267"/>
            <a:ext cx="2215462" cy="16641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87624" y="5733256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Develop a measurement system for all critical aspects</a:t>
            </a:r>
          </a:p>
        </p:txBody>
      </p:sp>
    </p:spTree>
    <p:extLst>
      <p:ext uri="{BB962C8B-B14F-4D97-AF65-F5344CB8AC3E}">
        <p14:creationId xmlns:p14="http://schemas.microsoft.com/office/powerpoint/2010/main" val="1115515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842" y="260648"/>
            <a:ext cx="7772400" cy="1470025"/>
          </a:xfrm>
        </p:spPr>
        <p:txBody>
          <a:bodyPr>
            <a:normAutofit/>
          </a:bodyPr>
          <a:lstStyle/>
          <a:p>
            <a:r>
              <a:rPr lang="en-AU" sz="5400" b="1" dirty="0"/>
              <a:t>Last Step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765823"/>
            <a:ext cx="4032448" cy="2699758"/>
          </a:xfrm>
          <a:prstGeom prst="rect">
            <a:avLst/>
          </a:prstGeom>
        </p:spPr>
      </p:pic>
      <p:sp>
        <p:nvSpPr>
          <p:cNvPr id="10" name="Speech Bubble: Oval 9"/>
          <p:cNvSpPr/>
          <p:nvPr/>
        </p:nvSpPr>
        <p:spPr>
          <a:xfrm>
            <a:off x="3851920" y="1730673"/>
            <a:ext cx="1872208" cy="1698327"/>
          </a:xfrm>
          <a:prstGeom prst="wedgeEllipseCallout">
            <a:avLst>
              <a:gd name="adj1" fmla="val -54500"/>
              <a:gd name="adj2" fmla="val 651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“This plan is as good as gold”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497563"/>
            <a:ext cx="25202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Dr Ian Kirkwood </a:t>
            </a:r>
          </a:p>
          <a:p>
            <a:pPr algn="ctr"/>
            <a:r>
              <a:rPr lang="en-AU" sz="1200" dirty="0"/>
              <a:t>PhD, MAICD, JP</a:t>
            </a:r>
          </a:p>
          <a:p>
            <a:pPr algn="ctr"/>
            <a:r>
              <a:rPr lang="en-AU" sz="1600" dirty="0"/>
              <a:t>0400 143 063</a:t>
            </a:r>
          </a:p>
          <a:p>
            <a:pPr algn="ctr"/>
            <a:r>
              <a:rPr lang="en-AU" sz="1600" dirty="0">
                <a:hlinkClick r:id="rId3"/>
              </a:rPr>
              <a:t>DrIRK@Live.com</a:t>
            </a:r>
            <a:endParaRPr lang="en-AU" sz="1600" dirty="0"/>
          </a:p>
          <a:p>
            <a:pPr algn="ctr"/>
            <a:r>
              <a:rPr lang="en-AU" sz="1600" dirty="0">
                <a:hlinkClick r:id="rId4"/>
              </a:rPr>
              <a:t>Ian.Kirkwood@jcub.edu.au</a:t>
            </a:r>
            <a:endParaRPr lang="en-AU" sz="1600" dirty="0"/>
          </a:p>
          <a:p>
            <a:pPr algn="ctr"/>
            <a:endParaRPr lang="en-AU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6A1B0-DB5B-474F-9D31-FFEDC5F271EC}"/>
              </a:ext>
            </a:extLst>
          </p:cNvPr>
          <p:cNvSpPr txBox="1"/>
          <p:nvPr/>
        </p:nvSpPr>
        <p:spPr>
          <a:xfrm>
            <a:off x="6660232" y="1124744"/>
            <a:ext cx="20763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“Together we can create a plan and a toolkit that suits any specific SME business”</a:t>
            </a:r>
          </a:p>
          <a:p>
            <a:pPr algn="ctr"/>
            <a:endParaRPr lang="en-AU" sz="1200" dirty="0"/>
          </a:p>
          <a:p>
            <a:pPr algn="ctr"/>
            <a:r>
              <a:rPr lang="en-AU" sz="1200" dirty="0"/>
              <a:t>“We have many masters degree students who are looking for projects to work on as part of their studies – Accounting, IT, MBA, etc”</a:t>
            </a:r>
          </a:p>
          <a:p>
            <a:pPr algn="ctr"/>
            <a:endParaRPr lang="en-AU" sz="1200" dirty="0"/>
          </a:p>
          <a:p>
            <a:pPr algn="ctr"/>
            <a:r>
              <a:rPr lang="en-AU" sz="1200" dirty="0"/>
              <a:t>“I am quite willing to support any SME business in the Brisbane-Logan area”</a:t>
            </a:r>
          </a:p>
          <a:p>
            <a:pPr algn="ctr"/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23658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063"/>
            <a:ext cx="7772400" cy="967665"/>
          </a:xfrm>
        </p:spPr>
        <p:txBody>
          <a:bodyPr>
            <a:normAutofit/>
          </a:bodyPr>
          <a:lstStyle/>
          <a:p>
            <a:r>
              <a:rPr lang="en-AU" sz="5400" b="1" dirty="0"/>
              <a:t>What is Sustainability</a:t>
            </a:r>
          </a:p>
        </p:txBody>
      </p:sp>
      <p:pic>
        <p:nvPicPr>
          <p:cNvPr id="1026" name="Picture 2" descr="Image result for tree hugg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45" y="1124585"/>
            <a:ext cx="388067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irty 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773" y="4373649"/>
            <a:ext cx="4055023" cy="228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293096"/>
            <a:ext cx="3692475" cy="24482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4" t="6325" r="10012" b="35341"/>
          <a:stretch/>
        </p:blipFill>
        <p:spPr>
          <a:xfrm>
            <a:off x="5004048" y="1088740"/>
            <a:ext cx="347382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8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062"/>
            <a:ext cx="7772400" cy="1470025"/>
          </a:xfrm>
        </p:spPr>
        <p:txBody>
          <a:bodyPr>
            <a:normAutofit/>
          </a:bodyPr>
          <a:lstStyle/>
          <a:p>
            <a:r>
              <a:rPr lang="en-AU" sz="5400" b="1" dirty="0"/>
              <a:t>What’s the Big Deal?</a:t>
            </a:r>
          </a:p>
        </p:txBody>
      </p:sp>
      <p:sp>
        <p:nvSpPr>
          <p:cNvPr id="4" name="Rectangle 3"/>
          <p:cNvSpPr/>
          <p:nvPr/>
        </p:nvSpPr>
        <p:spPr>
          <a:xfrm>
            <a:off x="1511660" y="1188063"/>
            <a:ext cx="61206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dirty="0">
                <a:solidFill>
                  <a:srgbClr val="FF0000"/>
                </a:solidFill>
              </a:rPr>
              <a:t>“According to research, this is what keeps owners, executives, &amp; directors awake at night”</a:t>
            </a:r>
          </a:p>
          <a:p>
            <a:r>
              <a:rPr lang="en-AU" sz="2800" b="1" dirty="0">
                <a:solidFill>
                  <a:srgbClr val="FF0000"/>
                </a:solidFill>
              </a:rPr>
              <a:t>                    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2708920"/>
            <a:ext cx="41044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Sustainability and long term growth prospects</a:t>
            </a:r>
          </a:p>
          <a:p>
            <a:pPr algn="r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 Structural change/changing business models</a:t>
            </a:r>
          </a:p>
          <a:p>
            <a:pPr algn="r"/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Legal and regulatory compliance</a:t>
            </a:r>
          </a:p>
          <a:p>
            <a:pPr algn="r"/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The remaining16 issues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5976" y="2780928"/>
            <a:ext cx="3672408" cy="2308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rgbClr val="C00000"/>
                </a:solidFill>
              </a:rPr>
              <a:t>……………………………………………………………………………</a:t>
            </a:r>
            <a:r>
              <a:rPr lang="en-AU" sz="900" dirty="0">
                <a:solidFill>
                  <a:srgbClr val="FF0000"/>
                </a:solidFill>
              </a:rPr>
              <a:t>….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70683" y="3219693"/>
            <a:ext cx="2302729" cy="2308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rgbClr val="C00000"/>
                </a:solidFill>
              </a:rPr>
              <a:t>……………………………………………………..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70683" y="3645480"/>
            <a:ext cx="2007700" cy="2308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rgbClr val="C00000"/>
                </a:solidFill>
              </a:rPr>
              <a:t>…………………………………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28384" y="271167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42%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0104" y="3145434"/>
            <a:ext cx="73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28%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21384" y="3576230"/>
            <a:ext cx="88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21%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5863" y="4896161"/>
            <a:ext cx="331236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Research conducted by the AICD</a:t>
            </a:r>
          </a:p>
          <a:p>
            <a:pPr algn="ctr"/>
            <a:r>
              <a:rPr lang="en-AU" sz="1200" b="1" dirty="0"/>
              <a:t>Reference source:</a:t>
            </a:r>
          </a:p>
          <a:p>
            <a:pPr algn="ctr"/>
            <a:r>
              <a:rPr lang="en-AU" sz="1400" dirty="0"/>
              <a:t>Australian Institute of Company Directors</a:t>
            </a:r>
          </a:p>
          <a:p>
            <a:pPr algn="ctr"/>
            <a:r>
              <a:rPr lang="en-AU" sz="1400" dirty="0"/>
              <a:t>Director Sentiment Index</a:t>
            </a:r>
          </a:p>
          <a:p>
            <a:pPr algn="ctr"/>
            <a:r>
              <a:rPr lang="en-AU" sz="1400" dirty="0"/>
              <a:t>First Half 2017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85797" y="4061749"/>
            <a:ext cx="1266323" cy="2308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rgbClr val="C00000"/>
                </a:solidFill>
              </a:rPr>
              <a:t>…………………………………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99929" y="3992499"/>
            <a:ext cx="244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From 20% down to 3%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7" y="4509120"/>
            <a:ext cx="20882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9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842" y="2606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AU" sz="6000" b="1" dirty="0"/>
              <a:t>So what </a:t>
            </a:r>
            <a:r>
              <a:rPr lang="en-AU" sz="6000" b="1" i="1" dirty="0"/>
              <a:t>is</a:t>
            </a:r>
            <a:r>
              <a:rPr lang="en-AU" sz="6000" b="1" dirty="0"/>
              <a:t> </a:t>
            </a:r>
            <a:br>
              <a:rPr lang="en-AU" sz="6000" b="1" dirty="0"/>
            </a:br>
            <a:r>
              <a:rPr lang="en-AU" sz="6000" b="1" dirty="0"/>
              <a:t>Business Sustainability</a:t>
            </a:r>
          </a:p>
        </p:txBody>
      </p:sp>
      <p:pic>
        <p:nvPicPr>
          <p:cNvPr id="2050" name="Picture 2" descr="Image result for 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96146"/>
            <a:ext cx="4596613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65850" y="3140968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“The best possible guarantee that the business will be profitable and still be in business in the future”</a:t>
            </a:r>
          </a:p>
        </p:txBody>
      </p:sp>
    </p:spTree>
    <p:extLst>
      <p:ext uri="{BB962C8B-B14F-4D97-AF65-F5344CB8AC3E}">
        <p14:creationId xmlns:p14="http://schemas.microsoft.com/office/powerpoint/2010/main" val="135619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842" y="260648"/>
            <a:ext cx="7204518" cy="1470025"/>
          </a:xfrm>
        </p:spPr>
        <p:txBody>
          <a:bodyPr>
            <a:normAutofit fontScale="90000"/>
          </a:bodyPr>
          <a:lstStyle/>
          <a:p>
            <a:r>
              <a:rPr lang="en-AU" sz="6000" b="1" dirty="0"/>
              <a:t>Is sustainability a </a:t>
            </a:r>
            <a:br>
              <a:rPr lang="en-AU" sz="6000" b="1" dirty="0"/>
            </a:br>
            <a:r>
              <a:rPr lang="en-AU" sz="6000" b="1" dirty="0"/>
              <a:t>Mind-Set or a Process?</a:t>
            </a:r>
          </a:p>
        </p:txBody>
      </p:sp>
      <p:pic>
        <p:nvPicPr>
          <p:cNvPr id="5122" name="Picture 2" descr="Image result for stick 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7001"/>
            <a:ext cx="936104" cy="186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loud Callout 2"/>
          <p:cNvSpPr/>
          <p:nvPr/>
        </p:nvSpPr>
        <p:spPr>
          <a:xfrm>
            <a:off x="1930066" y="2132856"/>
            <a:ext cx="2065870" cy="1296144"/>
          </a:xfrm>
          <a:prstGeom prst="cloudCallout">
            <a:avLst>
              <a:gd name="adj1" fmla="val -56293"/>
              <a:gd name="adj2" fmla="val 191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2411760" y="247832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?????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8104" y="2478329"/>
            <a:ext cx="2520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 What does business sustainability mean ?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What if our business is 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sustainable?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How do we make it truly sustainable?</a:t>
            </a:r>
          </a:p>
        </p:txBody>
      </p:sp>
    </p:spTree>
    <p:extLst>
      <p:ext uri="{BB962C8B-B14F-4D97-AF65-F5344CB8AC3E}">
        <p14:creationId xmlns:p14="http://schemas.microsoft.com/office/powerpoint/2010/main" val="103402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842" y="260649"/>
            <a:ext cx="6124398" cy="1080120"/>
          </a:xfrm>
        </p:spPr>
        <p:txBody>
          <a:bodyPr>
            <a:normAutofit/>
          </a:bodyPr>
          <a:lstStyle/>
          <a:p>
            <a:r>
              <a:rPr lang="en-AU" sz="5400" b="1" dirty="0"/>
              <a:t>MBL Mindset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170080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We need to look at business from a </a:t>
            </a:r>
            <a:r>
              <a:rPr lang="en-AU" b="1" dirty="0">
                <a:solidFill>
                  <a:srgbClr val="FF0000"/>
                </a:solidFill>
              </a:rPr>
              <a:t>Multiple Bottom Line </a:t>
            </a:r>
            <a:r>
              <a:rPr lang="en-AU" dirty="0"/>
              <a:t>perspective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289" y="2780928"/>
            <a:ext cx="25922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EGSEEE</a:t>
            </a:r>
          </a:p>
          <a:p>
            <a:r>
              <a:rPr lang="en-AU" b="1" dirty="0"/>
              <a:t>E</a:t>
            </a:r>
            <a:r>
              <a:rPr lang="en-AU" dirty="0"/>
              <a:t>conomics $$$</a:t>
            </a:r>
          </a:p>
          <a:p>
            <a:r>
              <a:rPr lang="en-AU" b="1" dirty="0"/>
              <a:t>G</a:t>
            </a:r>
            <a:r>
              <a:rPr lang="en-AU" dirty="0"/>
              <a:t>overnance</a:t>
            </a:r>
          </a:p>
          <a:p>
            <a:r>
              <a:rPr lang="en-AU" b="1" dirty="0"/>
              <a:t>S</a:t>
            </a:r>
            <a:r>
              <a:rPr lang="en-AU" dirty="0"/>
              <a:t>ocial dimensions</a:t>
            </a:r>
          </a:p>
          <a:p>
            <a:r>
              <a:rPr lang="en-AU" b="1" dirty="0"/>
              <a:t>E</a:t>
            </a:r>
            <a:r>
              <a:rPr lang="en-AU" dirty="0"/>
              <a:t>cological management</a:t>
            </a:r>
          </a:p>
          <a:p>
            <a:r>
              <a:rPr lang="en-AU" b="1" dirty="0"/>
              <a:t>E</a:t>
            </a:r>
            <a:r>
              <a:rPr lang="en-AU" dirty="0"/>
              <a:t>thics </a:t>
            </a:r>
          </a:p>
          <a:p>
            <a:r>
              <a:rPr lang="en-AU" b="1" dirty="0"/>
              <a:t>E</a:t>
            </a:r>
            <a:r>
              <a:rPr lang="en-AU" dirty="0"/>
              <a:t>nergy</a:t>
            </a:r>
          </a:p>
        </p:txBody>
      </p:sp>
      <p:pic>
        <p:nvPicPr>
          <p:cNvPr id="4098" name="Picture 2" descr="Image result for stick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588" y="2833293"/>
            <a:ext cx="1781761" cy="355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BL -MLB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0"/>
            <a:ext cx="1733460" cy="173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23024" y="3134871"/>
            <a:ext cx="165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“</a:t>
            </a:r>
            <a:r>
              <a:rPr lang="en-AU" i="1" dirty="0"/>
              <a:t>Following a </a:t>
            </a:r>
            <a:r>
              <a:rPr lang="en-AU" i="1" dirty="0">
                <a:solidFill>
                  <a:srgbClr val="FF0000"/>
                </a:solidFill>
              </a:rPr>
              <a:t>single</a:t>
            </a:r>
            <a:r>
              <a:rPr lang="en-AU" i="1" dirty="0"/>
              <a:t> bottom line philosophy is now fraught with danger”</a:t>
            </a:r>
          </a:p>
        </p:txBody>
      </p:sp>
      <p:sp>
        <p:nvSpPr>
          <p:cNvPr id="6" name="Speech Bubble: Oval 5"/>
          <p:cNvSpPr/>
          <p:nvPr/>
        </p:nvSpPr>
        <p:spPr>
          <a:xfrm>
            <a:off x="3491880" y="2780928"/>
            <a:ext cx="2592288" cy="2185214"/>
          </a:xfrm>
          <a:prstGeom prst="wedgeEllipseCallout">
            <a:avLst>
              <a:gd name="adj1" fmla="val 88071"/>
              <a:gd name="adj2" fmla="val -179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02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943100" y="3500438"/>
            <a:ext cx="1404938" cy="720725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Gaps in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results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455930" y="1879600"/>
            <a:ext cx="1439863" cy="1079500"/>
          </a:xfrm>
          <a:prstGeom prst="rect">
            <a:avLst/>
          </a:prstGeom>
          <a:noFill/>
          <a:ln w="635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Verdana" panose="020B0604030504040204" pitchFamily="34" charset="0"/>
              </a:rPr>
              <a:t>2</a:t>
            </a:r>
            <a:r>
              <a:rPr lang="en-US" altLang="en-US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. Well </a:t>
            </a:r>
          </a:p>
          <a:p>
            <a:pPr algn="ctr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Trained Staff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6435223" y="3500438"/>
            <a:ext cx="1366837" cy="649287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Gaps in Skill &amp;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Knowledge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6491650" y="4634706"/>
            <a:ext cx="1439862" cy="828675"/>
          </a:xfrm>
          <a:prstGeom prst="rect">
            <a:avLst/>
          </a:prstGeom>
          <a:solidFill>
            <a:schemeClr val="bg1"/>
          </a:solidFill>
          <a:ln w="635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>
              <a:latin typeface="Verdana" panose="020B0604030504040204" pitchFamily="34" charset="0"/>
            </a:endParaRP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584325" y="981075"/>
            <a:ext cx="21955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Operational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    Results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5651500" y="1052513"/>
            <a:ext cx="295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         People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     Performance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6527368" y="4749800"/>
            <a:ext cx="13684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Verdana" panose="020B0604030504040204" pitchFamily="34" charset="0"/>
              </a:rPr>
              <a:t>1</a:t>
            </a:r>
            <a:r>
              <a:rPr lang="en-US" altLang="en-US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. Current staff</a:t>
            </a:r>
          </a:p>
        </p:txBody>
      </p:sp>
      <p:sp>
        <p:nvSpPr>
          <p:cNvPr id="8204" name="AutoShape 12"/>
          <p:cNvSpPr>
            <a:spLocks noChangeArrowheads="1"/>
          </p:cNvSpPr>
          <p:nvPr/>
        </p:nvSpPr>
        <p:spPr bwMode="auto">
          <a:xfrm>
            <a:off x="3775168" y="4256882"/>
            <a:ext cx="1979612" cy="1260475"/>
          </a:xfrm>
          <a:prstGeom prst="leftArrow">
            <a:avLst>
              <a:gd name="adj1" fmla="val 50000"/>
              <a:gd name="adj2" fmla="val 39263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>
              <a:latin typeface="Verdana" panose="020B0604030504040204" pitchFamily="34" charset="0"/>
            </a:endParaRP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4140200" y="4545013"/>
            <a:ext cx="158273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Current staff cause current results</a:t>
            </a:r>
          </a:p>
        </p:txBody>
      </p:sp>
      <p:sp>
        <p:nvSpPr>
          <p:cNvPr id="8206" name="AutoShape 14"/>
          <p:cNvSpPr>
            <a:spLocks noChangeArrowheads="1"/>
          </p:cNvSpPr>
          <p:nvPr/>
        </p:nvSpPr>
        <p:spPr bwMode="auto">
          <a:xfrm rot="10800000">
            <a:off x="3600450" y="1844675"/>
            <a:ext cx="2160588" cy="1404938"/>
          </a:xfrm>
          <a:prstGeom prst="rightArrow">
            <a:avLst>
              <a:gd name="adj1" fmla="val 50000"/>
              <a:gd name="adj2" fmla="val 41646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>
              <a:latin typeface="Verdana" panose="020B0604030504040204" pitchFamily="34" charset="0"/>
            </a:endParaRP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3924300" y="2205038"/>
            <a:ext cx="18716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New Knowledge     &amp; Skills create better results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2087563" y="5650699"/>
            <a:ext cx="5976937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Verdana" panose="020B0604030504040204" pitchFamily="34" charset="0"/>
              </a:rPr>
              <a:t>1</a:t>
            </a:r>
            <a:r>
              <a:rPr lang="en-US" altLang="en-US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 causes Point </a:t>
            </a:r>
            <a:r>
              <a:rPr lang="en-US" altLang="en-US" sz="1800" b="1" dirty="0">
                <a:solidFill>
                  <a:srgbClr val="FF0000"/>
                </a:solidFill>
                <a:latin typeface="Verdana" panose="020B0604030504040204" pitchFamily="34" charset="0"/>
              </a:rPr>
              <a:t>A</a:t>
            </a:r>
            <a:r>
              <a:rPr lang="en-US" altLang="en-US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Verdana" panose="020B0604030504040204" pitchFamily="34" charset="0"/>
              </a:rPr>
              <a:t>2</a:t>
            </a:r>
            <a:r>
              <a:rPr lang="en-US" altLang="en-US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 will create Point </a:t>
            </a:r>
            <a:r>
              <a:rPr lang="en-US" altLang="en-US" sz="1800" b="1" dirty="0">
                <a:solidFill>
                  <a:srgbClr val="FF0000"/>
                </a:solidFill>
                <a:latin typeface="Verdana" panose="020B0604030504040204" pitchFamily="34" charset="0"/>
              </a:rPr>
              <a:t>B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179513" y="3392488"/>
            <a:ext cx="158417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 dirty="0">
                <a:solidFill>
                  <a:srgbClr val="FF0000"/>
                </a:solidFill>
                <a:latin typeface="Verdana" panose="020B0604030504040204" pitchFamily="34" charset="0"/>
              </a:rPr>
              <a:t>Transformation </a:t>
            </a:r>
            <a:r>
              <a:rPr lang="en-US" altLang="en-US" sz="1400" b="1" dirty="0">
                <a:solidFill>
                  <a:srgbClr val="FF0000"/>
                </a:solidFill>
                <a:latin typeface="Verdana" panose="020B0604030504040204" pitchFamily="34" charset="0"/>
              </a:rPr>
              <a:t>plan</a:t>
            </a:r>
          </a:p>
        </p:txBody>
      </p:sp>
      <p:cxnSp>
        <p:nvCxnSpPr>
          <p:cNvPr id="8210" name="AutoShape 18"/>
          <p:cNvCxnSpPr>
            <a:cxnSpLocks noChangeShapeType="1"/>
            <a:stCxn id="8209" idx="2"/>
            <a:endCxn id="8196" idx="1"/>
          </p:cNvCxnSpPr>
          <p:nvPr/>
        </p:nvCxnSpPr>
        <p:spPr bwMode="auto">
          <a:xfrm rot="5400000" flipH="1" flipV="1">
            <a:off x="1445285" y="3387116"/>
            <a:ext cx="24130" cy="971499"/>
          </a:xfrm>
          <a:prstGeom prst="bentConnector4">
            <a:avLst>
              <a:gd name="adj1" fmla="val -947368"/>
              <a:gd name="adj2" fmla="val 90766"/>
            </a:avLst>
          </a:prstGeom>
          <a:noFill/>
          <a:ln w="1905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7740650" y="3249613"/>
            <a:ext cx="1403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 dirty="0">
                <a:solidFill>
                  <a:srgbClr val="FF0000"/>
                </a:solidFill>
                <a:latin typeface="Verdana" panose="020B0604030504040204" pitchFamily="34" charset="0"/>
              </a:rPr>
              <a:t>Staff &amp; Systems development </a:t>
            </a:r>
          </a:p>
        </p:txBody>
      </p:sp>
      <p:cxnSp>
        <p:nvCxnSpPr>
          <p:cNvPr id="8212" name="AutoShape 20"/>
          <p:cNvCxnSpPr>
            <a:cxnSpLocks noChangeShapeType="1"/>
          </p:cNvCxnSpPr>
          <p:nvPr/>
        </p:nvCxnSpPr>
        <p:spPr bwMode="auto">
          <a:xfrm rot="5400000">
            <a:off x="8093668" y="3735272"/>
            <a:ext cx="128587" cy="546532"/>
          </a:xfrm>
          <a:prstGeom prst="bentConnector2">
            <a:avLst/>
          </a:prstGeom>
          <a:noFill/>
          <a:ln w="1905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1398" name="Picture 22" descr="PE0116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1516063"/>
            <a:ext cx="2081212" cy="182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4" name="Rectangle 23"/>
          <p:cNvSpPr>
            <a:spLocks noChangeArrowheads="1"/>
          </p:cNvSpPr>
          <p:nvPr/>
        </p:nvSpPr>
        <p:spPr bwMode="auto">
          <a:xfrm>
            <a:off x="1833563" y="2090738"/>
            <a:ext cx="1209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Point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Verdana" panose="020B0604030504040204" pitchFamily="34" charset="0"/>
              </a:rPr>
              <a:t>B</a:t>
            </a:r>
          </a:p>
        </p:txBody>
      </p:sp>
      <p:sp>
        <p:nvSpPr>
          <p:cNvPr id="8215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92213" y="12700"/>
            <a:ext cx="7237412" cy="782638"/>
          </a:xfrm>
        </p:spPr>
        <p:txBody>
          <a:bodyPr>
            <a:noAutofit/>
          </a:bodyPr>
          <a:lstStyle/>
          <a:p>
            <a:pPr eaLnBrk="1" hangingPunct="1"/>
            <a:r>
              <a:rPr lang="en-AU" altLang="en-US" sz="5400" b="1" dirty="0"/>
              <a:t>OVERVIEW</a:t>
            </a:r>
          </a:p>
        </p:txBody>
      </p:sp>
      <p:sp>
        <p:nvSpPr>
          <p:cNvPr id="2" name="Oval 1"/>
          <p:cNvSpPr/>
          <p:nvPr/>
        </p:nvSpPr>
        <p:spPr>
          <a:xfrm>
            <a:off x="1804739" y="4485474"/>
            <a:ext cx="1584176" cy="1444625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Point </a:t>
            </a:r>
            <a:r>
              <a:rPr lang="en-AU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9372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13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842" y="260649"/>
            <a:ext cx="6124398" cy="1080120"/>
          </a:xfrm>
        </p:spPr>
        <p:txBody>
          <a:bodyPr>
            <a:normAutofit/>
          </a:bodyPr>
          <a:lstStyle/>
          <a:p>
            <a:r>
              <a:rPr lang="en-AU" sz="5400" b="1" dirty="0"/>
              <a:t>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812" y="1268760"/>
            <a:ext cx="4830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C00000"/>
                </a:solidFill>
              </a:rPr>
              <a:t>Develop a 5 step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7784" y="2276872"/>
            <a:ext cx="48965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1. Current business – Point A</a:t>
            </a:r>
          </a:p>
          <a:p>
            <a:r>
              <a:rPr lang="en-AU" sz="2800" b="1" dirty="0"/>
              <a:t>2. Future ideal state – Point B</a:t>
            </a:r>
          </a:p>
          <a:p>
            <a:r>
              <a:rPr lang="en-AU" sz="2800" b="1" dirty="0"/>
              <a:t>3. Business case for change</a:t>
            </a:r>
          </a:p>
          <a:p>
            <a:r>
              <a:rPr lang="en-AU" sz="2800" b="1" dirty="0"/>
              <a:t>4. Transformation Plan</a:t>
            </a:r>
          </a:p>
          <a:p>
            <a:r>
              <a:rPr lang="en-AU" sz="2800" b="1" dirty="0"/>
              <a:t>5. Monitoring system</a:t>
            </a:r>
            <a:endParaRPr lang="en-AU" dirty="0"/>
          </a:p>
        </p:txBody>
      </p:sp>
      <p:pic>
        <p:nvPicPr>
          <p:cNvPr id="7170" name="Picture 2" descr="Image result for stickma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29718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step by step proce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144" y="14676"/>
            <a:ext cx="3017190" cy="206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Magnetic Disk 4"/>
          <p:cNvSpPr/>
          <p:nvPr/>
        </p:nvSpPr>
        <p:spPr>
          <a:xfrm>
            <a:off x="1705961" y="5217616"/>
            <a:ext cx="936104" cy="1008112"/>
          </a:xfrm>
          <a:prstGeom prst="flowChartMagneticDisk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5364088" y="5240452"/>
            <a:ext cx="936104" cy="1008112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971800" y="5354256"/>
            <a:ext cx="2104256" cy="7805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66149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2267"/>
            <a:ext cx="7772400" cy="1470025"/>
          </a:xfrm>
        </p:spPr>
        <p:txBody>
          <a:bodyPr>
            <a:normAutofit/>
          </a:bodyPr>
          <a:lstStyle/>
          <a:p>
            <a:r>
              <a:rPr lang="en-AU" sz="5400" b="1" dirty="0"/>
              <a:t>Step 1</a:t>
            </a:r>
          </a:p>
        </p:txBody>
      </p:sp>
      <p:pic>
        <p:nvPicPr>
          <p:cNvPr id="5122" name="Picture 2" descr="Image result for stick 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7001"/>
            <a:ext cx="936104" cy="186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loud Callout 2"/>
          <p:cNvSpPr/>
          <p:nvPr/>
        </p:nvSpPr>
        <p:spPr>
          <a:xfrm>
            <a:off x="1930066" y="2132856"/>
            <a:ext cx="2065870" cy="1296144"/>
          </a:xfrm>
          <a:prstGeom prst="cloudCallout">
            <a:avLst>
              <a:gd name="adj1" fmla="val -62105"/>
              <a:gd name="adj2" fmla="val 234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2195736" y="2478329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Point A?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6423" y="1772816"/>
            <a:ext cx="33843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analysis of all aspects of the business ‘as is’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Finances, Customers, Operations, Staff effectiveness, Training, Revenues, Cashflow, Products, Offices, Warehouse, Location, Core-competencies, Sales per customer, COGS, Industry trends, Technology, Digital structure, Marketing, Sales, Risks, Roadblocks etc 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129866" y="1157320"/>
            <a:ext cx="2065870" cy="1296144"/>
          </a:xfrm>
          <a:prstGeom prst="cloudCallout">
            <a:avLst>
              <a:gd name="adj1" fmla="val 9430"/>
              <a:gd name="adj2" fmla="val 81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4" descr="Image result for dirty facto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33" y="1427589"/>
            <a:ext cx="1224136" cy="69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08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629</Words>
  <Application>Microsoft Office PowerPoint</Application>
  <PresentationFormat>On-screen Show (4:3)</PresentationFormat>
  <Paragraphs>137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Verdana</vt:lpstr>
      <vt:lpstr>Office Theme</vt:lpstr>
      <vt:lpstr>PowerPoint Presentation</vt:lpstr>
      <vt:lpstr>What is Sustainability</vt:lpstr>
      <vt:lpstr>What’s the Big Deal?</vt:lpstr>
      <vt:lpstr>So what is  Business Sustainability</vt:lpstr>
      <vt:lpstr>Is sustainability a  Mind-Set or a Process?</vt:lpstr>
      <vt:lpstr>MBL Mindset</vt:lpstr>
      <vt:lpstr>OVERVIEW</vt:lpstr>
      <vt:lpstr>PROCESS</vt:lpstr>
      <vt:lpstr>Step 1</vt:lpstr>
      <vt:lpstr>Step 2</vt:lpstr>
      <vt:lpstr>Step 3</vt:lpstr>
      <vt:lpstr>Step 4</vt:lpstr>
      <vt:lpstr>Step 5</vt:lpstr>
      <vt:lpstr>Last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Sustainability</dc:title>
  <dc:creator>Ian Kirkwood</dc:creator>
  <cp:lastModifiedBy>Ian Kirkwood</cp:lastModifiedBy>
  <cp:revision>52</cp:revision>
  <dcterms:created xsi:type="dcterms:W3CDTF">2017-05-22T01:01:23Z</dcterms:created>
  <dcterms:modified xsi:type="dcterms:W3CDTF">2018-11-29T00:48:50Z</dcterms:modified>
</cp:coreProperties>
</file>