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8" r:id="rId3"/>
    <p:sldId id="292" r:id="rId4"/>
    <p:sldId id="294" r:id="rId5"/>
    <p:sldId id="258" r:id="rId6"/>
    <p:sldId id="264" r:id="rId7"/>
    <p:sldId id="259" r:id="rId8"/>
    <p:sldId id="289" r:id="rId9"/>
    <p:sldId id="302" r:id="rId10"/>
    <p:sldId id="295" r:id="rId11"/>
    <p:sldId id="296" r:id="rId12"/>
    <p:sldId id="260" r:id="rId13"/>
    <p:sldId id="273" r:id="rId14"/>
    <p:sldId id="290" r:id="rId15"/>
    <p:sldId id="276" r:id="rId16"/>
    <p:sldId id="277" r:id="rId17"/>
    <p:sldId id="299" r:id="rId18"/>
    <p:sldId id="300" r:id="rId19"/>
    <p:sldId id="268" r:id="rId20"/>
    <p:sldId id="278" r:id="rId21"/>
    <p:sldId id="291" r:id="rId22"/>
    <p:sldId id="266" r:id="rId23"/>
    <p:sldId id="297" r:id="rId24"/>
    <p:sldId id="298" r:id="rId25"/>
    <p:sldId id="275" r:id="rId26"/>
  </p:sldIdLst>
  <p:sldSz cx="9144000" cy="6858000" type="screen4x3"/>
  <p:notesSz cx="6854825" cy="9750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697" autoAdjust="0"/>
    <p:restoredTop sz="94660"/>
  </p:normalViewPr>
  <p:slideViewPr>
    <p:cSldViewPr>
      <p:cViewPr varScale="1">
        <p:scale>
          <a:sx n="114" d="100"/>
          <a:sy n="114" d="100"/>
        </p:scale>
        <p:origin x="22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F1E03B0-D4FD-4155-A573-C385AC7340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A32BB61-0E5A-4CE9-9059-E3FFFA02E8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724C6E58-F5CE-4EA7-85CF-55C47578F4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22EFF32F-18EF-43E6-95D3-75406573635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BDD7AA62-8091-4B38-9CAC-151F3F18E0F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AF0B1F7-AD91-4CF4-86EB-994B067630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49FFEB1-3E44-4DE8-8597-26D09E987A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7730E37-6409-41AB-A820-DD7A909719E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CCC429E9-0B04-4980-99D3-EA58FB42EC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53E12973-51C5-4CC8-BE0A-2AAE7E10A0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2A27270B-3CB2-4288-A5DA-1A4540324E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8379C0-4BC5-4109-8D50-8CCFF1DA86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951F355-373A-46E9-8868-E31F82C73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3DEBBF-2E04-4F3A-8DEE-8AA1AD2A19B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5BFE09C-DFAA-47A2-B7E4-EFAF20F88D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AFAA375-4D42-4DF9-8AD8-50128C30A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EBD2685-7AD8-442C-80B7-3DFA53CE8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E7426-550F-4D62-BDDE-B51F02365D9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F436505-793B-4AC0-B565-6C03DC2A15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1B44289-8DC8-4CAA-8E5C-5839A06DC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5F0B5E1-1D7B-41E3-831C-058BE8B6C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AE9A24-59C0-4311-B6B0-4F4B2684184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926D2CD-CD3A-483E-B260-E358A2FED7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C1D6B47-AAD6-4BC2-9BBF-DEB82F8A7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3027F3F-7709-4D58-934B-41847C700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EEF2C0-CFF9-4E66-A882-CB3187B8352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CEB1F91-5427-4585-BA82-F135A9775E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301B969-A2F4-453F-8BCA-762A95CF8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BACA1D7-3E42-4B49-A4D7-893364E0E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DFE6F6-24AD-4730-9EF2-F756CB00B8A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B3D7B1D-9F81-4B54-A751-27509EA569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5E658BE-45BC-48CD-910D-362629841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FCA2FA7-D572-42C8-849F-4DCBD88E8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5B64D0-0FF3-48AA-AADB-6DF8EC2087E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17C6639-E8CC-4FD6-8433-6560F04987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9162638-DCB5-4B67-8863-E3897EC5D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264342F-45A1-4D5C-91C0-DE48C025B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FA2489-F14C-4614-93DF-0C44C62E8E9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5282E95-0447-4A41-9AEA-BBCA55DEA7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F7331C7-BD5F-4834-A192-B8F5290FF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1E79221-5786-44AF-9A23-9EE5F1D0E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19926A-BBDE-427D-B060-828DB72846A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42EE1BC-7BA8-4AA5-8513-AC8EDB2DD2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8469CD7-B317-4232-B31E-9EE30589A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C270016-E122-430F-A868-71BAAB8D9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5F3301-DD8F-43B4-A025-8B47A70B006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1BA6DE0-3EED-4658-9996-D9EDEDED0D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6DB8FE4-A2C6-4D26-92B0-B37C26A52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E7DC9B5-DA36-4B70-90C4-3C0361248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47354F-B68C-45D0-BDE6-5214754381E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F25BEE2-0E16-4BCF-87F5-CA21933906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01A248D-B2C4-4561-A671-0F8922147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B3A2389-D09E-4D6A-BD54-6041A0900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48CDEF-AB2E-46EF-A875-A83637354A3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3213086-9AFE-40B1-A722-3645066FB1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49D4452-B81E-4943-B2D4-E16506A7F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B8E185A-D285-41BF-BFA3-70C330458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522008-4CAB-48A3-8702-88C1B342FD9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3CBB773-4B0C-4662-8B05-2C3AC07090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6B73D98-2EB6-4921-B50B-FA9454954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AFE8D34-868F-4A51-98F6-C390ECF5A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5366ED-CDE1-4B55-ABBF-F7B67DF81A7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551EE07-0E90-4EEB-8526-B651056219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80730A1-CA75-48B0-B74A-DE1F2CC17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4DC9AB4-D613-4DD2-B022-6824A6229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7FE95-FA09-4EC9-A322-2BA55648243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D030882-DD49-4349-85B2-7C5ED51BD0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24281A4-6831-452F-8D96-0FFA053DD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C971AE6-C0FA-4D99-B8ED-4410FB552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15BA25-5459-43EA-9C5F-48B85361113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4EDEB8A-FDAD-4585-8C97-0FE1509298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DB8DBF0-BCD3-4B8A-B169-CB371EF78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B978CEA-FCA7-4EAE-B5FE-71A8BF17BB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63FF2D-DBF0-4535-AA6A-E32B791FC66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9A65EAA-7574-423F-9B7F-E90A502BD7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728E4A8-C6D9-43BC-B559-562297911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3993177-40B9-4F15-A17D-2B12098FC9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766DA0-97A9-4AD8-BC67-D602E697951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A7FAFDC-2237-4308-BD8D-8FCA29E246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F561143-7203-447B-AE24-14A1002C7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0CA24BD-5C07-490E-8679-8D4C39F9B1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7E68ED-9D7C-4104-A12D-8B825B52EDC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490B824-B917-4B32-A452-85BE1073C8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EACA934-0641-4291-BA12-FEC8B83ED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C785139-F4D5-4B25-B082-2BCF7891A5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BD7368-4EA3-45C1-A75A-CE3B229D9FC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9A1D022-473B-4630-B784-E8B4A39C0D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77AEBFF-1135-4548-B16E-26BE14AC7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37159AA-C02F-4CD7-8754-D0A065266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A324CB-07E6-4F8D-9811-A03510ABC08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E5D3088-8BE5-48A3-A7A8-DF9422CB83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A34BCBC-B740-40BA-8680-9714A44C6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A6E024A-E8F4-4513-A11B-3190DB3BF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093341-A50D-4837-9F94-475D8948DE9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4F62BEA-848B-4806-93E2-67EC6D5F57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A3859CB-BEE7-4BDD-833B-2452D945D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A3CFFAF-04A2-4F13-B4F0-6212241F0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C6E566-DCA6-48B9-B9C9-8E4D3F8BE59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46138D-7290-490E-816B-64370A703D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DBA5E50-4F6E-4006-A6DE-23850E1C7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C2C07A7-ECD6-452B-BC9C-7120BAEA2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A38954-450F-418A-B462-F8E56D6782A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1A3F2AF-4A1F-475E-A33D-FD0170C808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ADA53B1-4D6C-40CF-BAD8-165F94BEA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BF631BE-7B23-4F9A-98D6-9DB0161BD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DDDF1-134B-4F8E-98E8-13244C5C025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1EEE235-18E8-43CF-84A3-3A8D2DF5EA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F75EEA2-393E-445B-95A8-44D21B973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599333B-47F5-4B51-831B-72C9CA5C8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6F1A95-1FED-4521-850A-40708CC77F8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25815E8-AD72-4F73-955B-B0A9AC684F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1437D3D-7302-45E1-A830-27DF6881A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D7EF4C4-8DD0-451A-9119-B2EEF273ABB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DFB5599-9056-499B-B418-EC78830436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AU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F92BF74-ABCB-4896-BB22-19ADCE63AD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CB00EE9-B70C-484C-AFF7-BB2293A87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D55FCD9D-DA70-4CF8-B78E-C692E6ADEA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A62A781B-B1B6-4F7D-8854-9B174B1813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624A8B7A-ED27-44D1-9CCB-E96268842D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A1A111C7-BC73-469A-8C35-FD987E61B4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3530D696-21AB-4A0D-8001-03A8F1D5D0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AECE4940-A07E-47AC-8EB2-AAEB5C8F0E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EDC94B8-BA73-491D-8EF5-43E021C819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E89A1324-EAA1-4CA9-AB81-F4FD1F0115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5B69C8D3-96A5-4399-A5D7-FBDC6E0A48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5431DEC7-CA17-4D92-B2EE-79BBD76715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04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04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D163ACA-C0F2-4C03-82F9-0795E6A0E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635168B0-6E09-4F9E-8A35-280D85667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075869D7-C529-472A-B36E-88DD8DAA19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289D7-F33D-4BDE-B713-888DBCAA29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7826FD-9C63-4C6A-B471-1403751DB0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AAD41F-27DD-4E7C-80B5-68AC80BA14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9A28D-33A0-4A24-B03C-9899E33F54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38F931E-9BD7-4513-A018-B9D529E588D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D383AA-3313-4ED6-8D49-F860A5DCCE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9D437B-27F9-49D2-B6F2-A656AE6BAA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3941F-5B08-4E85-9249-0B019B5766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FA3C6B4-0F7F-4B74-BB6B-5297A03101C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8E08E-66DA-4819-BE5F-835C103F8D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6210E-8D9A-4097-A6CD-8F0E292880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E9EF0-4E15-4D8B-83AF-F6650477BC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F5D5D94-6DC8-435E-912D-E88761E81F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4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09B17F-4B9D-4F7E-9727-31EBE08ED4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696FA9-39E9-4543-B2AA-A55110C91B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A8D5F-435A-41FB-B7D2-4CF7D378EB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26D8F1D-F483-470B-8A5C-C47D03D16F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AA9692-05E4-4DD0-B889-B9F67320F9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66749C-38A2-4F95-B1E5-112701E137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58C22-5610-4662-A51C-9B8E59ACFC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10427461-3742-42B8-A858-852F29586B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5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35E8FC-3E41-4F2E-8415-60DF9CF147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52D08D-6F7F-4D49-95E6-BB27C3BB3E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245ED-CA31-483E-B3A5-6F32C0CE32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DC64F77-D827-48B9-BEFF-E0D5BE32E7E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3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D3B3C6-2482-4A8E-8E62-19B574C2DA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37B5EC-D661-4CDB-BB13-A1B956A9CB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5D54B-BC25-4824-9390-67981AA3C7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6892F36-E975-4385-B2E4-D8B7C43C691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23E227-48FE-4CAF-8AE0-385DEF694E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0795E-F478-4475-8DF2-037AACBD62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DB0DA-20C3-450D-86CB-7E7FDDBA36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9A1B675-71EC-4882-8A6F-59E533048FC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FFE2A77-5BB1-4635-9751-D84DC58F8A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D24884-4532-45CE-BA78-7133854A20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284D7-1CF2-4057-B1BE-0485493BEC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72829BB-6496-487A-B629-766DDBA733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E9F4ED-2BC0-46AD-8443-155276B526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D07AE-D323-4E39-BDE0-0C66008AD8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FD30F-7260-4C69-939E-EB136F4383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DDF562F-CAE4-4886-977C-C94F62F1E4E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0B6F5EA-13B3-4086-96D5-FDABE01344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44C444-372D-43A2-9FFD-A65D799BB6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63146-5937-46BA-A906-1BF2C2B009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BF88E13-B6B3-4E59-BCD3-A2574E12F9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69550D-C9FE-4C4B-B88A-34086ABF14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FA76BE-92E5-4469-9C7F-FD72831AC1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0A958-76FD-440E-B1FC-4713800B621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66BFCAF-96A8-4300-BE16-8E4DE35E301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0C56F2-E35E-4637-9495-4A2800A3A1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F87A07-093D-4B70-AAD1-8864526146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68282-ED39-4D51-ADE4-8D5A8E718E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6D5ED37-23E3-48EB-A555-F9EF5BD0C21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CA08B23-0D0C-4F23-9DB0-B760730A0B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(c) Ian R Kirkwood (2012)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C849A95-1C89-4DAA-B9D0-EF8E2F7AB7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B6D939D-46B9-421E-8A7F-9D0F734856D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0DA4F829-EE37-4157-8078-C5C625916DF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77A42A39-9426-495D-AF6E-3BF0433BF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AU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17EA8296-078D-488D-ADAD-A48B0BD4F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1F8D2AAA-8100-4623-BFC5-2DA2CFBB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28B5C4E3-8F79-40B1-B47A-35FC0BD45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B5E07592-A2E1-48BF-825C-CDF701A80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769DC017-A95F-4EE1-BD4C-480CB0255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D7AC6E60-6465-4F75-8B01-533BA46F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0AAAC515-3E36-4480-BE8E-2274EE41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9EF29944-2D13-4986-BA33-49C34E273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7479FCB7-C0D6-4F76-83D9-66F652A07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B48547D4-53AB-47FF-B009-F63631112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4882C681-6075-4769-8F2C-0446800A0D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parency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bpi.transparency.org/in_detail/" TargetMode="External"/><Relationship Id="rId4" Type="http://schemas.openxmlformats.org/officeDocument/2006/relationships/hyperlink" Target="http://cpi.transparency.org/cpi2011/result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hyperlink" Target="http://www.emirates247.com/news/emirates/eat-smell-talk-most-annoying-work-habits-in-uae-revealed-2012-06-24-1.46416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youtube.com/watch?v=L4AfPM3aTgI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a.gov/library/publications/the-world-factbook/geos/a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>
            <a:extLst>
              <a:ext uri="{FF2B5EF4-FFF2-40B4-BE49-F238E27FC236}">
                <a16:creationId xmlns:a16="http://schemas.microsoft.com/office/drawing/2014/main" id="{C7F1C4D7-88E3-4822-8125-39F1AF31A9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3075" name="Rectangle 18">
            <a:extLst>
              <a:ext uri="{FF2B5EF4-FFF2-40B4-BE49-F238E27FC236}">
                <a16:creationId xmlns:a16="http://schemas.microsoft.com/office/drawing/2014/main" id="{AD5059A8-EE89-41E3-923C-D6881FB31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E0016-0E55-4EFC-AC8F-6F6BC6EA8123}" type="slidenum">
              <a:rPr lang="en-US" altLang="en-US">
                <a:latin typeface="Arial Black" panose="020B0A04020102020204" pitchFamily="34" charset="0"/>
              </a:rPr>
              <a:pPr/>
              <a:t>1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26551208-3E88-48B2-BDCC-85233058E2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2667000"/>
            <a:ext cx="5105400" cy="1219200"/>
          </a:xfrm>
        </p:spPr>
        <p:txBody>
          <a:bodyPr/>
          <a:lstStyle/>
          <a:p>
            <a:pPr algn="ctr" eaLnBrk="1" hangingPunct="1"/>
            <a:r>
              <a:rPr lang="en-US" altLang="en-US" sz="3600" b="1">
                <a:solidFill>
                  <a:schemeClr val="bg1"/>
                </a:solidFill>
              </a:rPr>
              <a:t>CROSS-CULTURAL              BUSINESS IN THE UAE</a:t>
            </a:r>
            <a:endParaRPr lang="en-US" altLang="en-US" sz="4400" b="1">
              <a:solidFill>
                <a:schemeClr val="bg1"/>
              </a:solidFill>
            </a:endParaRPr>
          </a:p>
        </p:txBody>
      </p:sp>
      <p:sp>
        <p:nvSpPr>
          <p:cNvPr id="3077" name="Text Box 17">
            <a:extLst>
              <a:ext uri="{FF2B5EF4-FFF2-40B4-BE49-F238E27FC236}">
                <a16:creationId xmlns:a16="http://schemas.microsoft.com/office/drawing/2014/main" id="{BA6429DB-1BAB-4E3E-AF9A-72FD4D06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257800"/>
            <a:ext cx="27432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en-US"/>
              <a:t>Ian Kirkwood                                                </a:t>
            </a:r>
            <a:r>
              <a:rPr lang="en-AU" altLang="en-US" sz="900" i="1"/>
              <a:t>PhD, MBA, DipMechEng                                                          Trainer, Academic, Director</a:t>
            </a:r>
            <a:r>
              <a:rPr lang="en-AU" altLang="en-US"/>
              <a:t> </a:t>
            </a:r>
          </a:p>
        </p:txBody>
      </p:sp>
      <p:pic>
        <p:nvPicPr>
          <p:cNvPr id="3078" name="Picture 19" descr="http://www.sightme.net/upload/uae-map_1290587131.gif">
            <a:extLst>
              <a:ext uri="{FF2B5EF4-FFF2-40B4-BE49-F238E27FC236}">
                <a16:creationId xmlns:a16="http://schemas.microsoft.com/office/drawing/2014/main" id="{C99261EB-B748-4905-BB20-3C9AB01A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52388"/>
            <a:ext cx="2411412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48ECD5E0-E61F-45FC-B83D-28F51AD773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210A248-459F-435D-886B-69A01D087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62961C-2284-4F50-8DC4-5F73CBD4CC25}" type="slidenum">
              <a:rPr lang="en-US" altLang="en-US">
                <a:latin typeface="Arial Black" panose="020B0A04020102020204" pitchFamily="34" charset="0"/>
              </a:rPr>
              <a:pPr/>
              <a:t>10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C924E4A-9F97-4DAD-8AE2-32E74AD8E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1960CED5-AADF-42E1-A606-B37B16D7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25538"/>
            <a:ext cx="7848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Eating</a:t>
            </a:r>
            <a:r>
              <a:rPr lang="en-US" altLang="en-US"/>
              <a:t> 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Knowing what to eat – practice at home first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Arabs eat fish and red meat, with rice, humus, tabouleh, dairy foods, grains, vegetables etc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Saffron, Cardamom, Turmeric, Thyme are normal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Wash hands before/after meals – eat with right hand or with a spoon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Socializing &amp; Drinking   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Not many Arabs drink – but okay in some major hotels </a:t>
            </a:r>
            <a:endParaRPr lang="en-US" alt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Giving thanks to Allah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Who ever invites – pays:  Work it out in advance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Men &amp; women often separate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C915B140-2935-4DBB-ADFC-BC4B6AA2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762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ENTERTAINMENT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EE871F84-F384-49B4-8B5C-CD5CD1D07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37B101A0-84C1-4FEC-B831-DE401F2FA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53B77A-E42B-4C49-8151-B8073DA31905}" type="slidenum">
              <a:rPr lang="en-US" altLang="en-US">
                <a:latin typeface="Arial Black" panose="020B0A04020102020204" pitchFamily="34" charset="0"/>
              </a:rPr>
              <a:pPr/>
              <a:t>11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C58AA10-FDBD-4388-9FDB-721332965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7CA5CCD4-A191-4586-BF6F-29D8BA69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0772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1. Names - </a:t>
            </a:r>
            <a:r>
              <a:rPr lang="en-US" altLang="en-US"/>
              <a:t>A lot of Mohammad's  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2. Family names. </a:t>
            </a:r>
            <a:r>
              <a:rPr lang="en-US" altLang="en-US"/>
              <a:t>A lot of Al’s  (Amir Al-Zamir)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3. Business Protocol</a:t>
            </a:r>
            <a:r>
              <a:rPr lang="en-US" altLang="en-US"/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4. Clothes. </a:t>
            </a:r>
            <a:r>
              <a:rPr lang="en-US" altLang="en-US"/>
              <a:t>Conservative at all times. If in doubt, go formal 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5. Many large global corporations 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6. Education - International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7. Motivation to succeed in the global market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8. Family/Tribe  connections </a:t>
            </a:r>
            <a:r>
              <a:rPr lang="en-US" altLang="en-US"/>
              <a:t>  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9. Competitiveness - </a:t>
            </a:r>
            <a:r>
              <a:rPr lang="en-US" altLang="en-US"/>
              <a:t>Keeping up with neighbors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10.</a:t>
            </a:r>
            <a:r>
              <a:rPr lang="en-US" altLang="en-US"/>
              <a:t> </a:t>
            </a:r>
            <a:r>
              <a:rPr lang="en-US" altLang="en-US" b="1"/>
              <a:t>Corruption</a:t>
            </a:r>
            <a:r>
              <a:rPr lang="en-US" altLang="en-US"/>
              <a:t> – </a:t>
            </a:r>
            <a:r>
              <a:rPr lang="en-US" altLang="en-US" sz="1200">
                <a:hlinkClick r:id="rId3"/>
              </a:rPr>
              <a:t>www.transparency.org</a:t>
            </a:r>
            <a:r>
              <a:rPr lang="en-US" altLang="en-US" sz="1200"/>
              <a:t>,  </a:t>
            </a:r>
          </a:p>
          <a:p>
            <a:pPr>
              <a:spcBef>
                <a:spcPct val="50000"/>
              </a:spcBef>
            </a:pPr>
            <a:r>
              <a:rPr lang="en-US" altLang="en-US" sz="1200"/>
              <a:t>                                    Receivers: </a:t>
            </a:r>
            <a:r>
              <a:rPr lang="en-AU" altLang="en-US" sz="1200">
                <a:hlinkClick r:id="rId4"/>
              </a:rPr>
              <a:t>http://cpi.transparency.org/cpi2011/results/</a:t>
            </a:r>
            <a:r>
              <a:rPr lang="en-AU" altLang="en-US" sz="1200"/>
              <a:t>,                                                         	               Payers: </a:t>
            </a:r>
            <a:r>
              <a:rPr lang="en-AU" altLang="en-US" sz="1200">
                <a:hlinkClick r:id="rId5"/>
              </a:rPr>
              <a:t>http://bpi.transparency.org/in_detail/</a:t>
            </a:r>
            <a:r>
              <a:rPr lang="en-AU" altLang="en-US" sz="1200"/>
              <a:t> </a:t>
            </a:r>
          </a:p>
          <a:p>
            <a:pPr>
              <a:spcBef>
                <a:spcPct val="50000"/>
              </a:spcBef>
            </a:pPr>
            <a:endParaRPr lang="en-AU" altLang="en-US" sz="1200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9828AEAF-6DA7-4483-B93A-05C99E11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         TEN DIFFERENT ISSUES</a:t>
            </a:r>
          </a:p>
        </p:txBody>
      </p:sp>
      <p:pic>
        <p:nvPicPr>
          <p:cNvPr id="13319" name="Picture 7" descr="kiss 1">
            <a:extLst>
              <a:ext uri="{FF2B5EF4-FFF2-40B4-BE49-F238E27FC236}">
                <a16:creationId xmlns:a16="http://schemas.microsoft.com/office/drawing/2014/main" id="{BA5B2764-B925-4CA6-98F9-CC29D5B2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41463"/>
            <a:ext cx="1828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7C90B84F-56E5-41BD-AA16-A7450D0EF3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C1DE3F03-65B1-4B54-A5D5-6916DA101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C471C-F33C-47C4-AD1C-5F9C517051EF}" type="slidenum">
              <a:rPr lang="en-US" altLang="en-US">
                <a:latin typeface="Arial Black" panose="020B0A04020102020204" pitchFamily="34" charset="0"/>
              </a:rPr>
              <a:pPr/>
              <a:t>12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4340" name="Rectangle 17">
            <a:extLst>
              <a:ext uri="{FF2B5EF4-FFF2-40B4-BE49-F238E27FC236}">
                <a16:creationId xmlns:a16="http://schemas.microsoft.com/office/drawing/2014/main" id="{A9EC69EF-0892-4420-9DBA-80A1B4AF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172200"/>
            <a:ext cx="7543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Arial" panose="020B0604020202020204" pitchFamily="34" charset="0"/>
              </a:rPr>
              <a:t> (REF: </a:t>
            </a:r>
            <a:r>
              <a:rPr lang="en-US" altLang="en-US" sz="900">
                <a:cs typeface="Arial" panose="020B0604020202020204" pitchFamily="34" charset="0"/>
              </a:rPr>
              <a:t>Thompson. L (2001) The Mind and Heart of the Negotiator, (2</a:t>
            </a:r>
            <a:r>
              <a:rPr lang="en-US" altLang="en-US" sz="900" baseline="30000">
                <a:cs typeface="Arial" panose="020B0604020202020204" pitchFamily="34" charset="0"/>
              </a:rPr>
              <a:t>nd</a:t>
            </a:r>
            <a:r>
              <a:rPr lang="en-US" altLang="en-US" sz="900">
                <a:cs typeface="Arial" panose="020B0604020202020204" pitchFamily="34" charset="0"/>
              </a:rPr>
              <a:t> Edition) Prentice Hall, NJ.)</a:t>
            </a:r>
            <a:r>
              <a:rPr lang="en-US" altLang="en-US" sz="1100">
                <a:latin typeface="Tahoma" panose="020B0604030504040204" pitchFamily="34" charset="0"/>
              </a:rPr>
              <a:t> </a:t>
            </a:r>
            <a:endParaRPr lang="en-US" altLang="en-US"/>
          </a:p>
        </p:txBody>
      </p:sp>
      <p:graphicFrame>
        <p:nvGraphicFramePr>
          <p:cNvPr id="17578" name="Group 170">
            <a:extLst>
              <a:ext uri="{FF2B5EF4-FFF2-40B4-BE49-F238E27FC236}">
                <a16:creationId xmlns:a16="http://schemas.microsoft.com/office/drawing/2014/main" id="{14A74733-3EAD-4E4B-87FC-18EF26632F85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905000"/>
          <a:ext cx="8618538" cy="3967164"/>
        </p:xfrm>
        <a:graphic>
          <a:graphicData uri="http://schemas.openxmlformats.org/drawingml/2006/table">
            <a:tbl>
              <a:tblPr/>
              <a:tblGrid>
                <a:gridCol w="419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Australian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3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Arab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Individualism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Collectivism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 Short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 Low Power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Power distance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62" name="Rectangle 2">
            <a:extLst>
              <a:ext uri="{FF2B5EF4-FFF2-40B4-BE49-F238E27FC236}">
                <a16:creationId xmlns:a16="http://schemas.microsoft.com/office/drawing/2014/main" id="{69289C46-2548-426B-8115-2175B4512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     Six Cultural Differences</a:t>
            </a:r>
            <a:r>
              <a:rPr lang="en-US" altLang="en-US"/>
              <a:t> </a:t>
            </a:r>
          </a:p>
        </p:txBody>
      </p:sp>
      <p:sp>
        <p:nvSpPr>
          <p:cNvPr id="14363" name="Line 174">
            <a:extLst>
              <a:ext uri="{FF2B5EF4-FFF2-40B4-BE49-F238E27FC236}">
                <a16:creationId xmlns:a16="http://schemas.microsoft.com/office/drawing/2014/main" id="{B890A7DD-7617-4BA3-83F8-5BEA5946D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905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>
            <a:extLst>
              <a:ext uri="{FF2B5EF4-FFF2-40B4-BE49-F238E27FC236}">
                <a16:creationId xmlns:a16="http://schemas.microsoft.com/office/drawing/2014/main" id="{4D47EF95-B4BF-464E-8EF9-5187659EE1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5363" name="Slide Number Placeholder 2">
            <a:extLst>
              <a:ext uri="{FF2B5EF4-FFF2-40B4-BE49-F238E27FC236}">
                <a16:creationId xmlns:a16="http://schemas.microsoft.com/office/drawing/2014/main" id="{CBE06CC0-8680-4659-AC12-A387539A1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E95B5D-A92F-47E3-912C-72CC6F3E7C07}" type="slidenum">
              <a:rPr lang="en-US" altLang="en-US">
                <a:latin typeface="Arial Black" panose="020B0A04020102020204" pitchFamily="34" charset="0"/>
              </a:rPr>
              <a:pPr/>
              <a:t>13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874B4123-17F4-4135-9EDF-D18E7015D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/>
              <a:t>Cultural Differences (cont.)</a:t>
            </a:r>
            <a:r>
              <a:rPr lang="en-US" altLang="en-US" sz="4400"/>
              <a:t> </a:t>
            </a:r>
          </a:p>
        </p:txBody>
      </p:sp>
      <p:graphicFrame>
        <p:nvGraphicFramePr>
          <p:cNvPr id="38951" name="Group 39">
            <a:extLst>
              <a:ext uri="{FF2B5EF4-FFF2-40B4-BE49-F238E27FC236}">
                <a16:creationId xmlns:a16="http://schemas.microsoft.com/office/drawing/2014/main" id="{FD63614E-98FD-4813-95F4-E399C0E9C1E3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905000"/>
          <a:ext cx="7924800" cy="4057649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Australian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35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Arab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459">
                <a:tc>
                  <a:txBody>
                    <a:bodyPr/>
                    <a:lstStyle/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 Direct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Communication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is their  friend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5.Low uncertainty Avoidance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Higher uncertainty Avoidance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 Quantity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 &amp; Quality of life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86" name="Rectangle 27">
            <a:extLst>
              <a:ext uri="{FF2B5EF4-FFF2-40B4-BE49-F238E27FC236}">
                <a16:creationId xmlns:a16="http://schemas.microsoft.com/office/drawing/2014/main" id="{703D476D-DAC8-4CCE-9D38-8BB72E61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19800"/>
            <a:ext cx="75438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>
                <a:cs typeface="Arial" panose="020B0604020202020204" pitchFamily="34" charset="0"/>
              </a:rPr>
              <a:t>(REF: Hofstede, G., 1980, Culture’s Consequences: International Differences in Work-related Values, cited in </a:t>
            </a:r>
            <a:endParaRPr lang="en-US" altLang="en-US" sz="9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900">
                <a:cs typeface="Arial" panose="020B0604020202020204" pitchFamily="34" charset="0"/>
              </a:rPr>
              <a:t>Kirkbride P, Tang S and Westwood R (1991) Chinese Conflict Preferences and Negotiating</a:t>
            </a:r>
            <a:endParaRPr lang="en-US" altLang="en-US" sz="9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900">
                <a:cs typeface="Arial" panose="020B0604020202020204" pitchFamily="34" charset="0"/>
              </a:rPr>
              <a:t>  Behaviour: Cultural and Psychological Influences in Organizational Studies, Vol 12, pp </a:t>
            </a:r>
            <a:r>
              <a:rPr lang="en-US" altLang="en-US" sz="900">
                <a:cs typeface="Times New Roman" panose="02020603050405020304" pitchFamily="18" charset="0"/>
              </a:rPr>
              <a:t>  365-386.)</a:t>
            </a:r>
            <a:r>
              <a:rPr lang="en-US" altLang="en-US" sz="9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87" name="Line 37">
            <a:extLst>
              <a:ext uri="{FF2B5EF4-FFF2-40B4-BE49-F238E27FC236}">
                <a16:creationId xmlns:a16="http://schemas.microsoft.com/office/drawing/2014/main" id="{77F9E344-EE47-4BFC-8327-D046EE741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9050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647BA6F3-DD53-448B-9D22-5D2E82176E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4B0A9E0C-1E0B-4C32-B1D2-C19AB1803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730453-0AD2-4516-B29F-61442522A4C8}" type="slidenum">
              <a:rPr lang="en-US" altLang="en-US">
                <a:latin typeface="Arial Black" panose="020B0A04020102020204" pitchFamily="34" charset="0"/>
              </a:rPr>
              <a:pPr/>
              <a:t>14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4C60F4B-A42C-410F-AAC9-81F49A2F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0C44D999-3702-4C3F-A5D6-5E0CC88A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0E55CDF3-E4E8-498D-A642-3A567AF72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90600"/>
            <a:ext cx="3810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/>
              <a:t>SESSION THREE</a:t>
            </a:r>
          </a:p>
          <a:p>
            <a:pPr algn="ctr">
              <a:spcBef>
                <a:spcPct val="50000"/>
              </a:spcBef>
            </a:pPr>
            <a:endParaRPr lang="en-US" altLang="en-US" sz="2400" b="1"/>
          </a:p>
        </p:txBody>
      </p:sp>
      <p:sp>
        <p:nvSpPr>
          <p:cNvPr id="16391" name="Text Box 11">
            <a:extLst>
              <a:ext uri="{FF2B5EF4-FFF2-40B4-BE49-F238E27FC236}">
                <a16:creationId xmlns:a16="http://schemas.microsoft.com/office/drawing/2014/main" id="{10FDE5EB-9783-4B61-BD5F-CBC0F87C8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76400"/>
            <a:ext cx="35052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/>
              <a:t>WORKING 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b="1"/>
              <a:t>IN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b="1"/>
              <a:t> HARMONY</a:t>
            </a:r>
          </a:p>
        </p:txBody>
      </p:sp>
      <p:pic>
        <p:nvPicPr>
          <p:cNvPr id="16392" name="Picture 13" descr="image5">
            <a:extLst>
              <a:ext uri="{FF2B5EF4-FFF2-40B4-BE49-F238E27FC236}">
                <a16:creationId xmlns:a16="http://schemas.microsoft.com/office/drawing/2014/main" id="{B373A92A-4121-48A3-9EB5-D726E63132E3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381000"/>
            <a:ext cx="1905000" cy="1820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3" name="Rectangle 2">
            <a:extLst>
              <a:ext uri="{FF2B5EF4-FFF2-40B4-BE49-F238E27FC236}">
                <a16:creationId xmlns:a16="http://schemas.microsoft.com/office/drawing/2014/main" id="{3381F5CF-DA0B-43B1-A63E-2D2ED9271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000">
                <a:hlinkClick r:id="rId4"/>
              </a:rPr>
              <a:t>http://www.emirates247.com/news/emirates/eat-smell-talk-most-annoying-work-habits-in-uae-revealed-2012-06-24-1.464160</a:t>
            </a:r>
            <a:endParaRPr lang="en-AU" altLang="en-US" sz="1000"/>
          </a:p>
          <a:p>
            <a:endParaRPr lang="en-AU" altLang="en-US"/>
          </a:p>
        </p:txBody>
      </p:sp>
      <p:pic>
        <p:nvPicPr>
          <p:cNvPr id="16394" name="Picture 12" descr="http://rickhill.files.wordpress.com/2009/12/6a00d834515c6d69e200e54f1795528833-640wi.jpg">
            <a:extLst>
              <a:ext uri="{FF2B5EF4-FFF2-40B4-BE49-F238E27FC236}">
                <a16:creationId xmlns:a16="http://schemas.microsoft.com/office/drawing/2014/main" id="{AB960F98-901C-4C93-A4D8-DC7E1916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44725"/>
            <a:ext cx="12954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>
            <a:extLst>
              <a:ext uri="{FF2B5EF4-FFF2-40B4-BE49-F238E27FC236}">
                <a16:creationId xmlns:a16="http://schemas.microsoft.com/office/drawing/2014/main" id="{21AB4396-840E-4BBD-AB33-87E25CA92A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7411" name="Slide Number Placeholder 2">
            <a:extLst>
              <a:ext uri="{FF2B5EF4-FFF2-40B4-BE49-F238E27FC236}">
                <a16:creationId xmlns:a16="http://schemas.microsoft.com/office/drawing/2014/main" id="{A8131325-E217-4EE1-B9BF-FC4D50FBBD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DD0D8-2412-4045-873C-1B4CD992C1B7}" type="slidenum">
              <a:rPr lang="en-US" altLang="en-US">
                <a:latin typeface="Arial Black" panose="020B0A04020102020204" pitchFamily="34" charset="0"/>
              </a:rPr>
              <a:pPr/>
              <a:t>15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EA4160B-7799-4305-B89F-22965C96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305800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1.   Religion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imes New Roman" pitchFamily="18" charset="0"/>
              </a:rPr>
              <a:t> </a:t>
            </a:r>
            <a:r>
              <a:rPr lang="en-US" dirty="0">
                <a:latin typeface="Tahoma" pitchFamily="34" charset="0"/>
                <a:cs typeface="Times New Roman" pitchFamily="18" charset="0"/>
              </a:rPr>
              <a:t>Around 96% of UAE nationals are Muslims (Sunni)</a:t>
            </a:r>
            <a:endParaRPr lang="en-US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dirty="0">
                <a:latin typeface="Verdana" pitchFamily="34" charset="0"/>
                <a:cs typeface="Times New Roman" pitchFamily="18" charset="0"/>
              </a:rPr>
              <a:t> Prayers are held 5 or 6 times daily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dirty="0">
                <a:latin typeface="Verdana" pitchFamily="34" charset="0"/>
                <a:cs typeface="Times New Roman" pitchFamily="18" charset="0"/>
              </a:rPr>
              <a:t> Friday is the Sabbath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dirty="0">
                <a:latin typeface="Verdana" pitchFamily="34" charset="0"/>
                <a:cs typeface="Times New Roman" pitchFamily="18" charset="0"/>
              </a:rPr>
              <a:t> Allah must be thanked for everything, particularly food and good luck</a:t>
            </a:r>
            <a:r>
              <a:rPr lang="en-US" dirty="0">
                <a:latin typeface="Verdana" pitchFamily="34" charset="0"/>
                <a:cs typeface="Arial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dirty="0">
                <a:latin typeface="Verdana" pitchFamily="34" charset="0"/>
                <a:cs typeface="Arial" charset="0"/>
              </a:rPr>
              <a:t> People who don’t follow Islam are called Infidels (non-believers)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 Muslims don’t eat Pork or drink alcohol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 As there are more foreigners than locals in the UAE, there is much tolerance for ‘infidels’  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 Islam has strict dress codes – so don’t deliberately violate them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 Understand Ramadan (July 20 to August 18, 2012)</a:t>
            </a:r>
          </a:p>
        </p:txBody>
      </p:sp>
      <p:pic>
        <p:nvPicPr>
          <p:cNvPr id="17413" name="Picture 7" descr="http://3.bp.blogspot.com/--zKwsj2VdeQ/TWvgdPohKuI/AAAAAAAABzs/rlZVfXATnAs/s1600/n00021501-b.jpg">
            <a:extLst>
              <a:ext uri="{FF2B5EF4-FFF2-40B4-BE49-F238E27FC236}">
                <a16:creationId xmlns:a16="http://schemas.microsoft.com/office/drawing/2014/main" id="{B1ED8E78-B3CD-494F-B82D-64FE0E1E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381000"/>
            <a:ext cx="28416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92F252A7-F0F8-4E9B-BBD5-ED14A2DE45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F050A49-9441-4C21-AD47-229AA70B5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E60E4C-A7BC-4DC3-99EB-82570FE95D8F}" type="slidenum">
              <a:rPr lang="en-US" altLang="en-US">
                <a:latin typeface="Arial Black" panose="020B0A04020102020204" pitchFamily="34" charset="0"/>
              </a:rPr>
              <a:pPr/>
              <a:t>16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0F1810EF-B2AD-4951-8B3F-45E140B4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1B6A4C5-6190-4CB1-B2F9-AA2D84A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6607CF03-3A57-423E-85E2-6CC1E1888A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38200"/>
            <a:ext cx="6934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3.  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Social Status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   </a:t>
            </a:r>
            <a:endParaRPr lang="en-US" sz="2400" dirty="0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  Understand the social system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  Be respectful of ‘higher’ people &amp; positions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ahoma" pitchFamily="34" charset="0"/>
                <a:cs typeface="Arial" charset="0"/>
              </a:rPr>
              <a:t>  Business dealings - a meeting of equals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ahoma" pitchFamily="34" charset="0"/>
                <a:cs typeface="Arial" charset="0"/>
              </a:rPr>
              <a:t>  No concept of ‘time = money’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ahoma" pitchFamily="34" charset="0"/>
                <a:cs typeface="Arial" charset="0"/>
              </a:rPr>
              <a:t>Many Arabs understand ‘peak oil’ and what it means to their economy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ahoma" pitchFamily="34" charset="0"/>
                <a:cs typeface="Arial" charset="0"/>
              </a:rPr>
              <a:t>To avoid social problems, hold meetings in large hotels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ahoma" pitchFamily="34" charset="0"/>
              <a:cs typeface="Arial" charset="0"/>
            </a:endParaRPr>
          </a:p>
        </p:txBody>
      </p:sp>
      <p:pic>
        <p:nvPicPr>
          <p:cNvPr id="18439" name="Picture 9" descr="respect 3">
            <a:extLst>
              <a:ext uri="{FF2B5EF4-FFF2-40B4-BE49-F238E27FC236}">
                <a16:creationId xmlns:a16="http://schemas.microsoft.com/office/drawing/2014/main" id="{85357F2E-2AAF-477B-81B3-733EF3FE8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"/>
            <a:ext cx="1009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>
            <a:extLst>
              <a:ext uri="{FF2B5EF4-FFF2-40B4-BE49-F238E27FC236}">
                <a16:creationId xmlns:a16="http://schemas.microsoft.com/office/drawing/2014/main" id="{33D0D505-F002-4237-9919-157EE10A4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9459" name="Slide Number Placeholder 6">
            <a:extLst>
              <a:ext uri="{FF2B5EF4-FFF2-40B4-BE49-F238E27FC236}">
                <a16:creationId xmlns:a16="http://schemas.microsoft.com/office/drawing/2014/main" id="{C2F68424-30AA-4FDD-9A3C-16078346D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F66E7E-F69D-432F-8447-7FD4DBF2AAC2}" type="slidenum">
              <a:rPr lang="en-US" altLang="en-US">
                <a:latin typeface="Arial Black" panose="020B0A04020102020204" pitchFamily="34" charset="0"/>
              </a:rPr>
              <a:pPr/>
              <a:t>17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A21BBB2-6C9C-434B-B2BD-379072CF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59BC23D-4302-4D74-9DA1-D6E07C5B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33129" name="Rectangle 9">
            <a:extLst>
              <a:ext uri="{FF2B5EF4-FFF2-40B4-BE49-F238E27FC236}">
                <a16:creationId xmlns:a16="http://schemas.microsoft.com/office/drawing/2014/main" id="{BD97211F-A983-412A-BFE1-921E0F991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4. Money</a:t>
            </a:r>
          </a:p>
        </p:txBody>
      </p:sp>
      <p:sp>
        <p:nvSpPr>
          <p:cNvPr id="19463" name="Rectangle 4">
            <a:extLst>
              <a:ext uri="{FF2B5EF4-FFF2-40B4-BE49-F238E27FC236}">
                <a16:creationId xmlns:a16="http://schemas.microsoft.com/office/drawing/2014/main" id="{7E04B011-135A-4173-9294-03EAFF0F49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.   Money, Dirham or AED    </a:t>
            </a:r>
            <a:endParaRPr lang="en-US" altLang="en-US" sz="2400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Rate of exchange: $AUD 1.00 = AED 3.70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altLang="en-US" sz="2400">
                <a:latin typeface="Tahoma" panose="020B0604030504040204" pitchFamily="34" charset="0"/>
                <a:cs typeface="Arial" panose="020B0604020202020204" pitchFamily="34" charset="0"/>
              </a:rPr>
              <a:t>Average expat cost of living: AED 5,000 – 10,000 p/m, or $AUD 1,400 - $AUD 3,000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endParaRPr lang="en-US" altLang="en-US" sz="240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endParaRPr lang="en-US" altLang="en-US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464" name="Picture 16" descr="http://photos1.blogger.com/blogger/6060/1031/1600/Abu%20Dhabi%20skyline%20on%20the%201000%20dirham%20note.jpg">
            <a:extLst>
              <a:ext uri="{FF2B5EF4-FFF2-40B4-BE49-F238E27FC236}">
                <a16:creationId xmlns:a16="http://schemas.microsoft.com/office/drawing/2014/main" id="{005BB0EA-73FA-4067-AC22-92655182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320675"/>
            <a:ext cx="2478087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>
            <a:extLst>
              <a:ext uri="{FF2B5EF4-FFF2-40B4-BE49-F238E27FC236}">
                <a16:creationId xmlns:a16="http://schemas.microsoft.com/office/drawing/2014/main" id="{667DEA85-96FC-4D58-8999-4078ED8E2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20483" name="Slide Number Placeholder 6">
            <a:extLst>
              <a:ext uri="{FF2B5EF4-FFF2-40B4-BE49-F238E27FC236}">
                <a16:creationId xmlns:a16="http://schemas.microsoft.com/office/drawing/2014/main" id="{C6E43301-D7F6-45BF-A9A0-14C8D2CA0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7113E3-ADCF-4EE4-8189-6B1A7C397F8D}" type="slidenum">
              <a:rPr lang="en-US" altLang="en-US">
                <a:latin typeface="Arial Black" panose="020B0A04020102020204" pitchFamily="34" charset="0"/>
              </a:rPr>
              <a:pPr/>
              <a:t>18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493B700-B8E3-4DD9-A193-35D11DB9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EBE9501C-4EC6-4F3A-B95F-A7A7EB19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705C87A1-5D83-458C-BEF6-7959FB3FC7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6324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5.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The Language of Business</a:t>
            </a:r>
            <a:r>
              <a:rPr lang="en-US" sz="14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 </a:t>
            </a:r>
            <a:endParaRPr lang="en-US" sz="1400" dirty="0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latin typeface="Tahoma" pitchFamily="34" charset="0"/>
                <a:cs typeface="Times New Roman" pitchFamily="18" charset="0"/>
              </a:rPr>
              <a:t>All Arabic business people speak English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latin typeface="Tahoma" pitchFamily="34" charset="0"/>
                <a:cs typeface="Times New Roman" pitchFamily="18" charset="0"/>
              </a:rPr>
              <a:t>English is often the 2</a:t>
            </a:r>
            <a:r>
              <a:rPr lang="en-US" sz="2200" baseline="30000" dirty="0">
                <a:latin typeface="Tahoma" pitchFamily="34" charset="0"/>
                <a:cs typeface="Times New Roman" pitchFamily="18" charset="0"/>
              </a:rPr>
              <a:t>nd</a:t>
            </a:r>
            <a:r>
              <a:rPr lang="en-US" sz="2200" dirty="0">
                <a:latin typeface="Tahoma" pitchFamily="34" charset="0"/>
                <a:cs typeface="Times New Roman" pitchFamily="18" charset="0"/>
              </a:rPr>
              <a:t> language after Arabic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latin typeface="Tahoma" pitchFamily="34" charset="0"/>
                <a:cs typeface="Arial" charset="0"/>
              </a:rPr>
              <a:t>Business appointments – generally mid am to around 4:00pm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latin typeface="Tahoma" pitchFamily="34" charset="0"/>
                <a:cs typeface="Arial" charset="0"/>
              </a:rPr>
              <a:t>Personal, leisurely, and almost always based on a personal relationship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latin typeface="Tahoma" pitchFamily="34" charset="0"/>
                <a:cs typeface="Arial" charset="0"/>
              </a:rPr>
              <a:t>Time does not = money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endParaRPr lang="en-US" sz="2200" dirty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endParaRPr lang="en-US" sz="2200" dirty="0">
              <a:latin typeface="Tahoma" pitchFamily="34" charset="0"/>
              <a:cs typeface="Arial" charset="0"/>
            </a:endParaRPr>
          </a:p>
        </p:txBody>
      </p:sp>
      <p:pic>
        <p:nvPicPr>
          <p:cNvPr id="20487" name="Picture 11" descr="File:Getting to Yes.jpg">
            <a:extLst>
              <a:ext uri="{FF2B5EF4-FFF2-40B4-BE49-F238E27FC236}">
                <a16:creationId xmlns:a16="http://schemas.microsoft.com/office/drawing/2014/main" id="{1F976A8E-6BB2-49E0-B0F9-89AA84BFDF45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9900" y="3505200"/>
            <a:ext cx="2324100" cy="2324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8" name="Picture 10" descr="http://arabic.speak7.com/arabic_alphabet_files/image002.gif">
            <a:extLst>
              <a:ext uri="{FF2B5EF4-FFF2-40B4-BE49-F238E27FC236}">
                <a16:creationId xmlns:a16="http://schemas.microsoft.com/office/drawing/2014/main" id="{7AB7A5E8-CCB1-408E-ABB9-7D6A17A6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609600"/>
            <a:ext cx="26479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2" descr="http://www.islamicbooksforchildren.com/4-698-large/my-arabic-numbers-book.jpg">
            <a:extLst>
              <a:ext uri="{FF2B5EF4-FFF2-40B4-BE49-F238E27FC236}">
                <a16:creationId xmlns:a16="http://schemas.microsoft.com/office/drawing/2014/main" id="{E98066AC-6DAF-436D-96E9-01B81506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62425"/>
            <a:ext cx="23622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DB3834EE-475C-4924-92FD-3BB35C1EC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4722AAFC-F120-40EF-9F00-A1E6A545C5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82A800-D3F7-4137-BD29-33996AD88A27}" type="slidenum">
              <a:rPr lang="en-US" altLang="en-US">
                <a:latin typeface="Arial Black" panose="020B0A04020102020204" pitchFamily="34" charset="0"/>
              </a:rPr>
              <a:pPr/>
              <a:t>19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EAB32267-4928-4CA5-9D6A-BD076802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E58108B7-7D24-4D05-BFEC-2E936613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72A4BD7F-BE11-4063-A32B-70BD5247AE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7772400" cy="4495800"/>
          </a:xfrm>
        </p:spPr>
        <p:txBody>
          <a:bodyPr/>
          <a:lstStyle/>
          <a:p>
            <a:pPr marL="609600" indent="-609600" eaLnBrk="1" hangingPunct="1">
              <a:spcBef>
                <a:spcPct val="40000"/>
              </a:spcBef>
              <a:buFontTx/>
              <a:buNone/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6.   Interpersonal Harmony 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Times New Roman" pitchFamily="18" charset="0"/>
              </a:rPr>
              <a:t>F</a:t>
            </a:r>
            <a:r>
              <a:rPr lang="en-US" sz="2000" dirty="0">
                <a:cs typeface="Arial" charset="0"/>
              </a:rPr>
              <a:t>riendliness produces results</a:t>
            </a:r>
            <a:endParaRPr lang="en-US" sz="2000" dirty="0">
              <a:cs typeface="Times New Roman" pitchFamily="18" charset="0"/>
            </a:endParaRP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Times New Roman" pitchFamily="18" charset="0"/>
              </a:rPr>
              <a:t>I</a:t>
            </a:r>
            <a:r>
              <a:rPr lang="en-US" sz="2000" dirty="0">
                <a:cs typeface="Arial" charset="0"/>
              </a:rPr>
              <a:t>nitial sizing up can be lengthy</a:t>
            </a:r>
            <a:endParaRPr lang="en-US" sz="2000" dirty="0">
              <a:cs typeface="Times New Roman" pitchFamily="18" charset="0"/>
            </a:endParaRP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Trust and a relationship are important</a:t>
            </a: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Formal contracts are the start, not the end</a:t>
            </a: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Try hard to avoid saying ‘no’ </a:t>
            </a: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Agree quickly, disagree slowly</a:t>
            </a: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Shaking hands &amp; forms of greetings</a:t>
            </a: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Men/men &amp; Men/women</a:t>
            </a: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Use titles &amp; be formal</a:t>
            </a:r>
          </a:p>
          <a:p>
            <a:pPr marL="609600" indent="-609600"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endParaRPr lang="en-US" sz="2000" dirty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  <a:defRPr/>
            </a:pPr>
            <a:endParaRPr lang="en-US" sz="2000" dirty="0">
              <a:solidFill>
                <a:schemeClr val="tx2"/>
              </a:solidFill>
              <a:cs typeface="Arial" charset="0"/>
            </a:endParaRPr>
          </a:p>
        </p:txBody>
      </p:sp>
      <p:pic>
        <p:nvPicPr>
          <p:cNvPr id="21511" name="Picture 8">
            <a:extLst>
              <a:ext uri="{FF2B5EF4-FFF2-40B4-BE49-F238E27FC236}">
                <a16:creationId xmlns:a16="http://schemas.microsoft.com/office/drawing/2014/main" id="{747D4AEB-FB19-40F4-95AB-7064F257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"/>
            <a:ext cx="26003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>
            <a:extLst>
              <a:ext uri="{FF2B5EF4-FFF2-40B4-BE49-F238E27FC236}">
                <a16:creationId xmlns:a16="http://schemas.microsoft.com/office/drawing/2014/main" id="{42017004-5F71-4392-8A5B-414282A189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832D711C-1757-4641-9845-38D246593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CD30F4-6E55-40F9-9D44-F675084DAF7B}" type="slidenum">
              <a:rPr lang="en-US" altLang="en-US">
                <a:latin typeface="Arial Black" panose="020B0A04020102020204" pitchFamily="34" charset="0"/>
              </a:rPr>
              <a:pPr/>
              <a:t>2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DCD5B644-AB59-4A38-9AD4-5AC958079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D7285819-B830-49E7-B133-E7D23EAD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CF5E0090-8EE1-46F3-9040-54E68D74F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0"/>
            <a:ext cx="51816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/>
              <a:t>SESSION ONE</a:t>
            </a:r>
          </a:p>
          <a:p>
            <a:pPr algn="ctr">
              <a:spcBef>
                <a:spcPct val="50000"/>
              </a:spcBef>
            </a:pPr>
            <a:endParaRPr lang="en-US" altLang="en-US" b="1"/>
          </a:p>
          <a:p>
            <a:pPr algn="ctr">
              <a:spcBef>
                <a:spcPct val="50000"/>
              </a:spcBef>
            </a:pPr>
            <a:r>
              <a:rPr lang="en-US" altLang="en-US" sz="4400"/>
              <a:t>GENERAL ISSUES</a:t>
            </a:r>
          </a:p>
        </p:txBody>
      </p:sp>
      <p:pic>
        <p:nvPicPr>
          <p:cNvPr id="4103" name="Picture 13" descr="gg55391929">
            <a:extLst>
              <a:ext uri="{FF2B5EF4-FFF2-40B4-BE49-F238E27FC236}">
                <a16:creationId xmlns:a16="http://schemas.microsoft.com/office/drawing/2014/main" id="{7AB6E909-5902-4436-82D2-78154314C57A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657600"/>
            <a:ext cx="2362200" cy="276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4" name="Text Box 17">
            <a:extLst>
              <a:ext uri="{FF2B5EF4-FFF2-40B4-BE49-F238E27FC236}">
                <a16:creationId xmlns:a16="http://schemas.microsoft.com/office/drawing/2014/main" id="{E72548DE-40FE-464B-A937-7B9B415F4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3400"/>
            <a:ext cx="449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>
                <a:solidFill>
                  <a:srgbClr val="000066"/>
                </a:solidFill>
              </a:rPr>
              <a:t>Business skills for harmony, co-operation, &amp; success</a:t>
            </a:r>
          </a:p>
        </p:txBody>
      </p:sp>
      <p:pic>
        <p:nvPicPr>
          <p:cNvPr id="4105" name="Picture 21" descr="http://www.ebmas-uae.net/UAE_Flag_2.gif">
            <a:extLst>
              <a:ext uri="{FF2B5EF4-FFF2-40B4-BE49-F238E27FC236}">
                <a16:creationId xmlns:a16="http://schemas.microsoft.com/office/drawing/2014/main" id="{8BE6AFDE-FF55-4CE6-BD5B-37AA813BA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482975"/>
            <a:ext cx="2743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A7C3E7-936B-4BC1-BC0B-BE2F7CDC8821}"/>
              </a:ext>
            </a:extLst>
          </p:cNvPr>
          <p:cNvSpPr/>
          <p:nvPr/>
        </p:nvSpPr>
        <p:spPr>
          <a:xfrm>
            <a:off x="3124200" y="3098800"/>
            <a:ext cx="3314700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50" dirty="0">
                <a:latin typeface="Arial" charset="0"/>
                <a:hlinkClick r:id="rId5"/>
              </a:rPr>
              <a:t>http://www.youtube.com/watch?v=L4AfPM3aTgI</a:t>
            </a:r>
            <a:endParaRPr lang="en-AU" sz="1050" dirty="0">
              <a:latin typeface="Arial" charset="0"/>
            </a:endParaRPr>
          </a:p>
          <a:p>
            <a:pPr>
              <a:defRPr/>
            </a:pPr>
            <a:r>
              <a:rPr lang="en-AU" sz="1050" dirty="0">
                <a:latin typeface="Arial" charset="0"/>
              </a:rPr>
              <a:t>UAE  9mins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>
            <a:extLst>
              <a:ext uri="{FF2B5EF4-FFF2-40B4-BE49-F238E27FC236}">
                <a16:creationId xmlns:a16="http://schemas.microsoft.com/office/drawing/2014/main" id="{4D40A93D-B082-47A6-AFEE-77F76D8E1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22531" name="Slide Number Placeholder 6">
            <a:extLst>
              <a:ext uri="{FF2B5EF4-FFF2-40B4-BE49-F238E27FC236}">
                <a16:creationId xmlns:a16="http://schemas.microsoft.com/office/drawing/2014/main" id="{AA8EEBC0-A0F8-429B-99E9-5634D9AEE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0503C0-B753-4E12-BEF2-57144C3028D0}" type="slidenum">
              <a:rPr lang="en-US" altLang="en-US">
                <a:latin typeface="Arial Black" panose="020B0A04020102020204" pitchFamily="34" charset="0"/>
              </a:rPr>
              <a:pPr/>
              <a:t>20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49F9562-1A0A-4E27-ADD2-CEAC9C643B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838200"/>
            <a:ext cx="5638800" cy="45720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7.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Holistic Thinking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Arabs think in terms of the whole business at one time  </a:t>
            </a:r>
            <a:r>
              <a:rPr lang="en-US" sz="2000" dirty="0">
                <a:latin typeface="Tahoma"/>
                <a:cs typeface="Arial" charset="0"/>
              </a:rPr>
              <a:t>…</a:t>
            </a:r>
            <a:r>
              <a:rPr lang="en-US" sz="2000" dirty="0">
                <a:cs typeface="Arial" charset="0"/>
              </a:rPr>
              <a:t>  A to B to C to M to A to B </a:t>
            </a:r>
            <a:r>
              <a:rPr lang="en-US" sz="2000" dirty="0">
                <a:latin typeface="Tahoma"/>
                <a:cs typeface="Arial" charset="0"/>
              </a:rPr>
              <a:t>…</a:t>
            </a:r>
            <a:endParaRPr lang="en-US" sz="2000" dirty="0">
              <a:cs typeface="Arial" charset="0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Polychromic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Multi-active </a:t>
            </a:r>
            <a:r>
              <a:rPr lang="en-US" sz="2000" dirty="0">
                <a:latin typeface="Tahoma"/>
                <a:cs typeface="Arial" charset="0"/>
              </a:rPr>
              <a:t>–</a:t>
            </a:r>
            <a:r>
              <a:rPr lang="en-US" sz="2000" dirty="0">
                <a:cs typeface="Arial" charset="0"/>
              </a:rPr>
              <a:t> able to do several things simultaneously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Full picture </a:t>
            </a:r>
            <a:r>
              <a:rPr lang="en-US" sz="2000" dirty="0">
                <a:latin typeface="Tahoma"/>
                <a:cs typeface="Arial" charset="0"/>
              </a:rPr>
              <a:t>–</a:t>
            </a:r>
            <a:r>
              <a:rPr lang="en-US" sz="2000" dirty="0">
                <a:cs typeface="Arial" charset="0"/>
              </a:rPr>
              <a:t> not the parts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Circular logic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cs typeface="Arial" charset="0"/>
              </a:rPr>
              <a:t>Everything is in Allah’s hands</a:t>
            </a:r>
            <a:endParaRPr lang="en-US" sz="2000" dirty="0">
              <a:cs typeface="Times New Roman" pitchFamily="18" charset="0"/>
            </a:endParaRPr>
          </a:p>
        </p:txBody>
      </p:sp>
      <p:pic>
        <p:nvPicPr>
          <p:cNvPr id="22533" name="Picture 14" descr="e8e6f829_circular_argumentmid">
            <a:extLst>
              <a:ext uri="{FF2B5EF4-FFF2-40B4-BE49-F238E27FC236}">
                <a16:creationId xmlns:a16="http://schemas.microsoft.com/office/drawing/2014/main" id="{90E6CA00-5B88-4106-BAFA-44FBB1CF5039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7600" y="4648200"/>
            <a:ext cx="1509713" cy="1162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8" descr="http://www.desiglitters.com/wp-content/uploads/2008/05/islam10.gif">
            <a:extLst>
              <a:ext uri="{FF2B5EF4-FFF2-40B4-BE49-F238E27FC236}">
                <a16:creationId xmlns:a16="http://schemas.microsoft.com/office/drawing/2014/main" id="{279B26D5-6BDF-4D49-B8B1-CB92DD4230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763"/>
            <a:ext cx="3619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>
            <a:extLst>
              <a:ext uri="{FF2B5EF4-FFF2-40B4-BE49-F238E27FC236}">
                <a16:creationId xmlns:a16="http://schemas.microsoft.com/office/drawing/2014/main" id="{9322D255-DA28-42F3-9B02-0A76D5FAE7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E200C143-9929-4DDF-8F80-FD7F0BFB2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DE0EAD-38EB-4D6D-8A41-FC8B0FCB3F25}" type="slidenum">
              <a:rPr lang="en-US" altLang="en-US">
                <a:latin typeface="Arial Black" panose="020B0A04020102020204" pitchFamily="34" charset="0"/>
              </a:rPr>
              <a:pPr/>
              <a:t>21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AFACFD8E-D872-4EF2-A42D-91FD4E32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D3EA9668-B1B0-42FF-97AC-FDE2B33A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C4829A53-5B52-4375-AB7A-CB012975C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133600"/>
            <a:ext cx="5181600" cy="334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/>
              <a:t>SESSION FOUR</a:t>
            </a:r>
          </a:p>
          <a:p>
            <a:pPr algn="ctr">
              <a:spcBef>
                <a:spcPct val="50000"/>
              </a:spcBef>
            </a:pPr>
            <a:endParaRPr lang="en-US" altLang="en-US" sz="2400" b="1"/>
          </a:p>
          <a:p>
            <a:pPr algn="ctr">
              <a:spcBef>
                <a:spcPct val="50000"/>
              </a:spcBef>
            </a:pPr>
            <a:r>
              <a:rPr lang="en-US" altLang="en-US" sz="4400"/>
              <a:t>RELATIONSHIP BUILDING WORKSHOP</a:t>
            </a:r>
          </a:p>
        </p:txBody>
      </p:sp>
      <p:pic>
        <p:nvPicPr>
          <p:cNvPr id="23559" name="Picture 7" descr="sbBridgeGap">
            <a:extLst>
              <a:ext uri="{FF2B5EF4-FFF2-40B4-BE49-F238E27FC236}">
                <a16:creationId xmlns:a16="http://schemas.microsoft.com/office/drawing/2014/main" id="{FE37C38A-6892-4F32-B0BA-6CDF0B58A00B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685800"/>
            <a:ext cx="2228850" cy="186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F841CCFF-5DA8-4021-8DD5-C1C0FB3009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3849C2D1-DC46-4B72-A2FE-91DD5AD4F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287EFF-4D4F-4433-8DEE-6B466C4122A5}" type="slidenum">
              <a:rPr lang="en-US" altLang="en-US">
                <a:latin typeface="Arial Black" panose="020B0A04020102020204" pitchFamily="34" charset="0"/>
              </a:rPr>
              <a:pPr/>
              <a:t>22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335D320-68DE-41B5-BE16-73E0A7409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AU" altLang="en-US" sz="4000" b="1"/>
              <a:t>Summary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BD594BE-25A3-4A79-BA28-4F214094C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75000"/>
              </a:spcAft>
            </a:pPr>
            <a:r>
              <a:rPr lang="en-US" altLang="en-US" sz="2800">
                <a:cs typeface="Arial" panose="020B0604020202020204" pitchFamily="34" charset="0"/>
              </a:rPr>
              <a:t>Typical Asian business style is steeped in years of culture, tradition, and Confucianism</a:t>
            </a:r>
          </a:p>
          <a:p>
            <a:pPr eaLnBrk="1" hangingPunct="1">
              <a:lnSpc>
                <a:spcPct val="80000"/>
              </a:lnSpc>
              <a:spcAft>
                <a:spcPct val="75000"/>
              </a:spcAft>
            </a:pPr>
            <a:r>
              <a:rPr lang="en-US" altLang="en-US" sz="2800">
                <a:cs typeface="Arial" panose="020B0604020202020204" pitchFamily="34" charset="0"/>
              </a:rPr>
              <a:t>Typical Western business style is ‘B.O.B.I.B.’    (the Business Of Business Is Business)</a:t>
            </a:r>
          </a:p>
          <a:p>
            <a:pPr eaLnBrk="1" hangingPunct="1">
              <a:lnSpc>
                <a:spcPct val="80000"/>
              </a:lnSpc>
              <a:spcAft>
                <a:spcPct val="75000"/>
              </a:spcAft>
            </a:pPr>
            <a:r>
              <a:rPr lang="en-US" altLang="en-US" sz="2800">
                <a:cs typeface="Arial" panose="020B0604020202020204" pitchFamily="34" charset="0"/>
              </a:rPr>
              <a:t>The Arabic style fits between these two styles – with a bias towards Islamic fatalism</a:t>
            </a:r>
          </a:p>
          <a:p>
            <a:pPr eaLnBrk="1" hangingPunct="1">
              <a:lnSpc>
                <a:spcPct val="80000"/>
              </a:lnSpc>
              <a:spcAft>
                <a:spcPct val="75000"/>
              </a:spcAft>
            </a:pPr>
            <a:r>
              <a:rPr lang="en-US" altLang="en-US" sz="2800">
                <a:cs typeface="Arial" panose="020B0604020202020204" pitchFamily="34" charset="0"/>
              </a:rPr>
              <a:t>Failure to understand the other person’s culture causes problems, mistrust and loss of business </a:t>
            </a:r>
          </a:p>
          <a:p>
            <a:pPr eaLnBrk="1" hangingPunct="1">
              <a:lnSpc>
                <a:spcPct val="80000"/>
              </a:lnSpc>
              <a:spcAft>
                <a:spcPct val="75000"/>
              </a:spcAft>
            </a:pPr>
            <a:endParaRPr lang="en-AU" altLang="en-US" sz="2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27397440-3D6A-4B62-A2A1-39B43212C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953CCCBC-68FE-4612-BAB0-49BCD614DB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533818-700D-49F9-B5D7-D9B621BE85E2}" type="slidenum">
              <a:rPr lang="en-US" altLang="en-US">
                <a:latin typeface="Arial Black" panose="020B0A04020102020204" pitchFamily="34" charset="0"/>
              </a:rPr>
              <a:pPr/>
              <a:t>23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25604" name="Rectangle 275">
            <a:extLst>
              <a:ext uri="{FF2B5EF4-FFF2-40B4-BE49-F238E27FC236}">
                <a16:creationId xmlns:a16="http://schemas.microsoft.com/office/drawing/2014/main" id="{172EF546-005F-4829-A2F6-12BF8AB6F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5405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b="1">
                <a:ea typeface="Batang" panose="02030600000101010101" pitchFamily="18" charset="-127"/>
              </a:rPr>
              <a:t>DEVELOPING A CULTURAL BRIDGE</a:t>
            </a:r>
            <a:r>
              <a:rPr lang="en-US" altLang="ko-KR" sz="1200" b="1">
                <a:ea typeface="Batang" panose="02030600000101010101" pitchFamily="18" charset="-127"/>
              </a:rPr>
              <a:t> </a:t>
            </a:r>
            <a:endParaRPr lang="en-US" altLang="ko-KR">
              <a:ea typeface="굴림" panose="020B0600000101010101" pitchFamily="34" charset="-127"/>
            </a:endParaRPr>
          </a:p>
        </p:txBody>
      </p:sp>
      <p:graphicFrame>
        <p:nvGraphicFramePr>
          <p:cNvPr id="120259" name="Group 451">
            <a:extLst>
              <a:ext uri="{FF2B5EF4-FFF2-40B4-BE49-F238E27FC236}">
                <a16:creationId xmlns:a16="http://schemas.microsoft.com/office/drawing/2014/main" id="{D65A3B1F-5FA4-4DBA-AE92-936F8F01D9EC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371600"/>
          <a:ext cx="5499100" cy="4084636"/>
        </p:xfrm>
        <a:graphic>
          <a:graphicData uri="http://schemas.openxmlformats.org/drawingml/2006/table">
            <a:tbl>
              <a:tblPr/>
              <a:tblGrid>
                <a:gridCol w="26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ISSUE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ACTION PLAN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What was your initial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response to going to the UAE?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                                                               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Have your travel plans been made yet, including hotel?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Do you have any Arab friends or contacts?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Have you been out to eat (and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Drink) with Arabs?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Do you have an Emeriti  business-buddy?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Are you able to eat Arabic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food?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What do you think will be your  biggest challenges in the UAE?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643" name="Rectangle 429">
            <a:extLst>
              <a:ext uri="{FF2B5EF4-FFF2-40B4-BE49-F238E27FC236}">
                <a16:creationId xmlns:a16="http://schemas.microsoft.com/office/drawing/2014/main" id="{0D159568-D569-4679-8557-2179F074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05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2758C861-4C36-4110-9032-E402723A49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67752E89-A274-472E-9C51-0692B9B45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98CE64-FE53-4424-8C3B-2732409738E5}" type="slidenum">
              <a:rPr lang="en-US" altLang="en-US">
                <a:latin typeface="Arial Black" panose="020B0A04020102020204" pitchFamily="34" charset="0"/>
              </a:rPr>
              <a:pPr/>
              <a:t>24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3448527-6566-4491-A6D8-5C18B337A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5405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b="1">
                <a:ea typeface="Batang" panose="02030600000101010101" pitchFamily="18" charset="-127"/>
              </a:rPr>
              <a:t>DEVELOPING A CULTURAL BRIDGE 2</a:t>
            </a:r>
            <a:r>
              <a:rPr lang="en-US" altLang="ko-KR" sz="1200" b="1">
                <a:ea typeface="Batang" panose="02030600000101010101" pitchFamily="18" charset="-127"/>
              </a:rPr>
              <a:t> 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6629" name="Rectangle 41">
            <a:extLst>
              <a:ext uri="{FF2B5EF4-FFF2-40B4-BE49-F238E27FC236}">
                <a16:creationId xmlns:a16="http://schemas.microsoft.com/office/drawing/2014/main" id="{7A6A107F-18EF-44A6-A489-DD2560F0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05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graphicFrame>
        <p:nvGraphicFramePr>
          <p:cNvPr id="123194" name="Group 314">
            <a:extLst>
              <a:ext uri="{FF2B5EF4-FFF2-40B4-BE49-F238E27FC236}">
                <a16:creationId xmlns:a16="http://schemas.microsoft.com/office/drawing/2014/main" id="{78963C45-3D95-45E1-9CE3-9B2CB47EB725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457200" y="1371600"/>
          <a:ext cx="8229600" cy="4495801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ISSUE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ACTION PLAN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What do you find most difficult in your work when working or negotiating with Arabs?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                                                     .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What do you miss most about Australia when you travel abroad?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Are you able to rest and sleep properly?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Do you set daily and weekly goals for yourself to achieve when traveling?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Do you make a deliberate effort to understand Islamic culture, finance, and business ways?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pitchFamily="18" charset="-127"/>
                          <a:cs typeface="Arial" charset="0"/>
                        </a:rPr>
                        <a:t>Do you appropriately discuss difficulties and problems you may experience or have experienced? 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A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7">
            <a:extLst>
              <a:ext uri="{FF2B5EF4-FFF2-40B4-BE49-F238E27FC236}">
                <a16:creationId xmlns:a16="http://schemas.microsoft.com/office/drawing/2014/main" id="{214104E0-5AA3-492F-A6C5-D1936BFFA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27651" name="Rectangle 18">
            <a:extLst>
              <a:ext uri="{FF2B5EF4-FFF2-40B4-BE49-F238E27FC236}">
                <a16:creationId xmlns:a16="http://schemas.microsoft.com/office/drawing/2014/main" id="{0B541812-084B-4914-B96F-38CFA73D9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99A349-4F38-456C-AF0B-C9DDF5BA8D39}" type="slidenum">
              <a:rPr lang="en-US" altLang="en-US">
                <a:latin typeface="Arial Black" panose="020B0A04020102020204" pitchFamily="34" charset="0"/>
              </a:rPr>
              <a:pPr/>
              <a:t>25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1428A36-056A-4F9B-84EC-D280DA63AA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24200" y="228600"/>
            <a:ext cx="3810000" cy="1219200"/>
          </a:xfrm>
        </p:spPr>
        <p:txBody>
          <a:bodyPr/>
          <a:lstStyle/>
          <a:p>
            <a:pPr algn="ctr" eaLnBrk="1" hangingPunct="1"/>
            <a:r>
              <a:rPr lang="en-US" altLang="en-US" sz="4000" b="1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06ED39E5-AE7A-47EB-8704-3B227095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86000"/>
            <a:ext cx="5105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chemeClr val="bg1"/>
                </a:solidFill>
              </a:rPr>
              <a:t>CROSS-CULTURAL                BUSINESS IN THE UAE</a:t>
            </a:r>
            <a:endParaRPr lang="en-US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F1A6BD17-FDBE-46F8-A506-EB6ABD4ABC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5D4694F9-AE1C-4531-A061-1B9E11320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3820B8-5C0A-4F57-B3A1-121B53F63C11}" type="slidenum">
              <a:rPr lang="en-US" altLang="en-US">
                <a:latin typeface="Arial Black" panose="020B0A04020102020204" pitchFamily="34" charset="0"/>
              </a:rPr>
              <a:pPr/>
              <a:t>3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9E30140F-CBF8-4DDB-9AE6-FB8E77ED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07375F0-5293-4E19-8695-54CB636F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0C21758A-8335-4157-9C1B-F1DB8DB3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028700"/>
            <a:ext cx="8763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b="1"/>
              <a:t>UAE: a Snapshot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Seven Emirates (Principalities)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Islam is the official (and only) religion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Arabic is the official language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Oil – UAE is world’s 6</a:t>
            </a:r>
            <a:r>
              <a:rPr lang="en-US" altLang="en-US" sz="2400" baseline="30000"/>
              <a:t>th</a:t>
            </a:r>
            <a:r>
              <a:rPr lang="en-US" altLang="en-US" sz="2400"/>
              <a:t> largest producer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17% Emirates, 23% other Arabs, 60% Foreigners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Total population – about 8.5 million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Dubai 1.8 million, Abu Dhabi 1.0 million 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Strong economy ~ GDP/Capita $50,000 (AUS $40k)</a:t>
            </a:r>
          </a:p>
          <a:p>
            <a:pPr>
              <a:spcBef>
                <a:spcPct val="50000"/>
              </a:spcBef>
            </a:pPr>
            <a:endParaRPr lang="en-US" altLang="en-US" sz="2400"/>
          </a:p>
        </p:txBody>
      </p:sp>
      <p:pic>
        <p:nvPicPr>
          <p:cNvPr id="5127" name="Picture 14" descr="http://travel.state.gov/_res/images/countries/maps/large/united_arab_emirates.gif">
            <a:extLst>
              <a:ext uri="{FF2B5EF4-FFF2-40B4-BE49-F238E27FC236}">
                <a16:creationId xmlns:a16="http://schemas.microsoft.com/office/drawing/2014/main" id="{B6986361-F897-425A-B0AD-33C5D62D9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8" y="0"/>
            <a:ext cx="40370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>
            <a:extLst>
              <a:ext uri="{FF2B5EF4-FFF2-40B4-BE49-F238E27FC236}">
                <a16:creationId xmlns:a16="http://schemas.microsoft.com/office/drawing/2014/main" id="{9846009F-2ABD-4BCF-BCC9-81C1C461AE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0BC0A096-B6A9-4E1D-97C2-BDD4E5F25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6AF8C7-49A3-4F2E-B9F6-6F3E424D0A02}" type="slidenum">
              <a:rPr lang="en-US" altLang="en-US">
                <a:latin typeface="Arial Black" panose="020B0A04020102020204" pitchFamily="34" charset="0"/>
              </a:rPr>
              <a:pPr/>
              <a:t>4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433A1A8-5409-4D80-9E66-62A2364A9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A2288778-2553-4616-9F55-45FB2C779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8382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/>
              <a:t>INFLUENCING CONDITIONS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8FE1FA7D-ED26-48E9-A7D8-8BE3DFE3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647700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1.   From Pearls to Oil to Banking</a:t>
            </a:r>
            <a:endParaRPr lang="en-US" altLang="en-US" sz="2000" b="1"/>
          </a:p>
          <a:p>
            <a:endParaRPr lang="en-US" altLang="en-US" sz="1000" b="1"/>
          </a:p>
          <a:p>
            <a:pPr lvl="1"/>
            <a:r>
              <a:rPr lang="en-US" altLang="en-US" sz="2000" i="1"/>
              <a:t>We want what you have</a:t>
            </a:r>
          </a:p>
          <a:p>
            <a:pPr>
              <a:spcBef>
                <a:spcPct val="50000"/>
              </a:spcBef>
            </a:pPr>
            <a:r>
              <a:rPr lang="en-US" altLang="en-US" sz="2000" b="1"/>
              <a:t>2.  Collectivism (</a:t>
            </a:r>
            <a:r>
              <a:rPr lang="en-US" altLang="en-US" sz="2000" b="1">
                <a:latin typeface="Verdana" panose="020B0604030504040204" pitchFamily="34" charset="0"/>
              </a:rPr>
              <a:t>A</a:t>
            </a:r>
            <a:r>
              <a:rPr lang="en-US" altLang="en-US" sz="2000" b="1"/>
              <a:t>10 – UAE66)</a:t>
            </a:r>
          </a:p>
          <a:p>
            <a:pPr lvl="1">
              <a:spcBef>
                <a:spcPct val="50000"/>
              </a:spcBef>
            </a:pPr>
            <a:r>
              <a:rPr lang="en-US" altLang="en-US" sz="2000" i="1"/>
              <a:t>Think ‘us’ – not ‘me’</a:t>
            </a:r>
          </a:p>
          <a:p>
            <a:pPr>
              <a:spcBef>
                <a:spcPct val="50000"/>
              </a:spcBef>
            </a:pPr>
            <a:r>
              <a:rPr lang="en-US" altLang="en-US" sz="2000" b="1"/>
              <a:t>3.   Power Distance (</a:t>
            </a:r>
            <a:r>
              <a:rPr lang="en-US" altLang="en-US" sz="2000" b="1">
                <a:latin typeface="Verdana" panose="020B0604030504040204" pitchFamily="34" charset="0"/>
              </a:rPr>
              <a:t>A</a:t>
            </a:r>
            <a:r>
              <a:rPr lang="en-US" altLang="en-US" sz="2000" b="1"/>
              <a:t>35 – UAE80)</a:t>
            </a:r>
          </a:p>
          <a:p>
            <a:pPr lvl="1">
              <a:spcBef>
                <a:spcPct val="50000"/>
              </a:spcBef>
            </a:pPr>
            <a:r>
              <a:rPr lang="en-US" altLang="en-US" sz="2000" i="1"/>
              <a:t>Respect, Loyalty, Power, Privilege</a:t>
            </a:r>
          </a:p>
          <a:p>
            <a:pPr>
              <a:spcBef>
                <a:spcPct val="50000"/>
              </a:spcBef>
            </a:pPr>
            <a:r>
              <a:rPr lang="en-US" altLang="en-US" sz="2000" i="1"/>
              <a:t>4.  </a:t>
            </a:r>
            <a:r>
              <a:rPr lang="en-US" altLang="en-US" sz="2000" b="1"/>
              <a:t>Uncertainty Avoidance (A48, UAE68)</a:t>
            </a:r>
          </a:p>
          <a:p>
            <a:pPr>
              <a:spcBef>
                <a:spcPct val="50000"/>
              </a:spcBef>
            </a:pPr>
            <a:r>
              <a:rPr lang="en-US" altLang="en-US" sz="2000" i="1"/>
              <a:t>     Reduce risk &amp; avoid problems</a:t>
            </a:r>
          </a:p>
          <a:p>
            <a:endParaRPr lang="en-US" altLang="en-US" sz="2000" b="1"/>
          </a:p>
        </p:txBody>
      </p:sp>
      <p:pic>
        <p:nvPicPr>
          <p:cNvPr id="6151" name="Picture 7" descr="INDIA-AUST">
            <a:extLst>
              <a:ext uri="{FF2B5EF4-FFF2-40B4-BE49-F238E27FC236}">
                <a16:creationId xmlns:a16="http://schemas.microsoft.com/office/drawing/2014/main" id="{4E84AEFB-077B-41EF-98A2-407A87C0586D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7600" y="381000"/>
            <a:ext cx="1524000" cy="122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F56D4276-45E0-4C66-98D9-86ECCA77E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BF010E00-1D92-4EDD-9135-8DC3AF4C7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89A216-6D4B-4DDD-A6A2-51F2862391DA}" type="slidenum">
              <a:rPr lang="en-US" altLang="en-US">
                <a:latin typeface="Arial Black" panose="020B0A04020102020204" pitchFamily="34" charset="0"/>
              </a:rPr>
              <a:pPr/>
              <a:t>5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778A93E-DF9A-4FF3-9FE8-76030E784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8077200" cy="59436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000" b="1"/>
              <a:t>PROBLEMS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4000" b="1"/>
          </a:p>
          <a:p>
            <a:pPr eaLnBrk="1" hangingPunct="1">
              <a:spcAft>
                <a:spcPct val="120000"/>
              </a:spcAft>
            </a:pPr>
            <a:r>
              <a:rPr lang="en-US" altLang="en-US" sz="2800"/>
              <a:t>Problems encountered by Australians visiting UAE - &amp; Arabs visiting Australia   </a:t>
            </a:r>
            <a:endParaRPr lang="en-US" altLang="en-US" sz="1800"/>
          </a:p>
          <a:p>
            <a:pPr eaLnBrk="1" hangingPunct="1">
              <a:spcAft>
                <a:spcPct val="120000"/>
              </a:spcAft>
            </a:pPr>
            <a:r>
              <a:rPr lang="en-AU" altLang="en-US" sz="2800"/>
              <a:t>What they found </a:t>
            </a:r>
            <a:r>
              <a:rPr lang="en-AU" altLang="en-US" sz="2000"/>
              <a:t>(Abdul, Mohammed, Mishall, bargaining, arguing, expectations, disrespect)</a:t>
            </a:r>
            <a:r>
              <a:rPr lang="en-AU" altLang="en-US" sz="2800"/>
              <a:t> </a:t>
            </a:r>
          </a:p>
          <a:p>
            <a:pPr eaLnBrk="1" hangingPunct="1">
              <a:spcAft>
                <a:spcPct val="120000"/>
              </a:spcAft>
            </a:pPr>
            <a:r>
              <a:rPr lang="en-AU" altLang="en-US" sz="2800"/>
              <a:t>What lessons were learnt</a:t>
            </a:r>
          </a:p>
          <a:p>
            <a:pPr eaLnBrk="1" hangingPunct="1">
              <a:spcAft>
                <a:spcPct val="75000"/>
              </a:spcAft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3253E309-1B80-43E6-B7F9-6DEA88DDE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AA1BAC7D-4518-40D5-B244-8A8D1E706F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A92526-FA45-461C-B31F-A91CA301FD33}" type="slidenum">
              <a:rPr lang="en-US" altLang="en-US">
                <a:latin typeface="Arial Black" panose="020B0A04020102020204" pitchFamily="34" charset="0"/>
              </a:rPr>
              <a:pPr/>
              <a:t>6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BE8FC7B-A0CF-4B52-A010-8A7FD1AAB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Business in UAE</a:t>
            </a:r>
            <a:br>
              <a:rPr lang="en-US" altLang="en-US" sz="4000" b="1"/>
            </a:br>
            <a:r>
              <a:rPr lang="en-US" altLang="en-US" sz="3200" b="1"/>
              <a:t>A brief overview</a:t>
            </a:r>
            <a:br>
              <a:rPr lang="en-US" altLang="en-US" sz="3200" b="1"/>
            </a:br>
            <a:endParaRPr lang="en-AU" altLang="en-US" sz="3200" b="1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BB2F173-76DC-41C6-931E-143E797DB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91000"/>
          </a:xfrm>
        </p:spPr>
        <p:txBody>
          <a:bodyPr/>
          <a:lstStyle/>
          <a:p>
            <a:pPr eaLnBrk="1" hangingPunct="1">
              <a:spcAft>
                <a:spcPct val="75000"/>
              </a:spcAft>
            </a:pPr>
            <a:r>
              <a:rPr lang="en-AU" altLang="en-US" sz="2400"/>
              <a:t>Abu Dhabi &amp; Dubai are fast growing centres of trade and finance in the Middle East </a:t>
            </a:r>
          </a:p>
          <a:p>
            <a:pPr eaLnBrk="1" hangingPunct="1">
              <a:spcAft>
                <a:spcPct val="75000"/>
              </a:spcAft>
            </a:pPr>
            <a:r>
              <a:rPr lang="en-AU" altLang="en-US" sz="2400"/>
              <a:t>Primarily ‘controlled’ free enterprise with many new Arab billionaires rapidly expanding their empires globally  </a:t>
            </a:r>
          </a:p>
          <a:p>
            <a:pPr eaLnBrk="1" hangingPunct="1">
              <a:spcAft>
                <a:spcPct val="75000"/>
              </a:spcAft>
            </a:pPr>
            <a:r>
              <a:rPr lang="en-AU" altLang="en-US" sz="2400"/>
              <a:t>Two cities with over 66% of the total population </a:t>
            </a:r>
          </a:p>
          <a:p>
            <a:pPr eaLnBrk="1" hangingPunct="1">
              <a:spcAft>
                <a:spcPct val="75000"/>
              </a:spcAft>
            </a:pPr>
            <a:r>
              <a:rPr lang="en-AU" altLang="en-US" sz="2400"/>
              <a:t>Industrial, commercial &amp; financial clusters</a:t>
            </a:r>
          </a:p>
          <a:p>
            <a:pPr eaLnBrk="1" hangingPunct="1">
              <a:spcAft>
                <a:spcPct val="75000"/>
              </a:spcAft>
            </a:pPr>
            <a:r>
              <a:rPr lang="en-AU" altLang="en-US" sz="2400"/>
              <a:t>No tax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4398C946-28CB-46C5-B1E8-A8C8A3547C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4AB61596-AA97-469A-8C14-ED8F06D48E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29862-1CCE-494C-93D8-DB7EAC14ACB5}" type="slidenum">
              <a:rPr lang="en-US" altLang="en-US">
                <a:latin typeface="Arial Black" panose="020B0A04020102020204" pitchFamily="34" charset="0"/>
              </a:rPr>
              <a:pPr/>
              <a:t>7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06DF56B-5770-4E07-BE76-A12DFF926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Basis of 3 different cultures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F45CFF19-38D4-4298-9241-64F85064D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Aft>
                <a:spcPct val="750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600"/>
              <a:t>Eastern culture is based on Confucius </a:t>
            </a:r>
          </a:p>
          <a:p>
            <a:pPr marL="609600" indent="-609600" eaLnBrk="1" hangingPunct="1">
              <a:lnSpc>
                <a:spcPct val="90000"/>
              </a:lnSpc>
              <a:spcAft>
                <a:spcPct val="750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600"/>
              <a:t>Western culture is based on Socrates</a:t>
            </a:r>
          </a:p>
          <a:p>
            <a:pPr marL="609600" indent="-609600" eaLnBrk="1" hangingPunct="1">
              <a:lnSpc>
                <a:spcPct val="90000"/>
              </a:lnSpc>
              <a:spcAft>
                <a:spcPct val="75000"/>
              </a:spcAft>
              <a:buFont typeface="Wingdings" panose="05000000000000000000" pitchFamily="2" charset="2"/>
              <a:buAutoNum type="arabicPeriod"/>
            </a:pPr>
            <a:r>
              <a:rPr lang="en-US" altLang="en-US" sz="2600"/>
              <a:t>Arab culture is based on Islam &amp; tribal traditions  </a:t>
            </a:r>
          </a:p>
          <a:p>
            <a:pPr marL="609600" indent="-609600" algn="ctr" eaLnBrk="1" hangingPunct="1">
              <a:lnSpc>
                <a:spcPct val="90000"/>
              </a:lnSpc>
              <a:spcAft>
                <a:spcPct val="75000"/>
              </a:spcAft>
              <a:buFont typeface="Wingdings" panose="05000000000000000000" pitchFamily="2" charset="2"/>
              <a:buNone/>
            </a:pPr>
            <a:r>
              <a:rPr lang="en-US" altLang="en-US" sz="2600"/>
              <a:t>To many Arabs the world of business is like a game where winning is the order of the day - but without risk and by maintaining religious values   </a:t>
            </a:r>
          </a:p>
          <a:p>
            <a:pPr marL="609600" indent="-609600" eaLnBrk="1" hangingPunct="1">
              <a:lnSpc>
                <a:spcPct val="90000"/>
              </a:lnSpc>
              <a:spcAft>
                <a:spcPct val="100000"/>
              </a:spcAft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AD6D0EAA-F634-4CED-9FD3-39E5C5335F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25CADA2E-4785-4AA3-AFF6-CB921225D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86C9BE-3485-448C-9B19-CBE3BF4ADC2B}" type="slidenum">
              <a:rPr lang="en-US" altLang="en-US">
                <a:latin typeface="Arial Black" panose="020B0A04020102020204" pitchFamily="34" charset="0"/>
              </a:rPr>
              <a:pPr/>
              <a:t>8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C4ABCFDE-9CE2-40FB-AA23-0979A1DE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B997555-C4AF-4AD8-BD83-C14492E8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4B9A534D-D366-4356-AD32-B7072A679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914400"/>
            <a:ext cx="5181600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/>
              <a:t>SESSION TWO</a:t>
            </a:r>
          </a:p>
          <a:p>
            <a:pPr algn="ctr">
              <a:spcBef>
                <a:spcPct val="50000"/>
              </a:spcBef>
            </a:pPr>
            <a:endParaRPr lang="en-US" altLang="en-US" b="1"/>
          </a:p>
          <a:p>
            <a:pPr algn="ctr">
              <a:spcBef>
                <a:spcPct val="50000"/>
              </a:spcBef>
            </a:pPr>
            <a:r>
              <a:rPr lang="en-US" altLang="en-US" sz="4400"/>
              <a:t>SPECIFIC ISSUES</a:t>
            </a:r>
          </a:p>
        </p:txBody>
      </p:sp>
      <p:pic>
        <p:nvPicPr>
          <p:cNvPr id="10247" name="Picture 17" descr="http://i.ytimg.com/vi/0DykaoFC0FQ/0.jpg">
            <a:extLst>
              <a:ext uri="{FF2B5EF4-FFF2-40B4-BE49-F238E27FC236}">
                <a16:creationId xmlns:a16="http://schemas.microsoft.com/office/drawing/2014/main" id="{F0DFD85F-B6EF-4D5B-87DD-4A92D6E8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048000"/>
            <a:ext cx="3302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1E02C366-D478-45B1-9E60-F5EDDDEE2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(c) Ian R Kirkwood (2012)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C81BD6EC-9D26-4095-9AC7-0FCF7E44C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EC28D0-2BF3-46E5-B5F2-F4DF719068E9}" type="slidenum">
              <a:rPr lang="en-US" altLang="en-US">
                <a:latin typeface="Arial Black" panose="020B0A04020102020204" pitchFamily="34" charset="0"/>
              </a:rPr>
              <a:pPr/>
              <a:t>9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CDEA817-1962-4114-89AC-BD3995B6E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5F483041-0723-4D59-A6B8-224F6399E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AU" altLang="en-US" sz="3200"/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380931A3-E2E1-49F6-BA14-2DC53862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3075"/>
            <a:ext cx="51816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/>
              <a:t> UAE</a:t>
            </a:r>
            <a:endParaRPr lang="en-US" altLang="en-US" sz="2800"/>
          </a:p>
        </p:txBody>
      </p:sp>
      <p:sp>
        <p:nvSpPr>
          <p:cNvPr id="11271" name="Text Box 15">
            <a:extLst>
              <a:ext uri="{FF2B5EF4-FFF2-40B4-BE49-F238E27FC236}">
                <a16:creationId xmlns:a16="http://schemas.microsoft.com/office/drawing/2014/main" id="{34BA3C30-B0AB-418C-8493-5A07E6EE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80010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altLang="en-US" sz="2000" b="1"/>
              <a:t>Population</a:t>
            </a:r>
            <a:r>
              <a:rPr lang="en-AU" altLang="en-US" sz="2000"/>
              <a:t> 8.5 million (Abu Dhabi 1.5m, Dubai 1.8m, Sharjah 1m)</a:t>
            </a:r>
          </a:p>
          <a:p>
            <a:pPr>
              <a:spcBef>
                <a:spcPct val="50000"/>
              </a:spcBef>
            </a:pPr>
            <a:r>
              <a:rPr lang="en-AU" altLang="en-US" sz="2000" b="1"/>
              <a:t>Density</a:t>
            </a:r>
            <a:r>
              <a:rPr lang="en-AU" altLang="en-US" sz="2000"/>
              <a:t> ~ 100 per Sq Km</a:t>
            </a:r>
          </a:p>
          <a:p>
            <a:pPr>
              <a:spcBef>
                <a:spcPct val="50000"/>
              </a:spcBef>
            </a:pPr>
            <a:r>
              <a:rPr lang="en-AU" altLang="en-US" sz="2000" b="1"/>
              <a:t>Climate</a:t>
            </a:r>
            <a:r>
              <a:rPr lang="en-AU" altLang="en-US" sz="2000"/>
              <a:t>: June - August = very hot. Other months are just hot</a:t>
            </a:r>
          </a:p>
          <a:p>
            <a:pPr>
              <a:spcBef>
                <a:spcPct val="50000"/>
              </a:spcBef>
            </a:pPr>
            <a:r>
              <a:rPr lang="en-AU" altLang="en-US" sz="2000" b="1"/>
              <a:t>Business Climate</a:t>
            </a:r>
            <a:r>
              <a:rPr lang="en-AU" altLang="en-US" sz="2000"/>
              <a:t>: Fast paced, growing, lots of money</a:t>
            </a:r>
          </a:p>
          <a:p>
            <a:pPr>
              <a:spcBef>
                <a:spcPct val="50000"/>
              </a:spcBef>
            </a:pPr>
            <a:r>
              <a:rPr lang="en-AU" altLang="en-US" sz="2000" b="1"/>
              <a:t>Arab Managers:</a:t>
            </a:r>
            <a:r>
              <a:rPr lang="en-AU" altLang="en-US" sz="2000"/>
              <a:t> Directive and paternalistic (father-child)</a:t>
            </a:r>
          </a:p>
          <a:p>
            <a:pPr>
              <a:spcBef>
                <a:spcPct val="50000"/>
              </a:spcBef>
            </a:pPr>
            <a:r>
              <a:rPr lang="en-AU" altLang="en-US" sz="2000" b="1"/>
              <a:t>Arab employees</a:t>
            </a:r>
            <a:r>
              <a:rPr lang="en-AU" altLang="en-US" sz="2000"/>
              <a:t>: Do exactly what is asked - but no more</a:t>
            </a:r>
          </a:p>
          <a:p>
            <a:pPr>
              <a:spcBef>
                <a:spcPct val="50000"/>
              </a:spcBef>
            </a:pPr>
            <a:r>
              <a:rPr lang="en-AU" altLang="en-US" sz="2000" b="1"/>
              <a:t>Foreign workers</a:t>
            </a:r>
            <a:r>
              <a:rPr lang="en-AU" altLang="en-US" sz="2000"/>
              <a:t>: Always subservient to Emiratis </a:t>
            </a:r>
          </a:p>
          <a:p>
            <a:pPr>
              <a:spcBef>
                <a:spcPct val="50000"/>
              </a:spcBef>
            </a:pPr>
            <a:endParaRPr lang="en-AU" altLang="en-US" sz="2000"/>
          </a:p>
          <a:p>
            <a:pPr>
              <a:spcBef>
                <a:spcPct val="50000"/>
              </a:spcBef>
            </a:pPr>
            <a:endParaRPr lang="en-AU" altLang="en-US" sz="2000"/>
          </a:p>
          <a:p>
            <a:pPr>
              <a:spcBef>
                <a:spcPct val="50000"/>
              </a:spcBef>
            </a:pPr>
            <a:r>
              <a:rPr lang="en-AU" altLang="en-US" sz="2000"/>
              <a:t>   </a:t>
            </a:r>
          </a:p>
          <a:p>
            <a:pPr>
              <a:spcBef>
                <a:spcPct val="50000"/>
              </a:spcBef>
            </a:pPr>
            <a:endParaRPr lang="en-AU" alt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6E82A5-9511-435A-9C9D-4036EA9318F4}"/>
              </a:ext>
            </a:extLst>
          </p:cNvPr>
          <p:cNvSpPr/>
          <p:nvPr/>
        </p:nvSpPr>
        <p:spPr>
          <a:xfrm>
            <a:off x="2324100" y="5562600"/>
            <a:ext cx="4572000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sz="1050" dirty="0">
                <a:latin typeface="Arial" charset="0"/>
                <a:hlinkClick r:id="rId3"/>
              </a:rPr>
              <a:t>https://www.cia.gov/library/publications/the-world-factbook/geos/ae.html</a:t>
            </a:r>
            <a:endParaRPr lang="en-AU" sz="1050" dirty="0">
              <a:latin typeface="Arial" charset="0"/>
            </a:endParaRPr>
          </a:p>
          <a:p>
            <a:pPr>
              <a:defRPr/>
            </a:pPr>
            <a:r>
              <a:rPr lang="en-AU" sz="1050" dirty="0">
                <a:latin typeface="Arial" charset="0"/>
              </a:rPr>
              <a:t>UAE – CIA </a:t>
            </a:r>
            <a:r>
              <a:rPr lang="en-AU" sz="1050" dirty="0" err="1">
                <a:latin typeface="Arial" charset="0"/>
              </a:rPr>
              <a:t>Worldbook</a:t>
            </a:r>
            <a:endParaRPr lang="en-AU" sz="1050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3101</TotalTime>
  <Words>1529</Words>
  <Application>Microsoft Office PowerPoint</Application>
  <PresentationFormat>On-screen Show (4:3)</PresentationFormat>
  <Paragraphs>285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Wingdings</vt:lpstr>
      <vt:lpstr>Arial Black</vt:lpstr>
      <vt:lpstr>Times New Roman</vt:lpstr>
      <vt:lpstr>Tahoma</vt:lpstr>
      <vt:lpstr>Verdana</vt:lpstr>
      <vt:lpstr>Batang</vt:lpstr>
      <vt:lpstr>굴림</vt:lpstr>
      <vt:lpstr>Pixel</vt:lpstr>
      <vt:lpstr>CROSS-CULTURAL              BUSINESS IN THE UAE</vt:lpstr>
      <vt:lpstr>PowerPoint Presentation</vt:lpstr>
      <vt:lpstr>PowerPoint Presentation</vt:lpstr>
      <vt:lpstr>PowerPoint Presentation</vt:lpstr>
      <vt:lpstr>PowerPoint Presentation</vt:lpstr>
      <vt:lpstr>Business in UAE A brief overview </vt:lpstr>
      <vt:lpstr>Basis of 3 different cultures</vt:lpstr>
      <vt:lpstr>PowerPoint Presentation</vt:lpstr>
      <vt:lpstr>PowerPoint Presentation</vt:lpstr>
      <vt:lpstr>PowerPoint Presentation</vt:lpstr>
      <vt:lpstr>PowerPoint Presentation</vt:lpstr>
      <vt:lpstr>     Six Cultural Differences </vt:lpstr>
      <vt:lpstr>PowerPoint Presentation</vt:lpstr>
      <vt:lpstr>PowerPoint Presentation</vt:lpstr>
      <vt:lpstr>PowerPoint Presentation</vt:lpstr>
      <vt:lpstr>PowerPoint Presentation</vt:lpstr>
      <vt:lpstr>4. Money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SUMMARY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 Screens 1</dc:title>
  <dc:creator>IRK</dc:creator>
  <cp:lastModifiedBy>Ian Kirkwood</cp:lastModifiedBy>
  <cp:revision>251</cp:revision>
  <dcterms:created xsi:type="dcterms:W3CDTF">2004-02-18T00:42:22Z</dcterms:created>
  <dcterms:modified xsi:type="dcterms:W3CDTF">2018-11-28T10:57:43Z</dcterms:modified>
</cp:coreProperties>
</file>