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3" r:id="rId3"/>
    <p:sldId id="292" r:id="rId4"/>
    <p:sldId id="259" r:id="rId5"/>
    <p:sldId id="260" r:id="rId6"/>
    <p:sldId id="274" r:id="rId7"/>
    <p:sldId id="284" r:id="rId8"/>
    <p:sldId id="275" r:id="rId9"/>
    <p:sldId id="276" r:id="rId10"/>
    <p:sldId id="277" r:id="rId11"/>
    <p:sldId id="286" r:id="rId12"/>
    <p:sldId id="278" r:id="rId13"/>
    <p:sldId id="279" r:id="rId14"/>
    <p:sldId id="280" r:id="rId15"/>
    <p:sldId id="287" r:id="rId16"/>
    <p:sldId id="281" r:id="rId17"/>
    <p:sldId id="290" r:id="rId18"/>
    <p:sldId id="282" r:id="rId19"/>
    <p:sldId id="283" r:id="rId20"/>
    <p:sldId id="29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1C1C1C"/>
    <a:srgbClr val="0000CC"/>
    <a:srgbClr val="FF3300"/>
    <a:srgbClr val="663300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0" autoAdjust="0"/>
    <p:restoredTop sz="94664" autoAdjust="0"/>
  </p:normalViewPr>
  <p:slideViewPr>
    <p:cSldViewPr>
      <p:cViewPr varScale="1">
        <p:scale>
          <a:sx n="114" d="100"/>
          <a:sy n="114" d="100"/>
        </p:scale>
        <p:origin x="22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CABA8C2-B020-4B24-85AD-3FDC6B320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1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5EE859-AB6F-4065-A01D-6E1D7EE10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0FFC5F-550C-47CF-8960-2D1F4666DA5A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97D55D6-A993-47CB-ADB4-35257ABD76B5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639AE3A-7514-4422-8FD7-FD54B591D170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BB9BBEB-8D5A-44AE-A741-8993C1D2AA95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8584897-AF0F-4106-8A75-D88BA6695B62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B8BEE8-96EF-42CA-BC1C-705478AF2A63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3F85883-3F2D-4810-AA45-890EAF8E20B0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9C27C55-E041-43E3-BADA-BB9D6FF8D809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1A4CD53-2F75-4994-935D-F8EC2216F61E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F6AC54B-198C-4BB5-8499-B527C47CAA8A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E5777C-6EEB-47D0-9591-38A2D087A28C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F159834-65E7-45D0-8A07-5DD985DA89B7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417BAD4-8E95-4170-86D6-F85A5BBFB742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E442B2-AE60-4D63-BE1B-4800FDEFA6B2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058191-6CCE-403A-9F3D-1BAC930A71D1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8E56EC-BFBA-4FF2-BF25-86A757A361F5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20ECC8F-FEFE-49B5-8FFC-7AFF1C1AC80B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C2D0BD4-B26D-4AB3-A8AB-72434A75915F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0165798-C37F-4E77-8805-72D0FB7A09C5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B2216A2-41BB-42B7-8B73-759ABB17C06C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</p:grpSp>
      <p:sp>
        <p:nvSpPr>
          <p:cNvPr id="716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716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B3B3B-5E7C-457D-BB07-A038818926E0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216BB-1B80-4BC3-BE4B-D187CCF537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8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AE31C-C6BE-4847-B629-A58E7074C80A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FEB0A-4E97-40DF-A70E-F0B6A99947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2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DD4F8-8DB6-43E6-AD5E-CC05BBB53B81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F6EE3-40A8-436E-A33C-BE7C0FE827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51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5CFA-10E8-4953-86A5-8E3A78BCEB46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77BBE-3017-424A-9E7E-0A6426331C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1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FFC03-4D93-4C9A-87D9-2F1A4BB8E9DC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267B-A0DF-4A98-932B-7D47FE3F1F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2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85EF9-FA18-4862-A1BC-FCEFD930F628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B2479-B9F5-464E-A03A-4891968ED7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5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7B944-D50C-4C27-A208-3E2656D6DA04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571A-D5A5-4670-A49B-797862155C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8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21B2F-2B7A-4294-9B53-538343DCAE96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09BD-7FBA-459B-ACFD-F5FCC40CD3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4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C751B-A54F-4043-802D-29C4ECDF6A1B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C290D-616A-46A4-BB83-44A5A8907D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9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D67F3-5032-4CF2-AA0F-E8A3541E6100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07834-D341-4582-AB77-F29377553B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5B9CF-DD71-4ACF-B809-BB873BF599A2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A6FD-580D-46C6-98E3-15E9C98637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40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B8360-072A-43BA-8A96-158A02A64297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A7F32-C778-4A4B-8C62-5EA00D846C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9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F8764-59F2-41F0-A952-3FEABB93F0CE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44FFB-9692-41D3-A766-F51BAD00B4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25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AU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2350CF4A-F9AD-4DF1-B3F0-D461BA2B3B40}" type="datetime1">
              <a:rPr lang="en-US"/>
              <a:pPr>
                <a:defRPr/>
              </a:pPr>
              <a:t>11/28/2018</a:t>
            </a:fld>
            <a:endParaRPr lang="en-AU"/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AU"/>
              <a:t>(c) 2004-2010 Ian R. Kirkwood</a:t>
            </a:r>
          </a:p>
        </p:txBody>
      </p:sp>
      <p:sp>
        <p:nvSpPr>
          <p:cNvPr id="706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D757DE4-2D04-477D-AB2D-3FD8ED8B83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94oAUXjo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HhCP5ad-z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74F5CE-FA39-40FE-AD02-9A5C0C2A63BF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AU" altLang="en-US" sz="10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9772" y="80281"/>
            <a:ext cx="5760479" cy="3384723"/>
          </a:xfrm>
        </p:spPr>
        <p:txBody>
          <a:bodyPr/>
          <a:lstStyle/>
          <a:p>
            <a:pPr algn="ctr" eaLnBrk="1" hangingPunct="1"/>
            <a:br>
              <a:rPr lang="en-US" altLang="en-US" sz="4800" b="1" dirty="0">
                <a:solidFill>
                  <a:srgbClr val="0000CC"/>
                </a:solidFill>
                <a:latin typeface="Tahoma" pitchFamily="34" charset="0"/>
              </a:rPr>
            </a:br>
            <a:r>
              <a:rPr lang="en-US" altLang="en-US" sz="4800" b="1" dirty="0">
                <a:solidFill>
                  <a:srgbClr val="000000"/>
                </a:solidFill>
                <a:latin typeface="Verdana" pitchFamily="34" charset="0"/>
              </a:rPr>
              <a:t>MARKETING &amp;</a:t>
            </a:r>
            <a:br>
              <a:rPr lang="en-US" altLang="en-US" sz="48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4800" b="1" dirty="0">
                <a:solidFill>
                  <a:srgbClr val="000000"/>
                </a:solidFill>
                <a:latin typeface="Verdana" pitchFamily="34" charset="0"/>
              </a:rPr>
              <a:t>CUSTOMER ENGAGEMENT</a:t>
            </a:r>
            <a:br>
              <a:rPr lang="en-US" altLang="en-US" sz="48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4800" i="1" dirty="0">
                <a:solidFill>
                  <a:srgbClr val="000000"/>
                </a:solidFill>
                <a:latin typeface="Verdana" pitchFamily="34" charset="0"/>
              </a:rPr>
              <a:t>OVERVIEW</a:t>
            </a:r>
          </a:p>
        </p:txBody>
      </p:sp>
      <p:pic>
        <p:nvPicPr>
          <p:cNvPr id="3077" name="Picture 9" descr="G7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0350"/>
            <a:ext cx="1727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22" y="4333717"/>
            <a:ext cx="1916738" cy="1867591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 bwMode="auto">
          <a:xfrm>
            <a:off x="6984268" y="3284985"/>
            <a:ext cx="1503837" cy="1512168"/>
          </a:xfrm>
          <a:prstGeom prst="wedgeEllipseCallout">
            <a:avLst>
              <a:gd name="adj1" fmla="val -61404"/>
              <a:gd name="adj2" fmla="val 44088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4268" y="3451356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This is a simple overview of marketing and is not designed to conflict with any official subject materials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5A7499-20FA-44C2-A337-95D844BE68E8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AU" altLang="en-US" sz="10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Corporate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   SP+F+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76400"/>
            <a:ext cx="8137525" cy="4237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  <a:latin typeface="Verdana" pitchFamily="34" charset="0"/>
              </a:rPr>
              <a:t>            </a:t>
            </a: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Brand Management &amp;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               Brand Philosophy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solidFill>
                <a:srgbClr val="FF33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solidFill>
                <a:srgbClr val="FF33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altLang="en-US" sz="1800" b="1" dirty="0">
                <a:solidFill>
                  <a:srgbClr val="000000"/>
                </a:solidFill>
                <a:latin typeface="Verdana" pitchFamily="34" charset="0"/>
              </a:rPr>
              <a:t>        </a:t>
            </a: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Brand 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  House of Brands or Branded House (</a:t>
            </a:r>
            <a:r>
              <a:rPr lang="en-US" altLang="en-US" sz="1800" dirty="0">
                <a:solidFill>
                  <a:srgbClr val="000000"/>
                </a:solidFill>
                <a:latin typeface="Verdana" pitchFamily="34" charset="0"/>
              </a:rPr>
              <a:t>P&amp;G v CC</a:t>
            </a: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  Brand accounting: Asset or Expense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  Global or Domestic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  Brand growth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  Brand strategy articulation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300" b="1" dirty="0">
              <a:solidFill>
                <a:srgbClr val="000000"/>
              </a:solidFill>
              <a:latin typeface="Verdana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3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2592388" y="2673350"/>
            <a:ext cx="341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000">
                <a:hlinkClick r:id="rId3"/>
              </a:rPr>
              <a:t>https://www.youtube.com/watch?v=Zc94oAUXjo8</a:t>
            </a:r>
            <a:r>
              <a:rPr lang="en-AU" altLang="en-US" sz="1000"/>
              <a:t>  P&amp;G</a:t>
            </a:r>
          </a:p>
          <a:p>
            <a:pPr eaLnBrk="1" hangingPunct="1"/>
            <a:r>
              <a:rPr lang="en-AU" altLang="en-US" sz="1000">
                <a:hlinkClick r:id="rId4"/>
              </a:rPr>
              <a:t>https://www.youtube.com/watch?v=bHhCP5ad-zM</a:t>
            </a:r>
            <a:r>
              <a:rPr lang="en-AU" altLang="en-US" sz="1000"/>
              <a:t> Coke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53245A4-7021-4744-A10E-0C4AFBDC29EE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AU" altLang="en-US" sz="10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            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STRATEGIC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2935288"/>
            <a:ext cx="5221287" cy="2536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The Strategic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area of Marketing</a:t>
            </a:r>
          </a:p>
        </p:txBody>
      </p:sp>
      <p:pic>
        <p:nvPicPr>
          <p:cNvPr id="13318" name="Picture 8" descr="marketing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492375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25073B6-245E-4458-8579-6EA7DA5765B7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AU" alt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Strategic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CCC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+STP+R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2025" y="1592263"/>
            <a:ext cx="5435600" cy="960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3300"/>
                </a:solidFill>
                <a:latin typeface="Verdana" pitchFamily="34" charset="0"/>
              </a:rPr>
              <a:t>Customers,  Competitors                        Core Competencies</a:t>
            </a:r>
            <a:r>
              <a:rPr lang="en-US" altLang="en-US" sz="2800">
                <a:solidFill>
                  <a:srgbClr val="FF3300"/>
                </a:solidFill>
              </a:rPr>
              <a:t>       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84213" y="2781300"/>
            <a:ext cx="828040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Who, what, where are your customers &amp; markets?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Competitive analysis – who, where, why?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What is your competition: now &amp; tomorrow?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Essential (&amp; absolute) core competencies vs non-essential competencies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Elimination of non-essential competencies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D447B86-D467-4FF3-983E-AC953BB5A48B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AU" altLang="en-US" sz="10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Strategic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CCC+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STP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39100" cy="40973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3300"/>
                </a:solidFill>
                <a:latin typeface="Verdana" pitchFamily="34" charset="0"/>
              </a:rPr>
              <a:t>        </a:t>
            </a: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Segmenting, Targeting,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                   Positioning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Verdana" pitchFamily="34" charset="0"/>
              </a:rPr>
              <a:t>     </a:t>
            </a:r>
          </a:p>
          <a:p>
            <a:pPr lvl="1" eaLnBrk="1" hangingPunct="1"/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What market segment are you in?</a:t>
            </a:r>
          </a:p>
          <a:p>
            <a:pPr lvl="1" eaLnBrk="1" hangingPunct="1"/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What other segment could you serve?</a:t>
            </a:r>
          </a:p>
          <a:p>
            <a:pPr lvl="1" eaLnBrk="1" hangingPunct="1"/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What customer groups do you target &amp; serve?</a:t>
            </a:r>
          </a:p>
          <a:p>
            <a:pPr lvl="1" eaLnBrk="1" hangingPunct="1"/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Where is your company and product positioned in the marketplace?</a:t>
            </a:r>
          </a:p>
          <a:p>
            <a:pPr lvl="1" eaLnBrk="1" hangingPunct="1"/>
            <a:endParaRPr lang="en-US" altLang="en-US" sz="23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/>
            <a:endParaRPr lang="en-US" altLang="en-US" sz="2800" dirty="0"/>
          </a:p>
        </p:txBody>
      </p:sp>
      <p:pic>
        <p:nvPicPr>
          <p:cNvPr id="1536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80963"/>
            <a:ext cx="279558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C968ECA-8B7F-42F8-AE0B-74FE53735C97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AU" alt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Strategic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CCC+STP+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Verdana" pitchFamily="34" charset="0"/>
              </a:rPr>
              <a:t>                </a:t>
            </a:r>
            <a:r>
              <a:rPr lang="en-US" altLang="en-US" sz="2800" b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rgbClr val="FF3300"/>
                </a:solidFill>
                <a:latin typeface="Verdana" pitchFamily="34" charset="0"/>
              </a:rPr>
              <a:t>esearch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Verdana" pitchFamily="34" charset="0"/>
              </a:rPr>
              <a:t>     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Formal &amp; informal research (</a:t>
            </a:r>
            <a:r>
              <a:rPr lang="en-US" altLang="en-US" sz="1800">
                <a:solidFill>
                  <a:srgbClr val="000000"/>
                </a:solidFill>
                <a:latin typeface="Verdana" pitchFamily="34" charset="0"/>
              </a:rPr>
              <a:t>Primary v Secondary</a:t>
            </a:r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R&amp;D, C&amp;D</a:t>
            </a:r>
            <a:r>
              <a:rPr lang="en-US" altLang="en-US" sz="2300" baseline="30000">
                <a:solidFill>
                  <a:srgbClr val="000000"/>
                </a:solidFill>
                <a:latin typeface="Verdana" pitchFamily="34" charset="0"/>
              </a:rPr>
              <a:t>1</a:t>
            </a:r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, C&amp;D</a:t>
            </a:r>
            <a:r>
              <a:rPr lang="en-US" altLang="en-US" sz="2300" baseline="30000">
                <a:solidFill>
                  <a:srgbClr val="000000"/>
                </a:solidFill>
                <a:latin typeface="Verdana" pitchFamily="34" charset="0"/>
              </a:rPr>
              <a:t>2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The ‘NP&amp;SI’ process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Do you have a ‘gate’ process?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The cost of poor research</a:t>
            </a:r>
          </a:p>
          <a:p>
            <a:pPr lvl="1" eaLnBrk="1" hangingPunct="1"/>
            <a:r>
              <a:rPr lang="en-US" altLang="en-US" sz="2300">
                <a:solidFill>
                  <a:srgbClr val="000000"/>
                </a:solidFill>
                <a:latin typeface="Verdana" pitchFamily="34" charset="0"/>
              </a:rPr>
              <a:t>Do you use a formal, systematic approach?</a:t>
            </a:r>
          </a:p>
          <a:p>
            <a:pPr eaLnBrk="1" hangingPunct="1"/>
            <a:endParaRPr lang="en-US" altLang="en-US" sz="2800"/>
          </a:p>
        </p:txBody>
      </p:sp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14288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4A41848-D84B-4A96-9E40-B337519467A8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AU" altLang="en-US" sz="1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            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OPERATIONAL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2935288"/>
            <a:ext cx="5590828" cy="2536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/>
              <a:t>The Operational and/or Tactical area of Marketing</a:t>
            </a:r>
          </a:p>
        </p:txBody>
      </p:sp>
      <p:pic>
        <p:nvPicPr>
          <p:cNvPr id="174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221163"/>
            <a:ext cx="16906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80963"/>
            <a:ext cx="1905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4211FC0-FC02-47B3-A895-591BC1E95D46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AU" alt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Operational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PPPP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+I+C</a:t>
            </a:r>
            <a:endParaRPr lang="en-US" altLang="en-US" sz="3400" b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2168525"/>
            <a:ext cx="8029575" cy="31432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Products: Customer solutions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Prices: Customer cost 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Promotion: Customer communication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Place: Customer convenience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2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“Managing customers expectations &amp; experiences”</a:t>
            </a:r>
            <a:endParaRPr lang="en-US" altLang="en-US" sz="2400" dirty="0">
              <a:solidFill>
                <a:srgbClr val="1C1C1C"/>
              </a:solidFill>
            </a:endParaRP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223963" y="1520825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rgbClr val="FF3300"/>
                </a:solidFill>
                <a:latin typeface="Verdana" pitchFamily="34" charset="0"/>
              </a:rPr>
              <a:t>4Ps: Product, Price, Promotion,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1DE4E6A-4C72-4C38-9E09-A62C4B19FB8C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AU" alt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Operational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P’s+C’s+V’s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863725"/>
            <a:ext cx="7737475" cy="3460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AU" altLang="en-US" sz="1600" b="1">
                <a:solidFill>
                  <a:srgbClr val="000000"/>
                </a:solidFill>
              </a:rPr>
              <a:t>           </a:t>
            </a:r>
            <a:r>
              <a:rPr lang="en-AU" altLang="en-US" sz="2400" b="1">
                <a:solidFill>
                  <a:srgbClr val="000000"/>
                </a:solidFill>
              </a:rPr>
              <a:t>P’s	               C’s			     V’s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AU" altLang="en-US" sz="1000" b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Product		Customer solution		Value in use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Price			Customer cost		Value for money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Promotion		Customer communications 	Value proposition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Place			Customer convenience	Virtual assets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Personal selling		Contact &amp; connection	Value in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Philosophy		Constancy			Value creation system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suPPort.  		Customer retention		Value growth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Packaging		Constant reminder		Value reminders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Politics		Crap			Value destroyers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Public opinion		Consultancy		Value identification 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1400" b="1">
                <a:solidFill>
                  <a:srgbClr val="000000"/>
                </a:solidFill>
              </a:rPr>
              <a:t>Policies &amp; Procedures 	Consistency		Value in orderliness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7315027-CA07-4DE4-A076-71A57E901934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AU" alt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127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Operational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PPPP+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+C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600201"/>
            <a:ext cx="8677275" cy="43490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600" dirty="0">
                <a:solidFill>
                  <a:srgbClr val="FF3300"/>
                </a:solidFill>
                <a:latin typeface="Verdana" pitchFamily="34" charset="0"/>
              </a:rPr>
              <a:t>              Implementation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Verdana" pitchFamily="34" charset="0"/>
              </a:rPr>
              <a:t>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Who does </a:t>
            </a:r>
            <a:r>
              <a:rPr lang="en-US" altLang="en-US" b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hat, </a:t>
            </a:r>
            <a:r>
              <a:rPr lang="en-US" altLang="en-US" b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hen, </a:t>
            </a:r>
            <a:r>
              <a:rPr lang="en-US" altLang="en-US" b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hy, </a:t>
            </a:r>
            <a:r>
              <a:rPr lang="en-US" altLang="en-US" b="1" dirty="0">
                <a:solidFill>
                  <a:srgbClr val="000000"/>
                </a:solidFill>
                <a:latin typeface="Verdana" pitchFamily="34" charset="0"/>
              </a:rPr>
              <a:t>h</a:t>
            </a: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Implementation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Integrated Communications (IMC)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Allocating roles, targets, budgets, territories, functions, accounts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Annual operating plans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Verdana" pitchFamily="34" charset="0"/>
              </a:rPr>
              <a:t>Sales territories – Route planning</a:t>
            </a:r>
            <a:endParaRPr lang="en-US" altLang="en-US" dirty="0"/>
          </a:p>
        </p:txBody>
      </p:sp>
      <p:pic>
        <p:nvPicPr>
          <p:cNvPr id="204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1443038"/>
            <a:ext cx="2063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DD3F1F1-1A22-46D7-A1D3-CA17EE8C0DF0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AU" alt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492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Operational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PPPP+I+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1042988" y="1736725"/>
            <a:ext cx="76692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3600" b="1" dirty="0">
                <a:solidFill>
                  <a:srgbClr val="FF3300"/>
                </a:solidFill>
                <a:latin typeface="Verdana" pitchFamily="34" charset="0"/>
              </a:rPr>
              <a:t>              Control</a:t>
            </a:r>
          </a:p>
          <a:p>
            <a:pPr marL="457200" indent="-457200" eaLnBrk="1" hangingPunct="1">
              <a:spcBef>
                <a:spcPct val="50000"/>
              </a:spcBef>
              <a:buClrTx/>
              <a:defRPr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Formal reporting system </a:t>
            </a:r>
          </a:p>
          <a:p>
            <a:pPr marL="457200" indent="-457200" eaLnBrk="1" hangingPunct="1">
              <a:spcBef>
                <a:spcPct val="50000"/>
              </a:spcBef>
              <a:buClrTx/>
              <a:defRPr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Life cycles: Products, Markets, Technologies, Systems  </a:t>
            </a:r>
          </a:p>
          <a:p>
            <a:pPr marL="457200" indent="-457200" eaLnBrk="1" hangingPunct="1">
              <a:spcBef>
                <a:spcPct val="50000"/>
              </a:spcBef>
              <a:buClrTx/>
              <a:defRPr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Feedback: Closed Loop System</a:t>
            </a:r>
          </a:p>
          <a:p>
            <a:pPr marL="457200" indent="-457200" eaLnBrk="1" hangingPunct="1">
              <a:spcBef>
                <a:spcPct val="50000"/>
              </a:spcBef>
              <a:buClrTx/>
              <a:defRPr/>
            </a:pPr>
            <a:r>
              <a:rPr lang="en-US" altLang="en-US" sz="2400" dirty="0">
                <a:solidFill>
                  <a:srgbClr val="000000"/>
                </a:solidFill>
                <a:latin typeface="Verdana" pitchFamily="34" charset="0"/>
              </a:rPr>
              <a:t>Tactical       Strategic        Corporate Strategic       Tactical       …… etc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en-US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1510" name="Right Arrow 1"/>
          <p:cNvSpPr>
            <a:spLocks noChangeArrowheads="1"/>
          </p:cNvSpPr>
          <p:nvPr/>
        </p:nvSpPr>
        <p:spPr bwMode="auto">
          <a:xfrm>
            <a:off x="2844800" y="4562475"/>
            <a:ext cx="468313" cy="287338"/>
          </a:xfrm>
          <a:prstGeom prst="rightArrow">
            <a:avLst>
              <a:gd name="adj1" fmla="val 50000"/>
              <a:gd name="adj2" fmla="val 50148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 sz="1800"/>
          </a:p>
        </p:txBody>
      </p:sp>
      <p:sp>
        <p:nvSpPr>
          <p:cNvPr id="21511" name="Right Arrow 7"/>
          <p:cNvSpPr>
            <a:spLocks noChangeArrowheads="1"/>
          </p:cNvSpPr>
          <p:nvPr/>
        </p:nvSpPr>
        <p:spPr bwMode="auto">
          <a:xfrm>
            <a:off x="5003800" y="4570413"/>
            <a:ext cx="468313" cy="288925"/>
          </a:xfrm>
          <a:prstGeom prst="rightArrow">
            <a:avLst>
              <a:gd name="adj1" fmla="val 50000"/>
              <a:gd name="adj2" fmla="val 49872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 sz="1800"/>
          </a:p>
        </p:txBody>
      </p:sp>
      <p:pic>
        <p:nvPicPr>
          <p:cNvPr id="215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1052513"/>
            <a:ext cx="268605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1"/>
          <p:cNvSpPr>
            <a:spLocks noChangeArrowheads="1"/>
          </p:cNvSpPr>
          <p:nvPr/>
        </p:nvSpPr>
        <p:spPr bwMode="auto">
          <a:xfrm>
            <a:off x="7416316" y="4578321"/>
            <a:ext cx="468313" cy="287338"/>
          </a:xfrm>
          <a:prstGeom prst="rightArrow">
            <a:avLst>
              <a:gd name="adj1" fmla="val 50000"/>
              <a:gd name="adj2" fmla="val 50148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 sz="1800"/>
          </a:p>
        </p:txBody>
      </p:sp>
      <p:sp>
        <p:nvSpPr>
          <p:cNvPr id="10" name="Right Arrow 1"/>
          <p:cNvSpPr>
            <a:spLocks noChangeArrowheads="1"/>
          </p:cNvSpPr>
          <p:nvPr/>
        </p:nvSpPr>
        <p:spPr bwMode="auto">
          <a:xfrm flipV="1">
            <a:off x="3078956" y="4941168"/>
            <a:ext cx="468313" cy="334999"/>
          </a:xfrm>
          <a:prstGeom prst="rightArrow">
            <a:avLst>
              <a:gd name="adj1" fmla="val 50000"/>
              <a:gd name="adj2" fmla="val 50148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 sz="1800"/>
          </a:p>
        </p:txBody>
      </p:sp>
      <p:sp>
        <p:nvSpPr>
          <p:cNvPr id="11" name="Right Arrow 7"/>
          <p:cNvSpPr>
            <a:spLocks noChangeArrowheads="1"/>
          </p:cNvSpPr>
          <p:nvPr/>
        </p:nvSpPr>
        <p:spPr bwMode="auto">
          <a:xfrm>
            <a:off x="4988112" y="4964204"/>
            <a:ext cx="468313" cy="288925"/>
          </a:xfrm>
          <a:prstGeom prst="rightArrow">
            <a:avLst>
              <a:gd name="adj1" fmla="val 50000"/>
              <a:gd name="adj2" fmla="val 49872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C614B1-B53F-4DD7-85D0-507575DE12B7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AU" altLang="en-US" sz="100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95288" y="1211263"/>
            <a:ext cx="84613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en-US" sz="2400"/>
              <a:t>Managers are not confronted with problems that are independent of each other; they are confronted with dynamic situations that consist of complex systems of changing problems that interact with each other.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en-US" sz="2400" b="1" i="1"/>
              <a:t>I call such situations messes.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en-US" sz="2400"/>
              <a:t>Managers do not solve problems, they manage messes.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en-US" sz="2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en-US" sz="1600" i="1"/>
              <a:t>Russell Ackoff,1 operations theorist</a:t>
            </a:r>
          </a:p>
        </p:txBody>
      </p:sp>
      <p:pic>
        <p:nvPicPr>
          <p:cNvPr id="410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2303462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BA9CD3-E8D1-42B9-AB49-BD2004FE8E5F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AU" altLang="en-US" sz="10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2268538" y="620713"/>
            <a:ext cx="45370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br>
              <a:rPr lang="en-US" altLang="en-US" sz="4800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4800">
                <a:solidFill>
                  <a:srgbClr val="000000"/>
                </a:solidFill>
                <a:latin typeface="Verdana" pitchFamily="34" charset="0"/>
              </a:rPr>
              <a:t>     </a:t>
            </a:r>
            <a:r>
              <a:rPr lang="en-US" altLang="en-US" sz="4800" b="1">
                <a:solidFill>
                  <a:srgbClr val="000000"/>
                </a:solidFill>
                <a:latin typeface="Verdana" pitchFamily="34" charset="0"/>
              </a:rPr>
              <a:t>SUMMARY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358775" y="1808163"/>
            <a:ext cx="70929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  corporate        </a:t>
            </a:r>
            <a:r>
              <a:rPr lang="en-US" altLang="en-US" sz="2000" b="1" dirty="0">
                <a:solidFill>
                  <a:srgbClr val="0000CC"/>
                </a:solidFill>
                <a:latin typeface="Verdana" pitchFamily="34" charset="0"/>
              </a:rPr>
              <a:t>strategic </a:t>
            </a: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   </a:t>
            </a:r>
            <a:r>
              <a:rPr lang="en-US" altLang="en-US" sz="2000" b="1" dirty="0">
                <a:solidFill>
                  <a:srgbClr val="006600"/>
                </a:solidFill>
                <a:latin typeface="Verdana" pitchFamily="34" charset="0"/>
              </a:rPr>
              <a:t>operational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itchFamily="34" charset="0"/>
              </a:rPr>
              <a:t>M = (SP+F+B) + (CCC+STP+R) + (PPPP+I+C)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22534" name="Picture 9" descr="G7 1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368300"/>
            <a:ext cx="1655763" cy="105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8" descr="C:\Users\jikd01\Desktop\cso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4"/>
          <a:stretch>
            <a:fillRect/>
          </a:stretch>
        </p:blipFill>
        <p:spPr bwMode="auto">
          <a:xfrm>
            <a:off x="5688124" y="2643430"/>
            <a:ext cx="33147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1148"/>
            <a:ext cx="1916738" cy="186759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699792" y="4185084"/>
            <a:ext cx="1503837" cy="972108"/>
          </a:xfrm>
          <a:prstGeom prst="wedgeEllipseCallout">
            <a:avLst>
              <a:gd name="adj1" fmla="val -107284"/>
              <a:gd name="adj2" fmla="val 42439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819" y="4299193"/>
            <a:ext cx="1141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All three areas are critical for total sustainable success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2BADAA2-EEE8-4EE3-94F6-79BA841B90E3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AU" altLang="en-US" sz="100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827584" y="441325"/>
            <a:ext cx="421246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</a:rPr>
              <a:t>       </a:t>
            </a:r>
            <a:r>
              <a:rPr lang="en-US" altLang="en-US" sz="4800" b="1" dirty="0">
                <a:solidFill>
                  <a:srgbClr val="000000"/>
                </a:solidFill>
                <a:latin typeface="Verdana" pitchFamily="34" charset="0"/>
              </a:rPr>
              <a:t>M</a:t>
            </a:r>
            <a:r>
              <a:rPr lang="en-US" altLang="en-US" sz="4800" dirty="0">
                <a:solidFill>
                  <a:srgbClr val="000000"/>
                </a:solidFill>
                <a:latin typeface="Verdana" pitchFamily="34" charset="0"/>
              </a:rPr>
              <a:t>ARKETING</a:t>
            </a:r>
            <a:br>
              <a:rPr lang="en-US" altLang="en-US" sz="4800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4800" dirty="0">
                <a:solidFill>
                  <a:srgbClr val="000000"/>
                </a:solidFill>
                <a:latin typeface="Verdana" pitchFamily="34" charset="0"/>
              </a:rPr>
              <a:t>  FORMULA 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079612" y="2264047"/>
            <a:ext cx="320357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  <a:latin typeface="Verdana" pitchFamily="34" charset="0"/>
              </a:rPr>
              <a:t>M=</a:t>
            </a:r>
            <a:r>
              <a:rPr lang="en-US" altLang="en-US" sz="3600" b="1" dirty="0">
                <a:solidFill>
                  <a:srgbClr val="FF3300"/>
                </a:solidFill>
                <a:latin typeface="Verdana" pitchFamily="34" charset="0"/>
              </a:rPr>
              <a:t> </a:t>
            </a:r>
            <a:r>
              <a:rPr lang="en-US" altLang="en-US" sz="3600" b="1" dirty="0">
                <a:solidFill>
                  <a:srgbClr val="FF0000"/>
                </a:solidFill>
                <a:latin typeface="Verdana" pitchFamily="34" charset="0"/>
              </a:rPr>
              <a:t>C</a:t>
            </a:r>
            <a:r>
              <a:rPr lang="en-US" altLang="en-US" sz="3600" b="1" dirty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US" altLang="en-US" sz="3600" b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S</a:t>
            </a:r>
            <a:r>
              <a:rPr lang="en-US" altLang="en-US" sz="3600" b="1" dirty="0">
                <a:solidFill>
                  <a:srgbClr val="000000"/>
                </a:solidFill>
                <a:latin typeface="Verdana" pitchFamily="34" charset="0"/>
              </a:rPr>
              <a:t>+</a:t>
            </a:r>
            <a:r>
              <a:rPr lang="en-US" altLang="en-US" sz="3600" b="1" dirty="0">
                <a:solidFill>
                  <a:srgbClr val="006600"/>
                </a:solidFill>
                <a:latin typeface="Verdana" pitchFamily="34" charset="0"/>
              </a:rPr>
              <a:t>O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946150" y="3284538"/>
            <a:ext cx="7092950" cy="209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       C                    </a:t>
            </a: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S</a:t>
            </a: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                   </a:t>
            </a:r>
            <a:r>
              <a:rPr lang="en-US" altLang="en-US" sz="2000" b="1" dirty="0">
                <a:solidFill>
                  <a:srgbClr val="006600"/>
                </a:solidFill>
                <a:latin typeface="Verdana" pitchFamily="34" charset="0"/>
              </a:rPr>
              <a:t>O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corporate        </a:t>
            </a:r>
            <a:r>
              <a:rPr lang="en-US" altLang="en-US" sz="2000" b="1" dirty="0">
                <a:solidFill>
                  <a:srgbClr val="0000CC"/>
                </a:solidFill>
                <a:latin typeface="Verdana" pitchFamily="34" charset="0"/>
              </a:rPr>
              <a:t>strategic </a:t>
            </a:r>
            <a:r>
              <a:rPr lang="en-US" altLang="en-US" sz="2000" b="1" dirty="0">
                <a:solidFill>
                  <a:srgbClr val="FF3300"/>
                </a:solidFill>
                <a:latin typeface="Verdana" pitchFamily="34" charset="0"/>
              </a:rPr>
              <a:t>         </a:t>
            </a:r>
            <a:r>
              <a:rPr lang="en-US" altLang="en-US" sz="2000" b="1" dirty="0">
                <a:solidFill>
                  <a:srgbClr val="006600"/>
                </a:solidFill>
                <a:latin typeface="Verdana" pitchFamily="34" charset="0"/>
              </a:rPr>
              <a:t>operational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Verdana" pitchFamily="34" charset="0"/>
              </a:rPr>
              <a:t>       (S+F+B) + (CCC+STP+R) + (PPPP+I+C)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2000" dirty="0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7" name="Picture 8" descr="C:\Users\jikd01\Desktop\cs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74"/>
          <a:stretch>
            <a:fillRect/>
          </a:stretch>
        </p:blipFill>
        <p:spPr bwMode="auto">
          <a:xfrm>
            <a:off x="5568515" y="116632"/>
            <a:ext cx="3107941" cy="310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user\AppData\Local\Microsoft\Windows\Temporary Internet Files\Content.IE5\H13KVZ4W\Kliponious-green-tick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008" y="1669114"/>
            <a:ext cx="485084" cy="5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7F18E2D-F628-40D3-A462-8D91E5787DE9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AU" altLang="en-US" sz="10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8300"/>
            <a:ext cx="6599238" cy="900113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CORPORATE MARKETING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0338" y="1665288"/>
            <a:ext cx="5040312" cy="684212"/>
          </a:xfrm>
          <a:noFill/>
        </p:spPr>
        <p:txBody>
          <a:bodyPr lIns="92075" tIns="46038" rIns="0" bIns="46038"/>
          <a:lstStyle/>
          <a:p>
            <a:pPr marL="287338" indent="-287338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3300"/>
                </a:solidFill>
                <a:latin typeface="Verdana" pitchFamily="34" charset="0"/>
              </a:rPr>
              <a:t>     C =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S+F+B</a:t>
            </a:r>
          </a:p>
        </p:txBody>
      </p:sp>
      <p:sp>
        <p:nvSpPr>
          <p:cNvPr id="6150" name="Text Box 34"/>
          <p:cNvSpPr txBox="1">
            <a:spLocks noChangeArrowheads="1"/>
          </p:cNvSpPr>
          <p:nvPr/>
        </p:nvSpPr>
        <p:spPr bwMode="auto">
          <a:xfrm>
            <a:off x="863600" y="2673350"/>
            <a:ext cx="75247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 b="1" i="1">
                <a:solidFill>
                  <a:srgbClr val="000000"/>
                </a:solidFill>
                <a:latin typeface="Verdana" pitchFamily="34" charset="0"/>
              </a:rPr>
              <a:t>        ‘the overall game-plan’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Verdana" pitchFamily="34" charset="0"/>
              </a:rPr>
              <a:t>S = Corporate Strategy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Verdana" pitchFamily="34" charset="0"/>
              </a:rPr>
              <a:t>F = Financial needs &amp; constraints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Verdana" pitchFamily="34" charset="0"/>
              </a:rPr>
              <a:t>B = Brand management &amp; philosophy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6D30044-C7C7-4F6A-9F89-0A8307DBD8BD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AU" altLang="en-US" sz="10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STRATEGIC MARKETING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8105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      </a:t>
            </a:r>
            <a:r>
              <a:rPr lang="en-US" altLang="en-US">
                <a:solidFill>
                  <a:srgbClr val="FF3300"/>
                </a:solidFill>
                <a:latin typeface="Verdana" pitchFamily="34" charset="0"/>
              </a:rPr>
              <a:t>S =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CCC+STP+R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827088" y="2457450"/>
            <a:ext cx="795813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1" i="1" dirty="0">
                <a:solidFill>
                  <a:srgbClr val="000000"/>
                </a:solidFill>
                <a:latin typeface="Verdana" pitchFamily="34" charset="0"/>
              </a:rPr>
              <a:t>           ‘the planning process’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 b="1" i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CCC = Core Competencies, Customers,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           Competitors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STP  = Segmenting, Targeting,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           Positioning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R     = Market Research, R&amp;D, C&amp;D, C&amp;D</a:t>
            </a:r>
            <a:r>
              <a:rPr lang="en-US" altLang="en-US" sz="1600" dirty="0">
                <a:solidFill>
                  <a:srgbClr val="000000"/>
                </a:solidFill>
                <a:latin typeface="Verdana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156BA2-2B77-4923-8000-B938570D89A3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AU" altLang="en-US" sz="10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63" y="296863"/>
            <a:ext cx="5218112" cy="11430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OPERATIONAL MARKETING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600200"/>
            <a:ext cx="8040687" cy="781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                </a:t>
            </a:r>
            <a:r>
              <a:rPr lang="en-US" altLang="en-US">
                <a:solidFill>
                  <a:srgbClr val="FF3300"/>
                </a:solidFill>
                <a:latin typeface="Verdana" pitchFamily="34" charset="0"/>
              </a:rPr>
              <a:t>O =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PPPP+I+C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Verdana" pitchFamily="34" charset="0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619250" y="2708275"/>
            <a:ext cx="723741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itchFamily="18" charset="0"/>
              </a:rPr>
              <a:t>               </a:t>
            </a:r>
            <a:r>
              <a:rPr lang="en-US" altLang="en-US" sz="2800" b="1" i="1" dirty="0">
                <a:solidFill>
                  <a:srgbClr val="000000"/>
                </a:solidFill>
                <a:latin typeface="Verdana" pitchFamily="34" charset="0"/>
              </a:rPr>
              <a:t>the operational process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1" i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PPPP = 4 P’s: Product, Price, Place &amp;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            Promotion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I       = Implementation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Verdana" pitchFamily="34" charset="0"/>
              </a:rPr>
              <a:t>C      = Control – the feedback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312468B-680B-400C-A7A8-D3CBF82180D5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AU" altLang="en-US" sz="10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             </a:t>
            </a:r>
            <a:r>
              <a:rPr lang="en-US" altLang="en-US">
                <a:solidFill>
                  <a:srgbClr val="000000"/>
                </a:solidFill>
                <a:latin typeface="Verdana" pitchFamily="34" charset="0"/>
              </a:rPr>
              <a:t>CORPORATE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2698750"/>
            <a:ext cx="4954587" cy="2535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The Corporate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area of Marketing</a:t>
            </a:r>
          </a:p>
        </p:txBody>
      </p:sp>
      <p:pic>
        <p:nvPicPr>
          <p:cNvPr id="9222" name="Picture 5" descr="Wall stree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773238"/>
            <a:ext cx="222885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504B72F-7AD6-4D61-AFFF-03D826492E47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AU" altLang="en-US" sz="10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84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Corporate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   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SP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+F+B</a:t>
            </a:r>
            <a:r>
              <a:rPr lang="en-US" altLang="en-US" sz="3400"/>
              <a:t>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81188"/>
            <a:ext cx="7021512" cy="4500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Strategic Planning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itchFamily="34" charset="0"/>
              </a:rPr>
              <a:t>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Business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Mission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Value adding or value subtracting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SWOT, TOWS, IFE &amp; EFE, Porters, PESTEL 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Numbers: What are the numbers?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Sustainability – long term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MVA, EVA, VCM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Stakeholders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National, Multi-Domestic, MNC, </a:t>
            </a:r>
            <a:r>
              <a:rPr lang="el-GR" altLang="en-US" sz="2000" dirty="0">
                <a:solidFill>
                  <a:srgbClr val="000000"/>
                </a:solidFill>
                <a:latin typeface="Verdana" pitchFamily="34" charset="0"/>
              </a:rPr>
              <a:t>Σ</a:t>
            </a:r>
            <a:r>
              <a:rPr lang="en-US" altLang="en-US" sz="2000" dirty="0">
                <a:solidFill>
                  <a:srgbClr val="000000"/>
                </a:solidFill>
                <a:latin typeface="Verdana" pitchFamily="34" charset="0"/>
              </a:rPr>
              <a:t>-Global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1000" dirty="0"/>
              <a:t>(c) 2004-2016 Ian R. Kirkwood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FE89171-2456-4BF4-8667-52E506AE102C}" type="slidenum">
              <a:rPr lang="en-AU" altLang="en-US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AU" altLang="en-US" sz="10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Corporate Marketing </a:t>
            </a:r>
            <a:b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</a:b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              SP+</a:t>
            </a:r>
            <a:r>
              <a:rPr lang="en-US" altLang="en-US" sz="3400" b="1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en-US" sz="3400" b="1">
                <a:solidFill>
                  <a:srgbClr val="000000"/>
                </a:solidFill>
                <a:latin typeface="Verdana" pitchFamily="34" charset="0"/>
              </a:rPr>
              <a:t>+B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676400"/>
            <a:ext cx="7416800" cy="4632325"/>
          </a:xfrm>
        </p:spPr>
        <p:txBody>
          <a:bodyPr/>
          <a:lstStyle/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Verdana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  <a:latin typeface="Verdana" pitchFamily="34" charset="0"/>
              </a:rPr>
              <a:t>         </a:t>
            </a: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Financial Requirements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>
                <a:solidFill>
                  <a:srgbClr val="FF3300"/>
                </a:solidFill>
                <a:latin typeface="Verdana" pitchFamily="34" charset="0"/>
              </a:rPr>
              <a:t>            and Constraints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Verdana" pitchFamily="34" charset="0"/>
              </a:rPr>
              <a:t>    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Annual Ops Plan– Establish &amp; Achieve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Top Line Revenue 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Cash Flow – Ops, Fin, Inv.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ROI, ROA, ROE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Growth factors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Market share – Trend analysis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Ongoing Analysis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Verdana" pitchFamily="34" charset="0"/>
              </a:rPr>
              <a:t>Fiduciary Governance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300" b="1" dirty="0">
              <a:solidFill>
                <a:srgbClr val="000000"/>
              </a:solidFill>
              <a:latin typeface="Verdana" pitchFamily="34" charset="0"/>
            </a:endParaRPr>
          </a:p>
          <a:p>
            <a:pPr marL="990600" lvl="1" indent="-533400" eaLnBrk="1" hangingPunct="1">
              <a:lnSpc>
                <a:spcPct val="80000"/>
              </a:lnSpc>
            </a:pPr>
            <a:endParaRPr lang="en-US" altLang="en-US" sz="2000" b="1" dirty="0">
              <a:solidFill>
                <a:srgbClr val="000000"/>
              </a:solidFill>
              <a:latin typeface="Verdana" pitchFamily="34" charset="0"/>
            </a:endParaRPr>
          </a:p>
          <a:p>
            <a:pPr marL="2209800" lvl="4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635</TotalTime>
  <Words>937</Words>
  <Application>Microsoft Office PowerPoint</Application>
  <PresentationFormat>On-screen Show (4:3)</PresentationFormat>
  <Paragraphs>211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Tahoma</vt:lpstr>
      <vt:lpstr>Times New Roman</vt:lpstr>
      <vt:lpstr>Verdana</vt:lpstr>
      <vt:lpstr>Wingdings</vt:lpstr>
      <vt:lpstr>Watermark</vt:lpstr>
      <vt:lpstr> MARKETING &amp; CUSTOMER ENGAGEMENT OVERVIEW</vt:lpstr>
      <vt:lpstr>PowerPoint Presentation</vt:lpstr>
      <vt:lpstr>PowerPoint Presentation</vt:lpstr>
      <vt:lpstr> CORPORATE MARKETING</vt:lpstr>
      <vt:lpstr>  STRATEGIC MARKETING</vt:lpstr>
      <vt:lpstr>OPERATIONAL MARKETING</vt:lpstr>
      <vt:lpstr>              CORPORATE</vt:lpstr>
      <vt:lpstr>    Corporate Marketing                SP+F+B </vt:lpstr>
      <vt:lpstr>     Corporate Marketing                SP+F+B</vt:lpstr>
      <vt:lpstr>    Corporate Marketing                SP+F+B</vt:lpstr>
      <vt:lpstr>              STRATEGIC</vt:lpstr>
      <vt:lpstr>    Strategic Marketing           CCC+STP+R </vt:lpstr>
      <vt:lpstr>     Strategic Marketing           CCC+STP+R</vt:lpstr>
      <vt:lpstr>    Strategic Marketing           CCC+STP+R</vt:lpstr>
      <vt:lpstr>              OPERATIONAL</vt:lpstr>
      <vt:lpstr>    Operational Marketing             PPPP+I+C</vt:lpstr>
      <vt:lpstr>    Operational Marketing             P’s+C’s+V’s</vt:lpstr>
      <vt:lpstr>  Operational Marketing             PPPP+I+C</vt:lpstr>
      <vt:lpstr>  Operational Marketing             PPPP+I+C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Ian Kirkwood</cp:lastModifiedBy>
  <cp:revision>198</cp:revision>
  <cp:lastPrinted>1601-01-01T00:00:00Z</cp:lastPrinted>
  <dcterms:created xsi:type="dcterms:W3CDTF">1601-01-01T00:00:00Z</dcterms:created>
  <dcterms:modified xsi:type="dcterms:W3CDTF">2018-11-28T10:40:15Z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