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82" r:id="rId5"/>
    <p:sldId id="278" r:id="rId6"/>
    <p:sldId id="277" r:id="rId7"/>
    <p:sldId id="284" r:id="rId8"/>
    <p:sldId id="280" r:id="rId9"/>
    <p:sldId id="285" r:id="rId10"/>
    <p:sldId id="286" r:id="rId11"/>
    <p:sldId id="281" r:id="rId12"/>
    <p:sldId id="283" r:id="rId13"/>
    <p:sldId id="287" r:id="rId14"/>
    <p:sldId id="288" r:id="rId15"/>
    <p:sldId id="260" r:id="rId16"/>
    <p:sldId id="289" r:id="rId17"/>
    <p:sldId id="290" r:id="rId18"/>
    <p:sldId id="291"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8" autoAdjust="0"/>
    <p:restoredTop sz="94660"/>
  </p:normalViewPr>
  <p:slideViewPr>
    <p:cSldViewPr snapToGrid="0">
      <p:cViewPr>
        <p:scale>
          <a:sx n="60" d="100"/>
          <a:sy n="60" d="100"/>
        </p:scale>
        <p:origin x="756" y="2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12/9/2018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12/9/2018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12/9/2018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12/9/2018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15908" y="2402238"/>
            <a:ext cx="9903417" cy="1107996"/>
          </a:xfrm>
          <a:prstGeom prst="rect">
            <a:avLst/>
          </a:prstGeom>
          <a:noFill/>
        </p:spPr>
        <p:txBody>
          <a:bodyPr wrap="square" rtlCol="0">
            <a:spAutoFit/>
          </a:bodyPr>
          <a:lstStyle/>
          <a:p>
            <a:r>
              <a:rPr lang="en-US" sz="6600" b="1" dirty="0">
                <a:solidFill>
                  <a:srgbClr val="92D050"/>
                </a:solidFill>
                <a:latin typeface="+mj-lt"/>
                <a:cs typeface="Calibri" panose="020F0502020204030204" pitchFamily="34" charset="0"/>
              </a:rPr>
              <a:t>DEATHSTATS</a:t>
            </a:r>
          </a:p>
        </p:txBody>
      </p:sp>
      <p:sp>
        <p:nvSpPr>
          <p:cNvPr id="6" name="TextBox 5"/>
          <p:cNvSpPr txBox="1"/>
          <p:nvPr/>
        </p:nvSpPr>
        <p:spPr>
          <a:xfrm>
            <a:off x="6805534" y="4999600"/>
            <a:ext cx="5184989" cy="1354217"/>
          </a:xfrm>
          <a:prstGeom prst="rect">
            <a:avLst/>
          </a:prstGeom>
          <a:noFill/>
        </p:spPr>
        <p:txBody>
          <a:bodyPr wrap="square" rtlCol="0">
            <a:spAutoFit/>
          </a:bodyPr>
          <a:lstStyle/>
          <a:p>
            <a:r>
              <a:rPr lang="en-US" sz="2000" b="1" dirty="0">
                <a:solidFill>
                  <a:srgbClr val="92D050"/>
                </a:solidFill>
              </a:rPr>
              <a:t>Reported By: Team ProblemSolvers</a:t>
            </a:r>
          </a:p>
          <a:p>
            <a:endParaRPr lang="en-US" sz="800" b="1" dirty="0"/>
          </a:p>
          <a:p>
            <a:pPr marL="285750" indent="-285750">
              <a:buFont typeface="Arial" panose="020B0604020202020204" pitchFamily="34" charset="0"/>
              <a:buChar char="•"/>
            </a:pPr>
            <a:r>
              <a:rPr lang="en-US" b="1" dirty="0">
                <a:solidFill>
                  <a:schemeClr val="accent2">
                    <a:lumMod val="40000"/>
                    <a:lumOff val="60000"/>
                  </a:schemeClr>
                </a:solidFill>
              </a:rPr>
              <a:t>Rajat Jaswal</a:t>
            </a:r>
          </a:p>
          <a:p>
            <a:pPr marL="285750" indent="-285750">
              <a:buFont typeface="Arial" panose="020B0604020202020204" pitchFamily="34" charset="0"/>
              <a:buChar char="•"/>
            </a:pPr>
            <a:r>
              <a:rPr lang="en-US" b="1" dirty="0">
                <a:solidFill>
                  <a:schemeClr val="accent2">
                    <a:lumMod val="40000"/>
                    <a:lumOff val="60000"/>
                  </a:schemeClr>
                </a:solidFill>
              </a:rPr>
              <a:t>Srishti Saboo</a:t>
            </a:r>
          </a:p>
          <a:p>
            <a:pPr marL="285750" indent="-285750">
              <a:buFont typeface="Arial" panose="020B0604020202020204" pitchFamily="34" charset="0"/>
              <a:buChar char="•"/>
            </a:pPr>
            <a:r>
              <a:rPr lang="en-US" b="1" dirty="0">
                <a:solidFill>
                  <a:schemeClr val="accent2">
                    <a:lumMod val="40000"/>
                    <a:lumOff val="60000"/>
                  </a:schemeClr>
                </a:solidFill>
              </a:rPr>
              <a:t>Karan</a:t>
            </a:r>
          </a:p>
        </p:txBody>
      </p:sp>
    </p:spTree>
    <p:extLst>
      <p:ext uri="{BB962C8B-B14F-4D97-AF65-F5344CB8AC3E}">
        <p14:creationId xmlns:p14="http://schemas.microsoft.com/office/powerpoint/2010/main" val="2761325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6"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TextBox 3"/>
          <p:cNvSpPr txBox="1"/>
          <p:nvPr/>
        </p:nvSpPr>
        <p:spPr>
          <a:xfrm>
            <a:off x="648930" y="629267"/>
            <a:ext cx="9252154" cy="1016654"/>
          </a:xfrm>
          <a:prstGeom prst="rect">
            <a:avLst/>
          </a:prstGeom>
        </p:spPr>
        <p:txBody>
          <a:bodyPr vert="horz" lIns="91440" tIns="45720" rIns="91440" bIns="45720" rtlCol="0" anchor="t">
            <a:normAutofit/>
          </a:bodyPr>
          <a:lstStyle/>
          <a:p>
            <a:pPr>
              <a:spcBef>
                <a:spcPct val="0"/>
              </a:spcBef>
              <a:spcAft>
                <a:spcPts val="600"/>
              </a:spcAft>
            </a:pPr>
            <a:r>
              <a:rPr lang="en-US" sz="4200" dirty="0">
                <a:solidFill>
                  <a:schemeClr val="tx2"/>
                </a:solidFill>
                <a:latin typeface="+mj-lt"/>
                <a:ea typeface="+mj-ea"/>
                <a:cs typeface="+mj-cs"/>
              </a:rPr>
              <a:t>The Approach</a:t>
            </a:r>
          </a:p>
        </p:txBody>
      </p:sp>
      <p:sp>
        <p:nvSpPr>
          <p:cNvPr id="5" name="TextBox 4"/>
          <p:cNvSpPr txBox="1"/>
          <p:nvPr/>
        </p:nvSpPr>
        <p:spPr>
          <a:xfrm>
            <a:off x="887893" y="3163300"/>
            <a:ext cx="10533190" cy="3658689"/>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endParaRPr lang="en-US" sz="2400" dirty="0">
              <a:solidFill>
                <a:schemeClr val="bg1"/>
              </a:solidFill>
              <a:latin typeface="Calibri" panose="020F0502020204030204" pitchFamily="34" charset="0"/>
              <a:ea typeface="+mj-ea"/>
              <a:cs typeface="Calibri" panose="020F0502020204030204" pitchFamily="34" charset="0"/>
            </a:endParaRPr>
          </a:p>
        </p:txBody>
      </p:sp>
      <p:sp>
        <p:nvSpPr>
          <p:cNvPr id="2" name="Rectangle 1">
            <a:extLst>
              <a:ext uri="{FF2B5EF4-FFF2-40B4-BE49-F238E27FC236}">
                <a16:creationId xmlns:a16="http://schemas.microsoft.com/office/drawing/2014/main" id="{2524749B-4C7B-4ABC-989F-35E759CA0C2D}"/>
              </a:ext>
            </a:extLst>
          </p:cNvPr>
          <p:cNvSpPr/>
          <p:nvPr/>
        </p:nvSpPr>
        <p:spPr>
          <a:xfrm>
            <a:off x="648930" y="950527"/>
            <a:ext cx="3760966" cy="713400"/>
          </a:xfrm>
          <a:prstGeom prst="rect">
            <a:avLst/>
          </a:prstGeom>
        </p:spPr>
        <p:txBody>
          <a:bodyPr wrap="none">
            <a:spAutoFit/>
          </a:bodyPr>
          <a:lstStyle/>
          <a:p>
            <a:pPr>
              <a:lnSpc>
                <a:spcPct val="200000"/>
              </a:lnSpc>
            </a:pPr>
            <a:r>
              <a:rPr lang="en-US" sz="2400" b="1" u="sng" dirty="0">
                <a:solidFill>
                  <a:schemeClr val="bg1"/>
                </a:solidFill>
              </a:rPr>
              <a:t>The Crime Organisation </a:t>
            </a:r>
          </a:p>
        </p:txBody>
      </p:sp>
      <p:sp>
        <p:nvSpPr>
          <p:cNvPr id="9" name="TextBox 8">
            <a:extLst>
              <a:ext uri="{FF2B5EF4-FFF2-40B4-BE49-F238E27FC236}">
                <a16:creationId xmlns:a16="http://schemas.microsoft.com/office/drawing/2014/main" id="{8C57DF9B-848C-49CE-93F2-D88987C9CA16}"/>
              </a:ext>
            </a:extLst>
          </p:cNvPr>
          <p:cNvSpPr txBox="1"/>
          <p:nvPr/>
        </p:nvSpPr>
        <p:spPr>
          <a:xfrm>
            <a:off x="3949919" y="3536300"/>
            <a:ext cx="9702594" cy="400110"/>
          </a:xfrm>
          <a:prstGeom prst="rect">
            <a:avLst/>
          </a:prstGeom>
          <a:noFill/>
        </p:spPr>
        <p:txBody>
          <a:bodyPr wrap="square" rtlCol="0">
            <a:spAutoFit/>
          </a:bodyPr>
          <a:lstStyle/>
          <a:p>
            <a:endParaRPr lang="en-US" sz="2000" dirty="0">
              <a:solidFill>
                <a:schemeClr val="bg1"/>
              </a:solidFill>
            </a:endParaRPr>
          </a:p>
        </p:txBody>
      </p:sp>
      <p:sp>
        <p:nvSpPr>
          <p:cNvPr id="11" name="TextBox 10">
            <a:extLst>
              <a:ext uri="{FF2B5EF4-FFF2-40B4-BE49-F238E27FC236}">
                <a16:creationId xmlns:a16="http://schemas.microsoft.com/office/drawing/2014/main" id="{56FB3300-7D6B-4B7D-AFEF-F9CACBF42D00}"/>
              </a:ext>
            </a:extLst>
          </p:cNvPr>
          <p:cNvSpPr txBox="1"/>
          <p:nvPr/>
        </p:nvSpPr>
        <p:spPr>
          <a:xfrm>
            <a:off x="3657599" y="4178595"/>
            <a:ext cx="7646507" cy="369332"/>
          </a:xfrm>
          <a:prstGeom prst="rect">
            <a:avLst/>
          </a:prstGeom>
          <a:noFill/>
        </p:spPr>
        <p:txBody>
          <a:bodyPr wrap="square" rtlCol="0">
            <a:spAutoFit/>
          </a:bodyPr>
          <a:lstStyle/>
          <a:p>
            <a:endParaRPr lang="en-US" dirty="0">
              <a:solidFill>
                <a:schemeClr val="bg1"/>
              </a:solidFill>
            </a:endParaRPr>
          </a:p>
        </p:txBody>
      </p:sp>
      <p:sp>
        <p:nvSpPr>
          <p:cNvPr id="15" name="TextBox 14">
            <a:extLst>
              <a:ext uri="{FF2B5EF4-FFF2-40B4-BE49-F238E27FC236}">
                <a16:creationId xmlns:a16="http://schemas.microsoft.com/office/drawing/2014/main" id="{E3CFC24A-DA1A-49BB-AE77-87CAC0BCBE9B}"/>
              </a:ext>
            </a:extLst>
          </p:cNvPr>
          <p:cNvSpPr txBox="1"/>
          <p:nvPr/>
        </p:nvSpPr>
        <p:spPr>
          <a:xfrm>
            <a:off x="463976" y="2489494"/>
            <a:ext cx="10533189" cy="646331"/>
          </a:xfrm>
          <a:prstGeom prst="rect">
            <a:avLst/>
          </a:prstGeom>
          <a:noFill/>
        </p:spPr>
        <p:txBody>
          <a:bodyPr wrap="square" rtlCol="0">
            <a:spAutoFit/>
          </a:bodyPr>
          <a:lstStyle/>
          <a:p>
            <a:r>
              <a:rPr lang="en-US" dirty="0">
                <a:solidFill>
                  <a:schemeClr val="bg1"/>
                </a:solidFill>
              </a:rPr>
              <a:t>Whenever there is an request from the DeathStats Enterprise regarding Crime occurring. The Crime Organization Assigns Police.</a:t>
            </a:r>
          </a:p>
        </p:txBody>
      </p:sp>
      <p:sp>
        <p:nvSpPr>
          <p:cNvPr id="17" name="TextBox 16">
            <a:extLst>
              <a:ext uri="{FF2B5EF4-FFF2-40B4-BE49-F238E27FC236}">
                <a16:creationId xmlns:a16="http://schemas.microsoft.com/office/drawing/2014/main" id="{90E030F9-0CB4-41B9-BFE1-190191285B33}"/>
              </a:ext>
            </a:extLst>
          </p:cNvPr>
          <p:cNvSpPr txBox="1"/>
          <p:nvPr/>
        </p:nvSpPr>
        <p:spPr>
          <a:xfrm>
            <a:off x="10717619" y="3163300"/>
            <a:ext cx="839972" cy="2802467"/>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A7B0A444-692D-4134-B605-8877CE557CE6}"/>
              </a:ext>
            </a:extLst>
          </p:cNvPr>
          <p:cNvPicPr>
            <a:picLocks noChangeAspect="1"/>
          </p:cNvPicPr>
          <p:nvPr/>
        </p:nvPicPr>
        <p:blipFill>
          <a:blip r:embed="rId3"/>
          <a:stretch>
            <a:fillRect/>
          </a:stretch>
        </p:blipFill>
        <p:spPr>
          <a:xfrm>
            <a:off x="4592322" y="3013589"/>
            <a:ext cx="6124575" cy="3793063"/>
          </a:xfrm>
          <a:prstGeom prst="rect">
            <a:avLst/>
          </a:prstGeom>
        </p:spPr>
      </p:pic>
    </p:spTree>
    <p:extLst>
      <p:ext uri="{BB962C8B-B14F-4D97-AF65-F5344CB8AC3E}">
        <p14:creationId xmlns:p14="http://schemas.microsoft.com/office/powerpoint/2010/main" val="194743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6"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TextBox 3"/>
          <p:cNvSpPr txBox="1"/>
          <p:nvPr/>
        </p:nvSpPr>
        <p:spPr>
          <a:xfrm>
            <a:off x="648930" y="629267"/>
            <a:ext cx="9252154" cy="1016654"/>
          </a:xfrm>
          <a:prstGeom prst="rect">
            <a:avLst/>
          </a:prstGeom>
        </p:spPr>
        <p:txBody>
          <a:bodyPr vert="horz" lIns="91440" tIns="45720" rIns="91440" bIns="45720" rtlCol="0" anchor="t">
            <a:normAutofit/>
          </a:bodyPr>
          <a:lstStyle/>
          <a:p>
            <a:pPr>
              <a:spcBef>
                <a:spcPct val="0"/>
              </a:spcBef>
              <a:spcAft>
                <a:spcPts val="600"/>
              </a:spcAft>
            </a:pPr>
            <a:r>
              <a:rPr lang="en-US" sz="4200" dirty="0">
                <a:solidFill>
                  <a:schemeClr val="tx2"/>
                </a:solidFill>
                <a:latin typeface="+mj-lt"/>
                <a:ea typeface="+mj-ea"/>
                <a:cs typeface="+mj-cs"/>
              </a:rPr>
              <a:t>The Approach</a:t>
            </a:r>
          </a:p>
        </p:txBody>
      </p:sp>
      <p:sp>
        <p:nvSpPr>
          <p:cNvPr id="5" name="TextBox 4"/>
          <p:cNvSpPr txBox="1"/>
          <p:nvPr/>
        </p:nvSpPr>
        <p:spPr>
          <a:xfrm>
            <a:off x="887893" y="3163300"/>
            <a:ext cx="10533190" cy="3658689"/>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endParaRPr lang="en-US" sz="2400" dirty="0">
              <a:solidFill>
                <a:schemeClr val="bg1"/>
              </a:solidFill>
              <a:latin typeface="Calibri" panose="020F0502020204030204" pitchFamily="34" charset="0"/>
              <a:ea typeface="+mj-ea"/>
              <a:cs typeface="Calibri" panose="020F0502020204030204" pitchFamily="34" charset="0"/>
            </a:endParaRPr>
          </a:p>
        </p:txBody>
      </p:sp>
      <p:sp>
        <p:nvSpPr>
          <p:cNvPr id="2" name="Rectangle 1">
            <a:extLst>
              <a:ext uri="{FF2B5EF4-FFF2-40B4-BE49-F238E27FC236}">
                <a16:creationId xmlns:a16="http://schemas.microsoft.com/office/drawing/2014/main" id="{2524749B-4C7B-4ABC-989F-35E759CA0C2D}"/>
              </a:ext>
            </a:extLst>
          </p:cNvPr>
          <p:cNvSpPr/>
          <p:nvPr/>
        </p:nvSpPr>
        <p:spPr>
          <a:xfrm>
            <a:off x="281837" y="1873196"/>
            <a:ext cx="4020652" cy="713400"/>
          </a:xfrm>
          <a:prstGeom prst="rect">
            <a:avLst/>
          </a:prstGeom>
        </p:spPr>
        <p:txBody>
          <a:bodyPr wrap="none">
            <a:spAutoFit/>
          </a:bodyPr>
          <a:lstStyle/>
          <a:p>
            <a:pPr>
              <a:lnSpc>
                <a:spcPct val="200000"/>
              </a:lnSpc>
            </a:pPr>
            <a:r>
              <a:rPr lang="en-US" sz="2400" b="1" u="sng" dirty="0">
                <a:solidFill>
                  <a:schemeClr val="bg1"/>
                </a:solidFill>
              </a:rPr>
              <a:t>The DeathStats Enterprises</a:t>
            </a:r>
          </a:p>
        </p:txBody>
      </p:sp>
      <p:sp>
        <p:nvSpPr>
          <p:cNvPr id="15" name="TextBox 14">
            <a:extLst>
              <a:ext uri="{FF2B5EF4-FFF2-40B4-BE49-F238E27FC236}">
                <a16:creationId xmlns:a16="http://schemas.microsoft.com/office/drawing/2014/main" id="{E3CFC24A-DA1A-49BB-AE77-87CAC0BCBE9B}"/>
              </a:ext>
            </a:extLst>
          </p:cNvPr>
          <p:cNvSpPr txBox="1"/>
          <p:nvPr/>
        </p:nvSpPr>
        <p:spPr>
          <a:xfrm>
            <a:off x="2672358" y="4062980"/>
            <a:ext cx="9129781" cy="1200329"/>
          </a:xfrm>
          <a:prstGeom prst="rect">
            <a:avLst/>
          </a:prstGeom>
          <a:noFill/>
        </p:spPr>
        <p:txBody>
          <a:bodyPr wrap="square" rtlCol="0">
            <a:spAutoFit/>
          </a:bodyPr>
          <a:lstStyle/>
          <a:p>
            <a:r>
              <a:rPr lang="en-US" dirty="0">
                <a:solidFill>
                  <a:schemeClr val="bg1"/>
                </a:solidFill>
              </a:rPr>
              <a:t>The Analysis Organisation, analyze the type of incident and Assigns the Cause of Death which every Death Request. While analyzing, if there is any death because of crime than Analysis Team also sends the Request to Government Enterprise (Crime Organisation)</a:t>
            </a:r>
          </a:p>
        </p:txBody>
      </p:sp>
      <p:sp>
        <p:nvSpPr>
          <p:cNvPr id="13" name="TextBox 12">
            <a:extLst>
              <a:ext uri="{FF2B5EF4-FFF2-40B4-BE49-F238E27FC236}">
                <a16:creationId xmlns:a16="http://schemas.microsoft.com/office/drawing/2014/main" id="{5631220F-E718-47F9-B062-CBA68A3D3016}"/>
              </a:ext>
            </a:extLst>
          </p:cNvPr>
          <p:cNvSpPr txBox="1"/>
          <p:nvPr/>
        </p:nvSpPr>
        <p:spPr>
          <a:xfrm>
            <a:off x="2789336" y="5803435"/>
            <a:ext cx="9312231" cy="923330"/>
          </a:xfrm>
          <a:prstGeom prst="rect">
            <a:avLst/>
          </a:prstGeom>
          <a:noFill/>
        </p:spPr>
        <p:txBody>
          <a:bodyPr wrap="square" rtlCol="0">
            <a:spAutoFit/>
          </a:bodyPr>
          <a:lstStyle/>
          <a:p>
            <a:r>
              <a:rPr lang="en-US" dirty="0">
                <a:solidFill>
                  <a:schemeClr val="bg1"/>
                </a:solidFill>
              </a:rPr>
              <a:t>The Research Organisation provides the rate of death because of different reasons. They also provides the society, the crime prone and accident prone Areas. </a:t>
            </a:r>
          </a:p>
        </p:txBody>
      </p:sp>
      <p:pic>
        <p:nvPicPr>
          <p:cNvPr id="17" name="Picture 16">
            <a:extLst>
              <a:ext uri="{FF2B5EF4-FFF2-40B4-BE49-F238E27FC236}">
                <a16:creationId xmlns:a16="http://schemas.microsoft.com/office/drawing/2014/main" id="{FBA0B7BD-59FD-4732-8CE9-C7BD982A1CB4}"/>
              </a:ext>
            </a:extLst>
          </p:cNvPr>
          <p:cNvPicPr>
            <a:picLocks noChangeAspect="1"/>
          </p:cNvPicPr>
          <p:nvPr/>
        </p:nvPicPr>
        <p:blipFill>
          <a:blip r:embed="rId3"/>
          <a:stretch>
            <a:fillRect/>
          </a:stretch>
        </p:blipFill>
        <p:spPr>
          <a:xfrm>
            <a:off x="-721" y="2697725"/>
            <a:ext cx="2409001" cy="4124264"/>
          </a:xfrm>
          <a:prstGeom prst="rect">
            <a:avLst/>
          </a:prstGeom>
        </p:spPr>
      </p:pic>
      <p:sp>
        <p:nvSpPr>
          <p:cNvPr id="18" name="TextBox 17">
            <a:extLst>
              <a:ext uri="{FF2B5EF4-FFF2-40B4-BE49-F238E27FC236}">
                <a16:creationId xmlns:a16="http://schemas.microsoft.com/office/drawing/2014/main" id="{CBBDC013-A001-41BC-A94B-9D191EB04ABE}"/>
              </a:ext>
            </a:extLst>
          </p:cNvPr>
          <p:cNvSpPr txBox="1"/>
          <p:nvPr/>
        </p:nvSpPr>
        <p:spPr>
          <a:xfrm>
            <a:off x="1662912" y="2809999"/>
            <a:ext cx="10143478" cy="923330"/>
          </a:xfrm>
          <a:prstGeom prst="rect">
            <a:avLst/>
          </a:prstGeom>
          <a:noFill/>
        </p:spPr>
        <p:txBody>
          <a:bodyPr wrap="square" rtlCol="0">
            <a:spAutoFit/>
          </a:bodyPr>
          <a:lstStyle/>
          <a:p>
            <a:r>
              <a:rPr lang="en-US" dirty="0">
                <a:solidFill>
                  <a:schemeClr val="bg1"/>
                </a:solidFill>
              </a:rPr>
              <a:t>DeathStats is the Enterprise which is analyzing and Researching about the data to provide outcomes that will help the society and other organizations in an effective way.</a:t>
            </a:r>
          </a:p>
          <a:p>
            <a:endParaRPr lang="en-US" dirty="0"/>
          </a:p>
        </p:txBody>
      </p:sp>
    </p:spTree>
    <p:extLst>
      <p:ext uri="{BB962C8B-B14F-4D97-AF65-F5344CB8AC3E}">
        <p14:creationId xmlns:p14="http://schemas.microsoft.com/office/powerpoint/2010/main" val="3420784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6"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TextBox 3"/>
          <p:cNvSpPr txBox="1"/>
          <p:nvPr/>
        </p:nvSpPr>
        <p:spPr>
          <a:xfrm>
            <a:off x="648930" y="629267"/>
            <a:ext cx="9252154" cy="1016654"/>
          </a:xfrm>
          <a:prstGeom prst="rect">
            <a:avLst/>
          </a:prstGeom>
        </p:spPr>
        <p:txBody>
          <a:bodyPr vert="horz" lIns="91440" tIns="45720" rIns="91440" bIns="45720" rtlCol="0" anchor="t">
            <a:normAutofit/>
          </a:bodyPr>
          <a:lstStyle/>
          <a:p>
            <a:pPr>
              <a:spcBef>
                <a:spcPct val="0"/>
              </a:spcBef>
              <a:spcAft>
                <a:spcPts val="600"/>
              </a:spcAft>
            </a:pPr>
            <a:r>
              <a:rPr lang="en-US" sz="4200" dirty="0">
                <a:solidFill>
                  <a:schemeClr val="tx2"/>
                </a:solidFill>
                <a:latin typeface="+mj-lt"/>
                <a:ea typeface="+mj-ea"/>
                <a:cs typeface="+mj-cs"/>
              </a:rPr>
              <a:t>The Approach</a:t>
            </a:r>
          </a:p>
        </p:txBody>
      </p:sp>
      <p:sp>
        <p:nvSpPr>
          <p:cNvPr id="5" name="TextBox 4"/>
          <p:cNvSpPr txBox="1"/>
          <p:nvPr/>
        </p:nvSpPr>
        <p:spPr>
          <a:xfrm>
            <a:off x="887893" y="3163300"/>
            <a:ext cx="10533190" cy="3658689"/>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endParaRPr lang="en-US" sz="2400" dirty="0">
              <a:solidFill>
                <a:schemeClr val="bg1"/>
              </a:solidFill>
              <a:latin typeface="Calibri" panose="020F0502020204030204" pitchFamily="34" charset="0"/>
              <a:ea typeface="+mj-ea"/>
              <a:cs typeface="Calibri" panose="020F0502020204030204" pitchFamily="34" charset="0"/>
            </a:endParaRPr>
          </a:p>
        </p:txBody>
      </p:sp>
      <p:sp>
        <p:nvSpPr>
          <p:cNvPr id="2" name="Rectangle 1">
            <a:extLst>
              <a:ext uri="{FF2B5EF4-FFF2-40B4-BE49-F238E27FC236}">
                <a16:creationId xmlns:a16="http://schemas.microsoft.com/office/drawing/2014/main" id="{2524749B-4C7B-4ABC-989F-35E759CA0C2D}"/>
              </a:ext>
            </a:extLst>
          </p:cNvPr>
          <p:cNvSpPr/>
          <p:nvPr/>
        </p:nvSpPr>
        <p:spPr>
          <a:xfrm>
            <a:off x="358801" y="2196099"/>
            <a:ext cx="7888698" cy="713400"/>
          </a:xfrm>
          <a:prstGeom prst="rect">
            <a:avLst/>
          </a:prstGeom>
        </p:spPr>
        <p:txBody>
          <a:bodyPr wrap="none">
            <a:spAutoFit/>
          </a:bodyPr>
          <a:lstStyle/>
          <a:p>
            <a:pPr>
              <a:lnSpc>
                <a:spcPct val="200000"/>
              </a:lnSpc>
            </a:pPr>
            <a:r>
              <a:rPr lang="en-US" sz="2400" b="1" u="sng" dirty="0">
                <a:solidFill>
                  <a:schemeClr val="bg1"/>
                </a:solidFill>
              </a:rPr>
              <a:t>The DeathStats Enterprises (The Death Classification)</a:t>
            </a:r>
          </a:p>
        </p:txBody>
      </p:sp>
      <p:pic>
        <p:nvPicPr>
          <p:cNvPr id="6" name="Picture 5">
            <a:extLst>
              <a:ext uri="{FF2B5EF4-FFF2-40B4-BE49-F238E27FC236}">
                <a16:creationId xmlns:a16="http://schemas.microsoft.com/office/drawing/2014/main" id="{BCFC7D08-2971-4A82-86FF-15B0CFBD01D3}"/>
              </a:ext>
            </a:extLst>
          </p:cNvPr>
          <p:cNvPicPr>
            <a:picLocks noChangeAspect="1"/>
          </p:cNvPicPr>
          <p:nvPr/>
        </p:nvPicPr>
        <p:blipFill>
          <a:blip r:embed="rId3"/>
          <a:stretch>
            <a:fillRect/>
          </a:stretch>
        </p:blipFill>
        <p:spPr>
          <a:xfrm>
            <a:off x="466004" y="3429000"/>
            <a:ext cx="11011786" cy="812612"/>
          </a:xfrm>
          <a:prstGeom prst="rect">
            <a:avLst/>
          </a:prstGeom>
        </p:spPr>
      </p:pic>
      <p:sp>
        <p:nvSpPr>
          <p:cNvPr id="7" name="TextBox 6">
            <a:extLst>
              <a:ext uri="{FF2B5EF4-FFF2-40B4-BE49-F238E27FC236}">
                <a16:creationId xmlns:a16="http://schemas.microsoft.com/office/drawing/2014/main" id="{29474711-067A-4AF6-8807-F7AA484F1F07}"/>
              </a:ext>
            </a:extLst>
          </p:cNvPr>
          <p:cNvSpPr txBox="1"/>
          <p:nvPr/>
        </p:nvSpPr>
        <p:spPr>
          <a:xfrm>
            <a:off x="358801" y="4818335"/>
            <a:ext cx="10159353" cy="369332"/>
          </a:xfrm>
          <a:prstGeom prst="rect">
            <a:avLst/>
          </a:prstGeom>
          <a:noFill/>
        </p:spPr>
        <p:txBody>
          <a:bodyPr wrap="square" rtlCol="0">
            <a:spAutoFit/>
          </a:bodyPr>
          <a:lstStyle/>
          <a:p>
            <a:r>
              <a:rPr lang="en-US" dirty="0">
                <a:solidFill>
                  <a:schemeClr val="bg1"/>
                </a:solidFill>
              </a:rPr>
              <a:t>We have classified the death as shown above.</a:t>
            </a:r>
          </a:p>
        </p:txBody>
      </p:sp>
    </p:spTree>
    <p:extLst>
      <p:ext uri="{BB962C8B-B14F-4D97-AF65-F5344CB8AC3E}">
        <p14:creationId xmlns:p14="http://schemas.microsoft.com/office/powerpoint/2010/main" val="27502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6"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TextBox 3"/>
          <p:cNvSpPr txBox="1"/>
          <p:nvPr/>
        </p:nvSpPr>
        <p:spPr>
          <a:xfrm>
            <a:off x="648930" y="629267"/>
            <a:ext cx="9252154" cy="1016654"/>
          </a:xfrm>
          <a:prstGeom prst="rect">
            <a:avLst/>
          </a:prstGeom>
        </p:spPr>
        <p:txBody>
          <a:bodyPr vert="horz" lIns="91440" tIns="45720" rIns="91440" bIns="45720" rtlCol="0" anchor="t">
            <a:normAutofit/>
          </a:bodyPr>
          <a:lstStyle/>
          <a:p>
            <a:pPr>
              <a:spcBef>
                <a:spcPct val="0"/>
              </a:spcBef>
              <a:spcAft>
                <a:spcPts val="600"/>
              </a:spcAft>
            </a:pPr>
            <a:r>
              <a:rPr lang="en-US" sz="4200" dirty="0">
                <a:solidFill>
                  <a:schemeClr val="tx2"/>
                </a:solidFill>
                <a:latin typeface="+mj-lt"/>
                <a:ea typeface="+mj-ea"/>
                <a:cs typeface="+mj-cs"/>
              </a:rPr>
              <a:t>The Approach</a:t>
            </a:r>
          </a:p>
        </p:txBody>
      </p:sp>
      <p:sp>
        <p:nvSpPr>
          <p:cNvPr id="5" name="TextBox 4"/>
          <p:cNvSpPr txBox="1"/>
          <p:nvPr/>
        </p:nvSpPr>
        <p:spPr>
          <a:xfrm>
            <a:off x="887893" y="3163300"/>
            <a:ext cx="10533190" cy="3658689"/>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endParaRPr lang="en-US" sz="2400" dirty="0">
              <a:solidFill>
                <a:schemeClr val="bg1"/>
              </a:solidFill>
              <a:latin typeface="Calibri" panose="020F0502020204030204" pitchFamily="34" charset="0"/>
              <a:ea typeface="+mj-ea"/>
              <a:cs typeface="Calibri" panose="020F0502020204030204" pitchFamily="34" charset="0"/>
            </a:endParaRPr>
          </a:p>
        </p:txBody>
      </p:sp>
      <p:sp>
        <p:nvSpPr>
          <p:cNvPr id="2" name="Rectangle 1">
            <a:extLst>
              <a:ext uri="{FF2B5EF4-FFF2-40B4-BE49-F238E27FC236}">
                <a16:creationId xmlns:a16="http://schemas.microsoft.com/office/drawing/2014/main" id="{2524749B-4C7B-4ABC-989F-35E759CA0C2D}"/>
              </a:ext>
            </a:extLst>
          </p:cNvPr>
          <p:cNvSpPr/>
          <p:nvPr/>
        </p:nvSpPr>
        <p:spPr>
          <a:xfrm>
            <a:off x="648208" y="1059422"/>
            <a:ext cx="8057014" cy="713400"/>
          </a:xfrm>
          <a:prstGeom prst="rect">
            <a:avLst/>
          </a:prstGeom>
        </p:spPr>
        <p:txBody>
          <a:bodyPr wrap="none">
            <a:spAutoFit/>
          </a:bodyPr>
          <a:lstStyle/>
          <a:p>
            <a:pPr>
              <a:lnSpc>
                <a:spcPct val="200000"/>
              </a:lnSpc>
            </a:pPr>
            <a:r>
              <a:rPr lang="en-US" sz="2400" b="1" u="sng" dirty="0">
                <a:solidFill>
                  <a:schemeClr val="bg1"/>
                </a:solidFill>
              </a:rPr>
              <a:t>The DeathStats Enterprises(The Analysis Organisation)</a:t>
            </a:r>
          </a:p>
        </p:txBody>
      </p:sp>
      <p:sp>
        <p:nvSpPr>
          <p:cNvPr id="7" name="TextBox 6">
            <a:extLst>
              <a:ext uri="{FF2B5EF4-FFF2-40B4-BE49-F238E27FC236}">
                <a16:creationId xmlns:a16="http://schemas.microsoft.com/office/drawing/2014/main" id="{29474711-067A-4AF6-8807-F7AA484F1F07}"/>
              </a:ext>
            </a:extLst>
          </p:cNvPr>
          <p:cNvSpPr txBox="1"/>
          <p:nvPr/>
        </p:nvSpPr>
        <p:spPr>
          <a:xfrm>
            <a:off x="648208" y="2384666"/>
            <a:ext cx="10159353" cy="646331"/>
          </a:xfrm>
          <a:prstGeom prst="rect">
            <a:avLst/>
          </a:prstGeom>
          <a:noFill/>
        </p:spPr>
        <p:txBody>
          <a:bodyPr wrap="square" rtlCol="0">
            <a:spAutoFit/>
          </a:bodyPr>
          <a:lstStyle/>
          <a:p>
            <a:r>
              <a:rPr lang="en-US" dirty="0">
                <a:solidFill>
                  <a:schemeClr val="bg1"/>
                </a:solidFill>
              </a:rPr>
              <a:t>The Analysis Team classify the Death. While Classifying if they are not sure they can get help from The popup, which have the information regarding classification of death.</a:t>
            </a:r>
          </a:p>
        </p:txBody>
      </p:sp>
      <p:pic>
        <p:nvPicPr>
          <p:cNvPr id="8" name="Picture 7">
            <a:extLst>
              <a:ext uri="{FF2B5EF4-FFF2-40B4-BE49-F238E27FC236}">
                <a16:creationId xmlns:a16="http://schemas.microsoft.com/office/drawing/2014/main" id="{3E78C379-4AF9-46DD-AF07-E775EC962B7A}"/>
              </a:ext>
            </a:extLst>
          </p:cNvPr>
          <p:cNvPicPr>
            <a:picLocks noChangeAspect="1"/>
          </p:cNvPicPr>
          <p:nvPr/>
        </p:nvPicPr>
        <p:blipFill>
          <a:blip r:embed="rId3"/>
          <a:stretch>
            <a:fillRect/>
          </a:stretch>
        </p:blipFill>
        <p:spPr>
          <a:xfrm>
            <a:off x="1411058" y="3145575"/>
            <a:ext cx="8633651" cy="3731219"/>
          </a:xfrm>
          <a:prstGeom prst="rect">
            <a:avLst/>
          </a:prstGeom>
        </p:spPr>
      </p:pic>
    </p:spTree>
    <p:extLst>
      <p:ext uri="{BB962C8B-B14F-4D97-AF65-F5344CB8AC3E}">
        <p14:creationId xmlns:p14="http://schemas.microsoft.com/office/powerpoint/2010/main" val="636637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6"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TextBox 3"/>
          <p:cNvSpPr txBox="1"/>
          <p:nvPr/>
        </p:nvSpPr>
        <p:spPr>
          <a:xfrm>
            <a:off x="648930" y="629267"/>
            <a:ext cx="9252154" cy="1016654"/>
          </a:xfrm>
          <a:prstGeom prst="rect">
            <a:avLst/>
          </a:prstGeom>
        </p:spPr>
        <p:txBody>
          <a:bodyPr vert="horz" lIns="91440" tIns="45720" rIns="91440" bIns="45720" rtlCol="0" anchor="t">
            <a:normAutofit/>
          </a:bodyPr>
          <a:lstStyle/>
          <a:p>
            <a:pPr>
              <a:spcBef>
                <a:spcPct val="0"/>
              </a:spcBef>
              <a:spcAft>
                <a:spcPts val="600"/>
              </a:spcAft>
            </a:pPr>
            <a:r>
              <a:rPr lang="en-US" sz="4200" dirty="0">
                <a:solidFill>
                  <a:schemeClr val="tx2"/>
                </a:solidFill>
                <a:latin typeface="+mj-lt"/>
                <a:ea typeface="+mj-ea"/>
                <a:cs typeface="+mj-cs"/>
              </a:rPr>
              <a:t>The Approach</a:t>
            </a:r>
          </a:p>
        </p:txBody>
      </p:sp>
      <p:sp>
        <p:nvSpPr>
          <p:cNvPr id="5" name="TextBox 4"/>
          <p:cNvSpPr txBox="1"/>
          <p:nvPr/>
        </p:nvSpPr>
        <p:spPr>
          <a:xfrm>
            <a:off x="887893" y="3163300"/>
            <a:ext cx="10533190" cy="3658689"/>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endParaRPr lang="en-US" sz="2400" dirty="0">
              <a:solidFill>
                <a:schemeClr val="bg1"/>
              </a:solidFill>
              <a:latin typeface="Calibri" panose="020F0502020204030204" pitchFamily="34" charset="0"/>
              <a:ea typeface="+mj-ea"/>
              <a:cs typeface="Calibri" panose="020F0502020204030204" pitchFamily="34" charset="0"/>
            </a:endParaRPr>
          </a:p>
        </p:txBody>
      </p:sp>
      <p:sp>
        <p:nvSpPr>
          <p:cNvPr id="2" name="Rectangle 1">
            <a:extLst>
              <a:ext uri="{FF2B5EF4-FFF2-40B4-BE49-F238E27FC236}">
                <a16:creationId xmlns:a16="http://schemas.microsoft.com/office/drawing/2014/main" id="{2524749B-4C7B-4ABC-989F-35E759CA0C2D}"/>
              </a:ext>
            </a:extLst>
          </p:cNvPr>
          <p:cNvSpPr/>
          <p:nvPr/>
        </p:nvSpPr>
        <p:spPr>
          <a:xfrm>
            <a:off x="648208" y="1059422"/>
            <a:ext cx="8531503" cy="713400"/>
          </a:xfrm>
          <a:prstGeom prst="rect">
            <a:avLst/>
          </a:prstGeom>
        </p:spPr>
        <p:txBody>
          <a:bodyPr wrap="none">
            <a:spAutoFit/>
          </a:bodyPr>
          <a:lstStyle/>
          <a:p>
            <a:pPr>
              <a:lnSpc>
                <a:spcPct val="200000"/>
              </a:lnSpc>
            </a:pPr>
            <a:r>
              <a:rPr lang="en-US" sz="2400" b="1" u="sng" dirty="0">
                <a:solidFill>
                  <a:schemeClr val="bg1"/>
                </a:solidFill>
              </a:rPr>
              <a:t>The DeathStats Enterprises(The Researcher Organisation)</a:t>
            </a:r>
          </a:p>
        </p:txBody>
      </p:sp>
      <p:sp>
        <p:nvSpPr>
          <p:cNvPr id="7" name="TextBox 6">
            <a:extLst>
              <a:ext uri="{FF2B5EF4-FFF2-40B4-BE49-F238E27FC236}">
                <a16:creationId xmlns:a16="http://schemas.microsoft.com/office/drawing/2014/main" id="{29474711-067A-4AF6-8807-F7AA484F1F07}"/>
              </a:ext>
            </a:extLst>
          </p:cNvPr>
          <p:cNvSpPr txBox="1"/>
          <p:nvPr/>
        </p:nvSpPr>
        <p:spPr>
          <a:xfrm>
            <a:off x="1074811" y="2204769"/>
            <a:ext cx="10159353" cy="369332"/>
          </a:xfrm>
          <a:prstGeom prst="rect">
            <a:avLst/>
          </a:prstGeom>
          <a:noFill/>
        </p:spPr>
        <p:txBody>
          <a:bodyPr wrap="square" rtlCol="0">
            <a:spAutoFit/>
          </a:bodyPr>
          <a:lstStyle/>
          <a:p>
            <a:r>
              <a:rPr lang="en-US" dirty="0">
                <a:solidFill>
                  <a:schemeClr val="bg1"/>
                </a:solidFill>
              </a:rPr>
              <a:t>The Researcher team tells the death rate in the similar order for all kinds of deaths.</a:t>
            </a:r>
          </a:p>
        </p:txBody>
      </p:sp>
      <p:pic>
        <p:nvPicPr>
          <p:cNvPr id="6" name="Picture 5">
            <a:extLst>
              <a:ext uri="{FF2B5EF4-FFF2-40B4-BE49-F238E27FC236}">
                <a16:creationId xmlns:a16="http://schemas.microsoft.com/office/drawing/2014/main" id="{E00705E3-DE8D-4C55-8649-66D8AB82E008}"/>
              </a:ext>
            </a:extLst>
          </p:cNvPr>
          <p:cNvPicPr>
            <a:picLocks noChangeAspect="1"/>
          </p:cNvPicPr>
          <p:nvPr/>
        </p:nvPicPr>
        <p:blipFill>
          <a:blip r:embed="rId3"/>
          <a:stretch>
            <a:fillRect/>
          </a:stretch>
        </p:blipFill>
        <p:spPr>
          <a:xfrm>
            <a:off x="116558" y="2920259"/>
            <a:ext cx="5837652" cy="3641126"/>
          </a:xfrm>
          <a:prstGeom prst="rect">
            <a:avLst/>
          </a:prstGeom>
        </p:spPr>
      </p:pic>
      <p:pic>
        <p:nvPicPr>
          <p:cNvPr id="10" name="Picture 9">
            <a:extLst>
              <a:ext uri="{FF2B5EF4-FFF2-40B4-BE49-F238E27FC236}">
                <a16:creationId xmlns:a16="http://schemas.microsoft.com/office/drawing/2014/main" id="{BB9263AF-6C1A-4B99-B8C9-72BEBEEC7F92}"/>
              </a:ext>
            </a:extLst>
          </p:cNvPr>
          <p:cNvPicPr>
            <a:picLocks noChangeAspect="1"/>
          </p:cNvPicPr>
          <p:nvPr/>
        </p:nvPicPr>
        <p:blipFill>
          <a:blip r:embed="rId4"/>
          <a:stretch>
            <a:fillRect/>
          </a:stretch>
        </p:blipFill>
        <p:spPr>
          <a:xfrm>
            <a:off x="6200009" y="2946116"/>
            <a:ext cx="5758674" cy="3641126"/>
          </a:xfrm>
          <a:prstGeom prst="rect">
            <a:avLst/>
          </a:prstGeom>
        </p:spPr>
      </p:pic>
    </p:spTree>
    <p:extLst>
      <p:ext uri="{BB962C8B-B14F-4D97-AF65-F5344CB8AC3E}">
        <p14:creationId xmlns:p14="http://schemas.microsoft.com/office/powerpoint/2010/main" val="32172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6"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TextBox 3"/>
          <p:cNvSpPr txBox="1"/>
          <p:nvPr/>
        </p:nvSpPr>
        <p:spPr>
          <a:xfrm>
            <a:off x="648930" y="629267"/>
            <a:ext cx="9252154" cy="1016654"/>
          </a:xfrm>
          <a:prstGeom prst="rect">
            <a:avLst/>
          </a:prstGeom>
        </p:spPr>
        <p:txBody>
          <a:bodyPr vert="horz" lIns="91440" tIns="45720" rIns="91440" bIns="45720" rtlCol="0" anchor="t">
            <a:normAutofit fontScale="77500" lnSpcReduction="20000"/>
          </a:bodyPr>
          <a:lstStyle/>
          <a:p>
            <a:pPr>
              <a:spcBef>
                <a:spcPct val="0"/>
              </a:spcBef>
              <a:spcAft>
                <a:spcPts val="600"/>
              </a:spcAft>
            </a:pPr>
            <a:r>
              <a:rPr lang="en-US" sz="4200" dirty="0">
                <a:solidFill>
                  <a:schemeClr val="tx2"/>
                </a:solidFill>
                <a:latin typeface="+mj-lt"/>
                <a:ea typeface="+mj-ea"/>
                <a:cs typeface="+mj-cs"/>
              </a:rPr>
              <a:t>The Way To Present</a:t>
            </a:r>
            <a:endParaRPr lang="en-US" sz="4200" u="sng" dirty="0">
              <a:solidFill>
                <a:schemeClr val="tx2"/>
              </a:solidFill>
              <a:latin typeface="+mj-lt"/>
              <a:ea typeface="+mj-ea"/>
              <a:cs typeface="+mj-cs"/>
            </a:endParaRPr>
          </a:p>
          <a:p>
            <a:pPr>
              <a:spcBef>
                <a:spcPct val="0"/>
              </a:spcBef>
              <a:spcAft>
                <a:spcPts val="600"/>
              </a:spcAft>
            </a:pPr>
            <a:r>
              <a:rPr lang="en-US" sz="4200" b="1" u="sng" dirty="0">
                <a:solidFill>
                  <a:schemeClr val="tx2"/>
                </a:solidFill>
                <a:latin typeface="+mj-lt"/>
                <a:ea typeface="+mj-ea"/>
                <a:cs typeface="+mj-cs"/>
              </a:rPr>
              <a:t>New Feed</a:t>
            </a:r>
          </a:p>
        </p:txBody>
      </p:sp>
      <p:sp>
        <p:nvSpPr>
          <p:cNvPr id="5" name="TextBox 4"/>
          <p:cNvSpPr txBox="1"/>
          <p:nvPr/>
        </p:nvSpPr>
        <p:spPr>
          <a:xfrm>
            <a:off x="648931" y="2548281"/>
            <a:ext cx="3638256" cy="3658689"/>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sz="2000" dirty="0">
                <a:solidFill>
                  <a:schemeClr val="bg1"/>
                </a:solidFill>
                <a:ea typeface="+mj-ea"/>
                <a:cs typeface="Calibri" panose="020F0502020204030204" pitchFamily="34" charset="0"/>
              </a:rPr>
              <a:t>This is the main page of the Application. </a:t>
            </a:r>
          </a:p>
          <a:p>
            <a:pPr marL="285750" indent="-285750">
              <a:spcBef>
                <a:spcPts val="1000"/>
              </a:spcBef>
              <a:buClr>
                <a:schemeClr val="accent1"/>
              </a:buClr>
              <a:buSzPct val="80000"/>
              <a:buFont typeface="Wingdings 3" charset="2"/>
              <a:buChar char=""/>
            </a:pPr>
            <a:r>
              <a:rPr lang="en-US" sz="2000" dirty="0">
                <a:solidFill>
                  <a:schemeClr val="bg1"/>
                </a:solidFill>
                <a:ea typeface="+mj-ea"/>
                <a:cs typeface="Calibri" panose="020F0502020204030204" pitchFamily="34" charset="0"/>
              </a:rPr>
              <a:t>It will notify the top crime prone area, top accident prone area, number of deaths till date and money spent by Government</a:t>
            </a:r>
            <a:r>
              <a:rPr lang="en-US" sz="2000" dirty="0">
                <a:solidFill>
                  <a:schemeClr val="bg1"/>
                </a:solidFill>
                <a:latin typeface="Calibri" panose="020F0502020204030204" pitchFamily="34" charset="0"/>
                <a:ea typeface="+mj-ea"/>
                <a:cs typeface="Calibri" panose="020F0502020204030204" pitchFamily="34" charset="0"/>
              </a:rPr>
              <a:t>.</a:t>
            </a:r>
          </a:p>
        </p:txBody>
      </p:sp>
      <p:sp>
        <p:nvSpPr>
          <p:cNvPr id="10" name="TextBox 9">
            <a:extLst>
              <a:ext uri="{FF2B5EF4-FFF2-40B4-BE49-F238E27FC236}">
                <a16:creationId xmlns:a16="http://schemas.microsoft.com/office/drawing/2014/main" id="{A81FFDAE-8588-2240-97AC-6CE26BFB9615}"/>
              </a:ext>
            </a:extLst>
          </p:cNvPr>
          <p:cNvSpPr txBox="1"/>
          <p:nvPr/>
        </p:nvSpPr>
        <p:spPr>
          <a:xfrm>
            <a:off x="2203554" y="2788170"/>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BA8B35D9-158A-42EB-A0E2-6FBCF5E110E4}"/>
              </a:ext>
            </a:extLst>
          </p:cNvPr>
          <p:cNvPicPr>
            <a:picLocks noChangeAspect="1"/>
          </p:cNvPicPr>
          <p:nvPr/>
        </p:nvPicPr>
        <p:blipFill>
          <a:blip r:embed="rId3"/>
          <a:stretch>
            <a:fillRect/>
          </a:stretch>
        </p:blipFill>
        <p:spPr>
          <a:xfrm>
            <a:off x="4856604" y="2448151"/>
            <a:ext cx="6428809" cy="4278614"/>
          </a:xfrm>
          <a:prstGeom prst="rect">
            <a:avLst/>
          </a:prstGeom>
        </p:spPr>
      </p:pic>
    </p:spTree>
    <p:extLst>
      <p:ext uri="{BB962C8B-B14F-4D97-AF65-F5344CB8AC3E}">
        <p14:creationId xmlns:p14="http://schemas.microsoft.com/office/powerpoint/2010/main" val="2629502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6"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TextBox 3"/>
          <p:cNvSpPr txBox="1"/>
          <p:nvPr/>
        </p:nvSpPr>
        <p:spPr>
          <a:xfrm>
            <a:off x="648930" y="629267"/>
            <a:ext cx="9252154" cy="1016654"/>
          </a:xfrm>
          <a:prstGeom prst="rect">
            <a:avLst/>
          </a:prstGeom>
        </p:spPr>
        <p:txBody>
          <a:bodyPr vert="horz" lIns="91440" tIns="45720" rIns="91440" bIns="45720" rtlCol="0" anchor="t">
            <a:normAutofit fontScale="77500" lnSpcReduction="20000"/>
          </a:bodyPr>
          <a:lstStyle/>
          <a:p>
            <a:pPr>
              <a:spcBef>
                <a:spcPct val="0"/>
              </a:spcBef>
              <a:spcAft>
                <a:spcPts val="600"/>
              </a:spcAft>
            </a:pPr>
            <a:r>
              <a:rPr lang="en-US" sz="4200" dirty="0">
                <a:solidFill>
                  <a:schemeClr val="tx2"/>
                </a:solidFill>
                <a:latin typeface="+mj-lt"/>
                <a:ea typeface="+mj-ea"/>
                <a:cs typeface="+mj-cs"/>
              </a:rPr>
              <a:t>The Way To Present</a:t>
            </a:r>
          </a:p>
          <a:p>
            <a:pPr>
              <a:spcBef>
                <a:spcPct val="0"/>
              </a:spcBef>
              <a:spcAft>
                <a:spcPts val="600"/>
              </a:spcAft>
            </a:pPr>
            <a:r>
              <a:rPr lang="en-US" sz="4200" b="1" u="sng">
                <a:solidFill>
                  <a:schemeClr val="tx2"/>
                </a:solidFill>
              </a:rPr>
              <a:t>The Pie Chart Representation</a:t>
            </a:r>
            <a:endParaRPr lang="en-US" sz="4200" b="1" u="sng" dirty="0">
              <a:solidFill>
                <a:schemeClr val="tx2"/>
              </a:solidFill>
              <a:latin typeface="+mj-lt"/>
              <a:ea typeface="+mj-ea"/>
              <a:cs typeface="+mj-cs"/>
            </a:endParaRPr>
          </a:p>
        </p:txBody>
      </p:sp>
      <p:sp>
        <p:nvSpPr>
          <p:cNvPr id="5" name="TextBox 4"/>
          <p:cNvSpPr txBox="1"/>
          <p:nvPr/>
        </p:nvSpPr>
        <p:spPr>
          <a:xfrm>
            <a:off x="563871" y="2285660"/>
            <a:ext cx="10600316" cy="3658689"/>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dirty="0">
                <a:solidFill>
                  <a:schemeClr val="bg1"/>
                </a:solidFill>
                <a:ea typeface="+mj-ea"/>
                <a:cs typeface="Calibri" panose="020F0502020204030204" pitchFamily="34" charset="0"/>
              </a:rPr>
              <a:t>The Pie Chart representation to depict the death reason data.</a:t>
            </a:r>
          </a:p>
        </p:txBody>
      </p:sp>
      <p:sp>
        <p:nvSpPr>
          <p:cNvPr id="10" name="TextBox 9">
            <a:extLst>
              <a:ext uri="{FF2B5EF4-FFF2-40B4-BE49-F238E27FC236}">
                <a16:creationId xmlns:a16="http://schemas.microsoft.com/office/drawing/2014/main" id="{A81FFDAE-8588-2240-97AC-6CE26BFB9615}"/>
              </a:ext>
            </a:extLst>
          </p:cNvPr>
          <p:cNvSpPr txBox="1"/>
          <p:nvPr/>
        </p:nvSpPr>
        <p:spPr>
          <a:xfrm>
            <a:off x="2203554" y="2788170"/>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8A64BB3F-2A90-4102-9EF2-8BB6EE1601C7}"/>
              </a:ext>
            </a:extLst>
          </p:cNvPr>
          <p:cNvPicPr>
            <a:picLocks noChangeAspect="1"/>
          </p:cNvPicPr>
          <p:nvPr/>
        </p:nvPicPr>
        <p:blipFill>
          <a:blip r:embed="rId3"/>
          <a:stretch>
            <a:fillRect/>
          </a:stretch>
        </p:blipFill>
        <p:spPr>
          <a:xfrm>
            <a:off x="3942907" y="2864590"/>
            <a:ext cx="3659371" cy="3694490"/>
          </a:xfrm>
          <a:prstGeom prst="rect">
            <a:avLst/>
          </a:prstGeom>
        </p:spPr>
      </p:pic>
    </p:spTree>
    <p:extLst>
      <p:ext uri="{BB962C8B-B14F-4D97-AF65-F5344CB8AC3E}">
        <p14:creationId xmlns:p14="http://schemas.microsoft.com/office/powerpoint/2010/main" val="1291570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6"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TextBox 3"/>
          <p:cNvSpPr txBox="1"/>
          <p:nvPr/>
        </p:nvSpPr>
        <p:spPr>
          <a:xfrm>
            <a:off x="648930" y="629267"/>
            <a:ext cx="9252154" cy="1016654"/>
          </a:xfrm>
          <a:prstGeom prst="rect">
            <a:avLst/>
          </a:prstGeom>
        </p:spPr>
        <p:txBody>
          <a:bodyPr vert="horz" lIns="91440" tIns="45720" rIns="91440" bIns="45720" rtlCol="0" anchor="t">
            <a:normAutofit fontScale="77500" lnSpcReduction="20000"/>
          </a:bodyPr>
          <a:lstStyle/>
          <a:p>
            <a:pPr>
              <a:spcBef>
                <a:spcPct val="0"/>
              </a:spcBef>
              <a:spcAft>
                <a:spcPts val="600"/>
              </a:spcAft>
            </a:pPr>
            <a:r>
              <a:rPr lang="en-US" sz="4200" dirty="0">
                <a:solidFill>
                  <a:schemeClr val="tx2"/>
                </a:solidFill>
                <a:latin typeface="+mj-lt"/>
                <a:ea typeface="+mj-ea"/>
                <a:cs typeface="+mj-cs"/>
              </a:rPr>
              <a:t>The Way To Present</a:t>
            </a:r>
          </a:p>
          <a:p>
            <a:pPr>
              <a:spcBef>
                <a:spcPct val="0"/>
              </a:spcBef>
              <a:spcAft>
                <a:spcPts val="600"/>
              </a:spcAft>
            </a:pPr>
            <a:r>
              <a:rPr lang="en-US" sz="4200" b="1" u="sng" dirty="0">
                <a:solidFill>
                  <a:schemeClr val="tx2"/>
                </a:solidFill>
                <a:latin typeface="+mj-lt"/>
                <a:ea typeface="+mj-ea"/>
                <a:cs typeface="+mj-cs"/>
              </a:rPr>
              <a:t>The Email Alert</a:t>
            </a:r>
          </a:p>
        </p:txBody>
      </p:sp>
      <p:sp>
        <p:nvSpPr>
          <p:cNvPr id="5" name="TextBox 4"/>
          <p:cNvSpPr txBox="1"/>
          <p:nvPr/>
        </p:nvSpPr>
        <p:spPr>
          <a:xfrm>
            <a:off x="648931" y="2548281"/>
            <a:ext cx="10600316" cy="3658689"/>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dirty="0">
                <a:solidFill>
                  <a:schemeClr val="bg1"/>
                </a:solidFill>
                <a:latin typeface="Calibri" panose="020F0502020204030204" pitchFamily="34" charset="0"/>
                <a:ea typeface="+mj-ea"/>
                <a:cs typeface="Calibri" panose="020F0502020204030204" pitchFamily="34" charset="0"/>
              </a:rPr>
              <a:t>Whenever there are a lot of crime happening, the Crime organization can send email alerts to the people registered with them. </a:t>
            </a:r>
          </a:p>
        </p:txBody>
      </p:sp>
      <p:sp>
        <p:nvSpPr>
          <p:cNvPr id="10" name="TextBox 9">
            <a:extLst>
              <a:ext uri="{FF2B5EF4-FFF2-40B4-BE49-F238E27FC236}">
                <a16:creationId xmlns:a16="http://schemas.microsoft.com/office/drawing/2014/main" id="{A81FFDAE-8588-2240-97AC-6CE26BFB9615}"/>
              </a:ext>
            </a:extLst>
          </p:cNvPr>
          <p:cNvSpPr txBox="1"/>
          <p:nvPr/>
        </p:nvSpPr>
        <p:spPr>
          <a:xfrm>
            <a:off x="2203554" y="2788170"/>
            <a:ext cx="184731" cy="369332"/>
          </a:xfrm>
          <a:prstGeom prst="rect">
            <a:avLst/>
          </a:prstGeom>
          <a:noFill/>
        </p:spPr>
        <p:txBody>
          <a:bodyPr wrap="none" rtlCol="0">
            <a:spAutoFit/>
          </a:bodyPr>
          <a:lstStyle/>
          <a:p>
            <a:endParaRPr lang="en-US" dirty="0"/>
          </a:p>
        </p:txBody>
      </p:sp>
      <p:pic>
        <p:nvPicPr>
          <p:cNvPr id="2" name="Picture 1">
            <a:extLst>
              <a:ext uri="{FF2B5EF4-FFF2-40B4-BE49-F238E27FC236}">
                <a16:creationId xmlns:a16="http://schemas.microsoft.com/office/drawing/2014/main" id="{99BEE2DE-0A07-4247-9734-669DC4057747}"/>
              </a:ext>
            </a:extLst>
          </p:cNvPr>
          <p:cNvPicPr>
            <a:picLocks noChangeAspect="1"/>
          </p:cNvPicPr>
          <p:nvPr/>
        </p:nvPicPr>
        <p:blipFill>
          <a:blip r:embed="rId3"/>
          <a:stretch>
            <a:fillRect/>
          </a:stretch>
        </p:blipFill>
        <p:spPr>
          <a:xfrm>
            <a:off x="648209" y="3662179"/>
            <a:ext cx="10501423" cy="2680406"/>
          </a:xfrm>
          <a:prstGeom prst="rect">
            <a:avLst/>
          </a:prstGeom>
        </p:spPr>
      </p:pic>
    </p:spTree>
    <p:extLst>
      <p:ext uri="{BB962C8B-B14F-4D97-AF65-F5344CB8AC3E}">
        <p14:creationId xmlns:p14="http://schemas.microsoft.com/office/powerpoint/2010/main" val="4106995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6"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TextBox 3"/>
          <p:cNvSpPr txBox="1"/>
          <p:nvPr/>
        </p:nvSpPr>
        <p:spPr>
          <a:xfrm>
            <a:off x="648930" y="629267"/>
            <a:ext cx="9252154" cy="1016654"/>
          </a:xfrm>
          <a:prstGeom prst="rect">
            <a:avLst/>
          </a:prstGeom>
        </p:spPr>
        <p:txBody>
          <a:bodyPr vert="horz" lIns="91440" tIns="45720" rIns="91440" bIns="45720" rtlCol="0" anchor="t">
            <a:normAutofit fontScale="77500" lnSpcReduction="20000"/>
          </a:bodyPr>
          <a:lstStyle/>
          <a:p>
            <a:pPr>
              <a:spcBef>
                <a:spcPct val="0"/>
              </a:spcBef>
              <a:spcAft>
                <a:spcPts val="600"/>
              </a:spcAft>
            </a:pPr>
            <a:r>
              <a:rPr lang="en-US" sz="4200" dirty="0">
                <a:solidFill>
                  <a:schemeClr val="tx2"/>
                </a:solidFill>
                <a:latin typeface="+mj-lt"/>
                <a:ea typeface="+mj-ea"/>
                <a:cs typeface="+mj-cs"/>
              </a:rPr>
              <a:t>The Way To Present</a:t>
            </a:r>
          </a:p>
          <a:p>
            <a:pPr>
              <a:spcBef>
                <a:spcPct val="0"/>
              </a:spcBef>
              <a:spcAft>
                <a:spcPts val="600"/>
              </a:spcAft>
            </a:pPr>
            <a:r>
              <a:rPr lang="en-US" sz="4200" b="1" u="sng" dirty="0">
                <a:solidFill>
                  <a:schemeClr val="tx2"/>
                </a:solidFill>
                <a:latin typeface="+mj-lt"/>
                <a:ea typeface="+mj-ea"/>
                <a:cs typeface="+mj-cs"/>
              </a:rPr>
              <a:t>The Map Representation</a:t>
            </a:r>
          </a:p>
        </p:txBody>
      </p:sp>
      <p:sp>
        <p:nvSpPr>
          <p:cNvPr id="5" name="TextBox 4"/>
          <p:cNvSpPr txBox="1"/>
          <p:nvPr/>
        </p:nvSpPr>
        <p:spPr>
          <a:xfrm>
            <a:off x="648931" y="2548281"/>
            <a:ext cx="10600316" cy="3658689"/>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dirty="0">
                <a:solidFill>
                  <a:schemeClr val="bg1"/>
                </a:solidFill>
                <a:ea typeface="+mj-ea"/>
                <a:cs typeface="Calibri" panose="020F0502020204030204" pitchFamily="34" charset="0"/>
              </a:rPr>
              <a:t>It represents how many deaths, happened in that area. It is shared on the news feed, So that people can stay attentive.</a:t>
            </a:r>
          </a:p>
        </p:txBody>
      </p:sp>
      <p:sp>
        <p:nvSpPr>
          <p:cNvPr id="10" name="TextBox 9">
            <a:extLst>
              <a:ext uri="{FF2B5EF4-FFF2-40B4-BE49-F238E27FC236}">
                <a16:creationId xmlns:a16="http://schemas.microsoft.com/office/drawing/2014/main" id="{A81FFDAE-8588-2240-97AC-6CE26BFB9615}"/>
              </a:ext>
            </a:extLst>
          </p:cNvPr>
          <p:cNvSpPr txBox="1"/>
          <p:nvPr/>
        </p:nvSpPr>
        <p:spPr>
          <a:xfrm>
            <a:off x="2203554" y="2788170"/>
            <a:ext cx="184731" cy="369332"/>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762B0B49-D863-4074-8B1A-307B2FBE7449}"/>
              </a:ext>
            </a:extLst>
          </p:cNvPr>
          <p:cNvPicPr>
            <a:picLocks noChangeAspect="1"/>
          </p:cNvPicPr>
          <p:nvPr/>
        </p:nvPicPr>
        <p:blipFill>
          <a:blip r:embed="rId3"/>
          <a:stretch>
            <a:fillRect/>
          </a:stretch>
        </p:blipFill>
        <p:spPr>
          <a:xfrm>
            <a:off x="3200400" y="3389862"/>
            <a:ext cx="5864631" cy="3336903"/>
          </a:xfrm>
          <a:prstGeom prst="rect">
            <a:avLst/>
          </a:prstGeom>
        </p:spPr>
      </p:pic>
    </p:spTree>
    <p:extLst>
      <p:ext uri="{BB962C8B-B14F-4D97-AF65-F5344CB8AC3E}">
        <p14:creationId xmlns:p14="http://schemas.microsoft.com/office/powerpoint/2010/main" val="1866202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03622" y="2603716"/>
            <a:ext cx="8493071" cy="1323439"/>
          </a:xfrm>
          <a:prstGeom prst="rect">
            <a:avLst/>
          </a:prstGeom>
          <a:noFill/>
        </p:spPr>
        <p:txBody>
          <a:bodyPr wrap="square" rtlCol="0">
            <a:spAutoFit/>
          </a:bodyPr>
          <a:lstStyle/>
          <a:p>
            <a:r>
              <a:rPr lang="en-US" sz="8000" dirty="0">
                <a:solidFill>
                  <a:srgbClr val="92D050"/>
                </a:solidFill>
                <a:latin typeface="+mj-lt"/>
                <a:cs typeface="Calibri" panose="020F0502020204030204" pitchFamily="34" charset="0"/>
              </a:rPr>
              <a:t>Thank You!</a:t>
            </a:r>
          </a:p>
        </p:txBody>
      </p:sp>
    </p:spTree>
    <p:extLst>
      <p:ext uri="{BB962C8B-B14F-4D97-AF65-F5344CB8AC3E}">
        <p14:creationId xmlns:p14="http://schemas.microsoft.com/office/powerpoint/2010/main" val="6274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1"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TextBox 3"/>
          <p:cNvSpPr txBox="1"/>
          <p:nvPr/>
        </p:nvSpPr>
        <p:spPr>
          <a:xfrm>
            <a:off x="648930" y="629267"/>
            <a:ext cx="9252154" cy="1016654"/>
          </a:xfrm>
          <a:prstGeom prst="rect">
            <a:avLst/>
          </a:prstGeom>
        </p:spPr>
        <p:txBody>
          <a:bodyPr vert="horz" lIns="91440" tIns="45720" rIns="91440" bIns="45720" rtlCol="0" anchor="t">
            <a:normAutofit/>
          </a:bodyPr>
          <a:lstStyle/>
          <a:p>
            <a:pPr>
              <a:spcBef>
                <a:spcPct val="0"/>
              </a:spcBef>
              <a:spcAft>
                <a:spcPts val="600"/>
              </a:spcAft>
            </a:pPr>
            <a:r>
              <a:rPr lang="en-US" sz="4200" b="1" dirty="0">
                <a:solidFill>
                  <a:schemeClr val="tx2"/>
                </a:solidFill>
                <a:latin typeface="+mj-lt"/>
                <a:ea typeface="+mj-ea"/>
                <a:cs typeface="+mj-cs"/>
              </a:rPr>
              <a:t>The Problem Statement</a:t>
            </a:r>
          </a:p>
        </p:txBody>
      </p:sp>
      <p:sp>
        <p:nvSpPr>
          <p:cNvPr id="7" name="TextBox 6"/>
          <p:cNvSpPr txBox="1"/>
          <p:nvPr/>
        </p:nvSpPr>
        <p:spPr>
          <a:xfrm>
            <a:off x="648931" y="2548281"/>
            <a:ext cx="10776754" cy="3658689"/>
          </a:xfrm>
          <a:prstGeom prst="rect">
            <a:avLst/>
          </a:prstGeom>
        </p:spPr>
        <p:txBody>
          <a:bodyPr vert="horz" lIns="91440" tIns="45720" rIns="91440" bIns="45720" rtlCol="0">
            <a:normAutofit/>
          </a:bodyPr>
          <a:lstStyle/>
          <a:p>
            <a:pPr>
              <a:spcBef>
                <a:spcPts val="1000"/>
              </a:spcBef>
              <a:buClr>
                <a:schemeClr val="accent1"/>
              </a:buClr>
              <a:buSzPct val="80000"/>
            </a:pPr>
            <a:endParaRPr lang="en-US" dirty="0">
              <a:solidFill>
                <a:schemeClr val="bg1"/>
              </a:solidFill>
              <a:latin typeface="Calibri" panose="020F0502020204030204" pitchFamily="34" charset="0"/>
              <a:ea typeface="+mj-ea"/>
              <a:cs typeface="Calibri" panose="020F0502020204030204" pitchFamily="34" charset="0"/>
            </a:endParaRPr>
          </a:p>
          <a:p>
            <a:pPr>
              <a:spcBef>
                <a:spcPts val="1000"/>
              </a:spcBef>
              <a:buClr>
                <a:schemeClr val="accent1"/>
              </a:buClr>
              <a:buSzPct val="80000"/>
              <a:buFont typeface="Wingdings 3" charset="2"/>
              <a:buChar char=""/>
            </a:pPr>
            <a:endParaRPr lang="en-US" dirty="0">
              <a:solidFill>
                <a:schemeClr val="bg1"/>
              </a:solidFill>
              <a:latin typeface="Calibri" panose="020F0502020204030204" pitchFamily="34" charset="0"/>
              <a:ea typeface="+mj-ea"/>
              <a:cs typeface="Calibri" panose="020F0502020204030204" pitchFamily="34" charset="0"/>
            </a:endParaRPr>
          </a:p>
        </p:txBody>
      </p:sp>
      <p:sp>
        <p:nvSpPr>
          <p:cNvPr id="8" name="TextBox 7">
            <a:extLst>
              <a:ext uri="{FF2B5EF4-FFF2-40B4-BE49-F238E27FC236}">
                <a16:creationId xmlns:a16="http://schemas.microsoft.com/office/drawing/2014/main" id="{CC129A92-D73A-3A4E-9007-3AAA943F8AEC}"/>
              </a:ext>
            </a:extLst>
          </p:cNvPr>
          <p:cNvSpPr txBox="1"/>
          <p:nvPr/>
        </p:nvSpPr>
        <p:spPr>
          <a:xfrm>
            <a:off x="648209" y="2173656"/>
            <a:ext cx="8058196" cy="44079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solidFill>
                  <a:schemeClr val="bg1"/>
                </a:solidFill>
              </a:rPr>
              <a:t>Deaths Happen, and goes unchecked.</a:t>
            </a:r>
          </a:p>
          <a:p>
            <a:pPr marL="285750" indent="-285750">
              <a:lnSpc>
                <a:spcPct val="200000"/>
              </a:lnSpc>
              <a:buFont typeface="Arial" panose="020B0604020202020204" pitchFamily="34" charset="0"/>
              <a:buChar char="•"/>
            </a:pPr>
            <a:r>
              <a:rPr lang="en-US" sz="2400" dirty="0">
                <a:solidFill>
                  <a:schemeClr val="bg1"/>
                </a:solidFill>
              </a:rPr>
              <a:t>According to Wikipedia, 6775 people die on an average every day.</a:t>
            </a:r>
          </a:p>
          <a:p>
            <a:pPr marL="285750" indent="-285750">
              <a:lnSpc>
                <a:spcPct val="200000"/>
              </a:lnSpc>
              <a:buFont typeface="Arial" panose="020B0604020202020204" pitchFamily="34" charset="0"/>
              <a:buChar char="•"/>
            </a:pPr>
            <a:r>
              <a:rPr lang="en-US" sz="2400" dirty="0">
                <a:solidFill>
                  <a:schemeClr val="bg1"/>
                </a:solidFill>
              </a:rPr>
              <a:t>Among these 6775, half of them are dead because of carelessness, lack of security or lack of awareness.</a:t>
            </a:r>
          </a:p>
        </p:txBody>
      </p:sp>
      <p:pic>
        <p:nvPicPr>
          <p:cNvPr id="5" name="Picture 4">
            <a:extLst>
              <a:ext uri="{FF2B5EF4-FFF2-40B4-BE49-F238E27FC236}">
                <a16:creationId xmlns:a16="http://schemas.microsoft.com/office/drawing/2014/main" id="{7779FFD3-AB12-4257-83AB-115C0A1F6B7F}"/>
              </a:ext>
            </a:extLst>
          </p:cNvPr>
          <p:cNvPicPr>
            <a:picLocks noChangeAspect="1"/>
          </p:cNvPicPr>
          <p:nvPr/>
        </p:nvPicPr>
        <p:blipFill>
          <a:blip r:embed="rId3"/>
          <a:stretch>
            <a:fillRect/>
          </a:stretch>
        </p:blipFill>
        <p:spPr>
          <a:xfrm>
            <a:off x="8539522" y="2548280"/>
            <a:ext cx="3663261" cy="4309720"/>
          </a:xfrm>
          <a:prstGeom prst="rect">
            <a:avLst/>
          </a:prstGeom>
        </p:spPr>
      </p:pic>
    </p:spTree>
    <p:extLst>
      <p:ext uri="{BB962C8B-B14F-4D97-AF65-F5344CB8AC3E}">
        <p14:creationId xmlns:p14="http://schemas.microsoft.com/office/powerpoint/2010/main" val="1324915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6"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TextBox 3"/>
          <p:cNvSpPr txBox="1"/>
          <p:nvPr/>
        </p:nvSpPr>
        <p:spPr>
          <a:xfrm>
            <a:off x="648930" y="629267"/>
            <a:ext cx="9252154" cy="1016654"/>
          </a:xfrm>
          <a:prstGeom prst="rect">
            <a:avLst/>
          </a:prstGeom>
        </p:spPr>
        <p:txBody>
          <a:bodyPr vert="horz" lIns="91440" tIns="45720" rIns="91440" bIns="45720" rtlCol="0" anchor="t">
            <a:normAutofit/>
          </a:bodyPr>
          <a:lstStyle/>
          <a:p>
            <a:pPr>
              <a:spcBef>
                <a:spcPct val="0"/>
              </a:spcBef>
              <a:spcAft>
                <a:spcPts val="600"/>
              </a:spcAft>
            </a:pPr>
            <a:r>
              <a:rPr lang="en-US" sz="4400" b="1" dirty="0"/>
              <a:t>The Problem Statement</a:t>
            </a:r>
            <a:endParaRPr lang="en-US" sz="4200" dirty="0">
              <a:solidFill>
                <a:schemeClr val="tx2"/>
              </a:solidFill>
              <a:latin typeface="+mj-lt"/>
              <a:ea typeface="+mj-ea"/>
              <a:cs typeface="+mj-cs"/>
            </a:endParaRPr>
          </a:p>
        </p:txBody>
      </p:sp>
      <p:sp>
        <p:nvSpPr>
          <p:cNvPr id="5" name="TextBox 4"/>
          <p:cNvSpPr txBox="1"/>
          <p:nvPr/>
        </p:nvSpPr>
        <p:spPr>
          <a:xfrm>
            <a:off x="648929" y="2686416"/>
            <a:ext cx="10841663" cy="3658689"/>
          </a:xfrm>
          <a:prstGeom prst="rect">
            <a:avLst/>
          </a:prstGeom>
        </p:spPr>
        <p:txBody>
          <a:bodyPr vert="horz" lIns="91440" tIns="45720" rIns="91440" bIns="45720" rtlCol="0">
            <a:normAutofit fontScale="62500" lnSpcReduction="20000"/>
          </a:bodyPr>
          <a:lstStyle/>
          <a:p>
            <a:pPr marL="285750" indent="-285750">
              <a:lnSpc>
                <a:spcPct val="220000"/>
              </a:lnSpc>
              <a:buFont typeface="Arial" panose="020B0604020202020204" pitchFamily="34" charset="0"/>
              <a:buChar char="•"/>
            </a:pPr>
            <a:r>
              <a:rPr lang="en-US" sz="3800" dirty="0">
                <a:solidFill>
                  <a:schemeClr val="bg1"/>
                </a:solidFill>
              </a:rPr>
              <a:t>We choose this topic, So we can dig deeper in the reasons of death. </a:t>
            </a:r>
          </a:p>
          <a:p>
            <a:pPr marL="285750" indent="-285750">
              <a:lnSpc>
                <a:spcPct val="220000"/>
              </a:lnSpc>
              <a:buFont typeface="Arial" panose="020B0604020202020204" pitchFamily="34" charset="0"/>
              <a:buChar char="•"/>
            </a:pPr>
            <a:r>
              <a:rPr lang="en-US" sz="3800" dirty="0">
                <a:solidFill>
                  <a:schemeClr val="bg1"/>
                </a:solidFill>
              </a:rPr>
              <a:t>To provide proper sources, information and protection.</a:t>
            </a:r>
          </a:p>
          <a:p>
            <a:pPr marL="285750" indent="-285750">
              <a:lnSpc>
                <a:spcPct val="220000"/>
              </a:lnSpc>
              <a:buFont typeface="Arial" panose="020B0604020202020204" pitchFamily="34" charset="0"/>
              <a:buChar char="•"/>
            </a:pPr>
            <a:r>
              <a:rPr lang="en-US" sz="3800" dirty="0">
                <a:solidFill>
                  <a:schemeClr val="bg1"/>
                </a:solidFill>
              </a:rPr>
              <a:t> To care about the people who are a victim, or who can be.</a:t>
            </a:r>
          </a:p>
          <a:p>
            <a:pPr marL="285750" indent="-285750">
              <a:lnSpc>
                <a:spcPct val="220000"/>
              </a:lnSpc>
              <a:buFont typeface="Arial" panose="020B0604020202020204" pitchFamily="34" charset="0"/>
              <a:buChar char="•"/>
            </a:pPr>
            <a:r>
              <a:rPr lang="en-US" sz="3800" dirty="0">
                <a:solidFill>
                  <a:schemeClr val="bg1"/>
                </a:solidFill>
              </a:rPr>
              <a:t>To assure them that DeathStats is working for them.</a:t>
            </a:r>
          </a:p>
          <a:p>
            <a:pPr>
              <a:lnSpc>
                <a:spcPct val="90000"/>
              </a:lnSpc>
              <a:spcBef>
                <a:spcPts val="1000"/>
              </a:spcBef>
              <a:buClr>
                <a:schemeClr val="accent1"/>
              </a:buClr>
              <a:buSzPct val="80000"/>
            </a:pPr>
            <a:endParaRPr lang="en-US" sz="1600" dirty="0">
              <a:solidFill>
                <a:schemeClr val="bg1"/>
              </a:solidFill>
              <a:latin typeface="Calibri" panose="020F0502020204030204" pitchFamily="34" charset="0"/>
              <a:ea typeface="+mj-ea"/>
              <a:cs typeface="Calibri" panose="020F0502020204030204" pitchFamily="34" charset="0"/>
            </a:endParaRPr>
          </a:p>
        </p:txBody>
      </p:sp>
      <p:pic>
        <p:nvPicPr>
          <p:cNvPr id="7" name="Picture 6">
            <a:extLst>
              <a:ext uri="{FF2B5EF4-FFF2-40B4-BE49-F238E27FC236}">
                <a16:creationId xmlns:a16="http://schemas.microsoft.com/office/drawing/2014/main" id="{CE078B06-8811-48A2-BC6B-9A8E6778DAF1}"/>
              </a:ext>
            </a:extLst>
          </p:cNvPr>
          <p:cNvPicPr>
            <a:picLocks noChangeAspect="1"/>
          </p:cNvPicPr>
          <p:nvPr/>
        </p:nvPicPr>
        <p:blipFill>
          <a:blip r:embed="rId3"/>
          <a:stretch>
            <a:fillRect/>
          </a:stretch>
        </p:blipFill>
        <p:spPr>
          <a:xfrm>
            <a:off x="8777665" y="5719889"/>
            <a:ext cx="3414335" cy="1138111"/>
          </a:xfrm>
          <a:prstGeom prst="rect">
            <a:avLst/>
          </a:prstGeom>
        </p:spPr>
      </p:pic>
    </p:spTree>
    <p:extLst>
      <p:ext uri="{BB962C8B-B14F-4D97-AF65-F5344CB8AC3E}">
        <p14:creationId xmlns:p14="http://schemas.microsoft.com/office/powerpoint/2010/main" val="304189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91B9CC-AE8F-46BD-9A6C-E8CCB026EC59}"/>
              </a:ext>
            </a:extLst>
          </p:cNvPr>
          <p:cNvPicPr>
            <a:picLocks noChangeAspect="1"/>
          </p:cNvPicPr>
          <p:nvPr/>
        </p:nvPicPr>
        <p:blipFill>
          <a:blip r:embed="rId3"/>
          <a:stretch>
            <a:fillRect/>
          </a:stretch>
        </p:blipFill>
        <p:spPr>
          <a:xfrm>
            <a:off x="1" y="0"/>
            <a:ext cx="12192000" cy="6858000"/>
          </a:xfrm>
          <a:prstGeom prst="rect">
            <a:avLst/>
          </a:prstGeom>
        </p:spPr>
      </p:pic>
      <p:sp>
        <p:nvSpPr>
          <p:cNvPr id="6" name="TextBox 5">
            <a:extLst>
              <a:ext uri="{FF2B5EF4-FFF2-40B4-BE49-F238E27FC236}">
                <a16:creationId xmlns:a16="http://schemas.microsoft.com/office/drawing/2014/main" id="{1394FC1D-CB56-4B53-8A07-DAF03208E2C1}"/>
              </a:ext>
            </a:extLst>
          </p:cNvPr>
          <p:cNvSpPr txBox="1"/>
          <p:nvPr/>
        </p:nvSpPr>
        <p:spPr>
          <a:xfrm>
            <a:off x="244549" y="1414131"/>
            <a:ext cx="2966484" cy="461665"/>
          </a:xfrm>
          <a:prstGeom prst="rect">
            <a:avLst/>
          </a:prstGeom>
          <a:noFill/>
        </p:spPr>
        <p:txBody>
          <a:bodyPr wrap="square" rtlCol="0">
            <a:spAutoFit/>
          </a:bodyPr>
          <a:lstStyle/>
          <a:p>
            <a:r>
              <a:rPr lang="en-US" sz="2400" b="1" u="sng" dirty="0">
                <a:solidFill>
                  <a:schemeClr val="bg1"/>
                </a:solidFill>
              </a:rPr>
              <a:t>The Object Model</a:t>
            </a:r>
          </a:p>
        </p:txBody>
      </p:sp>
    </p:spTree>
    <p:extLst>
      <p:ext uri="{BB962C8B-B14F-4D97-AF65-F5344CB8AC3E}">
        <p14:creationId xmlns:p14="http://schemas.microsoft.com/office/powerpoint/2010/main" val="397720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6"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TextBox 3"/>
          <p:cNvSpPr txBox="1"/>
          <p:nvPr/>
        </p:nvSpPr>
        <p:spPr>
          <a:xfrm>
            <a:off x="648930" y="629267"/>
            <a:ext cx="9252154" cy="1016654"/>
          </a:xfrm>
          <a:prstGeom prst="rect">
            <a:avLst/>
          </a:prstGeom>
        </p:spPr>
        <p:txBody>
          <a:bodyPr vert="horz" lIns="91440" tIns="45720" rIns="91440" bIns="45720" rtlCol="0" anchor="t">
            <a:normAutofit/>
          </a:bodyPr>
          <a:lstStyle/>
          <a:p>
            <a:pPr>
              <a:spcBef>
                <a:spcPct val="0"/>
              </a:spcBef>
              <a:spcAft>
                <a:spcPts val="600"/>
              </a:spcAft>
            </a:pPr>
            <a:r>
              <a:rPr lang="en-US" sz="4200" dirty="0">
                <a:solidFill>
                  <a:schemeClr val="tx2"/>
                </a:solidFill>
                <a:latin typeface="+mj-lt"/>
                <a:ea typeface="+mj-ea"/>
                <a:cs typeface="+mj-cs"/>
              </a:rPr>
              <a:t>The Approach</a:t>
            </a:r>
          </a:p>
        </p:txBody>
      </p:sp>
      <p:sp>
        <p:nvSpPr>
          <p:cNvPr id="5" name="TextBox 4"/>
          <p:cNvSpPr txBox="1"/>
          <p:nvPr/>
        </p:nvSpPr>
        <p:spPr>
          <a:xfrm>
            <a:off x="887893" y="3163300"/>
            <a:ext cx="10533190" cy="3658689"/>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r>
              <a:rPr lang="en-US" sz="2400" dirty="0">
                <a:solidFill>
                  <a:schemeClr val="bg1"/>
                </a:solidFill>
                <a:latin typeface="Calibri" panose="020F0502020204030204" pitchFamily="34" charset="0"/>
                <a:ea typeface="+mj-ea"/>
                <a:cs typeface="Calibri" panose="020F0502020204030204" pitchFamily="34" charset="0"/>
              </a:rPr>
              <a:t>We are having an ecosystem, with different networks and among them we have 3 Enterprises. </a:t>
            </a:r>
          </a:p>
          <a:p>
            <a:pPr>
              <a:lnSpc>
                <a:spcPct val="90000"/>
              </a:lnSpc>
              <a:spcBef>
                <a:spcPts val="1000"/>
              </a:spcBef>
              <a:buClr>
                <a:schemeClr val="accent1"/>
              </a:buClr>
              <a:buSzPct val="80000"/>
            </a:pPr>
            <a:endParaRPr lang="en-US" sz="2400" dirty="0">
              <a:solidFill>
                <a:schemeClr val="bg1"/>
              </a:solidFill>
              <a:latin typeface="Calibri" panose="020F0502020204030204" pitchFamily="34" charset="0"/>
              <a:ea typeface="+mj-ea"/>
              <a:cs typeface="Calibri" panose="020F0502020204030204" pitchFamily="34" charset="0"/>
            </a:endParaRPr>
          </a:p>
        </p:txBody>
      </p:sp>
      <p:sp>
        <p:nvSpPr>
          <p:cNvPr id="2" name="Rectangle 1">
            <a:extLst>
              <a:ext uri="{FF2B5EF4-FFF2-40B4-BE49-F238E27FC236}">
                <a16:creationId xmlns:a16="http://schemas.microsoft.com/office/drawing/2014/main" id="{2524749B-4C7B-4ABC-989F-35E759CA0C2D}"/>
              </a:ext>
            </a:extLst>
          </p:cNvPr>
          <p:cNvSpPr/>
          <p:nvPr/>
        </p:nvSpPr>
        <p:spPr>
          <a:xfrm>
            <a:off x="887893" y="2259011"/>
            <a:ext cx="2356735" cy="713400"/>
          </a:xfrm>
          <a:prstGeom prst="rect">
            <a:avLst/>
          </a:prstGeom>
        </p:spPr>
        <p:txBody>
          <a:bodyPr wrap="none">
            <a:spAutoFit/>
          </a:bodyPr>
          <a:lstStyle/>
          <a:p>
            <a:pPr>
              <a:lnSpc>
                <a:spcPct val="200000"/>
              </a:lnSpc>
            </a:pPr>
            <a:r>
              <a:rPr lang="en-US" sz="2400" b="1" u="sng" dirty="0">
                <a:solidFill>
                  <a:schemeClr val="bg1"/>
                </a:solidFill>
              </a:rPr>
              <a:t>The Enterprises</a:t>
            </a:r>
          </a:p>
        </p:txBody>
      </p:sp>
      <p:pic>
        <p:nvPicPr>
          <p:cNvPr id="6" name="Picture 5">
            <a:extLst>
              <a:ext uri="{FF2B5EF4-FFF2-40B4-BE49-F238E27FC236}">
                <a16:creationId xmlns:a16="http://schemas.microsoft.com/office/drawing/2014/main" id="{DF758EFF-3F5C-4795-8029-51A980DE09A7}"/>
              </a:ext>
            </a:extLst>
          </p:cNvPr>
          <p:cNvPicPr>
            <a:picLocks noChangeAspect="1"/>
          </p:cNvPicPr>
          <p:nvPr/>
        </p:nvPicPr>
        <p:blipFill>
          <a:blip r:embed="rId3"/>
          <a:stretch>
            <a:fillRect/>
          </a:stretch>
        </p:blipFill>
        <p:spPr>
          <a:xfrm>
            <a:off x="2511846" y="4448393"/>
            <a:ext cx="7489335" cy="1254863"/>
          </a:xfrm>
          <a:prstGeom prst="rect">
            <a:avLst/>
          </a:prstGeom>
        </p:spPr>
      </p:pic>
    </p:spTree>
    <p:extLst>
      <p:ext uri="{BB962C8B-B14F-4D97-AF65-F5344CB8AC3E}">
        <p14:creationId xmlns:p14="http://schemas.microsoft.com/office/powerpoint/2010/main" val="188966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6"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TextBox 3"/>
          <p:cNvSpPr txBox="1"/>
          <p:nvPr/>
        </p:nvSpPr>
        <p:spPr>
          <a:xfrm>
            <a:off x="648930" y="629267"/>
            <a:ext cx="9252154" cy="1016654"/>
          </a:xfrm>
          <a:prstGeom prst="rect">
            <a:avLst/>
          </a:prstGeom>
        </p:spPr>
        <p:txBody>
          <a:bodyPr vert="horz" lIns="91440" tIns="45720" rIns="91440" bIns="45720" rtlCol="0" anchor="t">
            <a:normAutofit/>
          </a:bodyPr>
          <a:lstStyle/>
          <a:p>
            <a:pPr>
              <a:spcBef>
                <a:spcPct val="0"/>
              </a:spcBef>
              <a:spcAft>
                <a:spcPts val="600"/>
              </a:spcAft>
            </a:pPr>
            <a:r>
              <a:rPr lang="en-US" sz="4200" dirty="0">
                <a:solidFill>
                  <a:schemeClr val="tx2"/>
                </a:solidFill>
                <a:latin typeface="+mj-lt"/>
                <a:ea typeface="+mj-ea"/>
                <a:cs typeface="+mj-cs"/>
              </a:rPr>
              <a:t>The Approach</a:t>
            </a:r>
          </a:p>
        </p:txBody>
      </p:sp>
      <p:sp>
        <p:nvSpPr>
          <p:cNvPr id="5" name="TextBox 4"/>
          <p:cNvSpPr txBox="1"/>
          <p:nvPr/>
        </p:nvSpPr>
        <p:spPr>
          <a:xfrm>
            <a:off x="887893" y="3163300"/>
            <a:ext cx="10533190" cy="3658689"/>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endParaRPr lang="en-US" sz="2400" dirty="0">
              <a:solidFill>
                <a:schemeClr val="bg1"/>
              </a:solidFill>
              <a:latin typeface="Calibri" panose="020F0502020204030204" pitchFamily="34" charset="0"/>
              <a:ea typeface="+mj-ea"/>
              <a:cs typeface="Calibri" panose="020F0502020204030204" pitchFamily="34" charset="0"/>
            </a:endParaRPr>
          </a:p>
        </p:txBody>
      </p:sp>
      <p:sp>
        <p:nvSpPr>
          <p:cNvPr id="2" name="Rectangle 1">
            <a:extLst>
              <a:ext uri="{FF2B5EF4-FFF2-40B4-BE49-F238E27FC236}">
                <a16:creationId xmlns:a16="http://schemas.microsoft.com/office/drawing/2014/main" id="{2524749B-4C7B-4ABC-989F-35E759CA0C2D}"/>
              </a:ext>
            </a:extLst>
          </p:cNvPr>
          <p:cNvSpPr/>
          <p:nvPr/>
        </p:nvSpPr>
        <p:spPr>
          <a:xfrm>
            <a:off x="281837" y="1873196"/>
            <a:ext cx="5115503" cy="713400"/>
          </a:xfrm>
          <a:prstGeom prst="rect">
            <a:avLst/>
          </a:prstGeom>
        </p:spPr>
        <p:txBody>
          <a:bodyPr wrap="none">
            <a:spAutoFit/>
          </a:bodyPr>
          <a:lstStyle/>
          <a:p>
            <a:pPr>
              <a:lnSpc>
                <a:spcPct val="200000"/>
              </a:lnSpc>
            </a:pPr>
            <a:r>
              <a:rPr lang="en-US" sz="2400" b="1" u="sng" dirty="0">
                <a:solidFill>
                  <a:schemeClr val="bg1"/>
                </a:solidFill>
              </a:rPr>
              <a:t>The Death Verification Enterprises</a:t>
            </a:r>
          </a:p>
        </p:txBody>
      </p:sp>
      <p:pic>
        <p:nvPicPr>
          <p:cNvPr id="8" name="Picture 7">
            <a:extLst>
              <a:ext uri="{FF2B5EF4-FFF2-40B4-BE49-F238E27FC236}">
                <a16:creationId xmlns:a16="http://schemas.microsoft.com/office/drawing/2014/main" id="{E3DE7F9F-A58A-410D-A180-F847467AE1FB}"/>
              </a:ext>
            </a:extLst>
          </p:cNvPr>
          <p:cNvPicPr>
            <a:picLocks noChangeAspect="1"/>
          </p:cNvPicPr>
          <p:nvPr/>
        </p:nvPicPr>
        <p:blipFill>
          <a:blip r:embed="rId3"/>
          <a:stretch>
            <a:fillRect/>
          </a:stretch>
        </p:blipFill>
        <p:spPr>
          <a:xfrm>
            <a:off x="347021" y="2706442"/>
            <a:ext cx="3087295" cy="3872054"/>
          </a:xfrm>
          <a:prstGeom prst="rect">
            <a:avLst/>
          </a:prstGeom>
        </p:spPr>
      </p:pic>
      <p:sp>
        <p:nvSpPr>
          <p:cNvPr id="9" name="TextBox 8">
            <a:extLst>
              <a:ext uri="{FF2B5EF4-FFF2-40B4-BE49-F238E27FC236}">
                <a16:creationId xmlns:a16="http://schemas.microsoft.com/office/drawing/2014/main" id="{8C57DF9B-848C-49CE-93F2-D88987C9CA16}"/>
              </a:ext>
            </a:extLst>
          </p:cNvPr>
          <p:cNvSpPr txBox="1"/>
          <p:nvPr/>
        </p:nvSpPr>
        <p:spPr>
          <a:xfrm>
            <a:off x="2142385" y="2811652"/>
            <a:ext cx="9702594" cy="707886"/>
          </a:xfrm>
          <a:prstGeom prst="rect">
            <a:avLst/>
          </a:prstGeom>
          <a:noFill/>
        </p:spPr>
        <p:txBody>
          <a:bodyPr wrap="square" rtlCol="0">
            <a:spAutoFit/>
          </a:bodyPr>
          <a:lstStyle/>
          <a:p>
            <a:r>
              <a:rPr lang="en-US" sz="2000" dirty="0">
                <a:solidFill>
                  <a:schemeClr val="bg1"/>
                </a:solidFill>
              </a:rPr>
              <a:t>The Death Verification Team is responsible for collecting the data of dead People and sending to further Enterprises.</a:t>
            </a:r>
          </a:p>
        </p:txBody>
      </p:sp>
      <p:sp>
        <p:nvSpPr>
          <p:cNvPr id="11" name="TextBox 10">
            <a:extLst>
              <a:ext uri="{FF2B5EF4-FFF2-40B4-BE49-F238E27FC236}">
                <a16:creationId xmlns:a16="http://schemas.microsoft.com/office/drawing/2014/main" id="{56FB3300-7D6B-4B7D-AFEF-F9CACBF42D00}"/>
              </a:ext>
            </a:extLst>
          </p:cNvPr>
          <p:cNvSpPr txBox="1"/>
          <p:nvPr/>
        </p:nvSpPr>
        <p:spPr>
          <a:xfrm>
            <a:off x="3657599" y="4178595"/>
            <a:ext cx="7646507" cy="646331"/>
          </a:xfrm>
          <a:prstGeom prst="rect">
            <a:avLst/>
          </a:prstGeom>
          <a:noFill/>
        </p:spPr>
        <p:txBody>
          <a:bodyPr wrap="square" rtlCol="0">
            <a:spAutoFit/>
          </a:bodyPr>
          <a:lstStyle/>
          <a:p>
            <a:r>
              <a:rPr lang="en-US" dirty="0">
                <a:solidFill>
                  <a:schemeClr val="bg1"/>
                </a:solidFill>
              </a:rPr>
              <a:t>The mortuary organization gets the dead person data, and transfers it to the Death Certification Team. </a:t>
            </a:r>
          </a:p>
        </p:txBody>
      </p:sp>
      <p:sp>
        <p:nvSpPr>
          <p:cNvPr id="15" name="TextBox 14">
            <a:extLst>
              <a:ext uri="{FF2B5EF4-FFF2-40B4-BE49-F238E27FC236}">
                <a16:creationId xmlns:a16="http://schemas.microsoft.com/office/drawing/2014/main" id="{E3CFC24A-DA1A-49BB-AE77-87CAC0BCBE9B}"/>
              </a:ext>
            </a:extLst>
          </p:cNvPr>
          <p:cNvSpPr txBox="1"/>
          <p:nvPr/>
        </p:nvSpPr>
        <p:spPr>
          <a:xfrm>
            <a:off x="3781336" y="5681769"/>
            <a:ext cx="6783572" cy="923330"/>
          </a:xfrm>
          <a:prstGeom prst="rect">
            <a:avLst/>
          </a:prstGeom>
          <a:noFill/>
        </p:spPr>
        <p:txBody>
          <a:bodyPr wrap="square" rtlCol="0">
            <a:spAutoFit/>
          </a:bodyPr>
          <a:lstStyle/>
          <a:p>
            <a:r>
              <a:rPr lang="en-US" dirty="0">
                <a:solidFill>
                  <a:schemeClr val="bg1"/>
                </a:solidFill>
              </a:rPr>
              <a:t>The Death Certification Team transfer the request to DeathStats. Both Mortuary and DCT team are sharing a DeathRegisterRequest Work Request.</a:t>
            </a:r>
          </a:p>
        </p:txBody>
      </p:sp>
    </p:spTree>
    <p:extLst>
      <p:ext uri="{BB962C8B-B14F-4D97-AF65-F5344CB8AC3E}">
        <p14:creationId xmlns:p14="http://schemas.microsoft.com/office/powerpoint/2010/main" val="312819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6"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TextBox 3"/>
          <p:cNvSpPr txBox="1"/>
          <p:nvPr/>
        </p:nvSpPr>
        <p:spPr>
          <a:xfrm>
            <a:off x="648930" y="629267"/>
            <a:ext cx="9252154" cy="1016654"/>
          </a:xfrm>
          <a:prstGeom prst="rect">
            <a:avLst/>
          </a:prstGeom>
        </p:spPr>
        <p:txBody>
          <a:bodyPr vert="horz" lIns="91440" tIns="45720" rIns="91440" bIns="45720" rtlCol="0" anchor="t">
            <a:normAutofit/>
          </a:bodyPr>
          <a:lstStyle/>
          <a:p>
            <a:pPr>
              <a:spcBef>
                <a:spcPct val="0"/>
              </a:spcBef>
              <a:spcAft>
                <a:spcPts val="600"/>
              </a:spcAft>
            </a:pPr>
            <a:r>
              <a:rPr lang="en-US" sz="4200" dirty="0">
                <a:solidFill>
                  <a:schemeClr val="tx2"/>
                </a:solidFill>
                <a:latin typeface="+mj-lt"/>
                <a:ea typeface="+mj-ea"/>
                <a:cs typeface="+mj-cs"/>
              </a:rPr>
              <a:t>The Approach</a:t>
            </a:r>
          </a:p>
        </p:txBody>
      </p:sp>
      <p:sp>
        <p:nvSpPr>
          <p:cNvPr id="5" name="TextBox 4"/>
          <p:cNvSpPr txBox="1"/>
          <p:nvPr/>
        </p:nvSpPr>
        <p:spPr>
          <a:xfrm>
            <a:off x="887893" y="3163300"/>
            <a:ext cx="10533190" cy="3658689"/>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endParaRPr lang="en-US" sz="2400" dirty="0">
              <a:solidFill>
                <a:schemeClr val="bg1"/>
              </a:solidFill>
              <a:latin typeface="Calibri" panose="020F0502020204030204" pitchFamily="34" charset="0"/>
              <a:ea typeface="+mj-ea"/>
              <a:cs typeface="Calibri" panose="020F0502020204030204" pitchFamily="34" charset="0"/>
            </a:endParaRPr>
          </a:p>
        </p:txBody>
      </p:sp>
      <p:sp>
        <p:nvSpPr>
          <p:cNvPr id="2" name="Rectangle 1">
            <a:extLst>
              <a:ext uri="{FF2B5EF4-FFF2-40B4-BE49-F238E27FC236}">
                <a16:creationId xmlns:a16="http://schemas.microsoft.com/office/drawing/2014/main" id="{2524749B-4C7B-4ABC-989F-35E759CA0C2D}"/>
              </a:ext>
            </a:extLst>
          </p:cNvPr>
          <p:cNvSpPr/>
          <p:nvPr/>
        </p:nvSpPr>
        <p:spPr>
          <a:xfrm>
            <a:off x="648930" y="950527"/>
            <a:ext cx="3448380" cy="713400"/>
          </a:xfrm>
          <a:prstGeom prst="rect">
            <a:avLst/>
          </a:prstGeom>
        </p:spPr>
        <p:txBody>
          <a:bodyPr wrap="none">
            <a:spAutoFit/>
          </a:bodyPr>
          <a:lstStyle/>
          <a:p>
            <a:pPr>
              <a:lnSpc>
                <a:spcPct val="200000"/>
              </a:lnSpc>
            </a:pPr>
            <a:r>
              <a:rPr lang="en-US" sz="2400" b="1" u="sng" dirty="0">
                <a:solidFill>
                  <a:schemeClr val="bg1"/>
                </a:solidFill>
              </a:rPr>
              <a:t>The DCT Organisation </a:t>
            </a:r>
          </a:p>
        </p:txBody>
      </p:sp>
      <p:sp>
        <p:nvSpPr>
          <p:cNvPr id="9" name="TextBox 8">
            <a:extLst>
              <a:ext uri="{FF2B5EF4-FFF2-40B4-BE49-F238E27FC236}">
                <a16:creationId xmlns:a16="http://schemas.microsoft.com/office/drawing/2014/main" id="{8C57DF9B-848C-49CE-93F2-D88987C9CA16}"/>
              </a:ext>
            </a:extLst>
          </p:cNvPr>
          <p:cNvSpPr txBox="1"/>
          <p:nvPr/>
        </p:nvSpPr>
        <p:spPr>
          <a:xfrm>
            <a:off x="3949919" y="3536300"/>
            <a:ext cx="9702594" cy="400110"/>
          </a:xfrm>
          <a:prstGeom prst="rect">
            <a:avLst/>
          </a:prstGeom>
          <a:noFill/>
        </p:spPr>
        <p:txBody>
          <a:bodyPr wrap="square" rtlCol="0">
            <a:spAutoFit/>
          </a:bodyPr>
          <a:lstStyle/>
          <a:p>
            <a:endParaRPr lang="en-US" sz="2000" dirty="0">
              <a:solidFill>
                <a:schemeClr val="bg1"/>
              </a:solidFill>
            </a:endParaRPr>
          </a:p>
        </p:txBody>
      </p:sp>
      <p:sp>
        <p:nvSpPr>
          <p:cNvPr id="11" name="TextBox 10">
            <a:extLst>
              <a:ext uri="{FF2B5EF4-FFF2-40B4-BE49-F238E27FC236}">
                <a16:creationId xmlns:a16="http://schemas.microsoft.com/office/drawing/2014/main" id="{56FB3300-7D6B-4B7D-AFEF-F9CACBF42D00}"/>
              </a:ext>
            </a:extLst>
          </p:cNvPr>
          <p:cNvSpPr txBox="1"/>
          <p:nvPr/>
        </p:nvSpPr>
        <p:spPr>
          <a:xfrm>
            <a:off x="3657599" y="4178595"/>
            <a:ext cx="7646507" cy="369332"/>
          </a:xfrm>
          <a:prstGeom prst="rect">
            <a:avLst/>
          </a:prstGeom>
          <a:noFill/>
        </p:spPr>
        <p:txBody>
          <a:bodyPr wrap="square" rtlCol="0">
            <a:spAutoFit/>
          </a:bodyPr>
          <a:lstStyle/>
          <a:p>
            <a:endParaRPr lang="en-US" dirty="0">
              <a:solidFill>
                <a:schemeClr val="bg1"/>
              </a:solidFill>
            </a:endParaRPr>
          </a:p>
        </p:txBody>
      </p:sp>
      <p:sp>
        <p:nvSpPr>
          <p:cNvPr id="15" name="TextBox 14">
            <a:extLst>
              <a:ext uri="{FF2B5EF4-FFF2-40B4-BE49-F238E27FC236}">
                <a16:creationId xmlns:a16="http://schemas.microsoft.com/office/drawing/2014/main" id="{E3CFC24A-DA1A-49BB-AE77-87CAC0BCBE9B}"/>
              </a:ext>
            </a:extLst>
          </p:cNvPr>
          <p:cNvSpPr txBox="1"/>
          <p:nvPr/>
        </p:nvSpPr>
        <p:spPr>
          <a:xfrm>
            <a:off x="463976" y="2247526"/>
            <a:ext cx="10533189" cy="923330"/>
          </a:xfrm>
          <a:prstGeom prst="rect">
            <a:avLst/>
          </a:prstGeom>
          <a:noFill/>
        </p:spPr>
        <p:txBody>
          <a:bodyPr wrap="square" rtlCol="0">
            <a:spAutoFit/>
          </a:bodyPr>
          <a:lstStyle/>
          <a:p>
            <a:r>
              <a:rPr lang="en-US" dirty="0">
                <a:solidFill>
                  <a:schemeClr val="bg1"/>
                </a:solidFill>
              </a:rPr>
              <a:t>The Death Certification sends the data to the DeathStats, but sometimes they send the data to Government Enterprise, Income Checker organization.  It depends on the Dependents, If Dependents are more than 2 than send to income Organization to grant some money.</a:t>
            </a:r>
          </a:p>
        </p:txBody>
      </p:sp>
      <p:sp>
        <p:nvSpPr>
          <p:cNvPr id="17" name="TextBox 16">
            <a:extLst>
              <a:ext uri="{FF2B5EF4-FFF2-40B4-BE49-F238E27FC236}">
                <a16:creationId xmlns:a16="http://schemas.microsoft.com/office/drawing/2014/main" id="{90E030F9-0CB4-41B9-BFE1-190191285B33}"/>
              </a:ext>
            </a:extLst>
          </p:cNvPr>
          <p:cNvSpPr txBox="1"/>
          <p:nvPr/>
        </p:nvSpPr>
        <p:spPr>
          <a:xfrm>
            <a:off x="10717619" y="3163300"/>
            <a:ext cx="839972" cy="2802467"/>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A87B8A00-3641-4583-A61F-68BE081DC1CA}"/>
              </a:ext>
            </a:extLst>
          </p:cNvPr>
          <p:cNvPicPr>
            <a:picLocks noChangeAspect="1"/>
          </p:cNvPicPr>
          <p:nvPr/>
        </p:nvPicPr>
        <p:blipFill>
          <a:blip r:embed="rId3"/>
          <a:stretch>
            <a:fillRect/>
          </a:stretch>
        </p:blipFill>
        <p:spPr>
          <a:xfrm>
            <a:off x="4230096" y="3175198"/>
            <a:ext cx="3476625" cy="3646791"/>
          </a:xfrm>
          <a:prstGeom prst="rect">
            <a:avLst/>
          </a:prstGeom>
        </p:spPr>
      </p:pic>
    </p:spTree>
    <p:extLst>
      <p:ext uri="{BB962C8B-B14F-4D97-AF65-F5344CB8AC3E}">
        <p14:creationId xmlns:p14="http://schemas.microsoft.com/office/powerpoint/2010/main" val="3728993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6"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TextBox 3"/>
          <p:cNvSpPr txBox="1"/>
          <p:nvPr/>
        </p:nvSpPr>
        <p:spPr>
          <a:xfrm>
            <a:off x="648930" y="629267"/>
            <a:ext cx="9252154" cy="1016654"/>
          </a:xfrm>
          <a:prstGeom prst="rect">
            <a:avLst/>
          </a:prstGeom>
        </p:spPr>
        <p:txBody>
          <a:bodyPr vert="horz" lIns="91440" tIns="45720" rIns="91440" bIns="45720" rtlCol="0" anchor="t">
            <a:normAutofit/>
          </a:bodyPr>
          <a:lstStyle/>
          <a:p>
            <a:pPr>
              <a:spcBef>
                <a:spcPct val="0"/>
              </a:spcBef>
              <a:spcAft>
                <a:spcPts val="600"/>
              </a:spcAft>
            </a:pPr>
            <a:r>
              <a:rPr lang="en-US" sz="4200" dirty="0">
                <a:solidFill>
                  <a:schemeClr val="tx2"/>
                </a:solidFill>
                <a:latin typeface="+mj-lt"/>
                <a:ea typeface="+mj-ea"/>
                <a:cs typeface="+mj-cs"/>
              </a:rPr>
              <a:t>The Approach</a:t>
            </a:r>
          </a:p>
        </p:txBody>
      </p:sp>
      <p:sp>
        <p:nvSpPr>
          <p:cNvPr id="5" name="TextBox 4"/>
          <p:cNvSpPr txBox="1"/>
          <p:nvPr/>
        </p:nvSpPr>
        <p:spPr>
          <a:xfrm>
            <a:off x="887893" y="3163300"/>
            <a:ext cx="10533190" cy="3658689"/>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endParaRPr lang="en-US" sz="2400" dirty="0">
              <a:solidFill>
                <a:schemeClr val="bg1"/>
              </a:solidFill>
              <a:latin typeface="Calibri" panose="020F0502020204030204" pitchFamily="34" charset="0"/>
              <a:ea typeface="+mj-ea"/>
              <a:cs typeface="Calibri" panose="020F0502020204030204" pitchFamily="34" charset="0"/>
            </a:endParaRPr>
          </a:p>
        </p:txBody>
      </p:sp>
      <p:sp>
        <p:nvSpPr>
          <p:cNvPr id="2" name="Rectangle 1">
            <a:extLst>
              <a:ext uri="{FF2B5EF4-FFF2-40B4-BE49-F238E27FC236}">
                <a16:creationId xmlns:a16="http://schemas.microsoft.com/office/drawing/2014/main" id="{2524749B-4C7B-4ABC-989F-35E759CA0C2D}"/>
              </a:ext>
            </a:extLst>
          </p:cNvPr>
          <p:cNvSpPr/>
          <p:nvPr/>
        </p:nvSpPr>
        <p:spPr>
          <a:xfrm>
            <a:off x="281837" y="1873196"/>
            <a:ext cx="5729454" cy="713400"/>
          </a:xfrm>
          <a:prstGeom prst="rect">
            <a:avLst/>
          </a:prstGeom>
        </p:spPr>
        <p:txBody>
          <a:bodyPr wrap="none">
            <a:spAutoFit/>
          </a:bodyPr>
          <a:lstStyle/>
          <a:p>
            <a:pPr>
              <a:lnSpc>
                <a:spcPct val="200000"/>
              </a:lnSpc>
            </a:pPr>
            <a:r>
              <a:rPr lang="en-US" sz="2400" b="1" u="sng" dirty="0">
                <a:solidFill>
                  <a:schemeClr val="bg1"/>
                </a:solidFill>
              </a:rPr>
              <a:t>The Government Authority Enterprises</a:t>
            </a:r>
          </a:p>
        </p:txBody>
      </p:sp>
      <p:sp>
        <p:nvSpPr>
          <p:cNvPr id="11" name="TextBox 10">
            <a:extLst>
              <a:ext uri="{FF2B5EF4-FFF2-40B4-BE49-F238E27FC236}">
                <a16:creationId xmlns:a16="http://schemas.microsoft.com/office/drawing/2014/main" id="{56FB3300-7D6B-4B7D-AFEF-F9CACBF42D00}"/>
              </a:ext>
            </a:extLst>
          </p:cNvPr>
          <p:cNvSpPr txBox="1"/>
          <p:nvPr/>
        </p:nvSpPr>
        <p:spPr>
          <a:xfrm>
            <a:off x="3146564" y="3816301"/>
            <a:ext cx="7646507" cy="646331"/>
          </a:xfrm>
          <a:prstGeom prst="rect">
            <a:avLst/>
          </a:prstGeom>
          <a:noFill/>
        </p:spPr>
        <p:txBody>
          <a:bodyPr wrap="square" rtlCol="0">
            <a:spAutoFit/>
          </a:bodyPr>
          <a:lstStyle/>
          <a:p>
            <a:r>
              <a:rPr lang="en-US" dirty="0">
                <a:solidFill>
                  <a:schemeClr val="bg1"/>
                </a:solidFill>
              </a:rPr>
              <a:t>The income Organisation analyze the income and dependents of the dead person and grant some money to them.</a:t>
            </a:r>
          </a:p>
        </p:txBody>
      </p:sp>
      <p:sp>
        <p:nvSpPr>
          <p:cNvPr id="15" name="TextBox 14">
            <a:extLst>
              <a:ext uri="{FF2B5EF4-FFF2-40B4-BE49-F238E27FC236}">
                <a16:creationId xmlns:a16="http://schemas.microsoft.com/office/drawing/2014/main" id="{E3CFC24A-DA1A-49BB-AE77-87CAC0BCBE9B}"/>
              </a:ext>
            </a:extLst>
          </p:cNvPr>
          <p:cNvSpPr txBox="1"/>
          <p:nvPr/>
        </p:nvSpPr>
        <p:spPr>
          <a:xfrm>
            <a:off x="3155158" y="4820935"/>
            <a:ext cx="8631748" cy="923330"/>
          </a:xfrm>
          <a:prstGeom prst="rect">
            <a:avLst/>
          </a:prstGeom>
          <a:noFill/>
        </p:spPr>
        <p:txBody>
          <a:bodyPr wrap="square" rtlCol="0">
            <a:spAutoFit/>
          </a:bodyPr>
          <a:lstStyle/>
          <a:p>
            <a:r>
              <a:rPr lang="en-US" dirty="0">
                <a:solidFill>
                  <a:schemeClr val="bg1"/>
                </a:solidFill>
              </a:rPr>
              <a:t>The Dependent Organisation is responsible to check, if the person is died by any contagious Diseases, So the Disease is not spread among his/her dependents.</a:t>
            </a:r>
          </a:p>
        </p:txBody>
      </p:sp>
      <p:pic>
        <p:nvPicPr>
          <p:cNvPr id="6" name="Picture 5">
            <a:extLst>
              <a:ext uri="{FF2B5EF4-FFF2-40B4-BE49-F238E27FC236}">
                <a16:creationId xmlns:a16="http://schemas.microsoft.com/office/drawing/2014/main" id="{14693489-1AB4-450A-B8E4-CFDE9DA56229}"/>
              </a:ext>
            </a:extLst>
          </p:cNvPr>
          <p:cNvPicPr>
            <a:picLocks noChangeAspect="1"/>
          </p:cNvPicPr>
          <p:nvPr/>
        </p:nvPicPr>
        <p:blipFill>
          <a:blip r:embed="rId3"/>
          <a:stretch>
            <a:fillRect/>
          </a:stretch>
        </p:blipFill>
        <p:spPr>
          <a:xfrm>
            <a:off x="405094" y="2769071"/>
            <a:ext cx="2481170" cy="3865294"/>
          </a:xfrm>
          <a:prstGeom prst="rect">
            <a:avLst/>
          </a:prstGeom>
        </p:spPr>
      </p:pic>
      <p:sp>
        <p:nvSpPr>
          <p:cNvPr id="7" name="TextBox 6">
            <a:extLst>
              <a:ext uri="{FF2B5EF4-FFF2-40B4-BE49-F238E27FC236}">
                <a16:creationId xmlns:a16="http://schemas.microsoft.com/office/drawing/2014/main" id="{DD2A6FB6-3572-4A98-8CFD-1DACE8495BE6}"/>
              </a:ext>
            </a:extLst>
          </p:cNvPr>
          <p:cNvSpPr txBox="1"/>
          <p:nvPr/>
        </p:nvSpPr>
        <p:spPr>
          <a:xfrm>
            <a:off x="2030819" y="2849526"/>
            <a:ext cx="9526772" cy="646331"/>
          </a:xfrm>
          <a:prstGeom prst="rect">
            <a:avLst/>
          </a:prstGeom>
          <a:noFill/>
        </p:spPr>
        <p:txBody>
          <a:bodyPr wrap="square" rtlCol="0">
            <a:spAutoFit/>
          </a:bodyPr>
          <a:lstStyle/>
          <a:p>
            <a:r>
              <a:rPr lang="en-US" dirty="0">
                <a:solidFill>
                  <a:schemeClr val="bg1"/>
                </a:solidFill>
              </a:rPr>
              <a:t>The Government Authority Enterprises is responsible to serve the society in all respects.</a:t>
            </a:r>
          </a:p>
        </p:txBody>
      </p:sp>
      <p:sp>
        <p:nvSpPr>
          <p:cNvPr id="13" name="TextBox 12">
            <a:extLst>
              <a:ext uri="{FF2B5EF4-FFF2-40B4-BE49-F238E27FC236}">
                <a16:creationId xmlns:a16="http://schemas.microsoft.com/office/drawing/2014/main" id="{5631220F-E718-47F9-B062-CBA68A3D3016}"/>
              </a:ext>
            </a:extLst>
          </p:cNvPr>
          <p:cNvSpPr txBox="1"/>
          <p:nvPr/>
        </p:nvSpPr>
        <p:spPr>
          <a:xfrm>
            <a:off x="3146564" y="6058039"/>
            <a:ext cx="8631747" cy="646331"/>
          </a:xfrm>
          <a:prstGeom prst="rect">
            <a:avLst/>
          </a:prstGeom>
          <a:noFill/>
        </p:spPr>
        <p:txBody>
          <a:bodyPr wrap="square" rtlCol="0">
            <a:spAutoFit/>
          </a:bodyPr>
          <a:lstStyle/>
          <a:p>
            <a:r>
              <a:rPr lang="en-US" dirty="0">
                <a:solidFill>
                  <a:schemeClr val="bg1"/>
                </a:solidFill>
              </a:rPr>
              <a:t>The Crime Organisation checks where the crime is occurring more and assigns the policemen their for safety.</a:t>
            </a:r>
          </a:p>
        </p:txBody>
      </p:sp>
    </p:spTree>
    <p:extLst>
      <p:ext uri="{BB962C8B-B14F-4D97-AF65-F5344CB8AC3E}">
        <p14:creationId xmlns:p14="http://schemas.microsoft.com/office/powerpoint/2010/main" val="61790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6"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TextBox 3"/>
          <p:cNvSpPr txBox="1"/>
          <p:nvPr/>
        </p:nvSpPr>
        <p:spPr>
          <a:xfrm>
            <a:off x="648930" y="629267"/>
            <a:ext cx="9252154" cy="1016654"/>
          </a:xfrm>
          <a:prstGeom prst="rect">
            <a:avLst/>
          </a:prstGeom>
        </p:spPr>
        <p:txBody>
          <a:bodyPr vert="horz" lIns="91440" tIns="45720" rIns="91440" bIns="45720" rtlCol="0" anchor="t">
            <a:normAutofit/>
          </a:bodyPr>
          <a:lstStyle/>
          <a:p>
            <a:pPr>
              <a:spcBef>
                <a:spcPct val="0"/>
              </a:spcBef>
              <a:spcAft>
                <a:spcPts val="600"/>
              </a:spcAft>
            </a:pPr>
            <a:r>
              <a:rPr lang="en-US" sz="4200" dirty="0">
                <a:solidFill>
                  <a:schemeClr val="tx2"/>
                </a:solidFill>
                <a:latin typeface="+mj-lt"/>
                <a:ea typeface="+mj-ea"/>
                <a:cs typeface="+mj-cs"/>
              </a:rPr>
              <a:t>The Approach</a:t>
            </a:r>
          </a:p>
        </p:txBody>
      </p:sp>
      <p:sp>
        <p:nvSpPr>
          <p:cNvPr id="5" name="TextBox 4"/>
          <p:cNvSpPr txBox="1"/>
          <p:nvPr/>
        </p:nvSpPr>
        <p:spPr>
          <a:xfrm>
            <a:off x="887893" y="3163300"/>
            <a:ext cx="10533190" cy="3658689"/>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endParaRPr lang="en-US" sz="2400" dirty="0">
              <a:solidFill>
                <a:schemeClr val="bg1"/>
              </a:solidFill>
              <a:latin typeface="Calibri" panose="020F0502020204030204" pitchFamily="34" charset="0"/>
              <a:ea typeface="+mj-ea"/>
              <a:cs typeface="Calibri" panose="020F0502020204030204" pitchFamily="34" charset="0"/>
            </a:endParaRPr>
          </a:p>
        </p:txBody>
      </p:sp>
      <p:sp>
        <p:nvSpPr>
          <p:cNvPr id="2" name="Rectangle 1">
            <a:extLst>
              <a:ext uri="{FF2B5EF4-FFF2-40B4-BE49-F238E27FC236}">
                <a16:creationId xmlns:a16="http://schemas.microsoft.com/office/drawing/2014/main" id="{2524749B-4C7B-4ABC-989F-35E759CA0C2D}"/>
              </a:ext>
            </a:extLst>
          </p:cNvPr>
          <p:cNvSpPr/>
          <p:nvPr/>
        </p:nvSpPr>
        <p:spPr>
          <a:xfrm>
            <a:off x="648930" y="950527"/>
            <a:ext cx="4014240" cy="713400"/>
          </a:xfrm>
          <a:prstGeom prst="rect">
            <a:avLst/>
          </a:prstGeom>
        </p:spPr>
        <p:txBody>
          <a:bodyPr wrap="none">
            <a:spAutoFit/>
          </a:bodyPr>
          <a:lstStyle/>
          <a:p>
            <a:pPr>
              <a:lnSpc>
                <a:spcPct val="200000"/>
              </a:lnSpc>
            </a:pPr>
            <a:r>
              <a:rPr lang="en-US" sz="2400" b="1" u="sng" dirty="0">
                <a:solidFill>
                  <a:schemeClr val="bg1"/>
                </a:solidFill>
              </a:rPr>
              <a:t>The Income Organisation </a:t>
            </a:r>
          </a:p>
        </p:txBody>
      </p:sp>
      <p:sp>
        <p:nvSpPr>
          <p:cNvPr id="9" name="TextBox 8">
            <a:extLst>
              <a:ext uri="{FF2B5EF4-FFF2-40B4-BE49-F238E27FC236}">
                <a16:creationId xmlns:a16="http://schemas.microsoft.com/office/drawing/2014/main" id="{8C57DF9B-848C-49CE-93F2-D88987C9CA16}"/>
              </a:ext>
            </a:extLst>
          </p:cNvPr>
          <p:cNvSpPr txBox="1"/>
          <p:nvPr/>
        </p:nvSpPr>
        <p:spPr>
          <a:xfrm>
            <a:off x="3949919" y="3536300"/>
            <a:ext cx="9702594" cy="400110"/>
          </a:xfrm>
          <a:prstGeom prst="rect">
            <a:avLst/>
          </a:prstGeom>
          <a:noFill/>
        </p:spPr>
        <p:txBody>
          <a:bodyPr wrap="square" rtlCol="0">
            <a:spAutoFit/>
          </a:bodyPr>
          <a:lstStyle/>
          <a:p>
            <a:endParaRPr lang="en-US" sz="2000" dirty="0">
              <a:solidFill>
                <a:schemeClr val="bg1"/>
              </a:solidFill>
            </a:endParaRPr>
          </a:p>
        </p:txBody>
      </p:sp>
      <p:sp>
        <p:nvSpPr>
          <p:cNvPr id="11" name="TextBox 10">
            <a:extLst>
              <a:ext uri="{FF2B5EF4-FFF2-40B4-BE49-F238E27FC236}">
                <a16:creationId xmlns:a16="http://schemas.microsoft.com/office/drawing/2014/main" id="{56FB3300-7D6B-4B7D-AFEF-F9CACBF42D00}"/>
              </a:ext>
            </a:extLst>
          </p:cNvPr>
          <p:cNvSpPr txBox="1"/>
          <p:nvPr/>
        </p:nvSpPr>
        <p:spPr>
          <a:xfrm>
            <a:off x="3657599" y="4178595"/>
            <a:ext cx="7646507" cy="369332"/>
          </a:xfrm>
          <a:prstGeom prst="rect">
            <a:avLst/>
          </a:prstGeom>
          <a:noFill/>
        </p:spPr>
        <p:txBody>
          <a:bodyPr wrap="square" rtlCol="0">
            <a:spAutoFit/>
          </a:bodyPr>
          <a:lstStyle/>
          <a:p>
            <a:endParaRPr lang="en-US" dirty="0">
              <a:solidFill>
                <a:schemeClr val="bg1"/>
              </a:solidFill>
            </a:endParaRPr>
          </a:p>
        </p:txBody>
      </p:sp>
      <p:sp>
        <p:nvSpPr>
          <p:cNvPr id="15" name="TextBox 14">
            <a:extLst>
              <a:ext uri="{FF2B5EF4-FFF2-40B4-BE49-F238E27FC236}">
                <a16:creationId xmlns:a16="http://schemas.microsoft.com/office/drawing/2014/main" id="{E3CFC24A-DA1A-49BB-AE77-87CAC0BCBE9B}"/>
              </a:ext>
            </a:extLst>
          </p:cNvPr>
          <p:cNvSpPr txBox="1"/>
          <p:nvPr/>
        </p:nvSpPr>
        <p:spPr>
          <a:xfrm>
            <a:off x="463976" y="2489494"/>
            <a:ext cx="10533189" cy="369332"/>
          </a:xfrm>
          <a:prstGeom prst="rect">
            <a:avLst/>
          </a:prstGeom>
          <a:noFill/>
        </p:spPr>
        <p:txBody>
          <a:bodyPr wrap="square" rtlCol="0">
            <a:spAutoFit/>
          </a:bodyPr>
          <a:lstStyle/>
          <a:p>
            <a:r>
              <a:rPr lang="en-US" dirty="0">
                <a:solidFill>
                  <a:schemeClr val="bg1"/>
                </a:solidFill>
              </a:rPr>
              <a:t>The Income Organisation grants some money, based on some analysis to the victim’s family.</a:t>
            </a:r>
          </a:p>
        </p:txBody>
      </p:sp>
      <p:sp>
        <p:nvSpPr>
          <p:cNvPr id="17" name="TextBox 16">
            <a:extLst>
              <a:ext uri="{FF2B5EF4-FFF2-40B4-BE49-F238E27FC236}">
                <a16:creationId xmlns:a16="http://schemas.microsoft.com/office/drawing/2014/main" id="{90E030F9-0CB4-41B9-BFE1-190191285B33}"/>
              </a:ext>
            </a:extLst>
          </p:cNvPr>
          <p:cNvSpPr txBox="1"/>
          <p:nvPr/>
        </p:nvSpPr>
        <p:spPr>
          <a:xfrm>
            <a:off x="10717619" y="3163300"/>
            <a:ext cx="839972" cy="2802467"/>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C057C6AA-00F6-4F95-8892-86F57537A96D}"/>
              </a:ext>
            </a:extLst>
          </p:cNvPr>
          <p:cNvPicPr>
            <a:picLocks noChangeAspect="1"/>
          </p:cNvPicPr>
          <p:nvPr/>
        </p:nvPicPr>
        <p:blipFill>
          <a:blip r:embed="rId3"/>
          <a:stretch>
            <a:fillRect/>
          </a:stretch>
        </p:blipFill>
        <p:spPr>
          <a:xfrm>
            <a:off x="2870943" y="3246824"/>
            <a:ext cx="5791200" cy="3314700"/>
          </a:xfrm>
          <a:prstGeom prst="rect">
            <a:avLst/>
          </a:prstGeom>
        </p:spPr>
      </p:pic>
    </p:spTree>
    <p:extLst>
      <p:ext uri="{BB962C8B-B14F-4D97-AF65-F5344CB8AC3E}">
        <p14:creationId xmlns:p14="http://schemas.microsoft.com/office/powerpoint/2010/main" val="901459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
  <TotalTime>2603</TotalTime>
  <Words>698</Words>
  <Application>Microsoft Office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Ridhima</dc:creator>
  <cp:lastModifiedBy>Saboo, Srishti</cp:lastModifiedBy>
  <cp:revision>117</cp:revision>
  <dcterms:created xsi:type="dcterms:W3CDTF">2017-12-10T13:41:46Z</dcterms:created>
  <dcterms:modified xsi:type="dcterms:W3CDTF">2018-12-10T02:59:42Z</dcterms:modified>
</cp:coreProperties>
</file>