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94899-F892-4AFA-8B58-8F0108E269A0}" v="3737" dt="2021-10-16T03:32:37.761"/>
    <p1510:client id="{F3C38A80-B264-405E-A825-8070D3A2D726}" v="3320" dt="2021-11-29T21:10:31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3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0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2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60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5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7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3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1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5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3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  <p:sldLayoutId id="21474843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at123456/Blockchain-Implementation-in-5G-Vehicular-Networks/blob/main/Final_Code.java" TargetMode="External"/><Relationship Id="rId2" Type="http://schemas.openxmlformats.org/officeDocument/2006/relationships/hyperlink" Target="https://github.com/rajat123456/Blockchain-Implementation-in-5G-Vehicular-Networks/blob/main/Blockchain_Implementation.jav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286" y="1356866"/>
            <a:ext cx="10285604" cy="2510164"/>
          </a:xfrm>
        </p:spPr>
        <p:txBody>
          <a:bodyPr>
            <a:noAutofit/>
          </a:bodyPr>
          <a:lstStyle/>
          <a:p>
            <a:r>
              <a:rPr lang="en-US" sz="3300" dirty="0">
                <a:highlight>
                  <a:srgbClr val="FFFF00"/>
                </a:highlight>
                <a:cs typeface="Calibri Light"/>
              </a:rPr>
              <a:t>Implement Improved blockchain to provide secure storage </a:t>
            </a:r>
            <a:r>
              <a:rPr lang="en-US" sz="3300">
                <a:highlight>
                  <a:srgbClr val="FFFF00"/>
                </a:highlight>
                <a:cs typeface="Calibri Light"/>
              </a:rPr>
              <a:t>and communication of messages in Vehicular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ED1FE-6A56-4CC7-AAC3-AAABB7929CF1}"/>
              </a:ext>
            </a:extLst>
          </p:cNvPr>
          <p:cNvSpPr txBox="1"/>
          <p:nvPr/>
        </p:nvSpPr>
        <p:spPr>
          <a:xfrm>
            <a:off x="4724400" y="3502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8728A-6991-4E2C-BE06-ACB9B9624014}"/>
              </a:ext>
            </a:extLst>
          </p:cNvPr>
          <p:cNvSpPr txBox="1"/>
          <p:nvPr/>
        </p:nvSpPr>
        <p:spPr>
          <a:xfrm>
            <a:off x="4908096" y="35745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59C5C-1898-4E74-A9D7-595DB2C82F16}"/>
              </a:ext>
            </a:extLst>
          </p:cNvPr>
          <p:cNvSpPr txBox="1"/>
          <p:nvPr/>
        </p:nvSpPr>
        <p:spPr>
          <a:xfrm>
            <a:off x="5010150" y="3486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012E-C1EA-4435-B98E-D2118847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63910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Scenario Explaination-1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736742-7BA5-4CA2-94AA-C6FFDDDBD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025" y="1585449"/>
            <a:ext cx="7425638" cy="359123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9BBC56-058D-4EC9-80E0-53A8D438B8E1}"/>
              </a:ext>
            </a:extLst>
          </p:cNvPr>
          <p:cNvSpPr txBox="1"/>
          <p:nvPr/>
        </p:nvSpPr>
        <p:spPr>
          <a:xfrm rot="-10800000" flipV="1">
            <a:off x="3581402" y="5459291"/>
            <a:ext cx="61107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Initial Scenario with Car 1 involved in accident</a:t>
            </a:r>
          </a:p>
        </p:txBody>
      </p:sp>
    </p:spTree>
    <p:extLst>
      <p:ext uri="{BB962C8B-B14F-4D97-AF65-F5344CB8AC3E}">
        <p14:creationId xmlns:p14="http://schemas.microsoft.com/office/powerpoint/2010/main" val="3953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FD94-A693-4B5D-9F12-11B817CD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472" y="-27039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Scenario Explaination-2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C4A149D-1C64-4CD1-BF09-4BA0591FA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351" y="1610032"/>
            <a:ext cx="8567146" cy="35666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7EA34-9686-4FEC-8806-925C0580444F}"/>
              </a:ext>
            </a:extLst>
          </p:cNvPr>
          <p:cNvSpPr txBox="1"/>
          <p:nvPr/>
        </p:nvSpPr>
        <p:spPr>
          <a:xfrm rot="-10800000" flipV="1">
            <a:off x="2217175" y="5410130"/>
            <a:ext cx="8642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Car 1 sends V2V signal to </a:t>
            </a:r>
            <a:r>
              <a:rPr lang="en-US" sz="2400"/>
              <a:t>Car 2 only, as Car 2 is in range (50) of Car </a:t>
            </a:r>
            <a:r>
              <a:rPr lang="en-US" sz="2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2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A652-F2A3-4BF3-8F27-40926DF2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1058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Scenario Explaination-3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02AE408-FEC6-42B9-8E6D-4A6DD5383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172" y="1720644"/>
            <a:ext cx="7872699" cy="3394588"/>
          </a:xfr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668EE62E-4DA6-4B80-A076-A390BDFCD3E8}"/>
              </a:ext>
            </a:extLst>
          </p:cNvPr>
          <p:cNvSpPr txBox="1"/>
          <p:nvPr/>
        </p:nvSpPr>
        <p:spPr>
          <a:xfrm>
            <a:off x="2303207" y="5461818"/>
            <a:ext cx="853194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Car 2 cannot send V2V signal to Car 3, as dis b/w </a:t>
            </a:r>
            <a:r>
              <a:rPr lang="en-US" sz="2400"/>
              <a:t>car2 and car3 &gt;50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1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ECCA-7712-48F3-8B35-411A1E8B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182" y="-2458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Scenario Explaination-4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9429BA-F5E3-4C20-BD9A-B72B67540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223" y="1597741"/>
            <a:ext cx="8268919" cy="3492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4E932-17A5-4147-A20B-FDF60FA3176B}"/>
              </a:ext>
            </a:extLst>
          </p:cNvPr>
          <p:cNvSpPr txBox="1"/>
          <p:nvPr/>
        </p:nvSpPr>
        <p:spPr>
          <a:xfrm>
            <a:off x="1922210" y="5289753"/>
            <a:ext cx="990845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Car 3 cannot send to anyone &amp; Car 2 changes direction to </a:t>
            </a:r>
            <a:r>
              <a:rPr lang="en-US" sz="2400" dirty="0"/>
              <a:t>avoid congestion</a:t>
            </a:r>
          </a:p>
        </p:txBody>
      </p:sp>
    </p:spTree>
    <p:extLst>
      <p:ext uri="{BB962C8B-B14F-4D97-AF65-F5344CB8AC3E}">
        <p14:creationId xmlns:p14="http://schemas.microsoft.com/office/powerpoint/2010/main" val="112164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F8D3-4538-4041-9BCF-3D35A702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440" y="95865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Scenario Explaination-5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75E9FDC-CCD3-4F83-A83C-5A0AFC2C3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364" y="1368479"/>
            <a:ext cx="9096429" cy="3714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2BB5B-C52C-4CB2-9469-EA76FAF4BF4A}"/>
              </a:ext>
            </a:extLst>
          </p:cNvPr>
          <p:cNvSpPr txBox="1"/>
          <p:nvPr/>
        </p:nvSpPr>
        <p:spPr>
          <a:xfrm>
            <a:off x="4183628" y="5314334"/>
            <a:ext cx="652861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Car 1 sends to RSU, as it is inside its range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88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12D8-3F66-4628-9F67-65421C11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7316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Scenario Explaination-6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972B7D7-373B-4FA1-86CC-780FAC774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986" y="1290483"/>
            <a:ext cx="8154725" cy="3886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935D2-C5DE-4D0E-9496-DF3E1B9D971A}"/>
              </a:ext>
            </a:extLst>
          </p:cNvPr>
          <p:cNvSpPr txBox="1"/>
          <p:nvPr/>
        </p:nvSpPr>
        <p:spPr>
          <a:xfrm>
            <a:off x="2168016" y="5363495"/>
            <a:ext cx="960119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RSU sends to Car 2 &amp; Car 3, but Car2 already got V2V from Car 1, so it </a:t>
            </a:r>
            <a:r>
              <a:rPr lang="en-US" sz="2400" dirty="0"/>
              <a:t>avoid</a:t>
            </a:r>
          </a:p>
        </p:txBody>
      </p:sp>
    </p:spTree>
    <p:extLst>
      <p:ext uri="{BB962C8B-B14F-4D97-AF65-F5344CB8AC3E}">
        <p14:creationId xmlns:p14="http://schemas.microsoft.com/office/powerpoint/2010/main" val="10541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9284-D557-4207-BDB0-00F47D9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1284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Scenario Explaination-7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A2CD7EB8-FFA7-4D3D-9059-F399F209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532" y="1216741"/>
            <a:ext cx="7986430" cy="389849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5CB8FA-D64A-486C-A9D1-EE1A20157FF6}"/>
              </a:ext>
            </a:extLst>
          </p:cNvPr>
          <p:cNvSpPr txBox="1"/>
          <p:nvPr/>
        </p:nvSpPr>
        <p:spPr>
          <a:xfrm>
            <a:off x="3790339" y="5326624"/>
            <a:ext cx="604929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Car 3 changes its direction to avoid congestion</a:t>
            </a:r>
          </a:p>
        </p:txBody>
      </p:sp>
    </p:spTree>
    <p:extLst>
      <p:ext uri="{BB962C8B-B14F-4D97-AF65-F5344CB8AC3E}">
        <p14:creationId xmlns:p14="http://schemas.microsoft.com/office/powerpoint/2010/main" val="309900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E1F0-E0B7-4944-B0FC-F2BF7BFA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14" y="-322006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Code Implementation-1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C8356A-8CB5-4C94-9BC8-313361B08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004" y="1229032"/>
            <a:ext cx="10293551" cy="4439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934ABA-AC08-4C33-9CDD-3666B405B868}"/>
              </a:ext>
            </a:extLst>
          </p:cNvPr>
          <p:cNvSpPr txBox="1"/>
          <p:nvPr/>
        </p:nvSpPr>
        <p:spPr>
          <a:xfrm>
            <a:off x="3765758" y="5867398"/>
            <a:ext cx="6049294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Making Chain of Blocks representing Vehicles</a:t>
            </a:r>
          </a:p>
          <a:p>
            <a:r>
              <a:rPr lang="en-US" sz="2400"/>
              <a:t> Trueness indicates trust level of each Vehicle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864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B3E0-3E24-405B-84CC-EFC39ED1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182" y="-186813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Implementation-2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6855FF0-E6C5-41E3-BE18-3564B5117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943" y="848031"/>
            <a:ext cx="9760544" cy="52012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1BCF2-6FFF-43BB-8657-211AA9BF1DB0}"/>
              </a:ext>
            </a:extLst>
          </p:cNvPr>
          <p:cNvSpPr txBox="1"/>
          <p:nvPr/>
        </p:nvSpPr>
        <p:spPr>
          <a:xfrm>
            <a:off x="3864081" y="6199236"/>
            <a:ext cx="604929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Finding Hash of each block using SHA-256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9838-55DA-4C40-9856-B0AFD11A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43" y="-223684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Implementation-3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2239675-A7B9-4F63-A075-FA12F3ED0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401" y="786578"/>
            <a:ext cx="8823176" cy="480797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34F79C-293F-4452-B951-FE7FFA64BC93}"/>
              </a:ext>
            </a:extLst>
          </p:cNvPr>
          <p:cNvSpPr txBox="1"/>
          <p:nvPr/>
        </p:nvSpPr>
        <p:spPr>
          <a:xfrm>
            <a:off x="3950113" y="5719913"/>
            <a:ext cx="604929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Car class to keep track of coordinates of Car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BCB5-C722-4F01-AE2C-F057CA8E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053" y="-2458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cs typeface="Calibri Light"/>
              </a:rPr>
              <a:t>Introduction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2E30-FB63-41AF-93CE-E38CE0BD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0805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Recently</a:t>
            </a:r>
            <a:r>
              <a:rPr lang="en-US" dirty="0">
                <a:ea typeface="+mn-lt"/>
                <a:cs typeface="+mn-lt"/>
              </a:rPr>
              <a:t> increase in vehicles leads to: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Increase in accidents</a:t>
            </a:r>
          </a:p>
          <a:p>
            <a:pPr lvl="1"/>
            <a:r>
              <a:rPr lang="en-US" dirty="0">
                <a:ea typeface="+mn-lt"/>
                <a:cs typeface="+mn-lt"/>
              </a:rPr>
              <a:t>Traffic jams</a:t>
            </a:r>
          </a:p>
          <a:p>
            <a:pPr lvl="1"/>
            <a:r>
              <a:rPr lang="en-US" dirty="0">
                <a:ea typeface="+mn-lt"/>
                <a:cs typeface="+mn-lt"/>
              </a:rPr>
              <a:t>Wastage of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we require to do:</a:t>
            </a:r>
          </a:p>
          <a:p>
            <a:pPr lvl="1">
              <a:buFont typeface="Arial"/>
              <a:buChar char="•"/>
            </a:pPr>
            <a:r>
              <a:rPr lang="en-US" dirty="0">
                <a:cs typeface="Calibri"/>
              </a:rPr>
              <a:t>Reduce these life threatening events</a:t>
            </a:r>
          </a:p>
          <a:p>
            <a:pPr lvl="1">
              <a:buFont typeface="Arial"/>
              <a:buChar char="•"/>
            </a:pPr>
            <a:r>
              <a:rPr lang="en-US" dirty="0">
                <a:cs typeface="Calibri"/>
              </a:rPr>
              <a:t>Securely channelizing the info to peer vehicles</a:t>
            </a:r>
          </a:p>
          <a:p>
            <a:pPr lvl="1">
              <a:buFont typeface="Arial"/>
              <a:buChar char="•"/>
            </a:pPr>
            <a:r>
              <a:rPr lang="en-US" dirty="0">
                <a:cs typeface="Calibri"/>
              </a:rPr>
              <a:t>Overall reduce accidents and time</a:t>
            </a:r>
          </a:p>
          <a:p>
            <a:pPr lvl="1">
              <a:buFont typeface="Arial"/>
              <a:buChar char="•"/>
            </a:pPr>
            <a:endParaRPr lang="en-US" dirty="0">
              <a:cs typeface="Calibri"/>
            </a:endParaRPr>
          </a:p>
          <a:p>
            <a:pPr lvl="1" indent="0">
              <a:buFont typeface="Arial"/>
              <a:buChar char="•"/>
            </a:pPr>
            <a:endParaRPr lang="en-US" dirty="0">
              <a:cs typeface="Calibri"/>
            </a:endParaRPr>
          </a:p>
          <a:p>
            <a:pPr lvl="1" indent="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10" name="Picture 1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59D074B-2C05-4966-BE83-130B241B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464" y="1688898"/>
            <a:ext cx="4156587" cy="44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B2D3-514F-4E5F-9B23-85E4744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43" y="-2458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Implementation-4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77005D6-CDEF-42AA-997B-89EAE5F16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09" y="970935"/>
            <a:ext cx="9403196" cy="4832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E5A28-2945-4A7E-9726-94389B4BA500}"/>
              </a:ext>
            </a:extLst>
          </p:cNvPr>
          <p:cNvSpPr txBox="1"/>
          <p:nvPr/>
        </p:nvSpPr>
        <p:spPr>
          <a:xfrm>
            <a:off x="3814919" y="5891978"/>
            <a:ext cx="604929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RSU class to keep track of coordinates of RSU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FD97-32E0-496D-B541-7A231A5D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8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Implementation-5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7E1D94F-334B-4B75-B754-601C0D3B9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84" y="934064"/>
            <a:ext cx="9091796" cy="46359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8EE2D-39AA-4744-85D4-64192176ABE7}"/>
              </a:ext>
            </a:extLst>
          </p:cNvPr>
          <p:cNvSpPr txBox="1"/>
          <p:nvPr/>
        </p:nvSpPr>
        <p:spPr>
          <a:xfrm>
            <a:off x="2081984" y="5769075"/>
            <a:ext cx="928164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Taking Random coordinates &amp; Random </a:t>
            </a:r>
            <a:r>
              <a:rPr lang="en-US" sz="2400"/>
              <a:t>Trueness value of each 3 Cars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15DA-6D04-410E-9786-FFC78B5C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053" y="-174522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Implementation-6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06A6899-E41E-4034-A645-5F2E2406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425" y="835741"/>
            <a:ext cx="8836161" cy="472194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16ECF3-2758-4644-89CA-86A08F2F9B99}"/>
              </a:ext>
            </a:extLst>
          </p:cNvPr>
          <p:cNvSpPr txBox="1"/>
          <p:nvPr/>
        </p:nvSpPr>
        <p:spPr>
          <a:xfrm>
            <a:off x="2598178" y="5707623"/>
            <a:ext cx="9281647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Case 1: Accident happened &amp; information is True (+1 trueness)</a:t>
            </a:r>
          </a:p>
          <a:p>
            <a:r>
              <a:rPr lang="en-US" sz="2400">
                <a:ea typeface="+mn-lt"/>
                <a:cs typeface="+mn-lt"/>
              </a:rPr>
              <a:t>Case 2: Accident happened but it’s a False info transmitted (-1 trueness)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282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02A5-B0EF-4B57-99E7-FE16512B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472" y="-27039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Implementation-7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865FAE-917F-455C-B1CE-40D73E0F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338" y="884902"/>
            <a:ext cx="9582335" cy="46359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89FFB-C6C8-4236-8C42-D96B78E39A17}"/>
              </a:ext>
            </a:extLst>
          </p:cNvPr>
          <p:cNvSpPr txBox="1"/>
          <p:nvPr/>
        </p:nvSpPr>
        <p:spPr>
          <a:xfrm>
            <a:off x="2192597" y="5707623"/>
            <a:ext cx="9625776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Case 3: Traffic Jam happened &amp; information is True (+1 trueness)</a:t>
            </a:r>
          </a:p>
          <a:p>
            <a:r>
              <a:rPr lang="en-US" sz="2400">
                <a:ea typeface="+mn-lt"/>
                <a:cs typeface="+mn-lt"/>
              </a:rPr>
              <a:t>Case 4: Traffic Jam happened but it’s a False info transmitted (-1 </a:t>
            </a:r>
            <a:r>
              <a:rPr lang="en-US" sz="2400" dirty="0">
                <a:ea typeface="+mn-lt"/>
                <a:cs typeface="+mn-lt"/>
              </a:rPr>
              <a:t>trueness)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63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362F-B0CB-4F0E-B140-A6D505AD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569" y="-88490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Implementation-8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497A73D-302D-44FF-AB85-731E8FB08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178" y="903339"/>
            <a:ext cx="10468589" cy="42671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B6BBC-1B0D-4000-B85C-AB78F13635D6}"/>
              </a:ext>
            </a:extLst>
          </p:cNvPr>
          <p:cNvSpPr txBox="1"/>
          <p:nvPr/>
        </p:nvSpPr>
        <p:spPr>
          <a:xfrm>
            <a:off x="2081984" y="5363494"/>
            <a:ext cx="9625776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V2V</a:t>
            </a:r>
            <a:r>
              <a:rPr lang="en-US" sz="2400">
                <a:ea typeface="+mn-lt"/>
                <a:cs typeface="+mn-lt"/>
              </a:rPr>
              <a:t> Communication b/w vehicles by finding out which vehicles are in reach of one another using Euclidean Distance, (&lt;=50 (in reach) else not)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0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645-6C97-4860-A5AB-5945F635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472" y="-27039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Implementation-9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31F993E-95BC-429B-AD27-A6B7CFF3D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77" y="934064"/>
            <a:ext cx="10245895" cy="4463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FCDDE-E57D-4A34-9E05-375D7FC2ACE0}"/>
              </a:ext>
            </a:extLst>
          </p:cNvPr>
          <p:cNvSpPr txBox="1"/>
          <p:nvPr/>
        </p:nvSpPr>
        <p:spPr>
          <a:xfrm>
            <a:off x="2266339" y="5572430"/>
            <a:ext cx="962577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Sending V2V signal only if dis&lt;=50 &amp; that vehicle is not yet explored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842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327A-2F20-4F61-8FA3-EFD8A105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6477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Implementation-9</a:t>
            </a:r>
            <a:endParaRPr lang="en-US" sz="3600" dirty="0">
              <a:solidFill>
                <a:schemeClr val="accent6"/>
              </a:solidFill>
              <a:ea typeface="+mj-lt"/>
              <a:cs typeface="+mj-lt"/>
            </a:endParaRPr>
          </a:p>
          <a:p>
            <a:endParaRPr lang="en-US" sz="3600" dirty="0">
              <a:solidFill>
                <a:schemeClr val="accent6"/>
              </a:solidFill>
              <a:ea typeface="+mj-lt"/>
              <a:cs typeface="+mj-lt"/>
            </a:endParaRP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A3E2301-DA61-4FF9-95F8-3B34249AB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108" y="835742"/>
            <a:ext cx="9433570" cy="4648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DD951-AF82-484A-BE54-8C9E6354EBA5}"/>
              </a:ext>
            </a:extLst>
          </p:cNvPr>
          <p:cNvSpPr txBox="1"/>
          <p:nvPr/>
        </p:nvSpPr>
        <p:spPr>
          <a:xfrm>
            <a:off x="2204889" y="5609301"/>
            <a:ext cx="977325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Car 1 send to Car 2 but not to Car 3, similarly Car 2 cannot send to Car 3</a:t>
            </a:r>
            <a:endParaRPr lang="en-US"/>
          </a:p>
          <a:p>
            <a:r>
              <a:rPr lang="en-US" sz="2400"/>
              <a:t>Also, Car 2 cannot send to Car 1 since it is already explored (avoid loop)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04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4F38-8A97-4E1C-8B39-427ECC33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8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Implementation-10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B1AB294-B972-48E0-B412-62477A3A6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204" y="1022554"/>
            <a:ext cx="10216023" cy="4176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BFE94-7ED6-4EFA-9067-F6A6B512D36B}"/>
              </a:ext>
            </a:extLst>
          </p:cNvPr>
          <p:cNvSpPr txBox="1"/>
          <p:nvPr/>
        </p:nvSpPr>
        <p:spPr>
          <a:xfrm>
            <a:off x="1959081" y="5338913"/>
            <a:ext cx="9625776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V2R</a:t>
            </a:r>
            <a:r>
              <a:rPr lang="en-US" sz="2400" dirty="0">
                <a:ea typeface="+mn-lt"/>
                <a:cs typeface="+mn-lt"/>
              </a:rPr>
              <a:t> Communication b/w vehicle &amp; RSU by finding out which vehicles are in </a:t>
            </a:r>
            <a:r>
              <a:rPr lang="en-US" sz="2400">
                <a:ea typeface="+mn-lt"/>
                <a:cs typeface="+mn-lt"/>
              </a:rPr>
              <a:t>reach of RSU by using Euclidean Distance, (&lt;=150 (in reach) else not)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0832-77E3-4804-BD7C-AC3ADB78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8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Implementation-11</a:t>
            </a:r>
            <a:endParaRPr lang="en-US" sz="3600" dirty="0">
              <a:solidFill>
                <a:schemeClr val="accent6"/>
              </a:solidFill>
              <a:ea typeface="+mj-lt"/>
              <a:cs typeface="+mj-lt"/>
            </a:endParaRPr>
          </a:p>
          <a:p>
            <a:endParaRPr lang="en-US" sz="3600" dirty="0">
              <a:solidFill>
                <a:schemeClr val="accent6"/>
              </a:solidFill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DFB4922-CE2C-4A07-9D6E-A5811001C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153" y="872612"/>
            <a:ext cx="10393027" cy="48325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6E2FA-6420-41C6-86C0-D2425F68ADEA}"/>
              </a:ext>
            </a:extLst>
          </p:cNvPr>
          <p:cNvSpPr txBox="1"/>
          <p:nvPr/>
        </p:nvSpPr>
        <p:spPr>
          <a:xfrm>
            <a:off x="2217177" y="5805946"/>
            <a:ext cx="962577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Sending V2R signal only if dis&lt;=150 &amp; that vehicle is not yet explored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7612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02B8-FC33-4FC4-8E69-B440D28F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472" y="-2458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Code Implementation-11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713B796-A460-4F16-9037-79D00B2C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534" y="934063"/>
            <a:ext cx="9464456" cy="47096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00A9B-E0E7-4D42-8337-32DFB346D6A0}"/>
              </a:ext>
            </a:extLst>
          </p:cNvPr>
          <p:cNvSpPr txBox="1"/>
          <p:nvPr/>
        </p:nvSpPr>
        <p:spPr>
          <a:xfrm>
            <a:off x="2143438" y="5695333"/>
            <a:ext cx="977325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RSU send to Car 2 &amp; Car 3, but Car 2 already explored. So, only R3 recieve</a:t>
            </a:r>
          </a:p>
        </p:txBody>
      </p:sp>
    </p:spTree>
    <p:extLst>
      <p:ext uri="{BB962C8B-B14F-4D97-AF65-F5344CB8AC3E}">
        <p14:creationId xmlns:p14="http://schemas.microsoft.com/office/powerpoint/2010/main" val="369719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2E4F-BE14-48C1-99F1-EE9C9D2C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956" y="58993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653C-551C-420A-89D1-0C6FB0F3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536" y="1868128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Provide secure communication of messages among vehicles</a:t>
            </a:r>
          </a:p>
          <a:p>
            <a:r>
              <a:rPr lang="en-US" dirty="0">
                <a:cs typeface="Calibri"/>
              </a:rPr>
              <a:t>More focus on </a:t>
            </a:r>
            <a:r>
              <a:rPr lang="en-US" dirty="0">
                <a:ea typeface="+mn-lt"/>
                <a:cs typeface="+mn-lt"/>
              </a:rPr>
              <a:t>trustworthiness </a:t>
            </a:r>
            <a:r>
              <a:rPr lang="en-US" dirty="0">
                <a:cs typeface="Calibri"/>
              </a:rPr>
              <a:t>of messages, as:</a:t>
            </a:r>
          </a:p>
          <a:p>
            <a:pPr lvl="1"/>
            <a:r>
              <a:rPr lang="en-US" dirty="0">
                <a:cs typeface="Calibri"/>
              </a:rPr>
              <a:t>Malicious vehicles can be present</a:t>
            </a:r>
          </a:p>
          <a:p>
            <a:pPr lvl="1"/>
            <a:r>
              <a:rPr lang="en-US" dirty="0">
                <a:cs typeface="Calibri"/>
              </a:rPr>
              <a:t>They provide false info</a:t>
            </a:r>
          </a:p>
          <a:p>
            <a:pPr lvl="1"/>
            <a:r>
              <a:rPr lang="en-US" dirty="0">
                <a:cs typeface="Calibri"/>
              </a:rPr>
              <a:t>Imp messages c</a:t>
            </a:r>
            <a:r>
              <a:rPr lang="en-US" dirty="0">
                <a:ea typeface="+mn-lt"/>
                <a:cs typeface="+mn-lt"/>
              </a:rPr>
              <a:t>annot be send accurately in real time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Provide all this info in dynamic VANET environment and in presence of malicious vehicles</a:t>
            </a:r>
            <a:endParaRPr lang="en-US"/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20D1D8A-3D58-4C4D-B48C-4DC57683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717" y="2318252"/>
            <a:ext cx="4107425" cy="2908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0B3A7-4D67-4648-A9B2-4CC29BB95FF1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368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EA65-E9F5-495D-8938-93E8BE52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408" y="-469489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    Output 1 (Info is True &amp; Traffic Jam happened)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5AB283D-38E7-4C4D-AFD6-ECD15065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307" y="872613"/>
            <a:ext cx="9852976" cy="56928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B46D6-6773-4FD0-83D7-8732647AB74D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2053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4BD-3819-44F0-89A2-4704E711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85" y="-272845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    Output 2 (Info is True &amp; Accident happened)</a:t>
            </a: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B2114E-8EF0-450C-A837-12266944F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627" y="811160"/>
            <a:ext cx="10015110" cy="5582265"/>
          </a:xfrm>
        </p:spPr>
      </p:pic>
    </p:spTree>
    <p:extLst>
      <p:ext uri="{BB962C8B-B14F-4D97-AF65-F5344CB8AC3E}">
        <p14:creationId xmlns:p14="http://schemas.microsoft.com/office/powerpoint/2010/main" val="1250585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11D4-3497-471F-A625-BDF3EF2C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50" y="95865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    Output 3 (Accident happened but Info is False)</a:t>
            </a:r>
            <a:endParaRPr lang="en-US" sz="3600" dirty="0">
              <a:solidFill>
                <a:schemeClr val="accent6"/>
              </a:solidFill>
              <a:ea typeface="+mj-lt"/>
              <a:cs typeface="+mj-lt"/>
            </a:endParaRPr>
          </a:p>
          <a:p>
            <a:endParaRPr lang="en-US" sz="3600" dirty="0">
              <a:solidFill>
                <a:schemeClr val="accent6"/>
              </a:solidFill>
              <a:ea typeface="+mj-lt"/>
              <a:cs typeface="+mj-lt"/>
            </a:endParaRPr>
          </a:p>
          <a:p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E39BA2-56C9-4CCE-B410-6F3A2FC69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146" y="1474377"/>
            <a:ext cx="10259039" cy="4182087"/>
          </a:xfrm>
        </p:spPr>
      </p:pic>
    </p:spTree>
    <p:extLst>
      <p:ext uri="{BB962C8B-B14F-4D97-AF65-F5344CB8AC3E}">
        <p14:creationId xmlns:p14="http://schemas.microsoft.com/office/powerpoint/2010/main" val="328022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4F83-EFFE-49D2-AC5B-B9AD4351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14" y="415413"/>
            <a:ext cx="10018713" cy="1752599"/>
          </a:xfrm>
        </p:spPr>
        <p:txBody>
          <a:bodyPr/>
          <a:lstStyle/>
          <a:p>
            <a:r>
              <a:rPr lang="en-US" sz="3600">
                <a:solidFill>
                  <a:schemeClr val="accent6"/>
                </a:solidFill>
                <a:ea typeface="+mj-lt"/>
                <a:cs typeface="+mj-lt"/>
              </a:rPr>
              <a:t>Output 4 (Traffic Jam happened but Info is </a:t>
            </a:r>
            <a:r>
              <a:rPr lang="en-US" sz="3600" dirty="0">
                <a:solidFill>
                  <a:schemeClr val="accent6"/>
                </a:solidFill>
                <a:ea typeface="+mj-lt"/>
                <a:cs typeface="+mj-lt"/>
              </a:rPr>
              <a:t>False)</a:t>
            </a:r>
          </a:p>
          <a:p>
            <a:endParaRPr lang="en-US" dirty="0">
              <a:solidFill>
                <a:schemeClr val="accent6"/>
              </a:solidFill>
              <a:ea typeface="+mj-lt"/>
              <a:cs typeface="+mj-lt"/>
            </a:endParaRPr>
          </a:p>
          <a:p>
            <a:endParaRPr lang="en-US" dirty="0">
              <a:solidFill>
                <a:schemeClr val="accent6"/>
              </a:solidFill>
              <a:ea typeface="+mj-lt"/>
              <a:cs typeface="+mj-lt"/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50BD1A-06BF-4CFF-9998-8578F356F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255" y="1386041"/>
            <a:ext cx="10133985" cy="4506246"/>
          </a:xfrm>
        </p:spPr>
      </p:pic>
    </p:spTree>
    <p:extLst>
      <p:ext uri="{BB962C8B-B14F-4D97-AF65-F5344CB8AC3E}">
        <p14:creationId xmlns:p14="http://schemas.microsoft.com/office/powerpoint/2010/main" val="813365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F5D6-F98B-4AB1-9E16-A5E349CF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698" y="452284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Code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C174-5223-4386-AF4D-930D980A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Blockchain Implementation: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  <a:hlinkClick r:id="rId2"/>
              </a:rPr>
              <a:t>https://github.com/rajat123456/Blockchain-Implementation-in-5G-Vehicular-Networks/blob/main/Blockchain_Implementation.java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US">
                <a:ea typeface="+mn-lt"/>
                <a:cs typeface="+mn-lt"/>
              </a:rPr>
              <a:t>Complete Code: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  <a:hlinkClick r:id="rId3"/>
              </a:rPr>
              <a:t>https://github.com/rajat123456/Blockchain-Implementation-in-5G-Vehicular-Networks/blob/main/Final_Code.java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8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CC66-CF8E-4CA3-A0D4-69C08965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730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858C-AF62-47B6-AE6E-7BA470D5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278" y="1720644"/>
            <a:ext cx="10018713" cy="3124201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https://medium.com/programmers-blockchain/create-simple-blockchain-java-tutorial-from-scratch-6eeed3cb03fa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FB89-AD84-49BD-AB19-9E88F8E8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cs typeface="Calibri Light" panose="020F0302020204030204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1F6F-1368-482C-A12C-95C0E3E8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281515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reduce life </a:t>
            </a:r>
            <a:r>
              <a:rPr lang="en-US" dirty="0">
                <a:ea typeface="+mn-lt"/>
                <a:cs typeface="+mn-lt"/>
              </a:rPr>
              <a:t>threatening events in dynamic VANET environment along with malicious nodes</a:t>
            </a:r>
          </a:p>
          <a:p>
            <a:r>
              <a:rPr lang="en-US" dirty="0">
                <a:ea typeface="+mn-lt"/>
                <a:cs typeface="+mn-lt"/>
              </a:rPr>
              <a:t>Create a blockchain for message exchange among vehicles within a country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A34D67D-1802-49FB-A49A-E3E4975E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769" y="378849"/>
            <a:ext cx="4269246" cy="24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4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8797-5ABD-440F-91C8-C2E964AD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cs typeface="Calibri Light" panose="020F0302020204030204"/>
              </a:rPr>
              <a:t>Improvised Blockchain in VANET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8AE902-4DEF-4BAB-88E0-D42DFAA4A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11555"/>
              </p:ext>
            </p:extLst>
          </p:nvPr>
        </p:nvGraphicFramePr>
        <p:xfrm>
          <a:off x="1487129" y="2667000"/>
          <a:ext cx="10018712" cy="219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018090131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1966177920"/>
                    </a:ext>
                  </a:extLst>
                </a:gridCol>
              </a:tblGrid>
              <a:tr h="597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Proposed Blockchain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48100"/>
                  </a:ext>
                </a:extLst>
              </a:tr>
              <a:tr h="58392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Deal with cryptocurrency &amp;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Deals with Vehicles &amp; Safety messages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116558"/>
                  </a:ext>
                </a:extLst>
              </a:tr>
              <a:tr h="1018465">
                <a:tc>
                  <a:txBody>
                    <a:bodyPr/>
                    <a:lstStyle/>
                    <a:p>
                      <a:r>
                        <a:rPr lang="en-US" dirty="0"/>
                        <a:t>Maintain info of all nodes/ users in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Need not connect countries which are geographically not 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0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9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7A2A-2DC3-481C-8716-75DF99BC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34296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cs typeface="Calibri Light"/>
              </a:rPr>
              <a:t>What exactly in 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3301-A454-4F54-B670-41EE28801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20096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Starting block called Genesis block</a:t>
            </a:r>
          </a:p>
          <a:p>
            <a:r>
              <a:rPr lang="en-US" dirty="0">
                <a:cs typeface="Calibri"/>
              </a:rPr>
              <a:t>Each block has:</a:t>
            </a:r>
          </a:p>
          <a:p>
            <a:pPr lvl="1"/>
            <a:r>
              <a:rPr lang="en-US" dirty="0">
                <a:cs typeface="Calibri"/>
              </a:rPr>
              <a:t>Data</a:t>
            </a:r>
          </a:p>
          <a:p>
            <a:pPr lvl="1"/>
            <a:r>
              <a:rPr lang="en-US" dirty="0">
                <a:cs typeface="Calibri"/>
              </a:rPr>
              <a:t>Its own hash</a:t>
            </a:r>
          </a:p>
          <a:p>
            <a:pPr lvl="1"/>
            <a:r>
              <a:rPr lang="en-US" dirty="0">
                <a:cs typeface="Calibri"/>
              </a:rPr>
              <a:t>Hash of previous block, through which they are linked</a:t>
            </a:r>
          </a:p>
          <a:p>
            <a:pPr lvl="1"/>
            <a:r>
              <a:rPr lang="en-US" dirty="0">
                <a:cs typeface="Calibri"/>
              </a:rPr>
              <a:t>Timestamp at which that block last updated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6E2357F-DF98-4C85-AC84-F89BB750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9" y="4140871"/>
            <a:ext cx="9662649" cy="19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D5E-9738-437A-BFFE-8B3AFB60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053" y="-248265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cs typeface="Calibri Light" panose="020F0302020204030204"/>
              </a:rPr>
              <a:t>Blockchain Implementation in VANET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5170-10AA-4F31-8817-A3AB250B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0483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Blockchain:</a:t>
            </a:r>
          </a:p>
          <a:p>
            <a:pPr lvl="1"/>
            <a:r>
              <a:rPr lang="en-US" dirty="0">
                <a:cs typeface="Calibri"/>
              </a:rPr>
              <a:t>Chain of blocks</a:t>
            </a:r>
          </a:p>
          <a:p>
            <a:pPr lvl="1"/>
            <a:r>
              <a:rPr lang="en-US" dirty="0">
                <a:cs typeface="Calibri"/>
              </a:rPr>
              <a:t>Each block knows the hash of previous block</a:t>
            </a:r>
          </a:p>
          <a:p>
            <a:pPr lvl="1"/>
            <a:r>
              <a:rPr lang="en-US" dirty="0">
                <a:ea typeface="+mn-lt"/>
                <a:cs typeface="+mn-lt"/>
              </a:rPr>
              <a:t>Hashes of all blocks are chained together in sequential (linked list) fashion to build a blockchain</a:t>
            </a:r>
          </a:p>
          <a:p>
            <a:pPr lvl="1"/>
            <a:r>
              <a:rPr lang="en-US" dirty="0">
                <a:cs typeface="Calibri"/>
              </a:rPr>
              <a:t>Hash of a block calculated by aggregating the contents of that block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B17A1D3-8643-428E-8E08-696B04A3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09" y="4049884"/>
            <a:ext cx="9146455" cy="24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7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CEA8-7DF7-4652-A610-CB734548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14" y="-100781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cs typeface="Calibri Light"/>
              </a:rPr>
              <a:t>How to know the </a:t>
            </a:r>
            <a:r>
              <a:rPr lang="en-US" dirty="0">
                <a:solidFill>
                  <a:schemeClr val="accent6"/>
                </a:solidFill>
                <a:ea typeface="+mj-lt"/>
                <a:cs typeface="+mj-lt"/>
              </a:rPr>
              <a:t>trustworthiness </a:t>
            </a:r>
            <a:r>
              <a:rPr lang="en-US" dirty="0">
                <a:solidFill>
                  <a:schemeClr val="accent6"/>
                </a:solidFill>
                <a:cs typeface="Calibri Light"/>
              </a:rPr>
              <a:t>of a message</a:t>
            </a:r>
            <a:br>
              <a:rPr lang="en-US" dirty="0">
                <a:solidFill>
                  <a:schemeClr val="accent6"/>
                </a:solidFill>
                <a:cs typeface="Calibri Light"/>
              </a:rPr>
            </a:br>
            <a:endParaRPr lang="en-US" dirty="0">
              <a:solidFill>
                <a:schemeClr val="accent6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A0BA-C6A5-47E9-94AD-F6E81651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181" y="1056967"/>
            <a:ext cx="10018713" cy="3013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Sender sends </a:t>
            </a:r>
            <a:r>
              <a:rPr lang="en-US">
                <a:ea typeface="+mn-lt"/>
                <a:cs typeface="Calibri"/>
              </a:rPr>
              <a:t>message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Calibri"/>
              </a:rPr>
              <a:t>In range vehicles transmit further depending on trueness of sender vehicle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Calibri"/>
              </a:rPr>
              <a:t>If information is correct:</a:t>
            </a:r>
          </a:p>
          <a:p>
            <a:pPr lvl="1">
              <a:buClr>
                <a:srgbClr val="1287C3"/>
              </a:buClr>
            </a:pPr>
            <a:r>
              <a:rPr lang="en-US">
                <a:ea typeface="+mn-lt"/>
                <a:cs typeface="Calibri"/>
              </a:rPr>
              <a:t>Truenss of Sender Incremented -&gt; Message transmitted to other vehicles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Else if information is wrong:</a:t>
            </a:r>
          </a:p>
          <a:p>
            <a:pPr lvl="1">
              <a:buClr>
                <a:srgbClr val="1287C3"/>
              </a:buClr>
            </a:pPr>
            <a:r>
              <a:rPr lang="en-US">
                <a:ea typeface="+mn-lt"/>
                <a:cs typeface="Calibri"/>
              </a:rPr>
              <a:t>Trueness of Sender Decremented -&gt; Message not transmitted</a:t>
            </a:r>
            <a:endParaRPr lang="en-US" dirty="0">
              <a:ea typeface="+mn-lt"/>
              <a:cs typeface="Calibri"/>
            </a:endParaRPr>
          </a:p>
          <a:p>
            <a:pPr lvl="1">
              <a:buClr>
                <a:srgbClr val="1287C3"/>
              </a:buClr>
            </a:pPr>
            <a:endParaRPr lang="en-US" dirty="0">
              <a:ea typeface="+mn-lt"/>
              <a:cs typeface="Calibri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28F7D8B-DE98-4ECB-BDAB-D8FF5D2F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07" y="4349972"/>
            <a:ext cx="9674939" cy="18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1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8EDC-6AA2-43CD-9663-20ABD848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9606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6"/>
                </a:solidFill>
                <a:cs typeface="Calibri Light"/>
              </a:rPr>
              <a:t>Tools used for Coding 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B1FE-2014-4AEE-9154-0B2658D81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084" y="2064773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Java Language for Implementation</a:t>
            </a:r>
            <a:endParaRPr lang="en-US" dirty="0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en-US"/>
              <a:t>Object Oriented Programming Concepts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420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Parallax</vt:lpstr>
      <vt:lpstr>Implement Improved blockchain to provide secure storage and communication of messages in Vehicular Networks</vt:lpstr>
      <vt:lpstr>Introduction</vt:lpstr>
      <vt:lpstr>Problem Statement</vt:lpstr>
      <vt:lpstr>Objective</vt:lpstr>
      <vt:lpstr>Improvised Blockchain in VANET</vt:lpstr>
      <vt:lpstr>What exactly in a Block</vt:lpstr>
      <vt:lpstr>Blockchain Implementation in VANET</vt:lpstr>
      <vt:lpstr>How to know the trustworthiness of a message </vt:lpstr>
      <vt:lpstr>Tools used for Coding </vt:lpstr>
      <vt:lpstr>Scenario Explaination-1</vt:lpstr>
      <vt:lpstr>Scenario Explaination-2</vt:lpstr>
      <vt:lpstr>Scenario Explaination-3 </vt:lpstr>
      <vt:lpstr>Scenario Explaination-4 </vt:lpstr>
      <vt:lpstr>Scenario Explaination-5 </vt:lpstr>
      <vt:lpstr>Scenario Explaination-6 </vt:lpstr>
      <vt:lpstr>Scenario Explaination-7 </vt:lpstr>
      <vt:lpstr>Code Implementation-1</vt:lpstr>
      <vt:lpstr>Code Implementation-2 </vt:lpstr>
      <vt:lpstr>Code Implementation-3 </vt:lpstr>
      <vt:lpstr>Code Implementation-4 </vt:lpstr>
      <vt:lpstr>Code Implementation-5 </vt:lpstr>
      <vt:lpstr>Code Implementation-6 </vt:lpstr>
      <vt:lpstr>Code Implementation-7 </vt:lpstr>
      <vt:lpstr>Code Implementation-8 </vt:lpstr>
      <vt:lpstr>Code Implementation-9 </vt:lpstr>
      <vt:lpstr>Code Implementation-9  </vt:lpstr>
      <vt:lpstr>Code Implementation-10 </vt:lpstr>
      <vt:lpstr>Code Implementation-11 </vt:lpstr>
      <vt:lpstr>Code Implementation-11 </vt:lpstr>
      <vt:lpstr>    Output 1 (Info is True &amp; Traffic Jam happened)</vt:lpstr>
      <vt:lpstr>    Output 2 (Info is True &amp; Accident happened) </vt:lpstr>
      <vt:lpstr>    Output 3 (Accident happened but Info is False)  </vt:lpstr>
      <vt:lpstr>Output 4 (Traffic Jam happened but Info is False)   </vt:lpstr>
      <vt:lpstr>Code Links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1180</cp:revision>
  <dcterms:created xsi:type="dcterms:W3CDTF">2021-10-16T00:57:03Z</dcterms:created>
  <dcterms:modified xsi:type="dcterms:W3CDTF">2021-11-29T21:11:21Z</dcterms:modified>
</cp:coreProperties>
</file>