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70" r:id="rId4"/>
    <p:sldId id="281" r:id="rId5"/>
    <p:sldId id="272" r:id="rId6"/>
    <p:sldId id="273" r:id="rId7"/>
    <p:sldId id="274" r:id="rId8"/>
    <p:sldId id="275" r:id="rId9"/>
    <p:sldId id="267" r:id="rId10"/>
    <p:sldId id="280" r:id="rId11"/>
    <p:sldId id="262" r:id="rId12"/>
    <p:sldId id="276" r:id="rId13"/>
    <p:sldId id="277" r:id="rId14"/>
    <p:sldId id="278" r:id="rId15"/>
    <p:sldId id="282" r:id="rId16"/>
    <p:sldId id="283"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7" d="100"/>
          <a:sy n="87" d="100"/>
        </p:scale>
        <p:origin x="528" y="62"/>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5/17/2017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5/17/2017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5/17/2017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5/17/2017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5/17/2017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5/17/2017</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5/17/2017</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5/17/2017</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5/17/2017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5/17/2017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5/17/2017</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8612" y="4038600"/>
            <a:ext cx="9753600" cy="609600"/>
          </a:xfrm>
        </p:spPr>
        <p:txBody>
          <a:bodyPr/>
          <a:lstStyle/>
          <a:p>
            <a:pPr algn="ctr"/>
            <a:r>
              <a:rPr lang="en-US" sz="3600" spc="600" dirty="0"/>
              <a:t>Recommendation System: Gaming</a:t>
            </a:r>
          </a:p>
        </p:txBody>
      </p:sp>
      <p:sp>
        <p:nvSpPr>
          <p:cNvPr id="3" name="Subtitle 2"/>
          <p:cNvSpPr>
            <a:spLocks noGrp="1"/>
          </p:cNvSpPr>
          <p:nvPr>
            <p:ph type="subTitle" idx="1"/>
          </p:nvPr>
        </p:nvSpPr>
        <p:spPr>
          <a:xfrm>
            <a:off x="1522413" y="4800600"/>
            <a:ext cx="9677399" cy="914400"/>
          </a:xfrm>
        </p:spPr>
        <p:txBody>
          <a:bodyPr>
            <a:normAutofit/>
          </a:bodyPr>
          <a:lstStyle/>
          <a:p>
            <a:pPr algn="r"/>
            <a:r>
              <a:rPr lang="en-US" sz="1000" dirty="0"/>
              <a:t>Prepared By:</a:t>
            </a:r>
          </a:p>
          <a:p>
            <a:pPr algn="r"/>
            <a:r>
              <a:rPr lang="en-US" b="1" dirty="0">
                <a:latin typeface="Baskerville Old Face" panose="02020602080505020303" pitchFamily="18" charset="0"/>
              </a:rPr>
              <a:t>Rajat Gupta</a:t>
            </a:r>
          </a:p>
          <a:p>
            <a:pPr algn="r"/>
            <a:r>
              <a:rPr lang="en-US" b="1" dirty="0">
                <a:latin typeface="Baskerville Old Face" panose="02020602080505020303" pitchFamily="18" charset="0"/>
              </a:rPr>
              <a:t>Prasang Prajapati</a:t>
            </a:r>
          </a:p>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4881" y="1981200"/>
            <a:ext cx="7092462" cy="861828"/>
          </a:xfrm>
          <a:prstGeom prst="rect">
            <a:avLst/>
          </a:prstGeom>
        </p:spPr>
      </p:pic>
      <p:sp>
        <p:nvSpPr>
          <p:cNvPr id="9" name="TextBox 8"/>
          <p:cNvSpPr txBox="1"/>
          <p:nvPr/>
        </p:nvSpPr>
        <p:spPr>
          <a:xfrm>
            <a:off x="1598612" y="4800600"/>
            <a:ext cx="4953000" cy="923330"/>
          </a:xfrm>
          <a:prstGeom prst="rect">
            <a:avLst/>
          </a:prstGeom>
          <a:noFill/>
        </p:spPr>
        <p:txBody>
          <a:bodyPr wrap="square" rtlCol="0">
            <a:spAutoFit/>
          </a:bodyPr>
          <a:lstStyle/>
          <a:p>
            <a:pPr>
              <a:lnSpc>
                <a:spcPct val="90000"/>
              </a:lnSpc>
            </a:pPr>
            <a:r>
              <a:rPr lang="en-US" sz="1000" dirty="0">
                <a:solidFill>
                  <a:schemeClr val="tx1">
                    <a:tint val="75000"/>
                  </a:schemeClr>
                </a:solidFill>
              </a:rPr>
              <a:t>Subject: </a:t>
            </a:r>
          </a:p>
          <a:p>
            <a:pPr>
              <a:lnSpc>
                <a:spcPct val="90000"/>
              </a:lnSpc>
            </a:pPr>
            <a:r>
              <a:rPr lang="en-US" sz="2000" b="1" dirty="0">
                <a:solidFill>
                  <a:schemeClr val="tx1">
                    <a:tint val="75000"/>
                  </a:schemeClr>
                </a:solidFill>
                <a:latin typeface="Baskerville Old Face" panose="02020602080505020303" pitchFamily="18" charset="0"/>
              </a:rPr>
              <a:t>Data Mining</a:t>
            </a:r>
          </a:p>
          <a:p>
            <a:pPr>
              <a:lnSpc>
                <a:spcPct val="90000"/>
              </a:lnSpc>
            </a:pPr>
            <a:r>
              <a:rPr lang="en-US" sz="1000" dirty="0">
                <a:solidFill>
                  <a:schemeClr val="tx1">
                    <a:tint val="75000"/>
                  </a:schemeClr>
                </a:solidFill>
              </a:rPr>
              <a:t>Guided By: </a:t>
            </a:r>
          </a:p>
          <a:p>
            <a:pPr>
              <a:lnSpc>
                <a:spcPct val="90000"/>
              </a:lnSpc>
            </a:pPr>
            <a:r>
              <a:rPr lang="en-US" sz="2000" b="1" dirty="0">
                <a:solidFill>
                  <a:schemeClr val="tx1">
                    <a:tint val="75000"/>
                  </a:schemeClr>
                </a:solidFill>
                <a:latin typeface="Baskerville Old Face" panose="02020602080505020303" pitchFamily="18" charset="0"/>
              </a:rPr>
              <a:t>Prof. Feng Chen</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74812" y="3200400"/>
            <a:ext cx="9143998" cy="1085239"/>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pc="600" dirty="0"/>
              <a:t>Sneak peek of our System</a:t>
            </a:r>
          </a:p>
        </p:txBody>
      </p:sp>
    </p:spTree>
    <p:extLst>
      <p:ext uri="{BB962C8B-B14F-4D97-AF65-F5344CB8AC3E}">
        <p14:creationId xmlns:p14="http://schemas.microsoft.com/office/powerpoint/2010/main" val="241927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1012" y="1219200"/>
            <a:ext cx="9753600" cy="1089529"/>
          </a:xfrm>
          <a:prstGeom prst="rect">
            <a:avLst/>
          </a:prstGeom>
          <a:noFill/>
        </p:spPr>
        <p:txBody>
          <a:bodyPr wrap="square" rtlCol="0">
            <a:spAutoFit/>
          </a:bodyPr>
          <a:lstStyle/>
          <a:p>
            <a:pPr>
              <a:lnSpc>
                <a:spcPct val="90000"/>
              </a:lnSpc>
            </a:pPr>
            <a:r>
              <a:rPr lang="en-US" sz="2400" dirty="0"/>
              <a:t>As discussed earlier, firstly we have analyzed the tweets and from the tweets we have gathered top 10 most frequent words. Which is shown below in the output screen: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812" y="2590800"/>
            <a:ext cx="2748366" cy="3413760"/>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1012" y="1219200"/>
            <a:ext cx="9753600" cy="757130"/>
          </a:xfrm>
          <a:prstGeom prst="rect">
            <a:avLst/>
          </a:prstGeom>
          <a:noFill/>
        </p:spPr>
        <p:txBody>
          <a:bodyPr wrap="square" rtlCol="0">
            <a:spAutoFit/>
          </a:bodyPr>
          <a:lstStyle/>
          <a:p>
            <a:pPr>
              <a:lnSpc>
                <a:spcPct val="90000"/>
              </a:lnSpc>
            </a:pPr>
            <a:r>
              <a:rPr lang="en-US" sz="2400" dirty="0"/>
              <a:t>For the next step, in our system, for the word cloud we have made clusters for the tweets which are shown below in the output screen: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012" y="2438400"/>
            <a:ext cx="4454929" cy="3596640"/>
          </a:xfrm>
          <a:prstGeom prst="rect">
            <a:avLst/>
          </a:prstGeom>
        </p:spPr>
      </p:pic>
    </p:spTree>
    <p:extLst>
      <p:ext uri="{BB962C8B-B14F-4D97-AF65-F5344CB8AC3E}">
        <p14:creationId xmlns:p14="http://schemas.microsoft.com/office/powerpoint/2010/main" val="364318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1116" y="5413130"/>
            <a:ext cx="9753600" cy="757130"/>
          </a:xfrm>
          <a:prstGeom prst="rect">
            <a:avLst/>
          </a:prstGeom>
          <a:noFill/>
        </p:spPr>
        <p:txBody>
          <a:bodyPr wrap="square" rtlCol="0">
            <a:spAutoFit/>
          </a:bodyPr>
          <a:lstStyle/>
          <a:p>
            <a:pPr>
              <a:lnSpc>
                <a:spcPct val="90000"/>
              </a:lnSpc>
            </a:pPr>
            <a:r>
              <a:rPr lang="en-US" sz="2400" dirty="0"/>
              <a:t>Here, User has entered </a:t>
            </a:r>
            <a:r>
              <a:rPr lang="en-US" sz="2400" dirty="0" err="1"/>
              <a:t>Dota</a:t>
            </a:r>
            <a:r>
              <a:rPr lang="en-US" sz="2400" dirty="0"/>
              <a:t> 2 and FIFA as input, and now user will be recommended a game which the user should play.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12" y="2209800"/>
            <a:ext cx="8266938" cy="2971800"/>
          </a:xfrm>
          <a:prstGeom prst="rect">
            <a:avLst/>
          </a:prstGeom>
        </p:spPr>
      </p:pic>
      <p:sp>
        <p:nvSpPr>
          <p:cNvPr id="6" name="TextBox 5"/>
          <p:cNvSpPr txBox="1"/>
          <p:nvPr/>
        </p:nvSpPr>
        <p:spPr>
          <a:xfrm>
            <a:off x="2101116" y="1221140"/>
            <a:ext cx="9753600" cy="757130"/>
          </a:xfrm>
          <a:prstGeom prst="rect">
            <a:avLst/>
          </a:prstGeom>
          <a:noFill/>
        </p:spPr>
        <p:txBody>
          <a:bodyPr wrap="square" rtlCol="0">
            <a:spAutoFit/>
          </a:bodyPr>
          <a:lstStyle/>
          <a:p>
            <a:pPr>
              <a:lnSpc>
                <a:spcPct val="90000"/>
              </a:lnSpc>
            </a:pPr>
            <a:r>
              <a:rPr lang="en-US" sz="2400" dirty="0"/>
              <a:t>A system which recommends a user to play which game after entering the played games given in the Input screen: </a:t>
            </a:r>
          </a:p>
        </p:txBody>
      </p:sp>
    </p:spTree>
    <p:extLst>
      <p:ext uri="{BB962C8B-B14F-4D97-AF65-F5344CB8AC3E}">
        <p14:creationId xmlns:p14="http://schemas.microsoft.com/office/powerpoint/2010/main" val="203463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812" y="1905000"/>
            <a:ext cx="7775424" cy="4095750"/>
          </a:xfrm>
          <a:prstGeom prst="rect">
            <a:avLst/>
          </a:prstGeom>
        </p:spPr>
      </p:pic>
      <p:sp>
        <p:nvSpPr>
          <p:cNvPr id="7" name="TextBox 6"/>
          <p:cNvSpPr txBox="1"/>
          <p:nvPr/>
        </p:nvSpPr>
        <p:spPr>
          <a:xfrm>
            <a:off x="2360612" y="838200"/>
            <a:ext cx="7391400" cy="757130"/>
          </a:xfrm>
          <a:prstGeom prst="rect">
            <a:avLst/>
          </a:prstGeom>
          <a:noFill/>
        </p:spPr>
        <p:txBody>
          <a:bodyPr wrap="square" rtlCol="0">
            <a:spAutoFit/>
          </a:bodyPr>
          <a:lstStyle/>
          <a:p>
            <a:pPr>
              <a:lnSpc>
                <a:spcPct val="90000"/>
              </a:lnSpc>
            </a:pPr>
            <a:r>
              <a:rPr lang="en-US" sz="2400" dirty="0"/>
              <a:t>After entering the input user gets output as shown below:</a:t>
            </a:r>
          </a:p>
        </p:txBody>
      </p:sp>
    </p:spTree>
    <p:extLst>
      <p:ext uri="{BB962C8B-B14F-4D97-AF65-F5344CB8AC3E}">
        <p14:creationId xmlns:p14="http://schemas.microsoft.com/office/powerpoint/2010/main" val="313708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3212" y="2514600"/>
            <a:ext cx="3858563" cy="2895600"/>
          </a:xfrm>
          <a:prstGeom prst="rect">
            <a:avLst/>
          </a:prstGeom>
        </p:spPr>
      </p:pic>
      <p:sp>
        <p:nvSpPr>
          <p:cNvPr id="6" name="TextBox 5"/>
          <p:cNvSpPr txBox="1"/>
          <p:nvPr/>
        </p:nvSpPr>
        <p:spPr>
          <a:xfrm>
            <a:off x="4722812" y="1676400"/>
            <a:ext cx="184731" cy="424732"/>
          </a:xfrm>
          <a:prstGeom prst="rect">
            <a:avLst/>
          </a:prstGeom>
          <a:noFill/>
        </p:spPr>
        <p:txBody>
          <a:bodyPr wrap="none" rtlCol="0">
            <a:spAutoFit/>
          </a:bodyPr>
          <a:lstStyle/>
          <a:p>
            <a:pPr>
              <a:lnSpc>
                <a:spcPct val="90000"/>
              </a:lnSpc>
            </a:pPr>
            <a:endParaRPr lang="en-US" sz="2400" dirty="0"/>
          </a:p>
        </p:txBody>
      </p:sp>
      <p:sp>
        <p:nvSpPr>
          <p:cNvPr id="8" name="Title 12"/>
          <p:cNvSpPr txBox="1">
            <a:spLocks/>
          </p:cNvSpPr>
          <p:nvPr/>
        </p:nvSpPr>
        <p:spPr>
          <a:xfrm>
            <a:off x="1470494" y="1595918"/>
            <a:ext cx="9143998" cy="904028"/>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Questions ?</a:t>
            </a:r>
          </a:p>
        </p:txBody>
      </p:sp>
    </p:spTree>
    <p:extLst>
      <p:ext uri="{BB962C8B-B14F-4D97-AF65-F5344CB8AC3E}">
        <p14:creationId xmlns:p14="http://schemas.microsoft.com/office/powerpoint/2010/main" val="335843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6" name="TextBox 5"/>
          <p:cNvSpPr txBox="1"/>
          <p:nvPr/>
        </p:nvSpPr>
        <p:spPr>
          <a:xfrm>
            <a:off x="4722812" y="1676400"/>
            <a:ext cx="184731" cy="424732"/>
          </a:xfrm>
          <a:prstGeom prst="rect">
            <a:avLst/>
          </a:prstGeom>
          <a:noFill/>
        </p:spPr>
        <p:txBody>
          <a:bodyPr wrap="none" rtlCol="0">
            <a:spAutoFit/>
          </a:bodyPr>
          <a:lstStyle/>
          <a:p>
            <a:pPr>
              <a:lnSpc>
                <a:spcPct val="90000"/>
              </a:lnSpc>
            </a:pPr>
            <a:endParaRPr lang="en-US" sz="2400" dirty="0"/>
          </a:p>
        </p:txBody>
      </p:sp>
    </p:spTree>
    <p:extLst>
      <p:ext uri="{BB962C8B-B14F-4D97-AF65-F5344CB8AC3E}">
        <p14:creationId xmlns:p14="http://schemas.microsoft.com/office/powerpoint/2010/main" val="128017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Project Description</a:t>
            </a:r>
          </a:p>
        </p:txBody>
      </p:sp>
      <p:sp>
        <p:nvSpPr>
          <p:cNvPr id="14" name="Content Placeholder 13"/>
          <p:cNvSpPr>
            <a:spLocks noGrp="1"/>
          </p:cNvSpPr>
          <p:nvPr>
            <p:ph idx="1"/>
          </p:nvPr>
        </p:nvSpPr>
        <p:spPr/>
        <p:txBody>
          <a:bodyPr/>
          <a:lstStyle/>
          <a:p>
            <a:r>
              <a:rPr lang="en-US" dirty="0"/>
              <a:t>A Recommendation System tell its user what future decisions will be beneficial for the user. </a:t>
            </a:r>
          </a:p>
          <a:p>
            <a:r>
              <a:rPr lang="en-US" dirty="0"/>
              <a:t>This system predicts the top 10 popular games using Tweets collector on Twitter. </a:t>
            </a:r>
          </a:p>
          <a:p>
            <a:r>
              <a:rPr lang="en-US" dirty="0"/>
              <a:t>Furthermore, Based on the different user data which is stored in the system, when a new user selects different games that he has played. On analyzing the data provided by the user, our system will recommend a new game which the user should play by analyzing the available data in the system. </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Motivation</a:t>
            </a:r>
            <a:endParaRPr lang="en-US" dirty="0"/>
          </a:p>
        </p:txBody>
      </p:sp>
      <p:sp>
        <p:nvSpPr>
          <p:cNvPr id="14" name="Content Placeholder 13"/>
          <p:cNvSpPr>
            <a:spLocks noGrp="1"/>
          </p:cNvSpPr>
          <p:nvPr>
            <p:ph idx="1"/>
          </p:nvPr>
        </p:nvSpPr>
        <p:spPr/>
        <p:txBody>
          <a:bodyPr/>
          <a:lstStyle/>
          <a:p>
            <a:r>
              <a:rPr lang="en-US"/>
              <a:t>As we all are Gamers and play games everyday which enforced us to build this system.</a:t>
            </a:r>
          </a:p>
          <a:p>
            <a:r>
              <a:rPr lang="en-US"/>
              <a:t>There are lots of games and usually people are confused that which game they should play next. Whether people will have a satisfaction after starting the game as to their taste, this is a demanding question in the real world for us.</a:t>
            </a:r>
          </a:p>
          <a:p>
            <a:r>
              <a:rPr lang="en-US"/>
              <a:t>Thus, we have built a system which recommends a user to play this game by entering the games a user likes to play generally.</a:t>
            </a:r>
            <a:endParaRPr lang="en-US" dirty="0"/>
          </a:p>
        </p:txBody>
      </p:sp>
    </p:spTree>
    <p:extLst>
      <p:ext uri="{BB962C8B-B14F-4D97-AF65-F5344CB8AC3E}">
        <p14:creationId xmlns:p14="http://schemas.microsoft.com/office/powerpoint/2010/main" val="58208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p:cNvSpPr txBox="1">
            <a:spLocks/>
          </p:cNvSpPr>
          <p:nvPr/>
        </p:nvSpPr>
        <p:spPr>
          <a:xfrm>
            <a:off x="1903412" y="3124200"/>
            <a:ext cx="9143998" cy="1020762"/>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pc="600" dirty="0"/>
              <a:t>Methods &amp; Applications</a:t>
            </a:r>
          </a:p>
        </p:txBody>
      </p:sp>
    </p:spTree>
    <p:extLst>
      <p:ext uri="{BB962C8B-B14F-4D97-AF65-F5344CB8AC3E}">
        <p14:creationId xmlns:p14="http://schemas.microsoft.com/office/powerpoint/2010/main" val="315408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1. Tweet Collection</a:t>
            </a:r>
          </a:p>
        </p:txBody>
      </p:sp>
      <p:sp>
        <p:nvSpPr>
          <p:cNvPr id="14" name="Content Placeholder 13"/>
          <p:cNvSpPr>
            <a:spLocks noGrp="1"/>
          </p:cNvSpPr>
          <p:nvPr>
            <p:ph idx="1"/>
          </p:nvPr>
        </p:nvSpPr>
        <p:spPr>
          <a:xfrm>
            <a:off x="1520826" y="2133600"/>
            <a:ext cx="5867398" cy="2362200"/>
          </a:xfrm>
        </p:spPr>
        <p:txBody>
          <a:bodyPr/>
          <a:lstStyle/>
          <a:p>
            <a:r>
              <a:rPr lang="en-US" dirty="0"/>
              <a:t>Using Twitter API we have collected tweets. Mainly in this tweet collection method, we have implemented a code in python which automatically takes new tweets from twitter at every one hour by using App Scheduler.</a:t>
            </a:r>
          </a:p>
        </p:txBody>
      </p:sp>
      <p:graphicFrame>
        <p:nvGraphicFramePr>
          <p:cNvPr id="2" name="Table 1"/>
          <p:cNvGraphicFramePr>
            <a:graphicFrameLocks noGrp="1"/>
          </p:cNvGraphicFramePr>
          <p:nvPr>
            <p:extLst>
              <p:ext uri="{D42A27DB-BD31-4B8C-83A1-F6EECF244321}">
                <p14:modId xmlns:p14="http://schemas.microsoft.com/office/powerpoint/2010/main" val="2876361840"/>
              </p:ext>
            </p:extLst>
          </p:nvPr>
        </p:nvGraphicFramePr>
        <p:xfrm>
          <a:off x="7542212" y="2453640"/>
          <a:ext cx="4139144" cy="1112520"/>
        </p:xfrm>
        <a:graphic>
          <a:graphicData uri="http://schemas.openxmlformats.org/drawingml/2006/table">
            <a:tbl>
              <a:tblPr firstRow="1" bandRow="1">
                <a:tableStyleId>{8EC20E35-A176-4012-BC5E-935CFFF8708E}</a:tableStyleId>
              </a:tblPr>
              <a:tblGrid>
                <a:gridCol w="838200">
                  <a:extLst>
                    <a:ext uri="{9D8B030D-6E8A-4147-A177-3AD203B41FA5}">
                      <a16:colId xmlns:a16="http://schemas.microsoft.com/office/drawing/2014/main" val="3882238531"/>
                    </a:ext>
                  </a:extLst>
                </a:gridCol>
                <a:gridCol w="1053718">
                  <a:extLst>
                    <a:ext uri="{9D8B030D-6E8A-4147-A177-3AD203B41FA5}">
                      <a16:colId xmlns:a16="http://schemas.microsoft.com/office/drawing/2014/main" val="1228189139"/>
                    </a:ext>
                  </a:extLst>
                </a:gridCol>
                <a:gridCol w="1212440">
                  <a:extLst>
                    <a:ext uri="{9D8B030D-6E8A-4147-A177-3AD203B41FA5}">
                      <a16:colId xmlns:a16="http://schemas.microsoft.com/office/drawing/2014/main" val="1331599408"/>
                    </a:ext>
                  </a:extLst>
                </a:gridCol>
                <a:gridCol w="1034786">
                  <a:extLst>
                    <a:ext uri="{9D8B030D-6E8A-4147-A177-3AD203B41FA5}">
                      <a16:colId xmlns:a16="http://schemas.microsoft.com/office/drawing/2014/main" val="1691796135"/>
                    </a:ext>
                  </a:extLst>
                </a:gridCol>
              </a:tblGrid>
              <a:tr h="370840">
                <a:tc>
                  <a:txBody>
                    <a:bodyPr/>
                    <a:lstStyle/>
                    <a:p>
                      <a:r>
                        <a:rPr lang="en-US" dirty="0"/>
                        <a:t>Total</a:t>
                      </a:r>
                    </a:p>
                  </a:txBody>
                  <a:tcPr/>
                </a:tc>
                <a:tc>
                  <a:txBody>
                    <a:bodyPr/>
                    <a:lstStyle/>
                    <a:p>
                      <a:r>
                        <a:rPr lang="en-US" dirty="0"/>
                        <a:t>Unique</a:t>
                      </a:r>
                    </a:p>
                  </a:txBody>
                  <a:tcPr/>
                </a:tc>
                <a:tc>
                  <a:txBody>
                    <a:bodyPr/>
                    <a:lstStyle/>
                    <a:p>
                      <a:r>
                        <a:rPr lang="en-US" dirty="0"/>
                        <a:t>Training</a:t>
                      </a:r>
                    </a:p>
                  </a:txBody>
                  <a:tcPr/>
                </a:tc>
                <a:tc>
                  <a:txBody>
                    <a:bodyPr/>
                    <a:lstStyle/>
                    <a:p>
                      <a:r>
                        <a:rPr lang="en-US" dirty="0"/>
                        <a:t>Testing</a:t>
                      </a:r>
                    </a:p>
                  </a:txBody>
                  <a:tcPr/>
                </a:tc>
                <a:extLst>
                  <a:ext uri="{0D108BD9-81ED-4DB2-BD59-A6C34878D82A}">
                    <a16:rowId xmlns:a16="http://schemas.microsoft.com/office/drawing/2014/main" val="2906254184"/>
                  </a:ext>
                </a:extLst>
              </a:tr>
              <a:tr h="370840">
                <a:tc>
                  <a:txBody>
                    <a:bodyPr/>
                    <a:lstStyle/>
                    <a:p>
                      <a:r>
                        <a:rPr lang="en-US" dirty="0"/>
                        <a:t>11033</a:t>
                      </a:r>
                    </a:p>
                  </a:txBody>
                  <a:tcPr/>
                </a:tc>
                <a:tc>
                  <a:txBody>
                    <a:bodyPr/>
                    <a:lstStyle/>
                    <a:p>
                      <a:r>
                        <a:rPr lang="en-US" dirty="0"/>
                        <a:t>4869</a:t>
                      </a:r>
                    </a:p>
                  </a:txBody>
                  <a:tcPr/>
                </a:tc>
                <a:tc>
                  <a:txBody>
                    <a:bodyPr/>
                    <a:lstStyle/>
                    <a:p>
                      <a:r>
                        <a:rPr lang="en-US" dirty="0"/>
                        <a:t>1151</a:t>
                      </a:r>
                    </a:p>
                  </a:txBody>
                  <a:tcPr/>
                </a:tc>
                <a:tc>
                  <a:txBody>
                    <a:bodyPr/>
                    <a:lstStyle/>
                    <a:p>
                      <a:r>
                        <a:rPr lang="en-US" dirty="0"/>
                        <a:t>3718</a:t>
                      </a:r>
                    </a:p>
                  </a:txBody>
                  <a:tcPr/>
                </a:tc>
                <a:extLst>
                  <a:ext uri="{0D108BD9-81ED-4DB2-BD59-A6C34878D82A}">
                    <a16:rowId xmlns:a16="http://schemas.microsoft.com/office/drawing/2014/main" val="936504652"/>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59845703"/>
                  </a:ext>
                </a:extLst>
              </a:tr>
            </a:tbl>
          </a:graphicData>
        </a:graphic>
      </p:graphicFrame>
      <p:sp>
        <p:nvSpPr>
          <p:cNvPr id="4" name="TextBox 3"/>
          <p:cNvSpPr txBox="1"/>
          <p:nvPr/>
        </p:nvSpPr>
        <p:spPr>
          <a:xfrm>
            <a:off x="1526688" y="4724400"/>
            <a:ext cx="10286998" cy="1089529"/>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US" sz="2400" dirty="0"/>
              <a:t>Also we have implemented a code which automatically removes the same tweets which is already present in previously collected tweets.</a:t>
            </a:r>
          </a:p>
          <a:p>
            <a:pPr>
              <a:lnSpc>
                <a:spcPct val="90000"/>
              </a:lnSpc>
            </a:pPr>
            <a:endParaRPr lang="en-US" sz="2400" dirty="0"/>
          </a:p>
        </p:txBody>
      </p:sp>
      <p:sp>
        <p:nvSpPr>
          <p:cNvPr id="5" name="TextBox 4"/>
          <p:cNvSpPr txBox="1"/>
          <p:nvPr/>
        </p:nvSpPr>
        <p:spPr>
          <a:xfrm>
            <a:off x="8605837" y="3566160"/>
            <a:ext cx="3582988" cy="286232"/>
          </a:xfrm>
          <a:prstGeom prst="rect">
            <a:avLst/>
          </a:prstGeom>
          <a:noFill/>
        </p:spPr>
        <p:txBody>
          <a:bodyPr wrap="square" rtlCol="0">
            <a:spAutoFit/>
          </a:bodyPr>
          <a:lstStyle/>
          <a:p>
            <a:pPr>
              <a:lnSpc>
                <a:spcPct val="90000"/>
              </a:lnSpc>
            </a:pPr>
            <a:r>
              <a:rPr lang="en-US" sz="1400" dirty="0"/>
              <a:t>: Classification of Tweets</a:t>
            </a:r>
          </a:p>
        </p:txBody>
      </p:sp>
    </p:spTree>
    <p:extLst>
      <p:ext uri="{BB962C8B-B14F-4D97-AF65-F5344CB8AC3E}">
        <p14:creationId xmlns:p14="http://schemas.microsoft.com/office/powerpoint/2010/main" val="318747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2. Collected Tweet Analysis</a:t>
            </a:r>
          </a:p>
        </p:txBody>
      </p:sp>
      <p:sp>
        <p:nvSpPr>
          <p:cNvPr id="14" name="Content Placeholder 13"/>
          <p:cNvSpPr>
            <a:spLocks noGrp="1"/>
          </p:cNvSpPr>
          <p:nvPr>
            <p:ph idx="1"/>
          </p:nvPr>
        </p:nvSpPr>
        <p:spPr>
          <a:xfrm>
            <a:off x="1522414" y="1714500"/>
            <a:ext cx="5562598" cy="1790700"/>
          </a:xfrm>
        </p:spPr>
        <p:txBody>
          <a:bodyPr>
            <a:normAutofit fontScale="92500" lnSpcReduction="10000"/>
          </a:bodyPr>
          <a:lstStyle/>
          <a:p>
            <a:r>
              <a:rPr lang="en-US" dirty="0"/>
              <a:t>After collecting total 11033 tweets we have implemented the code where we have removed the same tweets from the total tweet and as mentioned in the table, after implementing the above mentioned code we get 4869 tweets that are unique.</a:t>
            </a:r>
          </a:p>
        </p:txBody>
      </p:sp>
      <p:graphicFrame>
        <p:nvGraphicFramePr>
          <p:cNvPr id="2" name="Table 1"/>
          <p:cNvGraphicFramePr>
            <a:graphicFrameLocks noGrp="1"/>
          </p:cNvGraphicFramePr>
          <p:nvPr>
            <p:extLst>
              <p:ext uri="{D42A27DB-BD31-4B8C-83A1-F6EECF244321}">
                <p14:modId xmlns:p14="http://schemas.microsoft.com/office/powerpoint/2010/main" val="3953478789"/>
              </p:ext>
            </p:extLst>
          </p:nvPr>
        </p:nvGraphicFramePr>
        <p:xfrm>
          <a:off x="7008812" y="1951916"/>
          <a:ext cx="4876800" cy="1112520"/>
        </p:xfrm>
        <a:graphic>
          <a:graphicData uri="http://schemas.openxmlformats.org/drawingml/2006/table">
            <a:tbl>
              <a:tblPr firstRow="1" bandRow="1">
                <a:tableStyleId>{8EC20E35-A176-4012-BC5E-935CFFF8708E}</a:tableStyleId>
              </a:tblPr>
              <a:tblGrid>
                <a:gridCol w="787183">
                  <a:extLst>
                    <a:ext uri="{9D8B030D-6E8A-4147-A177-3AD203B41FA5}">
                      <a16:colId xmlns:a16="http://schemas.microsoft.com/office/drawing/2014/main" val="3882238531"/>
                    </a:ext>
                  </a:extLst>
                </a:gridCol>
                <a:gridCol w="989584">
                  <a:extLst>
                    <a:ext uri="{9D8B030D-6E8A-4147-A177-3AD203B41FA5}">
                      <a16:colId xmlns:a16="http://schemas.microsoft.com/office/drawing/2014/main" val="1228189139"/>
                    </a:ext>
                  </a:extLst>
                </a:gridCol>
                <a:gridCol w="989584">
                  <a:extLst>
                    <a:ext uri="{9D8B030D-6E8A-4147-A177-3AD203B41FA5}">
                      <a16:colId xmlns:a16="http://schemas.microsoft.com/office/drawing/2014/main" val="396357097"/>
                    </a:ext>
                  </a:extLst>
                </a:gridCol>
                <a:gridCol w="992438">
                  <a:extLst>
                    <a:ext uri="{9D8B030D-6E8A-4147-A177-3AD203B41FA5}">
                      <a16:colId xmlns:a16="http://schemas.microsoft.com/office/drawing/2014/main" val="1331599408"/>
                    </a:ext>
                  </a:extLst>
                </a:gridCol>
                <a:gridCol w="1118011">
                  <a:extLst>
                    <a:ext uri="{9D8B030D-6E8A-4147-A177-3AD203B41FA5}">
                      <a16:colId xmlns:a16="http://schemas.microsoft.com/office/drawing/2014/main" val="1691796135"/>
                    </a:ext>
                  </a:extLst>
                </a:gridCol>
              </a:tblGrid>
              <a:tr h="370840">
                <a:tc>
                  <a:txBody>
                    <a:bodyPr/>
                    <a:lstStyle/>
                    <a:p>
                      <a:r>
                        <a:rPr lang="en-US" dirty="0"/>
                        <a:t>Total</a:t>
                      </a:r>
                    </a:p>
                  </a:txBody>
                  <a:tcPr/>
                </a:tc>
                <a:tc>
                  <a:txBody>
                    <a:bodyPr/>
                    <a:lstStyle/>
                    <a:p>
                      <a:r>
                        <a:rPr lang="en-US" dirty="0"/>
                        <a:t>Unique</a:t>
                      </a:r>
                    </a:p>
                  </a:txBody>
                  <a:tcPr/>
                </a:tc>
                <a:tc>
                  <a:txBody>
                    <a:bodyPr/>
                    <a:lstStyle/>
                    <a:p>
                      <a:r>
                        <a:rPr lang="en-US" dirty="0"/>
                        <a:t>Training</a:t>
                      </a:r>
                    </a:p>
                  </a:txBody>
                  <a:tcPr/>
                </a:tc>
                <a:tc>
                  <a:txBody>
                    <a:bodyPr/>
                    <a:lstStyle/>
                    <a:p>
                      <a:r>
                        <a:rPr lang="en-US" dirty="0"/>
                        <a:t>Positive</a:t>
                      </a:r>
                    </a:p>
                  </a:txBody>
                  <a:tcPr/>
                </a:tc>
                <a:tc>
                  <a:txBody>
                    <a:bodyPr/>
                    <a:lstStyle/>
                    <a:p>
                      <a:r>
                        <a:rPr lang="en-US" dirty="0"/>
                        <a:t>Negative</a:t>
                      </a:r>
                    </a:p>
                  </a:txBody>
                  <a:tcPr/>
                </a:tc>
                <a:extLst>
                  <a:ext uri="{0D108BD9-81ED-4DB2-BD59-A6C34878D82A}">
                    <a16:rowId xmlns:a16="http://schemas.microsoft.com/office/drawing/2014/main" val="2906254184"/>
                  </a:ext>
                </a:extLst>
              </a:tr>
              <a:tr h="370840">
                <a:tc>
                  <a:txBody>
                    <a:bodyPr/>
                    <a:lstStyle/>
                    <a:p>
                      <a:r>
                        <a:rPr lang="en-US" dirty="0"/>
                        <a:t>11033</a:t>
                      </a:r>
                    </a:p>
                  </a:txBody>
                  <a:tcPr/>
                </a:tc>
                <a:tc>
                  <a:txBody>
                    <a:bodyPr/>
                    <a:lstStyle/>
                    <a:p>
                      <a:r>
                        <a:rPr lang="en-US" dirty="0"/>
                        <a:t>4869</a:t>
                      </a:r>
                    </a:p>
                  </a:txBody>
                  <a:tcPr/>
                </a:tc>
                <a:tc>
                  <a:txBody>
                    <a:bodyPr/>
                    <a:lstStyle/>
                    <a:p>
                      <a:r>
                        <a:rPr lang="en-US" dirty="0"/>
                        <a:t>1151</a:t>
                      </a:r>
                    </a:p>
                  </a:txBody>
                  <a:tcPr/>
                </a:tc>
                <a:tc>
                  <a:txBody>
                    <a:bodyPr/>
                    <a:lstStyle/>
                    <a:p>
                      <a:r>
                        <a:rPr lang="en-US" dirty="0"/>
                        <a:t>289</a:t>
                      </a:r>
                    </a:p>
                  </a:txBody>
                  <a:tcPr/>
                </a:tc>
                <a:tc>
                  <a:txBody>
                    <a:bodyPr/>
                    <a:lstStyle/>
                    <a:p>
                      <a:r>
                        <a:rPr lang="en-US" dirty="0"/>
                        <a:t>863</a:t>
                      </a:r>
                    </a:p>
                  </a:txBody>
                  <a:tcPr/>
                </a:tc>
                <a:extLst>
                  <a:ext uri="{0D108BD9-81ED-4DB2-BD59-A6C34878D82A}">
                    <a16:rowId xmlns:a16="http://schemas.microsoft.com/office/drawing/2014/main" val="93650465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59845703"/>
                  </a:ext>
                </a:extLst>
              </a:tr>
            </a:tbl>
          </a:graphicData>
        </a:graphic>
      </p:graphicFrame>
      <p:sp>
        <p:nvSpPr>
          <p:cNvPr id="4" name="TextBox 3"/>
          <p:cNvSpPr txBox="1"/>
          <p:nvPr/>
        </p:nvSpPr>
        <p:spPr>
          <a:xfrm>
            <a:off x="1464897" y="4161716"/>
            <a:ext cx="10286998" cy="2239074"/>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US" sz="2200" dirty="0"/>
              <a:t>As we can see in the above table, we have collected a total of 11033 tweets, from these 4869 were unique. In our training dataset, we have a total of different positive and negative tweets which are 289 and 863 respectively.</a:t>
            </a:r>
          </a:p>
          <a:p>
            <a:pPr>
              <a:lnSpc>
                <a:spcPct val="90000"/>
              </a:lnSpc>
            </a:pPr>
            <a:endParaRPr lang="en-US" sz="900" dirty="0"/>
          </a:p>
          <a:p>
            <a:pPr marL="342900" indent="-342900">
              <a:lnSpc>
                <a:spcPct val="90000"/>
              </a:lnSpc>
              <a:buFont typeface="Wingdings" panose="05000000000000000000" pitchFamily="2" charset="2"/>
              <a:buChar char="§"/>
            </a:pPr>
            <a:r>
              <a:rPr lang="en-US" sz="2400" dirty="0"/>
              <a:t>After creating the training dataset, we applied SVM to find positive and negative tweets on available unique tweets.</a:t>
            </a:r>
          </a:p>
          <a:p>
            <a:pPr>
              <a:lnSpc>
                <a:spcPct val="90000"/>
              </a:lnSpc>
            </a:pPr>
            <a:endParaRPr lang="en-US" sz="800" dirty="0"/>
          </a:p>
          <a:p>
            <a:pPr marL="342900" indent="-342900">
              <a:lnSpc>
                <a:spcPct val="90000"/>
              </a:lnSpc>
              <a:buFont typeface="Wingdings" panose="05000000000000000000" pitchFamily="2" charset="2"/>
              <a:buChar char="§"/>
            </a:pPr>
            <a:r>
              <a:rPr lang="en-US" sz="2400" dirty="0"/>
              <a:t>The Accuracy of SVM Model was in Low </a:t>
            </a:r>
            <a:r>
              <a:rPr lang="en-US" sz="2400" dirty="0">
                <a:latin typeface="Goudy Old Style" panose="02020502050305020303" pitchFamily="18" charset="0"/>
              </a:rPr>
              <a:t>80</a:t>
            </a:r>
            <a:r>
              <a:rPr lang="en-US" sz="2400" dirty="0"/>
              <a:t>’s.</a:t>
            </a:r>
            <a:endParaRPr lang="en-US" sz="2200" dirty="0"/>
          </a:p>
        </p:txBody>
      </p:sp>
      <p:sp>
        <p:nvSpPr>
          <p:cNvPr id="7" name="TextBox 6"/>
          <p:cNvSpPr txBox="1"/>
          <p:nvPr/>
        </p:nvSpPr>
        <p:spPr>
          <a:xfrm>
            <a:off x="1464897" y="3459985"/>
            <a:ext cx="10286998" cy="701731"/>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US" sz="2200" dirty="0"/>
              <a:t>After getting unique tweets we manually analyzed the tweets and then we differentiated the Positive and Negative Tweets to generate Training Dataset.</a:t>
            </a:r>
          </a:p>
        </p:txBody>
      </p:sp>
    </p:spTree>
    <p:extLst>
      <p:ext uri="{BB962C8B-B14F-4D97-AF65-F5344CB8AC3E}">
        <p14:creationId xmlns:p14="http://schemas.microsoft.com/office/powerpoint/2010/main" val="335188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381000"/>
            <a:ext cx="9143998" cy="1402080"/>
          </a:xfrm>
        </p:spPr>
        <p:txBody>
          <a:bodyPr>
            <a:normAutofit/>
          </a:bodyPr>
          <a:lstStyle/>
          <a:p>
            <a:r>
              <a:rPr lang="en-US" dirty="0"/>
              <a:t>3. Application of Model on Analyzed data</a:t>
            </a:r>
            <a:br>
              <a:rPr lang="en-US" dirty="0"/>
            </a:br>
            <a:endParaRPr lang="en-US" dirty="0"/>
          </a:p>
        </p:txBody>
      </p:sp>
      <p:sp>
        <p:nvSpPr>
          <p:cNvPr id="14" name="Content Placeholder 13"/>
          <p:cNvSpPr>
            <a:spLocks noGrp="1"/>
          </p:cNvSpPr>
          <p:nvPr>
            <p:ph idx="1"/>
          </p:nvPr>
        </p:nvSpPr>
        <p:spPr>
          <a:xfrm>
            <a:off x="1522414" y="1714500"/>
            <a:ext cx="9601198" cy="876300"/>
          </a:xfrm>
        </p:spPr>
        <p:txBody>
          <a:bodyPr>
            <a:normAutofit/>
          </a:bodyPr>
          <a:lstStyle/>
          <a:p>
            <a:r>
              <a:rPr lang="en-US" dirty="0"/>
              <a:t>After classifying tweets, we generated the top 10 most frequent words from our Twitter data. </a:t>
            </a:r>
          </a:p>
        </p:txBody>
      </p:sp>
      <p:sp>
        <p:nvSpPr>
          <p:cNvPr id="4" name="TextBox 3"/>
          <p:cNvSpPr txBox="1"/>
          <p:nvPr/>
        </p:nvSpPr>
        <p:spPr>
          <a:xfrm>
            <a:off x="1464897" y="4161716"/>
            <a:ext cx="9658715" cy="757130"/>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US" sz="2400" dirty="0"/>
              <a:t>Therefore, to overcome this problem, we have approached new method which is explained in later slides.</a:t>
            </a:r>
          </a:p>
        </p:txBody>
      </p:sp>
      <p:sp>
        <p:nvSpPr>
          <p:cNvPr id="7" name="TextBox 6"/>
          <p:cNvSpPr txBox="1"/>
          <p:nvPr/>
        </p:nvSpPr>
        <p:spPr>
          <a:xfrm>
            <a:off x="1442794" y="2834771"/>
            <a:ext cx="9658715" cy="1089529"/>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US" sz="2400" dirty="0"/>
              <a:t>Mainly we found  words that were a single word from the name of entire game, where as we need to find a full game name i.e.: Call of Duty, Ghost Recon, NBA 2k17 etc. </a:t>
            </a:r>
          </a:p>
        </p:txBody>
      </p:sp>
    </p:spTree>
    <p:extLst>
      <p:ext uri="{BB962C8B-B14F-4D97-AF65-F5344CB8AC3E}">
        <p14:creationId xmlns:p14="http://schemas.microsoft.com/office/powerpoint/2010/main" val="26874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381000"/>
            <a:ext cx="9143998" cy="914400"/>
          </a:xfrm>
        </p:spPr>
        <p:txBody>
          <a:bodyPr>
            <a:normAutofit/>
          </a:bodyPr>
          <a:lstStyle/>
          <a:p>
            <a:r>
              <a:rPr lang="en-US" dirty="0"/>
              <a:t>4. Association Rule</a:t>
            </a:r>
          </a:p>
        </p:txBody>
      </p:sp>
      <p:sp>
        <p:nvSpPr>
          <p:cNvPr id="14" name="Content Placeholder 13"/>
          <p:cNvSpPr>
            <a:spLocks noGrp="1"/>
          </p:cNvSpPr>
          <p:nvPr>
            <p:ph idx="1"/>
          </p:nvPr>
        </p:nvSpPr>
        <p:spPr>
          <a:xfrm>
            <a:off x="1522414" y="2438400"/>
            <a:ext cx="10058398" cy="2667000"/>
          </a:xfrm>
        </p:spPr>
        <p:txBody>
          <a:bodyPr>
            <a:normAutofit/>
          </a:bodyPr>
          <a:lstStyle/>
          <a:p>
            <a:r>
              <a:rPr lang="en-US" sz="2000" dirty="0"/>
              <a:t>We moved further with the new approach in which we have made a Word Cloud of the collected Tweets. After analyzing the word cloud, we found top 10 most played games in the Word Cloud and then from which we have selected Top 5 popular games for our next recommendation by cross verifying on Steam Community.</a:t>
            </a:r>
          </a:p>
          <a:p>
            <a:r>
              <a:rPr lang="en-US" sz="2000" dirty="0"/>
              <a:t>In addition to that, we created a small prototype using Association Rule Mining. We have manually entered the game data that includes top 5 most popular game played by some users. With help of this data, we have tried to recommended a game for new user as to which game the user should play next.</a:t>
            </a:r>
          </a:p>
        </p:txBody>
      </p:sp>
    </p:spTree>
    <p:extLst>
      <p:ext uri="{BB962C8B-B14F-4D97-AF65-F5344CB8AC3E}">
        <p14:creationId xmlns:p14="http://schemas.microsoft.com/office/powerpoint/2010/main" val="132724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Cloud of Collected Tweets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671" y="1752600"/>
            <a:ext cx="8427499" cy="4572000"/>
          </a:xfr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266</TotalTime>
  <Words>773</Words>
  <Application>Microsoft Office PowerPoint</Application>
  <PresentationFormat>Custom</PresentationFormat>
  <Paragraphs>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Baskerville Old Face</vt:lpstr>
      <vt:lpstr>Consolas</vt:lpstr>
      <vt:lpstr>Corbel</vt:lpstr>
      <vt:lpstr>Goudy Old Style</vt:lpstr>
      <vt:lpstr>Wingdings</vt:lpstr>
      <vt:lpstr>Chalkboard 16x9</vt:lpstr>
      <vt:lpstr>Recommendation System: Gaming</vt:lpstr>
      <vt:lpstr>Project Description</vt:lpstr>
      <vt:lpstr>Motivation</vt:lpstr>
      <vt:lpstr>PowerPoint Presentation</vt:lpstr>
      <vt:lpstr>1. Tweet Collection</vt:lpstr>
      <vt:lpstr>2. Collected Tweet Analysis</vt:lpstr>
      <vt:lpstr>3. Application of Model on Analyzed data </vt:lpstr>
      <vt:lpstr>4. Association Rule</vt:lpstr>
      <vt:lpstr>Word Cloud of Collected Tweets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Gaming</dc:title>
  <dc:creator>Prasang Prajapati</dc:creator>
  <cp:lastModifiedBy>Prasang Prajapati</cp:lastModifiedBy>
  <cp:revision>104</cp:revision>
  <dcterms:created xsi:type="dcterms:W3CDTF">2017-05-17T23:32:07Z</dcterms:created>
  <dcterms:modified xsi:type="dcterms:W3CDTF">2017-05-18T04:16:07Z</dcterms:modified>
</cp:coreProperties>
</file>