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6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23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Design and Analysis of Algorithms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Approximation algorithms for NP-complete problems</a:t>
            </a:r>
            <a:endParaRPr lang="zh-CN" altLang="en-US" sz="3200" dirty="0" smtClean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err="1" smtClean="0"/>
              <a:t>Haidong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Summer 2012, at GSU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2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red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red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2734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red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red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size?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1224" y="6400800"/>
            <a:ext cx="6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445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Vertex-cover problem</a:t>
            </a:r>
          </a:p>
          <a:p>
            <a:pPr lvl="1"/>
            <a:r>
              <a:rPr lang="en-US" dirty="0" smtClean="0"/>
              <a:t>Given a undirected graph, find a vertex cover with minimum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518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minimum vertex-cover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Vertex-cover problem is </a:t>
                </a:r>
                <a:r>
                  <a:rPr lang="en-US" b="1" dirty="0" smtClean="0"/>
                  <a:t>NP-complete</a:t>
                </a:r>
              </a:p>
              <a:p>
                <a:r>
                  <a:rPr lang="en-US" dirty="0" smtClean="0"/>
                  <a:t>A 2-approximation polynomial time algorithm is as the following:</a:t>
                </a:r>
              </a:p>
              <a:p>
                <a:r>
                  <a:rPr lang="en-US" b="1" dirty="0" smtClean="0"/>
                  <a:t>APPROX-VERTEX-COVER</a:t>
                </a:r>
                <a:r>
                  <a:rPr lang="en-US" dirty="0" smtClean="0"/>
                  <a:t>(G)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E’=G.E;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while(E’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Randomly choose a edge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in E’, put </a:t>
                </a:r>
                <a:r>
                  <a:rPr lang="en-US" dirty="0" smtClean="0"/>
                  <a:t>u and v </a:t>
                </a:r>
                <a:r>
                  <a:rPr lang="en-US" dirty="0" smtClean="0"/>
                  <a:t>into C;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Remove all the edges that covered by u or v from E’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}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Return C;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6200" y="1539681"/>
                <a:ext cx="3429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39681"/>
                <a:ext cx="3429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601" t="-893" r="-1068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6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then a vertex cover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far from optimal one?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Max(6/3, 3/6) =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9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Approximation algorithms for NPC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problem is NP-complete, there is very likely no polynomial-time algorithm to find an optimal solution</a:t>
            </a:r>
          </a:p>
          <a:p>
            <a:r>
              <a:rPr lang="en-US" dirty="0" smtClean="0"/>
              <a:t>The idea of approximation algorithms is to develop polynomial-time algorithms to find a near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5739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4"/>
            <a:endCxn id="6" idx="0"/>
          </p:cNvCxnSpPr>
          <p:nvPr/>
        </p:nvCxnSpPr>
        <p:spPr>
          <a:xfrm>
            <a:off x="40208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4287583" y="3237542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773483" y="32375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11" idx="0"/>
          </p:cNvCxnSpPr>
          <p:nvPr/>
        </p:nvCxnSpPr>
        <p:spPr>
          <a:xfrm>
            <a:off x="5506783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0"/>
          </p:cNvCxnSpPr>
          <p:nvPr/>
        </p:nvCxnSpPr>
        <p:spPr>
          <a:xfrm>
            <a:off x="7381026" y="3426127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7192441" y="3504242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0" idx="2"/>
          </p:cNvCxnSpPr>
          <p:nvPr/>
        </p:nvCxnSpPr>
        <p:spPr>
          <a:xfrm>
            <a:off x="5773483" y="4837742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then a vertex cover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far from optimal one?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Max(4/3, 3/4) = 1.33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APPROX-VERTEX-COVER</a:t>
                </a:r>
                <a:r>
                  <a:rPr lang="en-US" dirty="0"/>
                  <a:t>(G)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E’=G.E;</a:t>
                </a:r>
              </a:p>
              <a:p>
                <a:pPr lvl="1"/>
                <a:r>
                  <a:rPr lang="en-US" dirty="0"/>
                  <a:t>while(E’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Randomly choose a edge (</a:t>
                </a:r>
                <a:r>
                  <a:rPr lang="en-US" dirty="0" err="1"/>
                  <a:t>u,v</a:t>
                </a:r>
                <a:r>
                  <a:rPr lang="en-US" dirty="0"/>
                  <a:t>) in E’, put u and v into C;</a:t>
                </a:r>
              </a:p>
              <a:p>
                <a:pPr marL="857250" lvl="2" indent="0">
                  <a:buNone/>
                </a:pPr>
                <a:r>
                  <a:rPr lang="en-US" dirty="0"/>
                  <a:t>Remove all the edges that covered by u or v from E’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Return C;</a:t>
                </a: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9382"/>
                <a:ext cx="30480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800" t="-893" r="-240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8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APPROX-VERTEX-COVER</a:t>
            </a:r>
            <a:r>
              <a:rPr lang="en-US" dirty="0" smtClean="0"/>
              <a:t>(G) is a 2-approximation algorithm </a:t>
            </a:r>
          </a:p>
          <a:p>
            <a:r>
              <a:rPr lang="en-US" dirty="0" smtClean="0"/>
              <a:t>When the size of minimum vertex-cover is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The vertex-cover produced by </a:t>
            </a:r>
            <a:r>
              <a:rPr lang="en-US" b="1" dirty="0" smtClean="0"/>
              <a:t>APPROX-VERTEX-COVER </a:t>
            </a:r>
            <a:r>
              <a:rPr lang="en-US" dirty="0" smtClean="0"/>
              <a:t>is at most 2</a:t>
            </a:r>
            <a:r>
              <a:rPr lang="en-US" i="1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95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Vertex-cover problem </a:t>
            </a:r>
            <a:br>
              <a:rPr lang="en-US" dirty="0"/>
            </a:br>
            <a:r>
              <a:rPr lang="en-US" dirty="0"/>
              <a:t>and a 2-approximation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Proof:</a:t>
                </a:r>
              </a:p>
              <a:p>
                <a:r>
                  <a:rPr lang="en-US" dirty="0" smtClean="0"/>
                  <a:t>Assume a minimum vertex-cover is </a:t>
                </a:r>
                <a:r>
                  <a:rPr lang="en-US" dirty="0" smtClean="0"/>
                  <a:t>U*</a:t>
                </a:r>
                <a:endParaRPr lang="en-US" dirty="0" smtClean="0"/>
              </a:p>
              <a:p>
                <a:r>
                  <a:rPr lang="en-US" dirty="0" smtClean="0"/>
                  <a:t>A vertex-cover produced by </a:t>
                </a:r>
                <a:r>
                  <a:rPr lang="en-US" b="1" dirty="0" smtClean="0"/>
                  <a:t>APPROX-VERTEX-COVER</a:t>
                </a:r>
                <a:r>
                  <a:rPr lang="en-US" dirty="0" smtClean="0"/>
                  <a:t>(G) is </a:t>
                </a:r>
                <a:r>
                  <a:rPr lang="en-US" dirty="0" smtClean="0"/>
                  <a:t>U</a:t>
                </a:r>
                <a:endParaRPr lang="en-US" dirty="0" smtClean="0"/>
              </a:p>
              <a:p>
                <a:r>
                  <a:rPr lang="en-US" dirty="0" smtClean="0"/>
                  <a:t>The edges  chosen in </a:t>
                </a:r>
                <a:r>
                  <a:rPr lang="en-US" b="1" dirty="0" smtClean="0"/>
                  <a:t>APPROX-VERTEX-COVER</a:t>
                </a:r>
                <a:r>
                  <a:rPr lang="en-US" dirty="0" smtClean="0"/>
                  <a:t>(G) is A</a:t>
                </a:r>
              </a:p>
              <a:p>
                <a:r>
                  <a:rPr lang="en-US" dirty="0" smtClean="0"/>
                  <a:t>A vertex in </a:t>
                </a:r>
                <a:r>
                  <a:rPr lang="en-US" dirty="0" smtClean="0"/>
                  <a:t>U* </a:t>
                </a:r>
                <a:r>
                  <a:rPr lang="en-US" dirty="0" smtClean="0"/>
                  <a:t>can only cover 1 edge in A</a:t>
                </a:r>
              </a:p>
              <a:p>
                <a:pPr lvl="1"/>
                <a:r>
                  <a:rPr lang="en-US" dirty="0" smtClean="0"/>
                  <a:t>So </a:t>
                </a:r>
                <a:r>
                  <a:rPr lang="en-US" dirty="0" smtClean="0"/>
                  <a:t>|U*|&gt;= </a:t>
                </a:r>
                <a:r>
                  <a:rPr lang="en-US" dirty="0" smtClean="0"/>
                  <a:t>|A|</a:t>
                </a:r>
              </a:p>
              <a:p>
                <a:r>
                  <a:rPr lang="en-US" dirty="0" smtClean="0"/>
                  <a:t>For each edge in A, there are 2 vertices in </a:t>
                </a:r>
                <a:r>
                  <a:rPr lang="en-US" dirty="0" smtClean="0"/>
                  <a:t>U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So </a:t>
                </a:r>
                <a:r>
                  <a:rPr lang="en-US" dirty="0" smtClean="0"/>
                  <a:t>|U|=</a:t>
                </a:r>
                <a:r>
                  <a:rPr lang="en-US" dirty="0" smtClean="0"/>
                  <a:t>2|A|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So </a:t>
                </a:r>
                <a:r>
                  <a:rPr lang="en-US" dirty="0" smtClean="0"/>
                  <a:t>|U*|&gt;= |U|/</a:t>
                </a:r>
                <a:r>
                  <a:rPr lang="en-US" dirty="0" smtClean="0"/>
                  <a:t>2 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U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8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Traveling-salesman problem (TSP):</a:t>
            </a:r>
            <a:endParaRPr lang="en-US" dirty="0" smtClean="0"/>
          </a:p>
          <a:p>
            <a:pPr lvl="1"/>
            <a:r>
              <a:rPr lang="en-US" dirty="0" smtClean="0"/>
              <a:t>Given a weighted, undirected graph, start from certain vertex, find a </a:t>
            </a:r>
            <a:r>
              <a:rPr lang="en-US" b="1" dirty="0" smtClean="0"/>
              <a:t>minimum</a:t>
            </a:r>
            <a:r>
              <a:rPr lang="en-US" dirty="0" smtClean="0"/>
              <a:t> route visit each vertices once, and return to the original vertex.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4900" y="4190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914900" y="5790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36957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962400" y="44571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5181600" y="4723825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3962400" y="6057325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>
          <a:xfrm>
            <a:off x="3884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7"/>
            <a:endCxn id="6" idx="3"/>
          </p:cNvCxnSpPr>
          <p:nvPr/>
        </p:nvCxnSpPr>
        <p:spPr>
          <a:xfrm flipV="1">
            <a:off x="3884285" y="4645710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66409" y="40643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85802" y="50286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1600" y="5109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86250" y="60573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28055" y="4694079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68374" y="5294367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TSP is a NP-complete problem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no polynomial-time approximation</a:t>
            </a:r>
            <a:r>
              <a:rPr lang="en-US" dirty="0" smtClean="0"/>
              <a:t> algorithm with a </a:t>
            </a:r>
            <a:r>
              <a:rPr lang="en-US" b="1" dirty="0" smtClean="0"/>
              <a:t>constant approximation ratio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Another strategy to solve NPC problem:</a:t>
            </a:r>
          </a:p>
          <a:p>
            <a:pPr lvl="1"/>
            <a:r>
              <a:rPr lang="en-US" b="1" dirty="0" smtClean="0"/>
              <a:t>Solve a special case</a:t>
            </a:r>
          </a:p>
        </p:txBody>
      </p:sp>
    </p:spTree>
    <p:extLst>
      <p:ext uri="{BB962C8B-B14F-4D97-AF65-F5344CB8AC3E}">
        <p14:creationId xmlns:p14="http://schemas.microsoft.com/office/powerpoint/2010/main" val="697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riangle inequality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Weight(u, v) &lt;= Weight(u, w) + Weight(w, v)</a:t>
            </a:r>
          </a:p>
          <a:p>
            <a:r>
              <a:rPr lang="en-US" dirty="0" smtClean="0"/>
              <a:t>E.g.:</a:t>
            </a:r>
          </a:p>
          <a:p>
            <a:pPr lvl="1"/>
            <a:r>
              <a:rPr lang="en-US" dirty="0"/>
              <a:t>If all the edges are defined as the distance on a 2D </a:t>
            </a:r>
            <a:r>
              <a:rPr lang="en-US" dirty="0" smtClean="0"/>
              <a:t>map, the triangle inequality is true</a:t>
            </a:r>
          </a:p>
          <a:p>
            <a:r>
              <a:rPr lang="en-US" dirty="0" smtClean="0"/>
              <a:t>For the TSPs where the triangle inequality is true:</a:t>
            </a:r>
          </a:p>
          <a:p>
            <a:pPr lvl="1"/>
            <a:r>
              <a:rPr lang="en-US" dirty="0" smtClean="0"/>
              <a:t>There is a 2-approximation polynomial time algorithm</a:t>
            </a:r>
          </a:p>
        </p:txBody>
      </p:sp>
    </p:spTree>
    <p:extLst>
      <p:ext uri="{BB962C8B-B14F-4D97-AF65-F5344CB8AC3E}">
        <p14:creationId xmlns:p14="http://schemas.microsoft.com/office/powerpoint/2010/main" val="15280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APPROX-TSP-TOUR</a:t>
            </a:r>
            <a:r>
              <a:rPr lang="en-US" dirty="0" smtClean="0"/>
              <a:t>(G)</a:t>
            </a:r>
          </a:p>
          <a:p>
            <a:pPr marL="400050" lvl="1" indent="0">
              <a:buNone/>
            </a:pPr>
            <a:r>
              <a:rPr lang="en-US" dirty="0" smtClean="0"/>
              <a:t>Find a MST m;</a:t>
            </a:r>
          </a:p>
          <a:p>
            <a:pPr marL="400050" lvl="1" indent="0">
              <a:buNone/>
            </a:pPr>
            <a:r>
              <a:rPr lang="en-US" dirty="0" smtClean="0"/>
              <a:t>Choose a vertex as root r;</a:t>
            </a:r>
          </a:p>
          <a:p>
            <a:pPr marL="400050" lvl="1" indent="0">
              <a:buNone/>
            </a:pPr>
            <a:r>
              <a:rPr lang="en-US" dirty="0" smtClean="0"/>
              <a:t>return  </a:t>
            </a:r>
            <a:r>
              <a:rPr lang="en-US" dirty="0" err="1" smtClean="0"/>
              <a:t>preorderTreeWalk</a:t>
            </a:r>
            <a:r>
              <a:rPr lang="en-US" dirty="0" smtClean="0"/>
              <a:t>(m, r);</a:t>
            </a:r>
          </a:p>
        </p:txBody>
      </p:sp>
    </p:spTree>
    <p:extLst>
      <p:ext uri="{BB962C8B-B14F-4D97-AF65-F5344CB8AC3E}">
        <p14:creationId xmlns:p14="http://schemas.microsoft.com/office/powerpoint/2010/main" val="28096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296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33296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15594" y="23429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815594" y="39431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35963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3863094" y="26096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0"/>
          </p:cNvCxnSpPr>
          <p:nvPr/>
        </p:nvCxnSpPr>
        <p:spPr>
          <a:xfrm>
            <a:off x="5082294" y="2876349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3863094" y="4209849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>
          <a:xfrm>
            <a:off x="3784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7"/>
            <a:endCxn id="6" idx="3"/>
          </p:cNvCxnSpPr>
          <p:nvPr/>
        </p:nvCxnSpPr>
        <p:spPr>
          <a:xfrm flipV="1">
            <a:off x="3784979" y="2798234"/>
            <a:ext cx="1108730" cy="1223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86496" y="31811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2294" y="32622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86944" y="42098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8749" y="2846603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69068" y="3446891"/>
            <a:ext cx="42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36269" y="23224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70950" y="18288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apply the approximation algorithm on this one?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72632" y="4800600"/>
            <a:ext cx="55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The triangle inequality is violated.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Prim’s algorithm to get a MST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0" y="237358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" y="280888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" y="3244191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200" y="3679496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200" y="4114800"/>
            <a:ext cx="65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80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31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83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34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9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pair of vertices, there is a edge and the weight is the Euclidean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inequality is true, we can apply the approximation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Prim’s algorithm to get a MST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76200" y="4114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80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31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83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34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9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pair of vertices, there is a edge and the weight is the Euclidean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inequality is true, we can apply the approximation algorithm</a:t>
            </a:r>
            <a:endParaRPr lang="en-US" dirty="0"/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1234440" y="2562773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819579" y="3377970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1368219" y="3377970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1423632" y="2373581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2520912" y="2397082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3014139" y="2942665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2465499" y="2942665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“a” as the root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5886" y="29426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Preorder tree walk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 animBg="1"/>
      <p:bldP spid="57" grpId="0" animBg="1"/>
      <p:bldP spid="59" grpId="0" animBg="1"/>
      <p:bldP spid="61" grpId="0" animBg="1"/>
      <p:bldP spid="76" grpId="0" animBg="1"/>
      <p:bldP spid="77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Approximation algorithms for NPC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E.g.: develop a greedy algorithm without proving the greedy choice property and optimal substructure.</a:t>
            </a:r>
          </a:p>
          <a:p>
            <a:r>
              <a:rPr lang="en-US" dirty="0" smtClean="0"/>
              <a:t>Are those solution found near-optimal?</a:t>
            </a:r>
          </a:p>
          <a:p>
            <a:r>
              <a:rPr lang="en-US" dirty="0" smtClean="0"/>
              <a:t>How near are they?</a:t>
            </a:r>
          </a:p>
        </p:txBody>
      </p:sp>
    </p:spTree>
    <p:extLst>
      <p:ext uri="{BB962C8B-B14F-4D97-AF65-F5344CB8AC3E}">
        <p14:creationId xmlns:p14="http://schemas.microsoft.com/office/powerpoint/2010/main" val="38852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Traveling-salesman problem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Prim’s algorithm to get a MST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200" y="237358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00" y="280888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200" y="3244191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6200" y="3679496"/>
              <a:ext cx="6545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76200" y="4114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580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8036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3172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8308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34440" y="1711255"/>
            <a:ext cx="0" cy="282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9000" y="1673155"/>
            <a:ext cx="0" cy="286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>
            <a:stCxn id="65" idx="4"/>
            <a:endCxn id="66" idx="0"/>
          </p:cNvCxnSpPr>
          <p:nvPr/>
        </p:nvCxnSpPr>
        <p:spPr>
          <a:xfrm>
            <a:off x="1234440" y="2562773"/>
            <a:ext cx="0" cy="4922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6" idx="3"/>
            <a:endCxn id="67" idx="7"/>
          </p:cNvCxnSpPr>
          <p:nvPr/>
        </p:nvCxnSpPr>
        <p:spPr>
          <a:xfrm flipH="1">
            <a:off x="819579" y="3377970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6" idx="5"/>
            <a:endCxn id="72" idx="1"/>
          </p:cNvCxnSpPr>
          <p:nvPr/>
        </p:nvCxnSpPr>
        <p:spPr>
          <a:xfrm>
            <a:off x="1368219" y="3377970"/>
            <a:ext cx="281082" cy="6030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5" idx="6"/>
            <a:endCxn id="68" idx="2"/>
          </p:cNvCxnSpPr>
          <p:nvPr/>
        </p:nvCxnSpPr>
        <p:spPr>
          <a:xfrm>
            <a:off x="1423632" y="2373581"/>
            <a:ext cx="718896" cy="235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8" idx="6"/>
            <a:endCxn id="69" idx="1"/>
          </p:cNvCxnSpPr>
          <p:nvPr/>
        </p:nvCxnSpPr>
        <p:spPr>
          <a:xfrm>
            <a:off x="2520912" y="2397082"/>
            <a:ext cx="225669" cy="2780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9" idx="5"/>
            <a:endCxn id="71" idx="1"/>
          </p:cNvCxnSpPr>
          <p:nvPr/>
        </p:nvCxnSpPr>
        <p:spPr>
          <a:xfrm>
            <a:off x="3014139" y="2942665"/>
            <a:ext cx="281082" cy="1807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9" idx="3"/>
            <a:endCxn id="70" idx="7"/>
          </p:cNvCxnSpPr>
          <p:nvPr/>
        </p:nvCxnSpPr>
        <p:spPr>
          <a:xfrm flipH="1">
            <a:off x="2465499" y="2942665"/>
            <a:ext cx="281082" cy="1677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“a” as the root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95886" y="29426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Preorder tree walk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10759" y="43490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route is then…</a:t>
            </a:r>
            <a:endParaRPr lang="en-US" dirty="0"/>
          </a:p>
        </p:txBody>
      </p:sp>
      <p:cxnSp>
        <p:nvCxnSpPr>
          <p:cNvPr id="44" name="Straight Connector 43"/>
          <p:cNvCxnSpPr>
            <a:stCxn id="66" idx="0"/>
            <a:endCxn id="65" idx="4"/>
          </p:cNvCxnSpPr>
          <p:nvPr/>
        </p:nvCxnSpPr>
        <p:spPr>
          <a:xfrm flipV="1">
            <a:off x="1234440" y="2562773"/>
            <a:ext cx="0" cy="49222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7" idx="7"/>
            <a:endCxn id="66" idx="3"/>
          </p:cNvCxnSpPr>
          <p:nvPr/>
        </p:nvCxnSpPr>
        <p:spPr>
          <a:xfrm flipV="1">
            <a:off x="819579" y="3377970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7" idx="5"/>
            <a:endCxn id="72" idx="2"/>
          </p:cNvCxnSpPr>
          <p:nvPr/>
        </p:nvCxnSpPr>
        <p:spPr>
          <a:xfrm>
            <a:off x="819579" y="3813275"/>
            <a:ext cx="774309" cy="3015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2" idx="7"/>
            <a:endCxn id="68" idx="3"/>
          </p:cNvCxnSpPr>
          <p:nvPr/>
        </p:nvCxnSpPr>
        <p:spPr>
          <a:xfrm flipV="1">
            <a:off x="1916859" y="2530861"/>
            <a:ext cx="281082" cy="14501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0" idx="7"/>
            <a:endCxn id="69" idx="3"/>
          </p:cNvCxnSpPr>
          <p:nvPr/>
        </p:nvCxnSpPr>
        <p:spPr>
          <a:xfrm flipV="1">
            <a:off x="2465499" y="2942665"/>
            <a:ext cx="281082" cy="1677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8" idx="6"/>
            <a:endCxn id="69" idx="1"/>
          </p:cNvCxnSpPr>
          <p:nvPr/>
        </p:nvCxnSpPr>
        <p:spPr>
          <a:xfrm>
            <a:off x="2520912" y="2397082"/>
            <a:ext cx="225669" cy="2780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70" idx="6"/>
            <a:endCxn id="71" idx="2"/>
          </p:cNvCxnSpPr>
          <p:nvPr/>
        </p:nvCxnSpPr>
        <p:spPr>
          <a:xfrm>
            <a:off x="2520912" y="3244191"/>
            <a:ext cx="718896" cy="130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5" idx="7"/>
            <a:endCxn id="71" idx="7"/>
          </p:cNvCxnSpPr>
          <p:nvPr/>
        </p:nvCxnSpPr>
        <p:spPr>
          <a:xfrm rot="16200000" flipH="1">
            <a:off x="2023688" y="1584332"/>
            <a:ext cx="883621" cy="2194560"/>
          </a:xfrm>
          <a:prstGeom prst="curvedConnector3">
            <a:avLst>
              <a:gd name="adj1" fmla="val -32142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364" y="5257800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it is a 2-approximation algorithm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81364" y="5813989"/>
            <a:ext cx="88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TSP solution is found, and the total weight is at most twice as much as the optimal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9" grpId="0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set-covering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Set-covering problem</a:t>
                </a:r>
              </a:p>
              <a:p>
                <a:r>
                  <a:rPr lang="en-US" dirty="0" smtClean="0"/>
                  <a:t>Given a set X, and a family F of subsets of X, where F covers X,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F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Find a subset of F that covers X and with minimum size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2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set-covering problem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8877" y="44271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40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81200" y="437566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f2: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524000" y="49439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9322" y="548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f3: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539435" y="54773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81200" y="54586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8877" y="61130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f4: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539435" y="609572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057400" y="6095727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4085" y="43847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f5: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276600" y="438471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3505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{f1, f3, f4} is a subset of F covering 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405782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{f1, f2, f3, f4} is a subset of F covering 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461182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{f2, f3, f4, f5} is a subset of F covering 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09748" y="5486400"/>
            <a:ext cx="423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{f1, f3, f4} is a minimum cover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20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1" grpId="0"/>
      <p:bldP spid="24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set-covering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Set-covering problem </a:t>
                </a:r>
                <a:r>
                  <a:rPr lang="en-US" dirty="0" smtClean="0"/>
                  <a:t>is NP-complete.</a:t>
                </a:r>
              </a:p>
              <a:p>
                <a:r>
                  <a:rPr lang="en-US" dirty="0" smtClean="0"/>
                  <a:t>If the size of the largest set in F is m, there is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- approximation polynomial time algorithm to solve it.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8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set-covering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GREEDY-SET-COVER</a:t>
                </a:r>
                <a:r>
                  <a:rPr lang="en-US" dirty="0" smtClean="0"/>
                  <a:t>(X, F)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U=X;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C=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400050" lvl="1" indent="0">
                  <a:buNone/>
                </a:pPr>
                <a:r>
                  <a:rPr lang="en-US" dirty="0" smtClean="0"/>
                  <a:t>While(U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Select 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F that maximizes |S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U|;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U=U-S;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C=C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dirty="0" smtClean="0"/>
                  <a:t>{S};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</a:t>
                </a:r>
                <a:r>
                  <a:rPr lang="en-US" dirty="0" smtClean="0"/>
                  <a:t>eturn C;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set-covering problem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6370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477" y="4006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906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47800" y="395484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4532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90600" y="45231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5922" y="50655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f3: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06035" y="505652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447800" y="50378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5477" y="56922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f4: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06035" y="56749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524000" y="56749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5477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f5: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87992" y="6172200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1310" y="430968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31310" y="50378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975691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582633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89575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796517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403459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4287401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237365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choose from f1, f3 and f4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66854" y="5026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5019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959177" y="4975172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0" y="1678887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f1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37561" y="2024523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choose from f3 and f4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49231" y="2424746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f3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42560" y="550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f3: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522673" y="549854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64438" y="5479826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22330" y="2803239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choose from f4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34000" y="3203462"/>
            <a:ext cx="3810000" cy="37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f4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55568" y="60003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f4: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506126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024091" y="5983008"/>
            <a:ext cx="378384" cy="37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/>
      <p:bldP spid="53" grpId="0"/>
      <p:bldP spid="57" grpId="0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NP problems</a:t>
            </a:r>
          </a:p>
          <a:p>
            <a:r>
              <a:rPr lang="en-US" dirty="0" smtClean="0"/>
              <a:t>NP-complete problems</a:t>
            </a:r>
          </a:p>
          <a:p>
            <a:r>
              <a:rPr lang="en-US" dirty="0" smtClean="0"/>
              <a:t>NP-Hard problems</a:t>
            </a:r>
          </a:p>
          <a:p>
            <a:r>
              <a:rPr lang="en-US" dirty="0" smtClean="0"/>
              <a:t>The relation </a:t>
            </a:r>
            <a:r>
              <a:rPr lang="en-US" smtClean="0"/>
              <a:t>between </a:t>
            </a:r>
            <a:r>
              <a:rPr lang="en-US" smtClean="0"/>
              <a:t>P </a:t>
            </a:r>
            <a:r>
              <a:rPr lang="en-US" dirty="0" smtClean="0"/>
              <a:t>and NP</a:t>
            </a:r>
          </a:p>
          <a:p>
            <a:r>
              <a:rPr lang="en-US" dirty="0" smtClean="0"/>
              <a:t>Polynomial approximation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Approximation algorithms for NPC 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Approximation ratio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endParaRPr lang="en-US" b="1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Define the cost of the optimal solution as C*</a:t>
                </a:r>
              </a:p>
              <a:p>
                <a:pPr lvl="1"/>
                <a:r>
                  <a:rPr lang="en-US" dirty="0" smtClean="0"/>
                  <a:t>The cost of the solution produced by a approximation algorithm is 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𝑚𝑎𝑥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approximation algorithm is then called 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-approximation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9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Approximation algorithms for NPC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E.g.:</a:t>
            </a:r>
          </a:p>
          <a:p>
            <a:pPr lvl="1"/>
            <a:r>
              <a:rPr lang="en-US" dirty="0" smtClean="0"/>
              <a:t>If the total weigh of a MST of graph G is 20</a:t>
            </a:r>
          </a:p>
          <a:p>
            <a:pPr lvl="1"/>
            <a:r>
              <a:rPr lang="en-US" dirty="0" smtClean="0"/>
              <a:t>A algorithm can produce some spanning trees, and they are not MSTs, but their total weights are always smaller than 25</a:t>
            </a:r>
          </a:p>
          <a:p>
            <a:pPr lvl="1"/>
            <a:r>
              <a:rPr lang="en-US" dirty="0" smtClean="0"/>
              <a:t>What is the approximation ratio?</a:t>
            </a:r>
          </a:p>
          <a:p>
            <a:pPr lvl="2"/>
            <a:r>
              <a:rPr lang="en-US" dirty="0" smtClean="0"/>
              <a:t>25/20 = 1.25</a:t>
            </a:r>
          </a:p>
          <a:p>
            <a:pPr lvl="1"/>
            <a:r>
              <a:rPr lang="en-US" dirty="0" smtClean="0"/>
              <a:t>This algorithm is called?</a:t>
            </a:r>
          </a:p>
          <a:p>
            <a:pPr lvl="2"/>
            <a:r>
              <a:rPr lang="en-US" dirty="0" smtClean="0"/>
              <a:t>A 1.25-approximation algorithm </a:t>
            </a:r>
          </a:p>
        </p:txBody>
      </p:sp>
    </p:spTree>
    <p:extLst>
      <p:ext uri="{BB962C8B-B14F-4D97-AF65-F5344CB8AC3E}">
        <p14:creationId xmlns:p14="http://schemas.microsoft.com/office/powerpoint/2010/main" val="35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Approximation algorithms for NPC problems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=1? </a:t>
                </a:r>
              </a:p>
              <a:p>
                <a:r>
                  <a:rPr lang="en-US" dirty="0" smtClean="0"/>
                  <a:t>It is an algorithm that can always find a optimal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a vertex-cover?</a:t>
                </a:r>
              </a:p>
              <a:p>
                <a:r>
                  <a:rPr lang="en-US" dirty="0"/>
                  <a:t>Given a undirected graph G=(V, </a:t>
                </a:r>
                <a:r>
                  <a:rPr lang="en-US" dirty="0" smtClean="0"/>
                  <a:t>E), </a:t>
                </a:r>
                <a:r>
                  <a:rPr lang="en-US" b="1" dirty="0"/>
                  <a:t>v</a:t>
                </a:r>
                <a:r>
                  <a:rPr lang="en-US" b="1" dirty="0" smtClean="0"/>
                  <a:t>ertex-cover</a:t>
                </a:r>
                <a:r>
                  <a:rPr lang="en-US" dirty="0" smtClean="0"/>
                  <a:t> V’: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V</m:t>
                    </m:r>
                    <m:r>
                      <a:rPr lang="en-US" i="0" dirty="0" smtClean="0">
                        <a:latin typeface="Cambria Math"/>
                      </a:rPr>
                      <m:t>’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V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each edge (u, v) in E, 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u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p>
                        <m:r>
                          <a:rPr lang="en-US" b="0" i="0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or</m:t>
                    </m:r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v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  <m:sup>
                        <m:r>
                          <a:rPr lang="en-US" dirty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(or both)</a:t>
                </a:r>
              </a:p>
              <a:p>
                <a:r>
                  <a:rPr lang="en-US" dirty="0" smtClean="0"/>
                  <a:t>The size of a vertex-cover is |V’|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0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red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why?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 (5, 6), (3, 6) and (3, 7) are not covered by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Vertex-cover problem </a:t>
            </a:r>
            <a:br>
              <a:rPr lang="en-US" dirty="0" smtClean="0"/>
            </a:br>
            <a:r>
              <a:rPr lang="en-US" dirty="0" smtClean="0"/>
              <a:t>and a 2-approximation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4"/>
            <a:endCxn id="4" idx="0"/>
          </p:cNvCxnSpPr>
          <p:nvPr/>
        </p:nvCxnSpPr>
        <p:spPr>
          <a:xfrm>
            <a:off x="21466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6" idx="2"/>
          </p:cNvCxnSpPr>
          <p:nvPr/>
        </p:nvCxnSpPr>
        <p:spPr>
          <a:xfrm>
            <a:off x="2413340" y="2476500"/>
            <a:ext cx="952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7" idx="2"/>
          </p:cNvCxnSpPr>
          <p:nvPr/>
        </p:nvCxnSpPr>
        <p:spPr>
          <a:xfrm>
            <a:off x="3899240" y="24765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>
            <a:off x="3632540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0"/>
          </p:cNvCxnSpPr>
          <p:nvPr/>
        </p:nvCxnSpPr>
        <p:spPr>
          <a:xfrm>
            <a:off x="5506783" y="2665085"/>
            <a:ext cx="1288057" cy="114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5318198" y="2743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6"/>
            <a:endCxn id="8" idx="2"/>
          </p:cNvCxnSpPr>
          <p:nvPr/>
        </p:nvCxnSpPr>
        <p:spPr>
          <a:xfrm>
            <a:off x="3899240" y="4076700"/>
            <a:ext cx="115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the red vertices a vertex-cover?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why?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(3, 7) is not covered by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1600</Words>
  <Application>Microsoft Office PowerPoint</Application>
  <PresentationFormat>On-screen Show (4:3)</PresentationFormat>
  <Paragraphs>410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Traveling-salesman problem</vt:lpstr>
      <vt:lpstr>The set-covering problem</vt:lpstr>
      <vt:lpstr>The set-covering problem</vt:lpstr>
      <vt:lpstr>The set-covering problem</vt:lpstr>
      <vt:lpstr>The set-covering problem</vt:lpstr>
      <vt:lpstr>The set-covering problem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instructor1</cp:lastModifiedBy>
  <cp:revision>27</cp:revision>
  <dcterms:created xsi:type="dcterms:W3CDTF">2006-08-16T00:00:00Z</dcterms:created>
  <dcterms:modified xsi:type="dcterms:W3CDTF">2012-07-16T17:17:54Z</dcterms:modified>
</cp:coreProperties>
</file>