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pic>
        <p:nvPicPr>
          <p:cNvPr descr="For PPT-01.jpg" id="56" name="Google Shape;56;p13"/>
          <p:cNvPicPr preferRelativeResize="0"/>
          <p:nvPr/>
        </p:nvPicPr>
        <p:blipFill rotWithShape="1">
          <a:blip r:embed="rId3">
            <a:alphaModFix/>
          </a:blip>
          <a:srcRect b="0" l="0" r="0" t="0"/>
          <a:stretch/>
        </p:blipFill>
        <p:spPr>
          <a:xfrm>
            <a:off x="688" y="0"/>
            <a:ext cx="9142627" cy="5143501"/>
          </a:xfrm>
          <a:prstGeom prst="rect">
            <a:avLst/>
          </a:prstGeom>
          <a:noFill/>
          <a:ln>
            <a:noFill/>
          </a:ln>
        </p:spPr>
      </p:pic>
      <p:sp>
        <p:nvSpPr>
          <p:cNvPr id="57" name="Google Shape;57;p13"/>
          <p:cNvSpPr txBox="1"/>
          <p:nvPr/>
        </p:nvSpPr>
        <p:spPr>
          <a:xfrm>
            <a:off x="3171825" y="192875"/>
            <a:ext cx="3064800" cy="145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Capstone Project</a:t>
            </a:r>
            <a:endParaRPr b="1" i="0" sz="1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Verdana"/>
                <a:ea typeface="Verdana"/>
                <a:cs typeface="Verdana"/>
                <a:sym typeface="Verdana"/>
              </a:rPr>
              <a:t>Piezoelectric Door Safety System</a:t>
            </a:r>
            <a:endParaRPr b="1" i="0" sz="1900" u="none" cap="none" strike="noStrike">
              <a:solidFill>
                <a:srgbClr val="000000"/>
              </a:solidFill>
              <a:latin typeface="Verdana"/>
              <a:ea typeface="Verdana"/>
              <a:cs typeface="Verdana"/>
              <a:sym typeface="Verdana"/>
            </a:endParaRPr>
          </a:p>
        </p:txBody>
      </p:sp>
      <p:sp>
        <p:nvSpPr>
          <p:cNvPr id="58" name="Google Shape;58;p13"/>
          <p:cNvSpPr txBox="1"/>
          <p:nvPr/>
        </p:nvSpPr>
        <p:spPr>
          <a:xfrm>
            <a:off x="5911702" y="3899624"/>
            <a:ext cx="1873691" cy="11695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Made by-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Mansi Sharma Rajeshwar Singh</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Rajat Batra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Tanya Dora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What is Piezoelectric Transducer?</a:t>
            </a:r>
            <a:endParaRPr/>
          </a:p>
        </p:txBody>
      </p:sp>
      <p:sp>
        <p:nvSpPr>
          <p:cNvPr id="64" name="Google Shape;6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450">
                <a:solidFill>
                  <a:schemeClr val="dk1"/>
                </a:solidFill>
                <a:highlight>
                  <a:srgbClr val="FFFFFF"/>
                </a:highlight>
              </a:rPr>
              <a:t>A </a:t>
            </a:r>
            <a:r>
              <a:rPr b="1" lang="en-US" sz="1450">
                <a:solidFill>
                  <a:schemeClr val="dk1"/>
                </a:solidFill>
                <a:highlight>
                  <a:srgbClr val="FFFFFF"/>
                </a:highlight>
              </a:rPr>
              <a:t>piezoelectric transducer</a:t>
            </a:r>
            <a:r>
              <a:rPr lang="en-US" sz="1450">
                <a:solidFill>
                  <a:schemeClr val="dk1"/>
                </a:solidFill>
                <a:highlight>
                  <a:srgbClr val="FFFFFF"/>
                </a:highlight>
              </a:rPr>
              <a:t> (also known as a piezoelectric sensor) is a device that uses the piezoelectric effect to measure changes in acceleration, pressure, strain, temperature or force by converting this energy into an electrical charge.</a:t>
            </a:r>
            <a:endParaRPr sz="1450">
              <a:solidFill>
                <a:schemeClr val="dk1"/>
              </a:solidFill>
              <a:highlight>
                <a:srgbClr val="FFFFFF"/>
              </a:highlight>
            </a:endParaRPr>
          </a:p>
          <a:p>
            <a:pPr indent="0" lvl="0" marL="0" rtl="0" algn="l">
              <a:lnSpc>
                <a:spcPct val="115000"/>
              </a:lnSpc>
              <a:spcBef>
                <a:spcPts val="1600"/>
              </a:spcBef>
              <a:spcAft>
                <a:spcPts val="0"/>
              </a:spcAft>
              <a:buSzPts val="1800"/>
              <a:buNone/>
            </a:pPr>
            <a:r>
              <a:rPr lang="en-US" sz="1450">
                <a:solidFill>
                  <a:schemeClr val="dk1"/>
                </a:solidFill>
                <a:highlight>
                  <a:srgbClr val="FFFFFF"/>
                </a:highlight>
              </a:rPr>
              <a:t>A transducer can be anything that converts one form of energy to another. When we squeeze this piezoelectric material or apply any force or pressure, the transducer converts this energy into voltage. This vol</a:t>
            </a:r>
            <a:r>
              <a:rPr lang="en-US" sz="1450">
                <a:highlight>
                  <a:srgbClr val="FFFFFF"/>
                </a:highlight>
              </a:rPr>
              <a:t>tage</a:t>
            </a:r>
            <a:r>
              <a:rPr lang="en-US" sz="1450">
                <a:solidFill>
                  <a:schemeClr val="dk1"/>
                </a:solidFill>
                <a:highlight>
                  <a:srgbClr val="FFFFFF"/>
                </a:highlight>
              </a:rPr>
              <a:t> is a function of the force or pressure applied to it.</a:t>
            </a:r>
            <a:endParaRPr sz="1450">
              <a:solidFill>
                <a:schemeClr val="dk1"/>
              </a:solidFill>
              <a:highlight>
                <a:srgbClr val="FFFFFF"/>
              </a:highlight>
            </a:endParaRPr>
          </a:p>
          <a:p>
            <a:pPr indent="0" lvl="0" marL="0" rtl="0" algn="l">
              <a:lnSpc>
                <a:spcPct val="115000"/>
              </a:lnSpc>
              <a:spcBef>
                <a:spcPts val="1600"/>
              </a:spcBef>
              <a:spcAft>
                <a:spcPts val="1600"/>
              </a:spcAft>
              <a:buSzPts val="1800"/>
              <a:buNone/>
            </a:pPr>
            <a:r>
              <a:rPr lang="en-US" sz="1450">
                <a:solidFill>
                  <a:schemeClr val="dk1"/>
                </a:solidFill>
                <a:highlight>
                  <a:srgbClr val="FFFFFF"/>
                </a:highlight>
              </a:rPr>
              <a:t>The electric voltage produced by a piezoelectric transducer can be easily measured by the voltage measuring instruments. Since this voltage will be a function of the force or pressure applied to it, we can infer what the force/pressure was by the voltage reading. In this way, physical quantities like mechanical stress or force can be measured directly by using a piezoelectric transducer.</a:t>
            </a:r>
            <a:endParaRPr sz="145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6563832" y="1063442"/>
            <a:ext cx="1651591" cy="276259"/>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70" name="Google Shape;70;p15"/>
          <p:cNvSpPr txBox="1"/>
          <p:nvPr>
            <p:ph idx="1" type="body"/>
          </p:nvPr>
        </p:nvSpPr>
        <p:spPr>
          <a:xfrm rot="10800000">
            <a:off x="6478772" y="3643611"/>
            <a:ext cx="985284" cy="27625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71" name="Google Shape;71;p15"/>
          <p:cNvPicPr preferRelativeResize="0"/>
          <p:nvPr/>
        </p:nvPicPr>
        <p:blipFill rotWithShape="1">
          <a:blip r:embed="rId3">
            <a:alphaModFix/>
          </a:blip>
          <a:srcRect b="0" l="0" r="0" t="0"/>
          <a:stretch/>
        </p:blipFill>
        <p:spPr>
          <a:xfrm>
            <a:off x="877931" y="678650"/>
            <a:ext cx="7274725" cy="378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Applications of Piezoelectric Materials</a:t>
            </a:r>
            <a:endParaRPr/>
          </a:p>
        </p:txBody>
      </p:sp>
      <p:sp>
        <p:nvSpPr>
          <p:cNvPr id="77" name="Google Shape;7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342900" rtl="0" algn="l">
              <a:lnSpc>
                <a:spcPct val="115000"/>
              </a:lnSpc>
              <a:spcBef>
                <a:spcPts val="0"/>
              </a:spcBef>
              <a:spcAft>
                <a:spcPts val="0"/>
              </a:spcAft>
              <a:buSzPts val="1800"/>
              <a:buAutoNum type="arabicPeriod"/>
            </a:pPr>
            <a:r>
              <a:rPr b="0" i="0" lang="en-US" sz="1450">
                <a:latin typeface="Arial"/>
                <a:ea typeface="Arial"/>
                <a:cs typeface="Arial"/>
                <a:sym typeface="Arial"/>
              </a:rPr>
              <a:t>In microphones, the sound pressure is converted into an electric signal and this signal is ultimately amplified to produce a louder sound.</a:t>
            </a:r>
            <a:endParaRPr/>
          </a:p>
          <a:p>
            <a:pPr indent="-342900" lvl="0" marL="342900" rtl="0" algn="l">
              <a:lnSpc>
                <a:spcPct val="115000"/>
              </a:lnSpc>
              <a:spcBef>
                <a:spcPts val="1600"/>
              </a:spcBef>
              <a:spcAft>
                <a:spcPts val="0"/>
              </a:spcAft>
              <a:buSzPts val="1800"/>
              <a:buAutoNum type="arabicPeriod"/>
            </a:pPr>
            <a:r>
              <a:rPr lang="en-US" sz="1450">
                <a:latin typeface="Arial"/>
                <a:ea typeface="Arial"/>
                <a:cs typeface="Arial"/>
                <a:sym typeface="Arial"/>
              </a:rPr>
              <a:t> </a:t>
            </a:r>
            <a:r>
              <a:rPr b="0" i="0" lang="en-US" sz="1450">
                <a:latin typeface="Arial"/>
                <a:ea typeface="Arial"/>
                <a:cs typeface="Arial"/>
                <a:sym typeface="Arial"/>
              </a:rPr>
              <a:t>Automobile seat belts lock in response to a rapid deceleration is also done using a piezoelectric material.</a:t>
            </a:r>
            <a:endParaRPr/>
          </a:p>
          <a:p>
            <a:pPr indent="-342900" lvl="0" marL="342900" rtl="0" algn="l">
              <a:lnSpc>
                <a:spcPct val="115000"/>
              </a:lnSpc>
              <a:spcBef>
                <a:spcPts val="1600"/>
              </a:spcBef>
              <a:spcAft>
                <a:spcPts val="0"/>
              </a:spcAft>
              <a:buSzPts val="1800"/>
              <a:buAutoNum type="arabicPeriod"/>
            </a:pPr>
            <a:r>
              <a:rPr lang="en-US" sz="1450">
                <a:latin typeface="Arial"/>
                <a:ea typeface="Arial"/>
                <a:cs typeface="Arial"/>
                <a:sym typeface="Arial"/>
              </a:rPr>
              <a:t> I</a:t>
            </a:r>
            <a:r>
              <a:rPr b="0" i="0" lang="en-US" sz="1450">
                <a:latin typeface="Arial"/>
                <a:ea typeface="Arial"/>
                <a:cs typeface="Arial"/>
                <a:sym typeface="Arial"/>
              </a:rPr>
              <a:t>t is used in electric lighter used in kitchens. The pressure made on piezoelectric sensor creates an electric signal which ultimately causes the flash to fire up.</a:t>
            </a:r>
            <a:endParaRPr/>
          </a:p>
          <a:p>
            <a:pPr indent="-342900" lvl="0" marL="342900" rtl="0" algn="l">
              <a:lnSpc>
                <a:spcPct val="115000"/>
              </a:lnSpc>
              <a:spcBef>
                <a:spcPts val="1600"/>
              </a:spcBef>
              <a:spcAft>
                <a:spcPts val="1600"/>
              </a:spcAft>
              <a:buSzPts val="1800"/>
              <a:buAutoNum type="arabicPeriod"/>
            </a:pPr>
            <a:r>
              <a:rPr b="0" i="0" lang="en-US" sz="1450">
                <a:latin typeface="Arial"/>
                <a:ea typeface="Arial"/>
                <a:cs typeface="Arial"/>
                <a:sym typeface="Arial"/>
              </a:rPr>
              <a:t>They are used for studying high-speed shock waves and blast waves.</a:t>
            </a:r>
            <a:endParaRPr sz="145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Disadvantages of Piezoelectric Materials</a:t>
            </a:r>
            <a:endParaRPr/>
          </a:p>
        </p:txBody>
      </p:sp>
      <p:sp>
        <p:nvSpPr>
          <p:cNvPr id="83" name="Google Shape;8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AutoNum type="arabicPeriod"/>
            </a:pPr>
            <a:r>
              <a:rPr b="0" i="0" lang="en-US" sz="1450">
                <a:latin typeface="Arial"/>
                <a:ea typeface="Arial"/>
                <a:cs typeface="Arial"/>
                <a:sym typeface="Arial"/>
              </a:rPr>
              <a:t>It is not suitable for measurement in static condition</a:t>
            </a:r>
            <a:endParaRPr/>
          </a:p>
          <a:p>
            <a:pPr indent="-342900" lvl="0" marL="457200" rtl="0" algn="l">
              <a:lnSpc>
                <a:spcPct val="115000"/>
              </a:lnSpc>
              <a:spcBef>
                <a:spcPts val="0"/>
              </a:spcBef>
              <a:spcAft>
                <a:spcPts val="0"/>
              </a:spcAft>
              <a:buSzPts val="1800"/>
              <a:buFont typeface="Arial"/>
              <a:buAutoNum type="arabicPeriod"/>
            </a:pPr>
            <a:r>
              <a:rPr b="0" i="0" lang="en-US" sz="1450">
                <a:latin typeface="Arial"/>
                <a:ea typeface="Arial"/>
                <a:cs typeface="Arial"/>
                <a:sym typeface="Arial"/>
              </a:rPr>
              <a:t>It is affected by temperatures</a:t>
            </a:r>
            <a:endParaRPr/>
          </a:p>
          <a:p>
            <a:pPr indent="-342900" lvl="0" marL="457200" rtl="0" algn="l">
              <a:lnSpc>
                <a:spcPct val="115000"/>
              </a:lnSpc>
              <a:spcBef>
                <a:spcPts val="0"/>
              </a:spcBef>
              <a:spcAft>
                <a:spcPts val="0"/>
              </a:spcAft>
              <a:buSzPts val="1800"/>
              <a:buFont typeface="Arial"/>
              <a:buAutoNum type="arabicPeriod"/>
            </a:pPr>
            <a:r>
              <a:rPr b="0" i="0" lang="en-US" sz="1450">
                <a:latin typeface="Arial"/>
                <a:ea typeface="Arial"/>
                <a:cs typeface="Arial"/>
                <a:sym typeface="Arial"/>
              </a:rPr>
              <a:t>The output is low so some external circuit is attached to it</a:t>
            </a:r>
            <a:endParaRPr/>
          </a:p>
          <a:p>
            <a:pPr indent="0" lvl="0" marL="114300" rtl="0" algn="l">
              <a:lnSpc>
                <a:spcPct val="115000"/>
              </a:lnSpc>
              <a:spcBef>
                <a:spcPts val="0"/>
              </a:spcBef>
              <a:spcAft>
                <a:spcPts val="0"/>
              </a:spcAft>
              <a:buSzPts val="1800"/>
              <a:buNone/>
            </a:pPr>
            <a:r>
              <a:t/>
            </a:r>
            <a:endParaRPr/>
          </a:p>
        </p:txBody>
      </p:sp>
      <p:pic>
        <p:nvPicPr>
          <p:cNvPr id="84" name="Google Shape;84;p17"/>
          <p:cNvPicPr preferRelativeResize="0"/>
          <p:nvPr/>
        </p:nvPicPr>
        <p:blipFill rotWithShape="1">
          <a:blip r:embed="rId3">
            <a:alphaModFix/>
          </a:blip>
          <a:srcRect b="0" l="0" r="0" t="0"/>
          <a:stretch/>
        </p:blipFill>
        <p:spPr>
          <a:xfrm>
            <a:off x="2213898" y="2518578"/>
            <a:ext cx="4716204" cy="23011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Proposed Idea</a:t>
            </a:r>
            <a:endParaRPr/>
          </a:p>
        </p:txBody>
      </p:sp>
      <p:sp>
        <p:nvSpPr>
          <p:cNvPr id="90" name="Google Shape;9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US" sz="1450"/>
              <a:t>The proposed idea </a:t>
            </a:r>
            <a:r>
              <a:rPr lang="en-US" sz="1450"/>
              <a:t>revolves</a:t>
            </a:r>
            <a:r>
              <a:rPr lang="en-US" sz="1450"/>
              <a:t> around the applications of a piezoelectric transducer.</a:t>
            </a:r>
            <a:endParaRPr/>
          </a:p>
          <a:p>
            <a:pPr indent="-228600" lvl="0" marL="457200" rtl="0" algn="l">
              <a:lnSpc>
                <a:spcPct val="115000"/>
              </a:lnSpc>
              <a:spcBef>
                <a:spcPts val="0"/>
              </a:spcBef>
              <a:spcAft>
                <a:spcPts val="0"/>
              </a:spcAft>
              <a:buSzPts val="1800"/>
              <a:buNone/>
            </a:pPr>
            <a:r>
              <a:t/>
            </a:r>
            <a:endParaRPr sz="1450"/>
          </a:p>
          <a:p>
            <a:pPr indent="-342900" lvl="0" marL="457200" rtl="0" algn="l">
              <a:lnSpc>
                <a:spcPct val="115000"/>
              </a:lnSpc>
              <a:spcBef>
                <a:spcPts val="0"/>
              </a:spcBef>
              <a:spcAft>
                <a:spcPts val="0"/>
              </a:spcAft>
              <a:buSzPts val="1800"/>
              <a:buAutoNum type="arabicPeriod"/>
            </a:pPr>
            <a:r>
              <a:rPr lang="en-US" sz="1450"/>
              <a:t>The property that piezoelectric effect can be used to measure changes in pressure and strain tells that the sensor can be used to detect unauthorized access to one’s home via door.</a:t>
            </a:r>
            <a:endParaRPr/>
          </a:p>
          <a:p>
            <a:pPr indent="-228600" lvl="0" marL="457200" rtl="0" algn="l">
              <a:lnSpc>
                <a:spcPct val="115000"/>
              </a:lnSpc>
              <a:spcBef>
                <a:spcPts val="0"/>
              </a:spcBef>
              <a:spcAft>
                <a:spcPts val="0"/>
              </a:spcAft>
              <a:buSzPts val="1800"/>
              <a:buNone/>
            </a:pPr>
            <a:r>
              <a:t/>
            </a:r>
            <a:endParaRPr sz="1450"/>
          </a:p>
          <a:p>
            <a:pPr indent="-342900" lvl="0" marL="457200" rtl="0" algn="l">
              <a:lnSpc>
                <a:spcPct val="115000"/>
              </a:lnSpc>
              <a:spcBef>
                <a:spcPts val="0"/>
              </a:spcBef>
              <a:spcAft>
                <a:spcPts val="0"/>
              </a:spcAft>
              <a:buSzPts val="1800"/>
              <a:buAutoNum type="arabicPeriod"/>
            </a:pPr>
            <a:r>
              <a:rPr lang="en-US" sz="1450"/>
              <a:t>The pressure applied to open door can be detected by piezoelectric and if this pressure increases by a certain amount then relevant steps like informing the owner of the house via GSM technology or several in-house alarms can be made operational to detect unauthorized access.</a:t>
            </a:r>
            <a:endParaRPr/>
          </a:p>
          <a:p>
            <a:pPr indent="0" lvl="0" marL="114300" rtl="0" algn="l">
              <a:lnSpc>
                <a:spcPct val="115000"/>
              </a:lnSpc>
              <a:spcBef>
                <a:spcPts val="0"/>
              </a:spcBef>
              <a:spcAft>
                <a:spcPts val="0"/>
              </a:spcAft>
              <a:buSzPts val="1800"/>
              <a:buNone/>
            </a:pPr>
            <a:r>
              <a:t/>
            </a:r>
            <a:endParaRPr sz="1450"/>
          </a:p>
          <a:p>
            <a:pPr indent="-342900" lvl="0" marL="457200" rtl="0" algn="l">
              <a:lnSpc>
                <a:spcPct val="115000"/>
              </a:lnSpc>
              <a:spcBef>
                <a:spcPts val="0"/>
              </a:spcBef>
              <a:spcAft>
                <a:spcPts val="0"/>
              </a:spcAft>
              <a:buSzPts val="1800"/>
              <a:buAutoNum type="arabicPeriod"/>
            </a:pPr>
            <a:r>
              <a:rPr lang="en-US" sz="1450"/>
              <a:t>When a force is applied to a piezoelectric material a electric charge is generated across the face     of the crystal. This can be measured as a voltage proportional to the applied pressure.</a:t>
            </a:r>
            <a:endParaRPr/>
          </a:p>
          <a:p>
            <a:pPr indent="-228600" lvl="0" marL="457200" rtl="0" algn="l">
              <a:lnSpc>
                <a:spcPct val="115000"/>
              </a:lnSpc>
              <a:spcBef>
                <a:spcPts val="0"/>
              </a:spcBef>
              <a:spcAft>
                <a:spcPts val="0"/>
              </a:spcAft>
              <a:buSzPts val="1800"/>
              <a:buNone/>
            </a:pPr>
            <a:r>
              <a:t/>
            </a:r>
            <a:endParaRPr sz="14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96" name="Google Shape;9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450"/>
              <a:t>5. The main advantage of using piezoelectric sensor in this case is that it requires no external voltage or current source, they’re able  to generate an output signal from the strain applied. Also they’ve high strength, high voltage output and high mechanical strength.</a:t>
            </a:r>
            <a:endParaRPr sz="1450"/>
          </a:p>
          <a:p>
            <a:pPr indent="0" lvl="0" marL="114300" rtl="0" algn="l">
              <a:lnSpc>
                <a:spcPct val="115000"/>
              </a:lnSpc>
              <a:spcBef>
                <a:spcPts val="0"/>
              </a:spcBef>
              <a:spcAft>
                <a:spcPts val="0"/>
              </a:spcAft>
              <a:buSzPts val="1800"/>
              <a:buNone/>
            </a:pPr>
            <a:r>
              <a:t/>
            </a:r>
            <a:endParaRPr sz="1450"/>
          </a:p>
          <a:p>
            <a:pPr indent="0" lvl="0" marL="114300" rtl="0" algn="l">
              <a:lnSpc>
                <a:spcPct val="115000"/>
              </a:lnSpc>
              <a:spcBef>
                <a:spcPts val="0"/>
              </a:spcBef>
              <a:spcAft>
                <a:spcPts val="0"/>
              </a:spcAft>
              <a:buSzPts val="1800"/>
              <a:buNone/>
            </a:pPr>
            <a:r>
              <a:rPr lang="en-US" sz="1450"/>
              <a:t>6. The sensors would be placed along the rod and hinges of the door. Relevant data of the allowed pressure to be applied will be collected beyond which the unauthorized access would be detected.</a:t>
            </a:r>
            <a:endParaRPr sz="1450"/>
          </a:p>
          <a:p>
            <a:pPr indent="0" lvl="0" marL="114300" rtl="0" algn="l">
              <a:lnSpc>
                <a:spcPct val="115000"/>
              </a:lnSpc>
              <a:spcBef>
                <a:spcPts val="0"/>
              </a:spcBef>
              <a:spcAft>
                <a:spcPts val="0"/>
              </a:spcAft>
              <a:buSzPts val="1800"/>
              <a:buNone/>
            </a:pPr>
            <a:r>
              <a:t/>
            </a:r>
            <a:endParaRPr sz="1450"/>
          </a:p>
          <a:p>
            <a:pPr indent="0" lvl="0" marL="114300" rtl="0" algn="l">
              <a:lnSpc>
                <a:spcPct val="115000"/>
              </a:lnSpc>
              <a:spcBef>
                <a:spcPts val="0"/>
              </a:spcBef>
              <a:spcAft>
                <a:spcPts val="0"/>
              </a:spcAft>
              <a:buSzPts val="1800"/>
              <a:buNone/>
            </a:pPr>
            <a:r>
              <a:rPr lang="en-US" sz="1450"/>
              <a:t>7. </a:t>
            </a:r>
            <a:r>
              <a:rPr lang="en-US" sz="1450">
                <a:solidFill>
                  <a:srgbClr val="555555"/>
                </a:solidFill>
                <a:highlight>
                  <a:srgbClr val="FFFFFF"/>
                </a:highlight>
              </a:rPr>
              <a:t>The Piezoelectric Transducer produces a discontinuous or alternating output on applying repeated tapping force over it. Hence it has to be rectified to make it storable or usable DC. Hence for a higher rectifying efficiency of 80% or above, we are going to use full wave rectifier.</a:t>
            </a:r>
            <a:endParaRPr sz="1450"/>
          </a:p>
          <a:p>
            <a:pPr indent="0" lvl="0" marL="114300" rtl="0" algn="l">
              <a:lnSpc>
                <a:spcPct val="115000"/>
              </a:lnSpc>
              <a:spcBef>
                <a:spcPts val="0"/>
              </a:spcBef>
              <a:spcAft>
                <a:spcPts val="0"/>
              </a:spcAft>
              <a:buSzPts val="1800"/>
              <a:buNone/>
            </a:pPr>
            <a:r>
              <a:t/>
            </a:r>
            <a:endParaRPr sz="1450"/>
          </a:p>
          <a:p>
            <a:pPr indent="0" lvl="0" marL="114300" rtl="0" algn="l">
              <a:lnSpc>
                <a:spcPct val="115000"/>
              </a:lnSpc>
              <a:spcBef>
                <a:spcPts val="0"/>
              </a:spcBef>
              <a:spcAft>
                <a:spcPts val="0"/>
              </a:spcAft>
              <a:buSzPts val="1800"/>
              <a:buNone/>
            </a:pPr>
            <a:r>
              <a:t/>
            </a:r>
            <a:endParaRPr sz="1450"/>
          </a:p>
          <a:p>
            <a:pPr indent="0" lvl="0" marL="114300" rtl="0" algn="l">
              <a:lnSpc>
                <a:spcPct val="115000"/>
              </a:lnSpc>
              <a:spcBef>
                <a:spcPts val="0"/>
              </a:spcBef>
              <a:spcAft>
                <a:spcPts val="0"/>
              </a:spcAft>
              <a:buSzPts val="1800"/>
              <a:buNone/>
            </a:pPr>
            <a:r>
              <a:t/>
            </a:r>
            <a:endParaRPr sz="14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Block Diagram</a:t>
            </a:r>
            <a:endParaRPr/>
          </a:p>
        </p:txBody>
      </p:sp>
      <p:sp>
        <p:nvSpPr>
          <p:cNvPr id="102" name="Google Shape;102;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800"/>
              <a:buNone/>
            </a:pPr>
            <a:r>
              <a:t/>
            </a:r>
            <a:endParaRPr/>
          </a:p>
        </p:txBody>
      </p:sp>
      <p:pic>
        <p:nvPicPr>
          <p:cNvPr id="103" name="Google Shape;103;p20"/>
          <p:cNvPicPr preferRelativeResize="0"/>
          <p:nvPr/>
        </p:nvPicPr>
        <p:blipFill>
          <a:blip r:embed="rId3">
            <a:alphaModFix/>
          </a:blip>
          <a:stretch>
            <a:fillRect/>
          </a:stretch>
        </p:blipFill>
        <p:spPr>
          <a:xfrm>
            <a:off x="1271600" y="1152475"/>
            <a:ext cx="6600799" cy="3566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