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75" r:id="rId29"/>
    <p:sldId id="295" r:id="rId30"/>
    <p:sldId id="296" r:id="rId3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75CF477-E059-4DB6-ACC8-62460FC64EBE}">
          <p14:sldIdLst>
            <p14:sldId id="256"/>
          </p14:sldIdLst>
        </p14:section>
        <p14:section name="Untitled Section" id="{4ED56F4C-16AA-452B-BFD2-103D9CC4BF6B}">
          <p14:sldIdLst>
            <p14:sldId id="258"/>
            <p14:sldId id="259"/>
            <p14:sldId id="260"/>
            <p14:sldId id="263"/>
            <p14:sldId id="261"/>
            <p14:sldId id="262"/>
            <p14:sldId id="26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7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Project-3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 Campaign Effectiveness 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Categorical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Email_Campaign_Type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w.r.t </a:t>
            </a:r>
            <a:r>
              <a:rPr lang="en-US" b="1" dirty="0" err="1">
                <a:solidFill>
                  <a:schemeClr val="bg1"/>
                </a:solidFill>
              </a:rPr>
              <a:t>Email_Status</a:t>
            </a: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90% of the time Email gets read or acknowledged if </a:t>
            </a:r>
            <a:r>
              <a:rPr lang="en-US" sz="1600" dirty="0" err="1">
                <a:solidFill>
                  <a:schemeClr val="bg1"/>
                </a:solidFill>
              </a:rPr>
              <a:t>Campaign_Type</a:t>
            </a:r>
            <a:r>
              <a:rPr lang="en-US" sz="1600" dirty="0">
                <a:solidFill>
                  <a:schemeClr val="bg1"/>
                </a:solidFill>
              </a:rPr>
              <a:t> is 1 </a:t>
            </a:r>
          </a:p>
          <a:p>
            <a:pPr marL="114300" indent="0">
              <a:buClrTx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A7E5A-85E3-CE82-4682-79DEEFDF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4" y="1713781"/>
            <a:ext cx="6171991" cy="31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Categorical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Time_Email_Sent_Catagory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1143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Time Email Sent has no influence over </a:t>
            </a:r>
            <a:r>
              <a:rPr lang="en-US" sz="1600" dirty="0" err="1">
                <a:solidFill>
                  <a:schemeClr val="bg1"/>
                </a:solidFill>
              </a:rPr>
              <a:t>Email_Status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B595E-9074-C6D8-161F-3A4D702A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1723648"/>
            <a:ext cx="6096154" cy="32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</a:rPr>
              <a:t>Total_Past_Communications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As no. of past communication is increasing, Email is less ignored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D2221-075B-68D2-029A-6FBA8297E4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CC8F6-0A7B-4B5A-E459-DB9F878E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20" y="1224328"/>
            <a:ext cx="3458844" cy="33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bg1"/>
                </a:solidFill>
              </a:rPr>
              <a:t>Word_Count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marL="139700" indent="0">
              <a:buClrTx/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No one is interested in reading Emails that are too long!!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D2221-075B-68D2-029A-6FBA8297E4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1D72D-A16C-86E8-B406-4B6ECCA2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794" y="1193400"/>
            <a:ext cx="3740640" cy="35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9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Outliers in different continuous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73FFA-AA13-3F68-6036-019873CF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1" y="1691935"/>
            <a:ext cx="8110597" cy="27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</a:t>
            </a:r>
            <a:r>
              <a:rPr lang="en-US" sz="3600" b="1" dirty="0" err="1"/>
              <a:t>Continous</a:t>
            </a:r>
            <a:r>
              <a:rPr lang="en-US" sz="3600" b="1" dirty="0"/>
              <a:t>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Outliers in different continuous features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90610-58A0-C7CD-2FD7-919F3C6A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87" y="1690947"/>
            <a:ext cx="5272126" cy="27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Outlier Treatment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More than 5% of data in minority classes is outlier</a:t>
            </a:r>
          </a:p>
          <a:p>
            <a:pPr marL="1143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A8F5B9-0751-5B6C-C5C9-55CEF97E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2" y="1576118"/>
            <a:ext cx="84867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90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Combining </a:t>
            </a:r>
            <a:r>
              <a:rPr lang="en-US" b="1" dirty="0" err="1">
                <a:solidFill>
                  <a:schemeClr val="bg1"/>
                </a:solidFill>
              </a:rPr>
              <a:t>Total_Images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dirty="0" err="1">
                <a:solidFill>
                  <a:schemeClr val="bg1"/>
                </a:solidFill>
              </a:rPr>
              <a:t>Total_Links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r>
              <a:rPr lang="en-US" sz="1400" dirty="0">
                <a:solidFill>
                  <a:schemeClr val="bg1"/>
                </a:solidFill>
              </a:rPr>
              <a:t>High </a:t>
            </a:r>
            <a:r>
              <a:rPr lang="en-US" sz="1400" b="1" dirty="0">
                <a:solidFill>
                  <a:schemeClr val="bg1"/>
                </a:solidFill>
              </a:rPr>
              <a:t>positive correlation </a:t>
            </a:r>
            <a:r>
              <a:rPr lang="en-US" sz="1400" dirty="0">
                <a:solidFill>
                  <a:schemeClr val="bg1"/>
                </a:solidFill>
              </a:rPr>
              <a:t>observed and hence </a:t>
            </a:r>
            <a:r>
              <a:rPr lang="en-US" sz="1400" b="1" dirty="0" err="1">
                <a:solidFill>
                  <a:schemeClr val="bg1"/>
                </a:solidFill>
              </a:rPr>
              <a:t>Links_Images</a:t>
            </a:r>
            <a:r>
              <a:rPr lang="en-US" sz="1400" b="1" dirty="0">
                <a:solidFill>
                  <a:schemeClr val="bg1"/>
                </a:solidFill>
              </a:rPr>
              <a:t> = </a:t>
            </a:r>
            <a:r>
              <a:rPr lang="en-US" sz="1400" b="1" dirty="0" err="1">
                <a:solidFill>
                  <a:schemeClr val="bg1"/>
                </a:solidFill>
              </a:rPr>
              <a:t>Total_Images</a:t>
            </a:r>
            <a:r>
              <a:rPr lang="en-US" sz="1400" b="1" dirty="0">
                <a:solidFill>
                  <a:schemeClr val="bg1"/>
                </a:solidFill>
              </a:rPr>
              <a:t> + </a:t>
            </a:r>
            <a:r>
              <a:rPr lang="en-US" sz="1400" b="1" dirty="0" err="1">
                <a:solidFill>
                  <a:schemeClr val="bg1"/>
                </a:solidFill>
              </a:rPr>
              <a:t>Total_Links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B2585EE-EA75-62F0-7D3C-774BF09DA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604513"/>
            <a:ext cx="4489503" cy="231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19EF291-4A0A-0BA5-0CAE-16071341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02" y="1604513"/>
            <a:ext cx="2804394" cy="234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6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>
              <a:buClrTx/>
              <a:buFont typeface="+mj-lt"/>
              <a:buAutoNum type="arabicPeriod" startAt="2"/>
            </a:pPr>
            <a:r>
              <a:rPr lang="en-US" sz="1800" b="1" dirty="0">
                <a:solidFill>
                  <a:schemeClr val="bg1"/>
                </a:solidFill>
              </a:rPr>
              <a:t>Multicollinearity Check: </a:t>
            </a:r>
            <a:endParaRPr lang="en-US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Multicollinearity checked using </a:t>
            </a:r>
            <a:r>
              <a:rPr lang="en-US" sz="1600" b="1" dirty="0">
                <a:solidFill>
                  <a:schemeClr val="bg1"/>
                </a:solidFill>
              </a:rPr>
              <a:t>VIF Factor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Why ?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Variables with high multicollinearity can adversely affect the model and removing highly correlated independent variables can help in reducing curse of dimensionality as well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We can observe that all numerical variables are within the threshold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8219-A2D6-B56C-CD08-88E5FD3268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F840B-5929-064F-1699-E6A3B858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09" y="1553331"/>
            <a:ext cx="3894619" cy="20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bg1"/>
                </a:solidFill>
              </a:rPr>
              <a:t>Understanding Feature Importance: 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198A2-EA6F-76AA-7353-B2B5F395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37" y="1650686"/>
            <a:ext cx="6855125" cy="291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4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DA2D-F7CD-1AB7-CA31-3D9F9F5C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Team</a:t>
            </a:r>
            <a:br>
              <a:rPr lang="en-US" sz="3600" b="1" dirty="0"/>
            </a:br>
            <a:r>
              <a:rPr lang="en-US" sz="2400" b="1" u="sng" dirty="0">
                <a:solidFill>
                  <a:schemeClr val="bg1"/>
                </a:solidFill>
              </a:rPr>
              <a:t>Name: Web Crawlers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0607-9818-F522-B5F2-52CAA78D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60575"/>
            <a:ext cx="8520600" cy="3008299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Rajat Chaudhary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Anukriti Shakyawar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Raman Kumar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Deepmala Srivastava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chemeClr val="bg1"/>
                </a:solidFill>
              </a:rPr>
              <a:t>Kritisha</a:t>
            </a:r>
            <a:r>
              <a:rPr lang="en-US" dirty="0">
                <a:solidFill>
                  <a:schemeClr val="bg1"/>
                </a:solidFill>
              </a:rPr>
              <a:t> Panda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◘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98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bg1"/>
                </a:solidFill>
              </a:rPr>
              <a:t>Understanding Feature Importance:</a:t>
            </a:r>
          </a:p>
          <a:p>
            <a:pPr marL="139700" indent="0">
              <a:buClrTx/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The concept used to understand feature importance is </a:t>
            </a:r>
            <a:r>
              <a:rPr lang="en-US" sz="1600" b="1" dirty="0">
                <a:solidFill>
                  <a:schemeClr val="bg1"/>
                </a:solidFill>
              </a:rPr>
              <a:t>Information Gain. Why?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It explains which feature has maximum impact in classification based on the </a:t>
            </a:r>
            <a:r>
              <a:rPr lang="en-US" sz="1600" b="1" dirty="0">
                <a:solidFill>
                  <a:schemeClr val="bg1"/>
                </a:solidFill>
              </a:rPr>
              <a:t>notion of Entropy. 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It works well for </a:t>
            </a:r>
            <a:r>
              <a:rPr lang="en-US" sz="1600" b="1" dirty="0">
                <a:solidFill>
                  <a:schemeClr val="bg1"/>
                </a:solidFill>
              </a:rPr>
              <a:t>numeric </a:t>
            </a:r>
            <a:r>
              <a:rPr lang="en-US" sz="1600" dirty="0">
                <a:solidFill>
                  <a:schemeClr val="bg1"/>
                </a:solidFill>
              </a:rPr>
              <a:t>as well as </a:t>
            </a:r>
            <a:r>
              <a:rPr lang="en-US" sz="1600" b="1" dirty="0">
                <a:solidFill>
                  <a:schemeClr val="bg1"/>
                </a:solidFill>
              </a:rPr>
              <a:t>categorical </a:t>
            </a:r>
            <a:r>
              <a:rPr lang="en-US" sz="1600" dirty="0">
                <a:solidFill>
                  <a:schemeClr val="bg1"/>
                </a:solidFill>
              </a:rPr>
              <a:t>data 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From the graph we understand that </a:t>
            </a:r>
            <a:r>
              <a:rPr lang="en-US" sz="1600" b="1" dirty="0" err="1">
                <a:solidFill>
                  <a:schemeClr val="bg1"/>
                </a:solidFill>
              </a:rPr>
              <a:t>Total_Past_Communications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dirty="0" err="1">
                <a:solidFill>
                  <a:schemeClr val="bg1"/>
                </a:solidFill>
              </a:rPr>
              <a:t>Email_Campaign_Type</a:t>
            </a:r>
            <a:r>
              <a:rPr lang="en-US" sz="1600" dirty="0">
                <a:solidFill>
                  <a:schemeClr val="bg1"/>
                </a:solidFill>
              </a:rPr>
              <a:t> have </a:t>
            </a:r>
            <a:r>
              <a:rPr lang="en-US" sz="1600" b="1" dirty="0">
                <a:solidFill>
                  <a:schemeClr val="bg1"/>
                </a:solidFill>
              </a:rPr>
              <a:t>high importance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25450" indent="-285750">
              <a:buClrTx/>
            </a:pPr>
            <a:r>
              <a:rPr lang="en-US" sz="1600" b="1" dirty="0" err="1">
                <a:solidFill>
                  <a:schemeClr val="bg1"/>
                </a:solidFill>
              </a:rPr>
              <a:t>Time_Email_Sent_Category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and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Customer_Location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are not important and hence we decide to drop the feature. 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87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Feature Engineering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IN" b="1" dirty="0">
                <a:solidFill>
                  <a:schemeClr val="bg1"/>
                </a:solidFill>
              </a:rPr>
              <a:t>Understanding Feature Importance:</a:t>
            </a:r>
          </a:p>
          <a:p>
            <a:pPr marL="139700" indent="0">
              <a:buClrTx/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b="1" dirty="0">
                <a:solidFill>
                  <a:schemeClr val="bg1"/>
                </a:solidFill>
              </a:rPr>
              <a:t>Numerical variables</a:t>
            </a:r>
            <a:r>
              <a:rPr lang="en-US" sz="1600" dirty="0">
                <a:solidFill>
                  <a:schemeClr val="bg1"/>
                </a:solidFill>
              </a:rPr>
              <a:t> were scaled using </a:t>
            </a:r>
            <a:r>
              <a:rPr lang="en-US" sz="1600" b="1" dirty="0" err="1">
                <a:solidFill>
                  <a:schemeClr val="bg1"/>
                </a:solidFill>
              </a:rPr>
              <a:t>MinMaxScaler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b="1" dirty="0">
                <a:solidFill>
                  <a:schemeClr val="bg1"/>
                </a:solidFill>
              </a:rPr>
              <a:t>Why?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The numerical features of the dataset do not have a certain range and they differ from each other. </a:t>
            </a:r>
          </a:p>
          <a:p>
            <a:pPr marL="425450" indent="-285750">
              <a:buClrTx/>
            </a:pPr>
            <a:r>
              <a:rPr lang="en-US" sz="1600" b="1" dirty="0">
                <a:solidFill>
                  <a:schemeClr val="bg1"/>
                </a:solidFill>
              </a:rPr>
              <a:t>Categorical variables </a:t>
            </a:r>
            <a:r>
              <a:rPr lang="en-US" sz="1600" dirty="0">
                <a:solidFill>
                  <a:schemeClr val="bg1"/>
                </a:solidFill>
              </a:rPr>
              <a:t>were encoded using </a:t>
            </a:r>
            <a:r>
              <a:rPr lang="en-US" sz="1600" b="1" dirty="0">
                <a:solidFill>
                  <a:schemeClr val="bg1"/>
                </a:solidFill>
              </a:rPr>
              <a:t>One-Hot Encoding.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Why?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This method changes categorical data to a numerical format and enables you to group your categorical data without losing any information.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2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Understanding Target Variable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sz="1600" b="1" dirty="0">
                <a:solidFill>
                  <a:schemeClr val="bg1"/>
                </a:solidFill>
              </a:rPr>
              <a:t> 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0A3A6-6AE8-F4C4-63C7-73C6411338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target variable consists of 3 classes: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0 - ignored - 54941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1 - read - 11039 </a:t>
            </a:r>
          </a:p>
          <a:p>
            <a:pPr>
              <a:buClrTx/>
            </a:pPr>
            <a:r>
              <a:rPr lang="en-US" sz="1600" dirty="0">
                <a:solidFill>
                  <a:schemeClr val="bg1"/>
                </a:solidFill>
              </a:rPr>
              <a:t>2 - acknowledged - 2373 </a:t>
            </a:r>
          </a:p>
          <a:p>
            <a:pPr marL="1397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Target Variable was </a:t>
            </a:r>
            <a:r>
              <a:rPr lang="en-US" sz="1600" b="1" dirty="0">
                <a:solidFill>
                  <a:schemeClr val="bg1"/>
                </a:solidFill>
              </a:rPr>
              <a:t>highly imbalanced. 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5ADC36-447B-2CA0-B87F-6F20E411B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7" y="160813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Handling Imbalance Data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>
              <a:buClrTx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Undersampling</a:t>
            </a:r>
            <a:r>
              <a:rPr lang="en-US" b="1" dirty="0">
                <a:solidFill>
                  <a:schemeClr val="bg1"/>
                </a:solidFill>
              </a:rPr>
              <a:t> Technique: 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Technique used was Random </a:t>
            </a:r>
            <a:r>
              <a:rPr lang="en-US" sz="1600" dirty="0" err="1">
                <a:solidFill>
                  <a:schemeClr val="bg1"/>
                </a:solidFill>
              </a:rPr>
              <a:t>UnderSampler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Created balanced data with 2373 records for each class. </a:t>
            </a:r>
          </a:p>
          <a:p>
            <a:pPr marL="139700" indent="0">
              <a:buClrTx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Why it didn’t work? </a:t>
            </a:r>
          </a:p>
          <a:p>
            <a:pPr marL="139700" indent="0">
              <a:buClrTx/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Created baseline models with </a:t>
            </a:r>
            <a:r>
              <a:rPr lang="en-US" sz="1600" dirty="0" err="1">
                <a:solidFill>
                  <a:schemeClr val="bg1"/>
                </a:solidFill>
              </a:rPr>
              <a:t>undersampled</a:t>
            </a:r>
            <a:r>
              <a:rPr lang="en-US" sz="1600" dirty="0">
                <a:solidFill>
                  <a:schemeClr val="bg1"/>
                </a:solidFill>
              </a:rPr>
              <a:t> data and it </a:t>
            </a:r>
          </a:p>
          <a:p>
            <a:pPr marL="1397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was observed that they underperformed primarily due to </a:t>
            </a:r>
          </a:p>
          <a:p>
            <a:pPr marL="139700" indent="0">
              <a:buClrTx/>
              <a:buNone/>
            </a:pPr>
            <a:r>
              <a:rPr lang="en-US" sz="1600" b="1" dirty="0">
                <a:solidFill>
                  <a:schemeClr val="bg1"/>
                </a:solidFill>
              </a:rPr>
              <a:t>loss of information. 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D26986-3446-00A3-4F4E-41C7F163F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13" y="1072911"/>
            <a:ext cx="2857087" cy="192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43204BD-6C94-8607-38CB-98CB71FEB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977" y="3001992"/>
            <a:ext cx="2858323" cy="195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06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Handling Imbalance Data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2. Oversampling Technique:</a:t>
            </a:r>
          </a:p>
          <a:p>
            <a:pPr marL="139700" indent="0">
              <a:buClrTx/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Technique used was SMOTE </a:t>
            </a:r>
          </a:p>
          <a:p>
            <a:pPr marL="425450" indent="-285750">
              <a:buClrTx/>
            </a:pPr>
            <a:r>
              <a:rPr lang="en-US" sz="1600" dirty="0">
                <a:solidFill>
                  <a:schemeClr val="bg1"/>
                </a:solidFill>
              </a:rPr>
              <a:t>Created balanced data with 54941 records for each class. </a:t>
            </a:r>
          </a:p>
          <a:p>
            <a:pPr marL="139700" indent="0">
              <a:buClrTx/>
              <a:buNone/>
            </a:pP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538CC1-2D1B-3C76-5AAB-7BE604713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4" y="2418631"/>
            <a:ext cx="3724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23FFE0A-FA03-2080-5253-3C32C17E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18631"/>
            <a:ext cx="3724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9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523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Different Models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Evaluation Metrics: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82600">
              <a:buClrTx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F1_Score</a:t>
            </a:r>
            <a:endParaRPr lang="en-IN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13BD3D-C4E0-8EAE-9341-752C2DF3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168575"/>
            <a:ext cx="5591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43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523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Different Models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>
                <a:solidFill>
                  <a:schemeClr val="bg1"/>
                </a:solidFill>
              </a:rPr>
              <a:t>Evaluation Metrics:</a:t>
            </a:r>
          </a:p>
          <a:p>
            <a:pPr marL="139700" indent="0">
              <a:buClrTx/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82600">
              <a:buClrTx/>
              <a:buFont typeface="+mj-lt"/>
              <a:buAutoNum type="arabicPeriod" startAt="2"/>
            </a:pPr>
            <a:r>
              <a:rPr lang="en-US" b="1" dirty="0" err="1">
                <a:solidFill>
                  <a:schemeClr val="bg1"/>
                </a:solidFill>
              </a:rPr>
              <a:t>ROC_AUC_Score</a:t>
            </a:r>
            <a:endParaRPr lang="en-IN" b="1" dirty="0">
              <a:solidFill>
                <a:schemeClr val="bg1"/>
              </a:solidFill>
            </a:endParaRPr>
          </a:p>
          <a:p>
            <a:pPr marL="139700" indent="0">
              <a:buClrTx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CB476E-3F7D-6261-F2B2-474F889E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332012"/>
            <a:ext cx="5591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9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3523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Winner Model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Tx/>
              <a:buNone/>
            </a:pPr>
            <a:r>
              <a:rPr lang="en-US" b="1" dirty="0" err="1">
                <a:solidFill>
                  <a:schemeClr val="bg1"/>
                </a:solidFill>
              </a:rPr>
              <a:t>XGBoost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Robust to outliers. 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Supports regularization. 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Works well on small to medium dataset. </a:t>
            </a:r>
          </a:p>
          <a:p>
            <a:pPr marL="425450" indent="-285750">
              <a:buClrTx/>
            </a:pPr>
            <a:r>
              <a:rPr lang="en-US" sz="1400" dirty="0">
                <a:solidFill>
                  <a:schemeClr val="bg1"/>
                </a:solidFill>
              </a:rPr>
              <a:t>F1 score for train &amp; test set were 89% &amp; 81% respectively.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85877-71B8-BEB3-46B3-549F0C5A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27" y="2653230"/>
            <a:ext cx="4608545" cy="22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98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9B0A-55E5-6DDC-43B0-4B994423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u="sng" dirty="0"/>
              <a:t>Conclusion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1A9C-7D38-2E2F-EB6C-9C0BFAFC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In EDA, we observed that </a:t>
            </a:r>
            <a:r>
              <a:rPr lang="en-US" sz="1400" dirty="0" err="1">
                <a:solidFill>
                  <a:schemeClr val="bg1"/>
                </a:solidFill>
              </a:rPr>
              <a:t>Email_Campaign_Type</a:t>
            </a:r>
            <a:r>
              <a:rPr lang="en-US" sz="1400" dirty="0">
                <a:solidFill>
                  <a:schemeClr val="bg1"/>
                </a:solidFill>
              </a:rPr>
              <a:t> was the most important feature. If your </a:t>
            </a:r>
            <a:r>
              <a:rPr lang="en-US" sz="1400" dirty="0" err="1">
                <a:solidFill>
                  <a:schemeClr val="bg1"/>
                </a:solidFill>
              </a:rPr>
              <a:t>Email_Campaign_Type</a:t>
            </a:r>
            <a:r>
              <a:rPr lang="en-US" sz="1400" dirty="0">
                <a:solidFill>
                  <a:schemeClr val="bg1"/>
                </a:solidFill>
              </a:rPr>
              <a:t> was 1, there is a 90% likelihood of your Email to be read/acknowledged.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It was observed that both </a:t>
            </a:r>
            <a:r>
              <a:rPr lang="en-US" sz="1400" dirty="0" err="1">
                <a:solidFill>
                  <a:schemeClr val="bg1"/>
                </a:solidFill>
              </a:rPr>
              <a:t>Time_Email_Sent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dirty="0" err="1">
                <a:solidFill>
                  <a:schemeClr val="bg1"/>
                </a:solidFill>
              </a:rPr>
              <a:t>Customer_Location</a:t>
            </a:r>
            <a:r>
              <a:rPr lang="en-US" sz="1400" dirty="0">
                <a:solidFill>
                  <a:schemeClr val="bg1"/>
                </a:solidFill>
              </a:rPr>
              <a:t> were insignificant in determining the </a:t>
            </a:r>
            <a:r>
              <a:rPr lang="en-US" sz="1400" dirty="0" err="1">
                <a:solidFill>
                  <a:schemeClr val="bg1"/>
                </a:solidFill>
              </a:rPr>
              <a:t>Email_status</a:t>
            </a:r>
            <a:r>
              <a:rPr lang="en-US" sz="1400" dirty="0">
                <a:solidFill>
                  <a:schemeClr val="bg1"/>
                </a:solidFill>
              </a:rPr>
              <a:t>. The ratio of the </a:t>
            </a:r>
            <a:r>
              <a:rPr lang="en-US" sz="1400" dirty="0" err="1">
                <a:solidFill>
                  <a:schemeClr val="bg1"/>
                </a:solidFill>
              </a:rPr>
              <a:t>Email_Status</a:t>
            </a:r>
            <a:r>
              <a:rPr lang="en-US" sz="1400" dirty="0">
                <a:solidFill>
                  <a:schemeClr val="bg1"/>
                </a:solidFill>
              </a:rPr>
              <a:t> was same irrespective of the demographic location or the time frame the emails were sent on.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As the </a:t>
            </a:r>
            <a:r>
              <a:rPr lang="en-US" sz="1400" dirty="0" err="1">
                <a:solidFill>
                  <a:schemeClr val="bg1"/>
                </a:solidFill>
              </a:rPr>
              <a:t>word_count</a:t>
            </a:r>
            <a:r>
              <a:rPr lang="en-US" sz="1400" dirty="0">
                <a:solidFill>
                  <a:schemeClr val="bg1"/>
                </a:solidFill>
              </a:rPr>
              <a:t> increases beyond the 600 mark we see that there is a high possibility of that email being ignored. The ideal mark is 400-600. No one is interested in reading long emails !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For modelling, it was observed that for imbalance handling Oversampling i.e. SMOTE worked way better than </a:t>
            </a:r>
            <a:r>
              <a:rPr lang="en-US" sz="1400" dirty="0" err="1">
                <a:solidFill>
                  <a:schemeClr val="bg1"/>
                </a:solidFill>
              </a:rPr>
              <a:t>undersampling</a:t>
            </a:r>
            <a:r>
              <a:rPr lang="en-US" sz="1400" dirty="0">
                <a:solidFill>
                  <a:schemeClr val="bg1"/>
                </a:solidFill>
              </a:rPr>
              <a:t> as the latter resulted in a lot of loss of information. 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Based on the metrics, </a:t>
            </a:r>
            <a:r>
              <a:rPr lang="en-US" sz="1400" dirty="0" err="1">
                <a:solidFill>
                  <a:schemeClr val="bg1"/>
                </a:solidFill>
              </a:rPr>
              <a:t>XGBoost</a:t>
            </a:r>
            <a:r>
              <a:rPr lang="en-US" sz="1400" dirty="0">
                <a:solidFill>
                  <a:schemeClr val="bg1"/>
                </a:solidFill>
              </a:rPr>
              <a:t> Classifier worked the best giving a train score of 89% and test score of 81% for F1 score. 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9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9B0A-55E5-6DDC-43B0-4B994423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u="sng" dirty="0"/>
              <a:t>Challenges</a:t>
            </a:r>
            <a:endParaRPr lang="en-IN" b="1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1A9C-7D38-2E2F-EB6C-9C0BFAFC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Choosing the appropriate technique to handle the imbalance in data was quite challenging as it was a tradeoff b/w information loss vs risk of overfitting. </a:t>
            </a: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Overfitting was another major challenge during the modelling process. </a:t>
            </a: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Understanding what features are most important and what features to avoid was a difficult task. </a:t>
            </a:r>
          </a:p>
          <a:p>
            <a:pPr>
              <a:buClr>
                <a:schemeClr val="bg1"/>
              </a:buClr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1400" dirty="0">
                <a:solidFill>
                  <a:schemeClr val="bg1"/>
                </a:solidFill>
              </a:rPr>
              <a:t>Decision making on missing value imputations and outlier treatment was quite challenging as well. 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BACF-8460-07C8-6220-252D545C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Content 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08B59-B86B-B1E2-D06C-174841D7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Problem statement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Data Summary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Data Cleaning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Imputing missing values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Analysis of categorical features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Analysis of Continuous features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Outlier treatment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Feature Engineering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Understanding target variable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Handling Imbalanced data.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Different Models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Challenges </a:t>
            </a:r>
          </a:p>
          <a:p>
            <a:pPr>
              <a:buClr>
                <a:schemeClr val="bg1"/>
              </a:buClr>
            </a:pPr>
            <a:r>
              <a:rPr lang="en-IN" sz="1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07235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96C61-BC01-8148-8B84-86D01F0D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CDEFF6-A233-179C-A33C-35C11F625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74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64F-7508-33BD-C926-69FD99FB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A322-3EED-3909-E348-5BBE19538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Direct email marketing represents a crucial moment along the customer journey where a sequence of optimized messages could influence customer decisions. Not only this optimization process may lead to revenue growth but it also promotes a fruitful customer engagement and satisfaction over a long time period. In this project, we propose a machine learning based approach to characterize the mail and track the mail that is ignored; read; acknowledged by the reader.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3AF4-ACB1-1613-F5ED-4941FA37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Problem statement 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8B42-4A63-75E0-5881-D70CE1A16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Most of the small to medium business owners are making effective use of Gmail-based  Email marketing Strategies for offline targeting of converting their prospective customers into leads so that they stay with them in Business. </a:t>
            </a:r>
          </a:p>
          <a:p>
            <a:pPr marL="1143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US" sz="1600" b="1" dirty="0">
                <a:solidFill>
                  <a:schemeClr val="bg1"/>
                </a:solidFill>
              </a:rPr>
              <a:t>The main objective is to create a machine learning model to characterize the mail and track the mail that is ignored; read; acknowledged by the reader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3D1A-A500-001C-176A-E3E52B4B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Data Summary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F34FC-3A8E-B460-9A7A-0D0FED56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dataset comprised of 12 features including the target variable </a:t>
            </a:r>
            <a:r>
              <a:rPr lang="en-US" sz="1200" dirty="0" err="1">
                <a:solidFill>
                  <a:schemeClr val="bg1"/>
                </a:solidFill>
              </a:rPr>
              <a:t>Email_Status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5 numerical variables were 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Word_Count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Total_Past_Communications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Subject_Hotness_Score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Total_Links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Total_Images</a:t>
            </a:r>
            <a:endParaRPr lang="en-US" sz="12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5 categorical variables were: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Email_Type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Email_Source_Type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Customer_Location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Email_Campaign_Type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Time_Email_Sent_Catergory</a:t>
            </a:r>
            <a:endParaRPr lang="en-US" sz="12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The total no. of records in our dataset is 68353</a:t>
            </a:r>
          </a:p>
          <a:p>
            <a:pPr marL="114300" indent="0">
              <a:buNone/>
            </a:pP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9318-647C-C318-427E-B93F86AA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Data Cleaning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1197-2F62-ED3D-5184-FF1B22AB8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Null Value Imputation:</a:t>
            </a:r>
            <a:endParaRPr lang="en-IN" b="1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059B4-9B28-7CF8-9039-49EE8705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31" y="1641122"/>
            <a:ext cx="3731879" cy="31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8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Imputing Missing Values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Impute the missing values for </a:t>
            </a:r>
            <a:r>
              <a:rPr lang="en-US" sz="1600" dirty="0" err="1">
                <a:solidFill>
                  <a:schemeClr val="bg1"/>
                </a:solidFill>
              </a:rPr>
              <a:t>Total_Past_Communication</a:t>
            </a:r>
            <a:r>
              <a:rPr lang="en-US" sz="1600" dirty="0">
                <a:solidFill>
                  <a:schemeClr val="bg1"/>
                </a:solidFill>
              </a:rPr>
              <a:t> by the mean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Impute the missing values for </a:t>
            </a:r>
            <a:r>
              <a:rPr lang="en-US" sz="1600" dirty="0" err="1">
                <a:solidFill>
                  <a:schemeClr val="bg1"/>
                </a:solidFill>
              </a:rPr>
              <a:t>Total_Links</a:t>
            </a:r>
            <a:r>
              <a:rPr lang="en-US" sz="1600" dirty="0">
                <a:solidFill>
                  <a:schemeClr val="bg1"/>
                </a:solidFill>
              </a:rPr>
              <a:t> &amp; </a:t>
            </a:r>
            <a:r>
              <a:rPr lang="en-US" sz="1600" dirty="0" err="1">
                <a:solidFill>
                  <a:schemeClr val="bg1"/>
                </a:solidFill>
              </a:rPr>
              <a:t>Total_Images</a:t>
            </a:r>
            <a:r>
              <a:rPr lang="en-US" sz="1600" dirty="0">
                <a:solidFill>
                  <a:schemeClr val="bg1"/>
                </a:solidFill>
              </a:rPr>
              <a:t> by the mode</a:t>
            </a:r>
          </a:p>
          <a:p>
            <a:pPr marL="114300" indent="0">
              <a:buClr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CCB234-B50D-4343-3F38-505F709F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335907"/>
            <a:ext cx="2627032" cy="2576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F1734B-8EC6-D582-C8F6-CFDEAC08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79" y="2335907"/>
            <a:ext cx="2764346" cy="2576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C8426B-51C2-81A8-F834-CFC5FDF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60" y="2335907"/>
            <a:ext cx="2673040" cy="25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88D6-415D-9E12-8DBD-AD182A5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/>
          <a:lstStyle/>
          <a:p>
            <a:pPr algn="ctr"/>
            <a:r>
              <a:rPr lang="en-US" sz="3600" b="1" dirty="0"/>
              <a:t>Analysis of Categorical Features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739B-AFEE-4B28-C23C-56A3ED22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0408"/>
            <a:ext cx="8222700" cy="3608467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Customer_Location</a:t>
            </a:r>
            <a:r>
              <a:rPr lang="en-US" b="1" dirty="0">
                <a:solidFill>
                  <a:schemeClr val="bg1"/>
                </a:solidFill>
              </a:rPr>
              <a:t> w.r.t </a:t>
            </a:r>
            <a:r>
              <a:rPr lang="en-US" b="1" dirty="0" err="1">
                <a:solidFill>
                  <a:schemeClr val="bg1"/>
                </a:solidFill>
              </a:rPr>
              <a:t>Email_Status</a:t>
            </a:r>
            <a:endParaRPr lang="en-US" b="1" dirty="0">
              <a:solidFill>
                <a:schemeClr val="bg1"/>
              </a:solidFill>
            </a:endParaRPr>
          </a:p>
          <a:p>
            <a:pPr marL="114300" indent="0">
              <a:buClrTx/>
              <a:buNone/>
            </a:pPr>
            <a:r>
              <a:rPr lang="en-US" sz="1600" dirty="0">
                <a:solidFill>
                  <a:schemeClr val="bg1"/>
                </a:solidFill>
              </a:rPr>
              <a:t>Inference: same ratio of </a:t>
            </a:r>
            <a:r>
              <a:rPr lang="en-US" sz="1600" dirty="0" err="1">
                <a:solidFill>
                  <a:schemeClr val="bg1"/>
                </a:solidFill>
              </a:rPr>
              <a:t>Email_Status</a:t>
            </a:r>
            <a:r>
              <a:rPr lang="en-US" sz="1600" dirty="0">
                <a:solidFill>
                  <a:schemeClr val="bg1"/>
                </a:solidFill>
              </a:rPr>
              <a:t> for different demographic</a:t>
            </a:r>
          </a:p>
          <a:p>
            <a:pPr marL="11430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126747-45FB-1D15-F6E1-A4493581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43" y="1664344"/>
            <a:ext cx="6372045" cy="300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68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1132</Words>
  <Application>Microsoft Office PowerPoint</Application>
  <PresentationFormat>On-screen Show (16:9)</PresentationFormat>
  <Paragraphs>174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Montserrat</vt:lpstr>
      <vt:lpstr>Simple Light</vt:lpstr>
      <vt:lpstr>           Capstone Project-3 Email Campaign Effectiveness Prediction  </vt:lpstr>
      <vt:lpstr>Team Name: Web Crawlers</vt:lpstr>
      <vt:lpstr>Content </vt:lpstr>
      <vt:lpstr>Introduction</vt:lpstr>
      <vt:lpstr>Problem statement </vt:lpstr>
      <vt:lpstr>Data Summary</vt:lpstr>
      <vt:lpstr>Data Cleaning</vt:lpstr>
      <vt:lpstr>Imputing Missing Values</vt:lpstr>
      <vt:lpstr>Analysis of Categorical Features</vt:lpstr>
      <vt:lpstr>Analysis of Categorical Features</vt:lpstr>
      <vt:lpstr>Analysis of Categorical Features</vt:lpstr>
      <vt:lpstr>Analysis of Continous Features</vt:lpstr>
      <vt:lpstr>Analysis of Continous Features</vt:lpstr>
      <vt:lpstr>Analysis of Continous Features</vt:lpstr>
      <vt:lpstr>Analysis of Continous Features</vt:lpstr>
      <vt:lpstr>Outlier Treatment</vt:lpstr>
      <vt:lpstr>Feature Engineering</vt:lpstr>
      <vt:lpstr>Feature Engineering</vt:lpstr>
      <vt:lpstr>Feature Engineering</vt:lpstr>
      <vt:lpstr>Feature Engineering</vt:lpstr>
      <vt:lpstr>Feature Engineering</vt:lpstr>
      <vt:lpstr>Understanding Target Variable</vt:lpstr>
      <vt:lpstr>Handling Imbalance Data</vt:lpstr>
      <vt:lpstr>Handling Imbalance Data</vt:lpstr>
      <vt:lpstr>Different Models</vt:lpstr>
      <vt:lpstr>Different Models</vt:lpstr>
      <vt:lpstr>Winner Model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Project-2 Yes Bank Stock Closing Price Prediction</dc:title>
  <dc:creator>Rajat</dc:creator>
  <cp:lastModifiedBy>Rajat Chaudhary</cp:lastModifiedBy>
  <cp:revision>4</cp:revision>
  <dcterms:modified xsi:type="dcterms:W3CDTF">2022-11-28T16:15:22Z</dcterms:modified>
</cp:coreProperties>
</file>