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8e0edf06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8e0edf06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8e0edf06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8e0edf06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8e0edf06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8e0edf06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68e0edf06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68e0edf06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8e0edf06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8e0edf06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8e0edf06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8e0edf06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Lead Score Assignment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Rajat Pandey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Case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Who: The X Education Online Course edutech company </a:t>
            </a:r>
            <a:endParaRPr/>
          </a:p>
          <a:p>
            <a:pPr indent="0" lvl="0" marL="0" rtl="0" algn="l">
              <a:spcBef>
                <a:spcPts val="1200"/>
              </a:spcBef>
              <a:spcAft>
                <a:spcPts val="0"/>
              </a:spcAft>
              <a:buNone/>
            </a:pPr>
            <a:r>
              <a:rPr lang="en"/>
              <a:t>What: They provide higher education and technical courses to the experienced professionals.</a:t>
            </a:r>
            <a:endParaRPr/>
          </a:p>
          <a:p>
            <a:pPr indent="0" lvl="0" marL="0" rtl="0" algn="l">
              <a:spcBef>
                <a:spcPts val="1200"/>
              </a:spcBef>
              <a:spcAft>
                <a:spcPts val="0"/>
              </a:spcAft>
              <a:buNone/>
            </a:pPr>
            <a:r>
              <a:rPr lang="en"/>
              <a:t>Issue: The company does a lot of email marketing, cold-calls, SEO optimization and does get a lot of leads and opportunities, however, the lead conversion rate is not upto mark and the company wants to look into the options and recommendations to find out the root cause and upgrade and enhance their approach for the same.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Current State: The current lead </a:t>
            </a:r>
            <a:r>
              <a:rPr lang="en"/>
              <a:t>conversion</a:t>
            </a:r>
            <a:r>
              <a:rPr lang="en"/>
              <a:t> rate is 30%.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and Actions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performed the data analysis on the details provided by X company and created a model for the same to provide a detailed analysis of the trend and major features that are affecting the leads.</a:t>
            </a:r>
            <a:endParaRPr/>
          </a:p>
          <a:p>
            <a:pPr indent="-295275" lvl="0" marL="457200" rtl="0" algn="l">
              <a:spcBef>
                <a:spcPts val="120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endParaRPr sz="1050">
              <a:solidFill>
                <a:srgbClr val="000000"/>
              </a:solidFill>
              <a:highlight>
                <a:srgbClr val="FFFFFF"/>
              </a:highlight>
              <a:latin typeface="Arial"/>
              <a:ea typeface="Arial"/>
              <a:cs typeface="Arial"/>
              <a:sym typeface="Arial"/>
            </a:endParaRPr>
          </a:p>
          <a:p>
            <a:pPr indent="0" lvl="0" marL="457200" rtl="0" algn="l">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Development &amp; Evaluation</a:t>
            </a:r>
            <a:endParaRPr/>
          </a:p>
        </p:txBody>
      </p:sp>
      <p:sp>
        <p:nvSpPr>
          <p:cNvPr id="153" name="Google Shape;153;p16"/>
          <p:cNvSpPr txBox="1"/>
          <p:nvPr>
            <p:ph idx="1" type="body"/>
          </p:nvPr>
        </p:nvSpPr>
        <p:spPr>
          <a:xfrm>
            <a:off x="1297500" y="904825"/>
            <a:ext cx="7724400" cy="417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298767" lvl="0" marL="457200" rtl="0" algn="l">
              <a:spcBef>
                <a:spcPts val="1200"/>
              </a:spcBef>
              <a:spcAft>
                <a:spcPts val="0"/>
              </a:spcAft>
              <a:buSzPct val="100000"/>
              <a:buChar char="●"/>
            </a:pPr>
            <a:r>
              <a:rPr lang="en"/>
              <a:t>Model Building:</a:t>
            </a:r>
            <a:endParaRPr/>
          </a:p>
          <a:p>
            <a:pPr indent="0" lvl="0" marL="0" rtl="0" algn="l">
              <a:spcBef>
                <a:spcPts val="1200"/>
              </a:spcBef>
              <a:spcAft>
                <a:spcPts val="0"/>
              </a:spcAft>
              <a:buNone/>
            </a:pPr>
            <a:r>
              <a:rPr lang="en"/>
              <a:t>Firstly, RFE was done to attain the top 15 relevant variables. Later the rest of the</a:t>
            </a:r>
            <a:endParaRPr/>
          </a:p>
          <a:p>
            <a:pPr indent="0" lvl="0" marL="0" rtl="0" algn="l">
              <a:spcBef>
                <a:spcPts val="1200"/>
              </a:spcBef>
              <a:spcAft>
                <a:spcPts val="0"/>
              </a:spcAft>
              <a:buNone/>
            </a:pPr>
            <a:r>
              <a:rPr lang="en"/>
              <a:t>variables were removed manually depending on the VIF values and p-value (The</a:t>
            </a:r>
            <a:endParaRPr/>
          </a:p>
          <a:p>
            <a:pPr indent="0" lvl="0" marL="0" rtl="0" algn="l">
              <a:spcBef>
                <a:spcPts val="1200"/>
              </a:spcBef>
              <a:spcAft>
                <a:spcPts val="0"/>
              </a:spcAft>
              <a:buNone/>
            </a:pPr>
            <a:r>
              <a:rPr lang="en"/>
              <a:t>variables with VIF &lt; 5 and p-value &lt; 0.05 were kept).</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Model Evaluation:</a:t>
            </a:r>
            <a:endParaRPr/>
          </a:p>
          <a:p>
            <a:pPr indent="0" lvl="0" marL="0" rtl="0" algn="l">
              <a:spcBef>
                <a:spcPts val="1200"/>
              </a:spcBef>
              <a:spcAft>
                <a:spcPts val="0"/>
              </a:spcAft>
              <a:buNone/>
            </a:pPr>
            <a:r>
              <a:rPr lang="en"/>
              <a:t>A confusion matrix was made. Later on the optimum cut off value (using ROC curve)</a:t>
            </a:r>
            <a:endParaRPr/>
          </a:p>
          <a:p>
            <a:pPr indent="0" lvl="0" marL="0" rtl="0" algn="l">
              <a:spcBef>
                <a:spcPts val="1200"/>
              </a:spcBef>
              <a:spcAft>
                <a:spcPts val="0"/>
              </a:spcAft>
              <a:buNone/>
            </a:pPr>
            <a:r>
              <a:rPr lang="en"/>
              <a:t>was used to find the accuracy, sensitivity and specificity which came to be around</a:t>
            </a:r>
            <a:endParaRPr/>
          </a:p>
          <a:p>
            <a:pPr indent="0" lvl="0" marL="0" rtl="0" algn="l">
              <a:spcBef>
                <a:spcPts val="1200"/>
              </a:spcBef>
              <a:spcAft>
                <a:spcPts val="0"/>
              </a:spcAft>
              <a:buNone/>
            </a:pPr>
            <a:r>
              <a:rPr lang="en"/>
              <a:t>80% each.</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 and Recall</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Prediction:</a:t>
            </a:r>
            <a:endParaRPr/>
          </a:p>
          <a:p>
            <a:pPr indent="0" lvl="0" marL="0" rtl="0" algn="l">
              <a:spcBef>
                <a:spcPts val="1200"/>
              </a:spcBef>
              <a:spcAft>
                <a:spcPts val="0"/>
              </a:spcAft>
              <a:buNone/>
            </a:pPr>
            <a:r>
              <a:rPr lang="en"/>
              <a:t>Prediction was done on the test data frame and with an optimum cut off as 0.35 with</a:t>
            </a:r>
            <a:endParaRPr/>
          </a:p>
          <a:p>
            <a:pPr indent="0" lvl="0" marL="0" rtl="0" algn="l">
              <a:spcBef>
                <a:spcPts val="1200"/>
              </a:spcBef>
              <a:spcAft>
                <a:spcPts val="0"/>
              </a:spcAft>
              <a:buNone/>
            </a:pPr>
            <a:r>
              <a:rPr lang="en"/>
              <a:t>accuracy, sensitivity and specificity of 80%.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Precision – Recall:</a:t>
            </a:r>
            <a:endParaRPr/>
          </a:p>
          <a:p>
            <a:pPr indent="0" lvl="0" marL="0" rtl="0" algn="l">
              <a:spcBef>
                <a:spcPts val="1200"/>
              </a:spcBef>
              <a:spcAft>
                <a:spcPts val="0"/>
              </a:spcAft>
              <a:buNone/>
            </a:pPr>
            <a:r>
              <a:rPr lang="en"/>
              <a:t>This method was also used to recheck and a cut off of 0.41 was found with Precision</a:t>
            </a:r>
            <a:endParaRPr/>
          </a:p>
          <a:p>
            <a:pPr indent="0" lvl="0" marL="0" rtl="0" algn="l">
              <a:spcBef>
                <a:spcPts val="1200"/>
              </a:spcBef>
              <a:spcAft>
                <a:spcPts val="0"/>
              </a:spcAft>
              <a:buNone/>
            </a:pPr>
            <a:r>
              <a:rPr lang="en"/>
              <a:t>around 73% and recall around 75% on the test data frame.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Observations and Findings</a:t>
            </a:r>
            <a:endParaRPr/>
          </a:p>
        </p:txBody>
      </p:sp>
      <p:sp>
        <p:nvSpPr>
          <p:cNvPr id="165" name="Google Shape;165;p18"/>
          <p:cNvSpPr txBox="1"/>
          <p:nvPr>
            <p:ph idx="1" type="body"/>
          </p:nvPr>
        </p:nvSpPr>
        <p:spPr>
          <a:xfrm>
            <a:off x="1164725" y="887100"/>
            <a:ext cx="7939800" cy="42273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en" sz="2868"/>
              <a:t>It was found that the variables that mattered the most in the potential buyers are (In descending order):</a:t>
            </a:r>
            <a:endParaRPr sz="2868"/>
          </a:p>
          <a:p>
            <a:pPr indent="0" lvl="0" marL="0" rtl="0" algn="l">
              <a:spcBef>
                <a:spcPts val="1200"/>
              </a:spcBef>
              <a:spcAft>
                <a:spcPts val="0"/>
              </a:spcAft>
              <a:buNone/>
            </a:pPr>
            <a:r>
              <a:rPr lang="en" sz="2868"/>
              <a:t>1. The total time </a:t>
            </a:r>
            <a:r>
              <a:rPr lang="en" sz="2868"/>
              <a:t>spent</a:t>
            </a:r>
            <a:r>
              <a:rPr lang="en" sz="2868"/>
              <a:t> on the Website.</a:t>
            </a:r>
            <a:endParaRPr sz="2868"/>
          </a:p>
          <a:p>
            <a:pPr indent="0" lvl="0" marL="0" rtl="0" algn="l">
              <a:spcBef>
                <a:spcPts val="1200"/>
              </a:spcBef>
              <a:spcAft>
                <a:spcPts val="0"/>
              </a:spcAft>
              <a:buNone/>
            </a:pPr>
            <a:r>
              <a:rPr lang="en" sz="2868"/>
              <a:t>2. Total number of visits.</a:t>
            </a:r>
            <a:endParaRPr sz="2868"/>
          </a:p>
          <a:p>
            <a:pPr indent="0" lvl="0" marL="0" rtl="0" algn="l">
              <a:spcBef>
                <a:spcPts val="1200"/>
              </a:spcBef>
              <a:spcAft>
                <a:spcPts val="0"/>
              </a:spcAft>
              <a:buNone/>
            </a:pPr>
            <a:r>
              <a:rPr lang="en" sz="2868"/>
              <a:t>3. When the lead source was:</a:t>
            </a:r>
            <a:endParaRPr sz="2868"/>
          </a:p>
          <a:p>
            <a:pPr indent="-287792" lvl="0" marL="457200" rtl="0" algn="l">
              <a:spcBef>
                <a:spcPts val="1200"/>
              </a:spcBef>
              <a:spcAft>
                <a:spcPts val="0"/>
              </a:spcAft>
              <a:buSzPct val="100000"/>
              <a:buChar char="●"/>
            </a:pPr>
            <a:r>
              <a:rPr lang="en" sz="2868"/>
              <a:t>a. Google</a:t>
            </a:r>
            <a:endParaRPr sz="2868"/>
          </a:p>
          <a:p>
            <a:pPr indent="-287792" lvl="0" marL="457200" rtl="0" algn="l">
              <a:spcBef>
                <a:spcPts val="0"/>
              </a:spcBef>
              <a:spcAft>
                <a:spcPts val="0"/>
              </a:spcAft>
              <a:buSzPct val="100000"/>
              <a:buChar char="●"/>
            </a:pPr>
            <a:r>
              <a:rPr lang="en" sz="2868"/>
              <a:t>b. Direct traffic</a:t>
            </a:r>
            <a:endParaRPr sz="2868"/>
          </a:p>
          <a:p>
            <a:pPr indent="-287792" lvl="0" marL="457200" rtl="0" algn="l">
              <a:spcBef>
                <a:spcPts val="0"/>
              </a:spcBef>
              <a:spcAft>
                <a:spcPts val="0"/>
              </a:spcAft>
              <a:buSzPct val="100000"/>
              <a:buChar char="●"/>
            </a:pPr>
            <a:r>
              <a:rPr lang="en" sz="2868"/>
              <a:t>c. Organic search</a:t>
            </a:r>
            <a:endParaRPr sz="2868"/>
          </a:p>
          <a:p>
            <a:pPr indent="-287792" lvl="0" marL="457200" rtl="0" algn="l">
              <a:spcBef>
                <a:spcPts val="0"/>
              </a:spcBef>
              <a:spcAft>
                <a:spcPts val="0"/>
              </a:spcAft>
              <a:buSzPct val="100000"/>
              <a:buChar char="●"/>
            </a:pPr>
            <a:r>
              <a:rPr lang="en" sz="2868"/>
              <a:t>d. Welingak website</a:t>
            </a:r>
            <a:endParaRPr sz="2868"/>
          </a:p>
          <a:p>
            <a:pPr indent="0" lvl="0" marL="0" rtl="0" algn="l">
              <a:spcBef>
                <a:spcPts val="1200"/>
              </a:spcBef>
              <a:spcAft>
                <a:spcPts val="0"/>
              </a:spcAft>
              <a:buNone/>
            </a:pPr>
            <a:r>
              <a:rPr lang="en" sz="2868"/>
              <a:t>4. When the last activity was:</a:t>
            </a:r>
            <a:endParaRPr sz="2868"/>
          </a:p>
          <a:p>
            <a:pPr indent="-287792" lvl="0" marL="457200" rtl="0" algn="l">
              <a:spcBef>
                <a:spcPts val="1200"/>
              </a:spcBef>
              <a:spcAft>
                <a:spcPts val="0"/>
              </a:spcAft>
              <a:buSzPct val="100000"/>
              <a:buChar char="●"/>
            </a:pPr>
            <a:r>
              <a:rPr lang="en" sz="2868"/>
              <a:t>a. SMS</a:t>
            </a:r>
            <a:endParaRPr sz="2868"/>
          </a:p>
          <a:p>
            <a:pPr indent="-287792" lvl="0" marL="457200" rtl="0" algn="l">
              <a:spcBef>
                <a:spcPts val="0"/>
              </a:spcBef>
              <a:spcAft>
                <a:spcPts val="0"/>
              </a:spcAft>
              <a:buSzPct val="100000"/>
              <a:buChar char="●"/>
            </a:pPr>
            <a:r>
              <a:rPr lang="en" sz="2868"/>
              <a:t>b. Olark chat conversation</a:t>
            </a:r>
            <a:endParaRPr sz="2868"/>
          </a:p>
          <a:p>
            <a:pPr indent="0" lvl="0" marL="0" rtl="0" algn="l">
              <a:spcBef>
                <a:spcPts val="1200"/>
              </a:spcBef>
              <a:spcAft>
                <a:spcPts val="0"/>
              </a:spcAft>
              <a:buNone/>
            </a:pPr>
            <a:r>
              <a:rPr lang="en" sz="2868"/>
              <a:t>5. When the lead origin is Lead add format.</a:t>
            </a:r>
            <a:endParaRPr sz="2868"/>
          </a:p>
          <a:p>
            <a:pPr indent="0" lvl="0" marL="0" rtl="0" algn="l">
              <a:spcBef>
                <a:spcPts val="1200"/>
              </a:spcBef>
              <a:spcAft>
                <a:spcPts val="0"/>
              </a:spcAft>
              <a:buNone/>
            </a:pPr>
            <a:r>
              <a:rPr lang="en" sz="2868"/>
              <a:t>6. When their current occupation is as a working professional.</a:t>
            </a:r>
            <a:endParaRPr sz="2868"/>
          </a:p>
          <a:p>
            <a:pPr indent="0" lvl="0" marL="0" rtl="0" algn="l">
              <a:spcBef>
                <a:spcPts val="1200"/>
              </a:spcBef>
              <a:spcAft>
                <a:spcPts val="0"/>
              </a:spcAft>
              <a:buNone/>
            </a:pPr>
            <a:r>
              <a:rPr lang="en" sz="2868"/>
              <a:t>Keeping these in mind the X Education can flourish as they have a very high chance to getalmost all the potential buyers to change their mind and buy their courses.</a:t>
            </a:r>
            <a:endParaRPr sz="2868"/>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Few </a:t>
            </a:r>
            <a:r>
              <a:rPr lang="en"/>
              <a:t>Visualizations</a:t>
            </a:r>
            <a:endParaRPr/>
          </a:p>
        </p:txBody>
      </p:sp>
      <p:pic>
        <p:nvPicPr>
          <p:cNvPr id="171" name="Google Shape;171;p19"/>
          <p:cNvPicPr preferRelativeResize="0"/>
          <p:nvPr/>
        </p:nvPicPr>
        <p:blipFill>
          <a:blip r:embed="rId3">
            <a:alphaModFix/>
          </a:blip>
          <a:stretch>
            <a:fillRect/>
          </a:stretch>
        </p:blipFill>
        <p:spPr>
          <a:xfrm>
            <a:off x="28250" y="1389300"/>
            <a:ext cx="3737800" cy="3667675"/>
          </a:xfrm>
          <a:prstGeom prst="rect">
            <a:avLst/>
          </a:prstGeom>
          <a:noFill/>
          <a:ln>
            <a:noFill/>
          </a:ln>
        </p:spPr>
      </p:pic>
      <p:pic>
        <p:nvPicPr>
          <p:cNvPr id="172" name="Google Shape;172;p19"/>
          <p:cNvPicPr preferRelativeResize="0"/>
          <p:nvPr/>
        </p:nvPicPr>
        <p:blipFill>
          <a:blip r:embed="rId4">
            <a:alphaModFix/>
          </a:blip>
          <a:stretch>
            <a:fillRect/>
          </a:stretch>
        </p:blipFill>
        <p:spPr>
          <a:xfrm>
            <a:off x="3908550" y="1182375"/>
            <a:ext cx="5235450" cy="383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