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050641" y="4058588"/>
            <a:ext cx="1051246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Rajat Verma</a:t>
            </a:r>
          </a:p>
          <a:p>
            <a:r>
              <a:rPr lang="en-US" sz="2000" b="1" dirty="0">
                <a:solidFill>
                  <a:schemeClr val="accent1">
                    <a:lumMod val="75000"/>
                  </a:schemeClr>
                </a:solidFill>
                <a:latin typeface="Arial"/>
                <a:cs typeface="Arial"/>
              </a:rPr>
              <a:t>Student Name : Rajat Verma</a:t>
            </a:r>
          </a:p>
          <a:p>
            <a:r>
              <a:rPr lang="en-US" sz="2000" b="1" dirty="0">
                <a:solidFill>
                  <a:schemeClr val="accent1">
                    <a:lumMod val="75000"/>
                  </a:schemeClr>
                </a:solidFill>
                <a:latin typeface="Arial"/>
                <a:cs typeface="Arial"/>
              </a:rPr>
              <a:t>College Name &amp; Department : Thakur College of Engineering &amp; Technology (E&amp;TC)</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927938" y="1597305"/>
            <a:ext cx="10336124" cy="4174753"/>
          </a:xfrm>
        </p:spPr>
        <p:txBody>
          <a:bodyPr>
            <a:normAutofit/>
          </a:bodyPr>
          <a:lstStyle/>
          <a:p>
            <a:pPr algn="l">
              <a:buFont typeface="Arial" panose="020B0604020202020204" pitchFamily="34" charset="0"/>
              <a:buChar char="•"/>
            </a:pPr>
            <a:r>
              <a:rPr lang="en-US" sz="2400" i="0" dirty="0">
                <a:solidFill>
                  <a:schemeClr val="tx1"/>
                </a:solidFill>
                <a:effectLst/>
                <a:latin typeface="Arial" panose="020B0604020202020204" pitchFamily="34" charset="0"/>
                <a:cs typeface="Arial" panose="020B0604020202020204" pitchFamily="34" charset="0"/>
              </a:rPr>
              <a:t>Steganography is used to hide secret data within images for secure and covert communication.</a:t>
            </a:r>
          </a:p>
          <a:p>
            <a:pPr algn="l">
              <a:buFont typeface="Arial" panose="020B0604020202020204" pitchFamily="34" charset="0"/>
              <a:buChar char="•"/>
            </a:pPr>
            <a:r>
              <a:rPr lang="en-US" sz="2400" i="0" dirty="0">
                <a:solidFill>
                  <a:schemeClr val="tx1"/>
                </a:solidFill>
                <a:effectLst/>
                <a:latin typeface="Arial" panose="020B0604020202020204" pitchFamily="34" charset="0"/>
                <a:cs typeface="Arial" panose="020B0604020202020204" pitchFamily="34" charset="0"/>
              </a:rPr>
              <a:t>The challenge is to embed data while maintaining the visual integrity of the image.</a:t>
            </a:r>
          </a:p>
          <a:p>
            <a:pPr algn="l">
              <a:buFont typeface="Arial" panose="020B0604020202020204" pitchFamily="34" charset="0"/>
              <a:buChar char="•"/>
            </a:pPr>
            <a:r>
              <a:rPr lang="en-US" sz="2400" i="0" dirty="0">
                <a:solidFill>
                  <a:schemeClr val="tx1"/>
                </a:solidFill>
                <a:effectLst/>
                <a:latin typeface="Arial" panose="020B0604020202020204" pitchFamily="34" charset="0"/>
                <a:cs typeface="Arial" panose="020B0604020202020204" pitchFamily="34" charset="0"/>
              </a:rPr>
              <a:t>Hidden information must remain undetectable and retrievable only by authorized parties.</a:t>
            </a:r>
          </a:p>
          <a:p>
            <a:pPr algn="l">
              <a:buFont typeface="Arial" panose="020B0604020202020204" pitchFamily="34" charset="0"/>
              <a:buChar char="•"/>
            </a:pPr>
            <a:r>
              <a:rPr lang="en-US" sz="2400" i="0" dirty="0">
                <a:solidFill>
                  <a:schemeClr val="tx1"/>
                </a:solidFill>
                <a:effectLst/>
                <a:latin typeface="Arial" panose="020B0604020202020204" pitchFamily="34" charset="0"/>
                <a:cs typeface="Arial" panose="020B0604020202020204" pitchFamily="34" charset="0"/>
              </a:rPr>
              <a:t>Effective steganography requires balancing data capacity, imperceptibility, and robustness against detection and tampering.</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400" b="1" dirty="0">
                <a:solidFill>
                  <a:schemeClr val="accent1"/>
                </a:solidFill>
                <a:latin typeface="Arial" panose="020B0604020202020204" pitchFamily="34" charset="0"/>
                <a:cs typeface="Arial" panose="020B0604020202020204" pitchFamily="34" charset="0"/>
              </a:rPr>
              <a:t>Technology  used</a:t>
            </a:r>
            <a:endParaRPr lang="en-US" sz="2400" dirty="0"/>
          </a:p>
        </p:txBody>
      </p:sp>
      <p:sp>
        <p:nvSpPr>
          <p:cNvPr id="12" name="Rectangle 4">
            <a:extLst>
              <a:ext uri="{FF2B5EF4-FFF2-40B4-BE49-F238E27FC236}">
                <a16:creationId xmlns:a16="http://schemas.microsoft.com/office/drawing/2014/main" id="{9BA1B270-9A42-4F25-380F-8ED414A8CEAE}"/>
              </a:ext>
            </a:extLst>
          </p:cNvPr>
          <p:cNvSpPr>
            <a:spLocks noGrp="1" noChangeArrowheads="1"/>
          </p:cNvSpPr>
          <p:nvPr>
            <p:ph idx="1"/>
          </p:nvPr>
        </p:nvSpPr>
        <p:spPr bwMode="auto">
          <a:xfrm>
            <a:off x="823510" y="1508268"/>
            <a:ext cx="998724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Steganography hides data within images without altering their appearance. </a:t>
            </a:r>
            <a:endParaRPr lang="en-US" altLang="en-US" sz="1800" dirty="0">
              <a:solidFill>
                <a:schemeClr val="tx1"/>
              </a:solidFill>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uses techniques like Least Significant Bit (LSB) and encryption for security.</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It's applied in secure communication, watermarking, and digital forensics. </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Challenges include balancing data capacity and image quality, while advanced</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methods like AI improve security. It can be misused, raising legal concerns.</a:t>
            </a:r>
          </a:p>
        </p:txBody>
      </p:sp>
      <p:sp>
        <p:nvSpPr>
          <p:cNvPr id="13" name="TextBox 12">
            <a:extLst>
              <a:ext uri="{FF2B5EF4-FFF2-40B4-BE49-F238E27FC236}">
                <a16:creationId xmlns:a16="http://schemas.microsoft.com/office/drawing/2014/main" id="{57DBE547-AA31-3DBC-CAFF-5FA5C32D344C}"/>
              </a:ext>
            </a:extLst>
          </p:cNvPr>
          <p:cNvSpPr txBox="1"/>
          <p:nvPr/>
        </p:nvSpPr>
        <p:spPr>
          <a:xfrm>
            <a:off x="1346024" y="3429000"/>
            <a:ext cx="3172407" cy="1200329"/>
          </a:xfrm>
          <a:prstGeom prst="rect">
            <a:avLst/>
          </a:prstGeom>
          <a:noFill/>
        </p:spPr>
        <p:txBody>
          <a:bodyPr wrap="none" rtlCol="0">
            <a:spAutoFit/>
          </a:bodyPr>
          <a:lstStyle/>
          <a:p>
            <a:pPr marL="285750" indent="-285750">
              <a:buFont typeface="Arial" panose="020B0604020202020204" pitchFamily="34" charset="0"/>
              <a:buChar char="•"/>
            </a:pPr>
            <a:r>
              <a:rPr lang="en-US" dirty="0"/>
              <a:t>Use Python IDE to run code </a:t>
            </a:r>
          </a:p>
          <a:p>
            <a:pPr marL="285750" indent="-285750">
              <a:buFont typeface="Arial" panose="020B0604020202020204" pitchFamily="34" charset="0"/>
              <a:buChar char="•"/>
            </a:pPr>
            <a:r>
              <a:rPr lang="fr-FR" dirty="0"/>
              <a:t>import cv2</a:t>
            </a:r>
          </a:p>
          <a:p>
            <a:pPr marL="285750" indent="-285750">
              <a:buFont typeface="Arial" panose="020B0604020202020204" pitchFamily="34" charset="0"/>
              <a:buChar char="•"/>
            </a:pPr>
            <a:r>
              <a:rPr lang="fr-FR" dirty="0"/>
              <a:t>import os</a:t>
            </a:r>
          </a:p>
          <a:p>
            <a:pPr marL="285750" indent="-285750">
              <a:buFont typeface="Arial" panose="020B0604020202020204" pitchFamily="34" charset="0"/>
              <a:buChar char="•"/>
            </a:pPr>
            <a:r>
              <a:rPr lang="fr-FR" dirty="0"/>
              <a:t>import string</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C2C689BF-767D-0176-EC6F-F2D3DBF62776}"/>
              </a:ext>
            </a:extLst>
          </p:cNvPr>
          <p:cNvSpPr>
            <a:spLocks noGrp="1" noChangeArrowheads="1"/>
          </p:cNvSpPr>
          <p:nvPr>
            <p:ph idx="1"/>
          </p:nvPr>
        </p:nvSpPr>
        <p:spPr bwMode="auto">
          <a:xfrm>
            <a:off x="581191" y="1365116"/>
            <a:ext cx="969900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Invisible data embedding</a:t>
            </a:r>
            <a:r>
              <a:rPr kumimoji="0" lang="en-US" altLang="en-US" sz="1800" b="0" i="0" u="none" strike="noStrike" cap="none" normalizeH="0" baseline="0" dirty="0">
                <a:ln>
                  <a:noFill/>
                </a:ln>
                <a:solidFill>
                  <a:schemeClr val="tx1"/>
                </a:solidFill>
                <a:effectLst/>
                <a:latin typeface="Arial" panose="020B0604020202020204" pitchFamily="34" charset="0"/>
              </a:rPr>
              <a:t>: Hides data without affecting image appearance.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Encryption integration</a:t>
            </a:r>
            <a:r>
              <a:rPr kumimoji="0" lang="en-US" altLang="en-US" sz="1800" b="0" i="0" u="none" strike="noStrike" cap="none" normalizeH="0" baseline="0" dirty="0">
                <a:ln>
                  <a:noFill/>
                </a:ln>
                <a:solidFill>
                  <a:schemeClr val="tx1"/>
                </a:solidFill>
                <a:effectLst/>
                <a:latin typeface="Arial" panose="020B0604020202020204" pitchFamily="34" charset="0"/>
              </a:rPr>
              <a:t>: Adds extra security by encrypting data before embedding.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algorithms</a:t>
            </a:r>
            <a:r>
              <a:rPr kumimoji="0" lang="en-US" altLang="en-US" sz="1800" b="0" i="0" u="none" strike="noStrike" cap="none" normalizeH="0" baseline="0" dirty="0">
                <a:ln>
                  <a:noFill/>
                </a:ln>
                <a:solidFill>
                  <a:schemeClr val="tx1"/>
                </a:solidFill>
                <a:effectLst/>
                <a:latin typeface="Arial" panose="020B0604020202020204" pitchFamily="34" charset="0"/>
              </a:rPr>
              <a:t>: Uses DCT, DWT, and other sophisticated techniques.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Capacity and quality balance</a:t>
            </a:r>
            <a:r>
              <a:rPr kumimoji="0" lang="en-US" altLang="en-US" sz="1800" b="0" i="0" u="none" strike="noStrike" cap="none" normalizeH="0" baseline="0" dirty="0">
                <a:ln>
                  <a:noFill/>
                </a:ln>
                <a:solidFill>
                  <a:schemeClr val="tx1"/>
                </a:solidFill>
                <a:effectLst/>
                <a:latin typeface="Arial" panose="020B0604020202020204" pitchFamily="34" charset="0"/>
              </a:rPr>
              <a:t>: Optimizes data storage without compromising image quality.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AI-based detection avoidance</a:t>
            </a:r>
            <a:r>
              <a:rPr kumimoji="0" lang="en-US" altLang="en-US" sz="1800" b="0" i="0" u="none" strike="noStrike" cap="none" normalizeH="0" baseline="0" dirty="0">
                <a:ln>
                  <a:noFill/>
                </a:ln>
                <a:solidFill>
                  <a:schemeClr val="tx1"/>
                </a:solidFill>
                <a:effectLst/>
                <a:latin typeface="Arial" panose="020B0604020202020204" pitchFamily="34" charset="0"/>
              </a:rPr>
              <a:t>: Uses machine learning to prevent detection.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Multi-layer embedding</a:t>
            </a:r>
            <a:r>
              <a:rPr kumimoji="0" lang="en-US" altLang="en-US" sz="1800" b="0" i="0" u="none" strike="noStrike" cap="none" normalizeH="0" baseline="0" dirty="0">
                <a:ln>
                  <a:noFill/>
                </a:ln>
                <a:solidFill>
                  <a:schemeClr val="tx1"/>
                </a:solidFill>
                <a:effectLst/>
                <a:latin typeface="Arial" panose="020B0604020202020204" pitchFamily="34" charset="0"/>
              </a:rPr>
              <a:t>: Hides data in multiple layers or color channels for more capacity.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Steganalysis resistance</a:t>
            </a:r>
            <a:r>
              <a:rPr kumimoji="0" lang="en-US" altLang="en-US" sz="1800" b="0" i="0" u="none" strike="noStrike" cap="none" normalizeH="0" baseline="0" dirty="0">
                <a:ln>
                  <a:noFill/>
                </a:ln>
                <a:solidFill>
                  <a:schemeClr val="tx1"/>
                </a:solidFill>
                <a:effectLst/>
                <a:latin typeface="Arial" panose="020B0604020202020204" pitchFamily="34" charset="0"/>
              </a:rPr>
              <a:t>: Designed to evade detection tools.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secure communication</a:t>
            </a:r>
            <a:r>
              <a:rPr kumimoji="0" lang="en-US" altLang="en-US" sz="1800" b="0" i="0" u="none" strike="noStrike" cap="none" normalizeH="0" baseline="0" dirty="0">
                <a:ln>
                  <a:noFill/>
                </a:ln>
                <a:solidFill>
                  <a:schemeClr val="tx1"/>
                </a:solidFill>
                <a:effectLst/>
                <a:latin typeface="Arial" panose="020B0604020202020204" pitchFamily="34" charset="0"/>
              </a:rPr>
              <a:t>: Supports fast, secure data transmission.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4D4867B3-6E04-835C-D3B8-BCAFD5880633}"/>
              </a:ext>
            </a:extLst>
          </p:cNvPr>
          <p:cNvSpPr>
            <a:spLocks noGrp="1" noChangeArrowheads="1"/>
          </p:cNvSpPr>
          <p:nvPr>
            <p:ph idx="1"/>
          </p:nvPr>
        </p:nvSpPr>
        <p:spPr bwMode="auto">
          <a:xfrm>
            <a:off x="581192" y="1425644"/>
            <a:ext cx="853631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For secure, confidential communication.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Military and Defense</a:t>
            </a:r>
            <a:r>
              <a:rPr kumimoji="0" lang="en-US" altLang="en-US" sz="1800" b="0" i="0" u="none" strike="noStrike" cap="none" normalizeH="0" baseline="0" dirty="0">
                <a:ln>
                  <a:noFill/>
                </a:ln>
                <a:solidFill>
                  <a:schemeClr val="tx1"/>
                </a:solidFill>
                <a:effectLst/>
                <a:latin typeface="Arial" panose="020B0604020202020204" pitchFamily="34" charset="0"/>
              </a:rPr>
              <a:t>: To covertly transmit classified information.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Corporate Entities</a:t>
            </a:r>
            <a:r>
              <a:rPr kumimoji="0" lang="en-US" altLang="en-US" sz="1800" b="0" i="0" u="none" strike="noStrike" cap="none" normalizeH="0" baseline="0" dirty="0">
                <a:ln>
                  <a:noFill/>
                </a:ln>
                <a:solidFill>
                  <a:schemeClr val="tx1"/>
                </a:solidFill>
                <a:effectLst/>
                <a:latin typeface="Arial" panose="020B0604020202020204" pitchFamily="34" charset="0"/>
              </a:rPr>
              <a:t>: To protect proprietary data and internal communications.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Forensics Experts</a:t>
            </a:r>
            <a:r>
              <a:rPr kumimoji="0" lang="en-US" altLang="en-US" sz="1800" b="0" i="0" u="none" strike="noStrike" cap="none" normalizeH="0" baseline="0" dirty="0">
                <a:ln>
                  <a:noFill/>
                </a:ln>
                <a:solidFill>
                  <a:schemeClr val="tx1"/>
                </a:solidFill>
                <a:effectLst/>
                <a:latin typeface="Arial" panose="020B0604020202020204" pitchFamily="34" charset="0"/>
              </a:rPr>
              <a:t>: To detect and recover hidden data.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and Activists</a:t>
            </a:r>
            <a:r>
              <a:rPr kumimoji="0" lang="en-US" altLang="en-US" sz="1800" b="0" i="0" u="none" strike="noStrike" cap="none" normalizeH="0" baseline="0" dirty="0">
                <a:ln>
                  <a:noFill/>
                </a:ln>
                <a:solidFill>
                  <a:schemeClr val="tx1"/>
                </a:solidFill>
                <a:effectLst/>
                <a:latin typeface="Arial" panose="020B0604020202020204" pitchFamily="34" charset="0"/>
              </a:rPr>
              <a:t>: For secure transmission of sensitive information.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Cryptographers</a:t>
            </a:r>
            <a:r>
              <a:rPr kumimoji="0" lang="en-US" altLang="en-US" sz="1800" b="0" i="0" u="none" strike="noStrike" cap="none" normalizeH="0" baseline="0" dirty="0">
                <a:ln>
                  <a:noFill/>
                </a:ln>
                <a:solidFill>
                  <a:schemeClr val="tx1"/>
                </a:solidFill>
                <a:effectLst/>
                <a:latin typeface="Arial" panose="020B0604020202020204" pitchFamily="34" charset="0"/>
              </a:rPr>
              <a:t>: To develop secure encryption methods.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Copyright Holders</a:t>
            </a:r>
            <a:r>
              <a:rPr kumimoji="0" lang="en-US" altLang="en-US" sz="1800" b="0" i="0" u="none" strike="noStrike" cap="none" normalizeH="0" baseline="0" dirty="0">
                <a:ln>
                  <a:noFill/>
                </a:ln>
                <a:solidFill>
                  <a:schemeClr val="tx1"/>
                </a:solidFill>
                <a:effectLst/>
                <a:latin typeface="Arial" panose="020B0604020202020204" pitchFamily="34" charset="0"/>
              </a:rPr>
              <a:t>: For embedding digital watermarks and proofs of ownership.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Privacy Advocates</a:t>
            </a:r>
            <a:r>
              <a:rPr kumimoji="0" lang="en-US" altLang="en-US" sz="1800" b="0" i="0" u="none" strike="noStrike" cap="none" normalizeH="0" baseline="0" dirty="0">
                <a:ln>
                  <a:noFill/>
                </a:ln>
                <a:solidFill>
                  <a:schemeClr val="tx1"/>
                </a:solidFill>
                <a:effectLst/>
                <a:latin typeface="Arial" panose="020B0604020202020204" pitchFamily="34" charset="0"/>
              </a:rPr>
              <a:t>: To ensure secure transmission of personal data.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7F8016E-837B-4C70-B44C-E1627C028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Rectangle 38">
            <a:extLst>
              <a:ext uri="{FF2B5EF4-FFF2-40B4-BE49-F238E27FC236}">
                <a16:creationId xmlns:a16="http://schemas.microsoft.com/office/drawing/2014/main" id="{5B9C6062-B8DD-49CC-9F05-D6DF7ABB6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Rectangle 39">
            <a:extLst>
              <a:ext uri="{FF2B5EF4-FFF2-40B4-BE49-F238E27FC236}">
                <a16:creationId xmlns:a16="http://schemas.microsoft.com/office/drawing/2014/main" id="{0F846FCA-97FF-4271-8B97-C14BD3AA9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40">
            <a:extLst>
              <a:ext uri="{FF2B5EF4-FFF2-40B4-BE49-F238E27FC236}">
                <a16:creationId xmlns:a16="http://schemas.microsoft.com/office/drawing/2014/main" id="{62DD2BC0-D31F-4903-8F54-0F60B9E3A2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Rectangle 41">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program&#10;&#10;AI-generated content may be incorrect.">
            <a:extLst>
              <a:ext uri="{FF2B5EF4-FFF2-40B4-BE49-F238E27FC236}">
                <a16:creationId xmlns:a16="http://schemas.microsoft.com/office/drawing/2014/main" id="{2A98B496-7BEE-4253-BF85-6557B852FA9E}"/>
              </a:ext>
            </a:extLst>
          </p:cNvPr>
          <p:cNvPicPr>
            <a:picLocks noChangeAspect="1"/>
          </p:cNvPicPr>
          <p:nvPr/>
        </p:nvPicPr>
        <p:blipFill>
          <a:blip r:embed="rId2"/>
          <a:stretch>
            <a:fillRect/>
          </a:stretch>
        </p:blipFill>
        <p:spPr>
          <a:xfrm>
            <a:off x="441140" y="1023693"/>
            <a:ext cx="3554868" cy="2470633"/>
          </a:xfrm>
          <a:prstGeom prst="rect">
            <a:avLst/>
          </a:prstGeom>
        </p:spPr>
      </p:pic>
      <p:cxnSp>
        <p:nvCxnSpPr>
          <p:cNvPr id="43" name="Straight Connector 42">
            <a:extLst>
              <a:ext uri="{FF2B5EF4-FFF2-40B4-BE49-F238E27FC236}">
                <a16:creationId xmlns:a16="http://schemas.microsoft.com/office/drawing/2014/main" id="{169958B5-5C27-4A9A-983B-AC6A83EFD5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56876"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AI-generated content may be incorrect.">
            <a:extLst>
              <a:ext uri="{FF2B5EF4-FFF2-40B4-BE49-F238E27FC236}">
                <a16:creationId xmlns:a16="http://schemas.microsoft.com/office/drawing/2014/main" id="{5D15BB6C-8825-16B6-C4D0-D5AFDCE7A81C}"/>
              </a:ext>
            </a:extLst>
          </p:cNvPr>
          <p:cNvPicPr>
            <a:picLocks noChangeAspect="1"/>
          </p:cNvPicPr>
          <p:nvPr/>
        </p:nvPicPr>
        <p:blipFill>
          <a:blip r:embed="rId3"/>
          <a:stretch>
            <a:fillRect/>
          </a:stretch>
        </p:blipFill>
        <p:spPr>
          <a:xfrm>
            <a:off x="8194343" y="1271546"/>
            <a:ext cx="3554870" cy="1974927"/>
          </a:xfrm>
          <a:prstGeom prst="rect">
            <a:avLst/>
          </a:prstGeom>
        </p:spPr>
      </p:pic>
      <p:sp>
        <p:nvSpPr>
          <p:cNvPr id="44" name="Rectangle 43">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44">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chemeClr val="tx1"/>
                </a:solidFill>
              </a:rPr>
              <a:t>Results</a:t>
            </a:r>
          </a:p>
        </p:txBody>
      </p:sp>
      <p:pic>
        <p:nvPicPr>
          <p:cNvPr id="5" name="Content Placeholder 4" descr="A person in a black hoodie covering their face&#10;&#10;AI-generated content may be incorrect.">
            <a:extLst>
              <a:ext uri="{FF2B5EF4-FFF2-40B4-BE49-F238E27FC236}">
                <a16:creationId xmlns:a16="http://schemas.microsoft.com/office/drawing/2014/main" id="{AD83381C-7464-D838-046D-CE54B2F0F54E}"/>
              </a:ext>
            </a:extLst>
          </p:cNvPr>
          <p:cNvPicPr>
            <a:picLocks noGrp="1" noChangeAspect="1"/>
          </p:cNvPicPr>
          <p:nvPr>
            <p:ph idx="1"/>
          </p:nvPr>
        </p:nvPicPr>
        <p:blipFill>
          <a:blip r:embed="rId4"/>
          <a:stretch>
            <a:fillRect/>
          </a:stretch>
        </p:blipFill>
        <p:spPr>
          <a:xfrm>
            <a:off x="4768063" y="541064"/>
            <a:ext cx="2654226" cy="3435892"/>
          </a:xfrm>
          <a:prstGeom prst="rect">
            <a:avLst/>
          </a:prstGeom>
        </p:spPr>
      </p:pic>
      <p:cxnSp>
        <p:nvCxnSpPr>
          <p:cNvPr id="46" name="Straight Connector 45">
            <a:extLst>
              <a:ext uri="{FF2B5EF4-FFF2-40B4-BE49-F238E27FC236}">
                <a16:creationId xmlns:a16="http://schemas.microsoft.com/office/drawing/2014/main" id="{FF8BD25D-8B66-4F26-8257-6DC0736291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33477"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7152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951307" y="2183769"/>
            <a:ext cx="7833464" cy="1920145"/>
          </a:xfrm>
        </p:spPr>
        <p:txBody>
          <a:bodyPr>
            <a:noAutofit/>
          </a:bodyPr>
          <a:lstStyle/>
          <a:p>
            <a:r>
              <a:rPr lang="en-US" sz="1800" b="0" i="0" dirty="0">
                <a:solidFill>
                  <a:schemeClr val="tx1"/>
                </a:solidFill>
                <a:effectLst/>
                <a:latin typeface="Inter"/>
              </a:rPr>
              <a:t>Steganography is a powerful tool for secure data hiding, but it should be used responsibly and ethically. Always ensure that you have proper authorization to embed or extract data from images.</a:t>
            </a:r>
          </a:p>
          <a:p>
            <a:r>
              <a:rPr lang="en-US" sz="1800" dirty="0">
                <a:solidFill>
                  <a:schemeClr val="tx1"/>
                </a:solidFill>
              </a:rPr>
              <a:t>In this project, we successfully implemented secure data hiding in images using steganography to ensure confidentiality and protect sensitive information from unauthorized access. By embedding secret data within digital images, we achieved a balance between security, imperceptibility, and robustness. The method used ensures that </a:t>
            </a:r>
            <a:r>
              <a:rPr lang="en-US" sz="1800" dirty="0">
                <a:solidFill>
                  <a:schemeClr val="tx1"/>
                </a:solidFill>
                <a:latin typeface="Arial" panose="020B0604020202020204" pitchFamily="34" charset="0"/>
                <a:cs typeface="Arial" panose="020B0604020202020204" pitchFamily="34" charset="0"/>
              </a:rPr>
              <a:t>the</a:t>
            </a:r>
            <a:r>
              <a:rPr lang="en-US" sz="1800" dirty="0">
                <a:solidFill>
                  <a:schemeClr val="tx1"/>
                </a:solidFill>
              </a:rPr>
              <a:t> hidden data remains undetectable to the human eye while maintaining the integrity of the cover image.</a:t>
            </a:r>
            <a:endParaRPr lang="en-IN" sz="1800" dirty="0">
              <a:solidFill>
                <a:schemeClr val="tx1"/>
              </a:solidFill>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https://github.com/rajat453/My-aicte-project.git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208</TotalTime>
  <Words>493</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Inter</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Rajat .V</cp:lastModifiedBy>
  <cp:revision>29</cp:revision>
  <dcterms:created xsi:type="dcterms:W3CDTF">2021-05-26T16:50:10Z</dcterms:created>
  <dcterms:modified xsi:type="dcterms:W3CDTF">2025-02-13T12:08:31Z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