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83" r:id="rId8"/>
    <p:sldId id="277" r:id="rId9"/>
    <p:sldId id="278" r:id="rId10"/>
    <p:sldId id="279" r:id="rId11"/>
    <p:sldId id="282" r:id="rId12"/>
    <p:sldId id="280" r:id="rId13"/>
    <p:sldId id="281" r:id="rId14"/>
    <p:sldId id="267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96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67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07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73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47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56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77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18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56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E7B0-C5DA-47B1-845D-0A1BC91D494E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00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2E7B0-C5DA-47B1-845D-0A1BC91D494E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9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ajat5ranjan.github.io/" TargetMode="External"/><Relationship Id="rId4" Type="http://schemas.openxmlformats.org/officeDocument/2006/relationships/hyperlink" Target="https://www.linkedin.com/in/rajat-ranjan24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Presentation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Analytics Olympiad</a:t>
            </a:r>
            <a:endParaRPr lang="en-IN" dirty="0"/>
          </a:p>
          <a:p>
            <a:r>
              <a:rPr lang="en-IN" dirty="0"/>
              <a:t>Predicting Sales around Outlets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1F687-10B4-48FB-818E-7F7C13199649}"/>
              </a:ext>
            </a:extLst>
          </p:cNvPr>
          <p:cNvSpPr/>
          <p:nvPr/>
        </p:nvSpPr>
        <p:spPr>
          <a:xfrm>
            <a:off x="0" y="6755089"/>
            <a:ext cx="12192000" cy="142240"/>
          </a:xfrm>
          <a:prstGeom prst="rect">
            <a:avLst/>
          </a:prstGeom>
          <a:solidFill>
            <a:srgbClr val="EAB716"/>
          </a:solidFill>
          <a:ln w="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7" y="163246"/>
            <a:ext cx="3903876" cy="608720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0A9B5F6C-CE7C-45F2-A8AA-E26B8713F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01" y="956105"/>
            <a:ext cx="10998941" cy="26659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664F34-0D1D-4BCE-B939-E5E39E0FF393}"/>
              </a:ext>
            </a:extLst>
          </p:cNvPr>
          <p:cNvSpPr txBox="1"/>
          <p:nvPr/>
        </p:nvSpPr>
        <p:spPr>
          <a:xfrm>
            <a:off x="8104307" y="5270953"/>
            <a:ext cx="342433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Rajat Ranjan</a:t>
            </a:r>
          </a:p>
          <a:p>
            <a:r>
              <a:rPr lang="en-US" dirty="0"/>
              <a:t>Data Scientist</a:t>
            </a:r>
          </a:p>
          <a:p>
            <a:r>
              <a:rPr lang="en-US" sz="1100" dirty="0"/>
              <a:t>Linked IN - </a:t>
            </a:r>
            <a:r>
              <a:rPr lang="en-US" sz="1100" b="0" i="0" u="sng" dirty="0">
                <a:effectLst/>
                <a:latin typeface="-apple-system"/>
                <a:hlinkClick r:id="rId4"/>
              </a:rPr>
              <a:t>https://www.linkedin.com/in/rajat-ranjan24/</a:t>
            </a:r>
            <a:endParaRPr lang="en-US" sz="1100" b="0" i="0" u="sng" dirty="0">
              <a:effectLst/>
              <a:latin typeface="-apple-system"/>
            </a:endParaRPr>
          </a:p>
          <a:p>
            <a:r>
              <a:rPr lang="en-US" sz="1100" dirty="0"/>
              <a:t>Portfolio - </a:t>
            </a:r>
            <a:r>
              <a:rPr lang="en-US" sz="1100" b="0" i="0" u="sng" dirty="0">
                <a:effectLst/>
                <a:latin typeface="-apple-system"/>
                <a:hlinkClick r:id="rId5"/>
              </a:rPr>
              <a:t>https://rajat5ranjan.github.io</a:t>
            </a:r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2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564" y="871514"/>
            <a:ext cx="10515600" cy="868652"/>
          </a:xfrm>
        </p:spPr>
        <p:txBody>
          <a:bodyPr/>
          <a:lstStyle/>
          <a:p>
            <a:pPr algn="ctr"/>
            <a:r>
              <a:rPr lang="en-IN" dirty="0"/>
              <a:t>Model Building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4614"/>
            <a:ext cx="4355237" cy="49537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1800" dirty="0"/>
              <a:t>Feature Importance of the </a:t>
            </a:r>
            <a:r>
              <a:rPr lang="en-IN" sz="1800" dirty="0" err="1"/>
              <a:t>LightGBM</a:t>
            </a:r>
            <a:r>
              <a:rPr lang="en-IN" sz="1800" dirty="0"/>
              <a:t>/</a:t>
            </a:r>
            <a:r>
              <a:rPr lang="en-IN" sz="1800" dirty="0" err="1"/>
              <a:t>Catboost</a:t>
            </a:r>
            <a:r>
              <a:rPr lang="en-IN" sz="1800" dirty="0"/>
              <a:t> features.</a:t>
            </a:r>
          </a:p>
          <a:p>
            <a:pPr marL="0" indent="0" algn="just">
              <a:buNone/>
            </a:pPr>
            <a:r>
              <a:rPr lang="en-IN" sz="1800" b="1" dirty="0"/>
              <a:t>Important points:</a:t>
            </a:r>
          </a:p>
          <a:p>
            <a:pPr lvl="1" algn="just"/>
            <a:r>
              <a:rPr lang="en-IN" sz="1800" dirty="0"/>
              <a:t>Outlet ID is the most important feature describing the prescriptive details</a:t>
            </a:r>
          </a:p>
          <a:p>
            <a:pPr lvl="1" algn="just"/>
            <a:r>
              <a:rPr lang="en-IN" sz="1800" dirty="0"/>
              <a:t>Model Validation score for </a:t>
            </a:r>
          </a:p>
          <a:p>
            <a:pPr lvl="2" algn="just"/>
            <a:r>
              <a:rPr lang="en-IN" sz="1800" b="1" dirty="0" err="1"/>
              <a:t>LighGBM</a:t>
            </a:r>
            <a:r>
              <a:rPr lang="en-IN" sz="1800" dirty="0"/>
              <a:t> – 1254.61 RMSE</a:t>
            </a:r>
          </a:p>
          <a:p>
            <a:pPr lvl="2" algn="just"/>
            <a:r>
              <a:rPr lang="en-IN" sz="1800" b="1" dirty="0" err="1"/>
              <a:t>Catboost</a:t>
            </a:r>
            <a:r>
              <a:rPr lang="en-IN" sz="1800" dirty="0"/>
              <a:t> – 1251.08 RMSE</a:t>
            </a:r>
          </a:p>
          <a:p>
            <a:pPr lvl="1" algn="just"/>
            <a:r>
              <a:rPr lang="en-IN" sz="1800" dirty="0"/>
              <a:t>Using the above features with </a:t>
            </a:r>
            <a:r>
              <a:rPr lang="en-IN" sz="1800" dirty="0" err="1"/>
              <a:t>Kfold</a:t>
            </a:r>
            <a:r>
              <a:rPr lang="en-IN" sz="1800" dirty="0"/>
              <a:t> Cross validation for both the models, </a:t>
            </a:r>
            <a:r>
              <a:rPr lang="en-IN" sz="1800" b="1" dirty="0"/>
              <a:t>10 fold </a:t>
            </a:r>
            <a:r>
              <a:rPr lang="en-IN" sz="1800" dirty="0"/>
              <a:t>score for the above are</a:t>
            </a:r>
          </a:p>
          <a:p>
            <a:pPr lvl="2" algn="just"/>
            <a:r>
              <a:rPr lang="en-IN" sz="1800" b="1" dirty="0" err="1"/>
              <a:t>LighGBM</a:t>
            </a:r>
            <a:r>
              <a:rPr lang="en-IN" sz="1800" dirty="0"/>
              <a:t> – 1254.05 RMSE</a:t>
            </a:r>
          </a:p>
          <a:p>
            <a:pPr lvl="2" algn="just"/>
            <a:r>
              <a:rPr lang="en-IN" sz="1800" b="1" dirty="0" err="1"/>
              <a:t>Catboost</a:t>
            </a:r>
            <a:r>
              <a:rPr lang="en-IN" sz="1800" dirty="0"/>
              <a:t> – 1252.36 RMSE</a:t>
            </a:r>
          </a:p>
          <a:p>
            <a:pPr lvl="1" algn="just"/>
            <a:r>
              <a:rPr lang="en-IN" sz="1800" dirty="0"/>
              <a:t>Public LB score – 1268.59371 RMSE</a:t>
            </a:r>
          </a:p>
          <a:p>
            <a:pPr lvl="1" algn="just"/>
            <a:r>
              <a:rPr lang="en-IN" sz="1800" dirty="0"/>
              <a:t>Private LB Score - 1269.23393 RMSE</a:t>
            </a:r>
          </a:p>
          <a:p>
            <a:pPr lvl="2" algn="just"/>
            <a:endParaRPr lang="en-IN" sz="1800" dirty="0"/>
          </a:p>
          <a:p>
            <a:pPr lvl="1" algn="just"/>
            <a:endParaRPr lang="en-IN" sz="1800" dirty="0"/>
          </a:p>
          <a:p>
            <a:pPr lvl="1" algn="just"/>
            <a:endParaRPr lang="en-IN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1F687-10B4-48FB-818E-7F7C13199649}"/>
              </a:ext>
            </a:extLst>
          </p:cNvPr>
          <p:cNvSpPr/>
          <p:nvPr/>
        </p:nvSpPr>
        <p:spPr>
          <a:xfrm>
            <a:off x="0" y="6755089"/>
            <a:ext cx="12192000" cy="142240"/>
          </a:xfrm>
          <a:prstGeom prst="rect">
            <a:avLst/>
          </a:prstGeom>
          <a:solidFill>
            <a:srgbClr val="EAB716"/>
          </a:solidFill>
          <a:ln w="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7" y="163246"/>
            <a:ext cx="3903876" cy="60872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747FF21-F5C6-4374-BC9A-23770DEAB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800" y="1624613"/>
            <a:ext cx="6252727" cy="47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824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564" y="681384"/>
            <a:ext cx="10515600" cy="868652"/>
          </a:xfrm>
        </p:spPr>
        <p:txBody>
          <a:bodyPr/>
          <a:lstStyle/>
          <a:p>
            <a:pPr algn="ctr"/>
            <a:r>
              <a:rPr lang="en-IN" dirty="0"/>
              <a:t>Model Explainability Using SHAP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1F687-10B4-48FB-818E-7F7C13199649}"/>
              </a:ext>
            </a:extLst>
          </p:cNvPr>
          <p:cNvSpPr/>
          <p:nvPr/>
        </p:nvSpPr>
        <p:spPr>
          <a:xfrm>
            <a:off x="0" y="6755089"/>
            <a:ext cx="12192000" cy="142240"/>
          </a:xfrm>
          <a:prstGeom prst="rect">
            <a:avLst/>
          </a:prstGeom>
          <a:solidFill>
            <a:srgbClr val="EAB716"/>
          </a:solidFill>
          <a:ln w="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7" y="163246"/>
            <a:ext cx="3903876" cy="60872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E6E56F5-9348-4888-8848-9F41A4B42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672" y="1306878"/>
            <a:ext cx="4917794" cy="234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D112CF6-F23C-468F-BEA7-C6A4E151D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64" y="1306878"/>
            <a:ext cx="4917794" cy="234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210E76-FD21-430E-9648-0447673CC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65" y="3659234"/>
            <a:ext cx="9961902" cy="13023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9E3EEB-6D38-4396-9E59-EC046805DC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564" y="4961535"/>
            <a:ext cx="9961902" cy="10654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EDD3CF-671A-4D0A-9D69-FC0D99507C0D}"/>
              </a:ext>
            </a:extLst>
          </p:cNvPr>
          <p:cNvSpPr txBox="1"/>
          <p:nvPr/>
        </p:nvSpPr>
        <p:spPr>
          <a:xfrm>
            <a:off x="930565" y="6067865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The  main objective here is to understand the model with respect to the input features. We can target certain Outlets  and Items in a single Year to explain which features are driving the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903321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745" y="1012586"/>
            <a:ext cx="10515600" cy="813233"/>
          </a:xfrm>
        </p:spPr>
        <p:txBody>
          <a:bodyPr/>
          <a:lstStyle/>
          <a:p>
            <a:pPr algn="ctr"/>
            <a:r>
              <a:rPr lang="en-IN" dirty="0"/>
              <a:t>Results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6582"/>
            <a:ext cx="10515600" cy="4537887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IN" sz="3600" dirty="0"/>
              <a:t>All results are recorded in the notebook along with models which are reproducible and consistent with the hypothesis tests and assumptions taken into consideration.</a:t>
            </a:r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r>
              <a:rPr lang="en-IN" sz="3600" b="1" dirty="0"/>
              <a:t>Important points:</a:t>
            </a:r>
          </a:p>
          <a:p>
            <a:pPr lvl="1"/>
            <a:r>
              <a:rPr lang="en-IN" sz="3600" dirty="0"/>
              <a:t>Complex </a:t>
            </a:r>
            <a:r>
              <a:rPr lang="en-IN" sz="3600" b="1" dirty="0"/>
              <a:t>non linear models</a:t>
            </a:r>
            <a:r>
              <a:rPr lang="en-IN" sz="3600" dirty="0"/>
              <a:t> are best suited for the job along with the perspective of deployment and maintenance.</a:t>
            </a:r>
          </a:p>
          <a:p>
            <a:pPr lvl="1"/>
            <a:r>
              <a:rPr lang="en-IN" sz="3600" dirty="0"/>
              <a:t>Tree models gave the best score, which can be further used for the model pipeline deployment and recommendations along with model </a:t>
            </a:r>
            <a:r>
              <a:rPr lang="en-IN" sz="3600" dirty="0" err="1"/>
              <a:t>explainability</a:t>
            </a:r>
            <a:r>
              <a:rPr lang="en-IN" sz="3600" dirty="0"/>
              <a:t> using </a:t>
            </a:r>
            <a:r>
              <a:rPr lang="en-IN" sz="3600" b="1" dirty="0"/>
              <a:t>SHAP, Lime </a:t>
            </a:r>
            <a:r>
              <a:rPr lang="en-IN" sz="3600" dirty="0"/>
              <a:t>packages.</a:t>
            </a:r>
          </a:p>
          <a:p>
            <a:pPr lvl="1"/>
            <a:r>
              <a:rPr lang="en-IN" sz="3600" dirty="0"/>
              <a:t>Deep dive into the </a:t>
            </a:r>
            <a:r>
              <a:rPr lang="en-IN" sz="3600" b="1" dirty="0"/>
              <a:t>Outlet and Item features</a:t>
            </a:r>
            <a:r>
              <a:rPr lang="en-IN" sz="3600" dirty="0"/>
              <a:t> along with aggregate features if given time will give the best suitable models which can be further outlined and ease of understanding</a:t>
            </a:r>
          </a:p>
          <a:p>
            <a:pPr lvl="1"/>
            <a:r>
              <a:rPr lang="en-IN" sz="3600" dirty="0"/>
              <a:t>Collating more relevant features from either </a:t>
            </a:r>
            <a:r>
              <a:rPr lang="en-IN" sz="3600" b="1" dirty="0"/>
              <a:t>third parties of in house analytics </a:t>
            </a:r>
            <a:r>
              <a:rPr lang="en-IN" sz="3600" dirty="0"/>
              <a:t>will help in creating more better models.</a:t>
            </a:r>
          </a:p>
          <a:p>
            <a:pPr lvl="1"/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1F687-10B4-48FB-818E-7F7C13199649}"/>
              </a:ext>
            </a:extLst>
          </p:cNvPr>
          <p:cNvSpPr/>
          <p:nvPr/>
        </p:nvSpPr>
        <p:spPr>
          <a:xfrm>
            <a:off x="0" y="6755089"/>
            <a:ext cx="12192000" cy="142240"/>
          </a:xfrm>
          <a:prstGeom prst="rect">
            <a:avLst/>
          </a:prstGeom>
          <a:solidFill>
            <a:srgbClr val="EAB716"/>
          </a:solidFill>
          <a:ln w="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7" y="163246"/>
            <a:ext cx="3903876" cy="6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87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218" y="1353682"/>
            <a:ext cx="10515600" cy="813233"/>
          </a:xfrm>
        </p:spPr>
        <p:txBody>
          <a:bodyPr/>
          <a:lstStyle/>
          <a:p>
            <a:pPr algn="ctr"/>
            <a:r>
              <a:rPr lang="en-IN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7275"/>
            <a:ext cx="10515600" cy="4237194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IN" sz="3400" dirty="0"/>
              <a:t>A summary of the important business outcomes /real life impact</a:t>
            </a:r>
          </a:p>
          <a:p>
            <a:pPr marL="0" indent="0" algn="just">
              <a:buNone/>
            </a:pPr>
            <a:endParaRPr lang="en-IN" sz="3400" dirty="0"/>
          </a:p>
          <a:p>
            <a:pPr marL="0" indent="0" algn="just">
              <a:buNone/>
            </a:pPr>
            <a:r>
              <a:rPr lang="en-IN" sz="3400" b="1" dirty="0"/>
              <a:t>Business Use:</a:t>
            </a:r>
          </a:p>
          <a:p>
            <a:pPr algn="just"/>
            <a:r>
              <a:rPr lang="en-IN" sz="3400" dirty="0"/>
              <a:t>Making models which are better explained with the features in hand will give more understanding to the </a:t>
            </a:r>
            <a:r>
              <a:rPr lang="en-IN" sz="3400" b="1" dirty="0"/>
              <a:t>client for Sales and profitability.</a:t>
            </a:r>
          </a:p>
          <a:p>
            <a:pPr algn="just"/>
            <a:r>
              <a:rPr lang="en-IN" sz="3400" dirty="0"/>
              <a:t>Considering the </a:t>
            </a:r>
            <a:r>
              <a:rPr lang="en-IN" sz="3400" b="1" dirty="0"/>
              <a:t>historical data</a:t>
            </a:r>
            <a:r>
              <a:rPr lang="en-IN" sz="3400" dirty="0"/>
              <a:t> along with Outlet IDs performance can also be used for </a:t>
            </a:r>
            <a:r>
              <a:rPr lang="en-IN" sz="3400" b="1" dirty="0"/>
              <a:t>prescriptive analysis using Dashboards</a:t>
            </a:r>
            <a:r>
              <a:rPr lang="en-IN" sz="3400" dirty="0"/>
              <a:t> which will help in making better business decisions.</a:t>
            </a:r>
          </a:p>
          <a:p>
            <a:pPr algn="just"/>
            <a:r>
              <a:rPr lang="en-IN" sz="3400" dirty="0"/>
              <a:t>Using the </a:t>
            </a:r>
            <a:r>
              <a:rPr lang="en-IN" sz="3400" b="1" dirty="0"/>
              <a:t>Item Ids we can also create recommendations systems</a:t>
            </a:r>
            <a:r>
              <a:rPr lang="en-IN" sz="3400" dirty="0"/>
              <a:t> which will help in proposing more Items in a single outlet to increase sales having in mind the macro economic factors in hand</a:t>
            </a:r>
          </a:p>
          <a:p>
            <a:pPr algn="just"/>
            <a:r>
              <a:rPr lang="en-IN" sz="3400" dirty="0"/>
              <a:t>Specific </a:t>
            </a:r>
            <a:r>
              <a:rPr lang="en-IN" sz="3400" b="1" dirty="0"/>
              <a:t>models can be built around the Outlet Ids to boost the Sales</a:t>
            </a:r>
            <a:r>
              <a:rPr lang="en-IN" sz="3400" dirty="0"/>
              <a:t> for specific regions using more features.</a:t>
            </a:r>
          </a:p>
          <a:p>
            <a:pPr marL="0" indent="0" algn="just">
              <a:buNone/>
            </a:pPr>
            <a:endParaRPr lang="en-IN" sz="3400" dirty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1F687-10B4-48FB-818E-7F7C13199649}"/>
              </a:ext>
            </a:extLst>
          </p:cNvPr>
          <p:cNvSpPr/>
          <p:nvPr/>
        </p:nvSpPr>
        <p:spPr>
          <a:xfrm>
            <a:off x="0" y="6755089"/>
            <a:ext cx="12192000" cy="142240"/>
          </a:xfrm>
          <a:prstGeom prst="rect">
            <a:avLst/>
          </a:prstGeom>
          <a:solidFill>
            <a:srgbClr val="EAB716"/>
          </a:solidFill>
          <a:ln w="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7" y="163246"/>
            <a:ext cx="3903876" cy="6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5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096" y="663019"/>
            <a:ext cx="10515600" cy="813233"/>
          </a:xfrm>
        </p:spPr>
        <p:txBody>
          <a:bodyPr/>
          <a:lstStyle/>
          <a:p>
            <a:pPr algn="ctr"/>
            <a:r>
              <a:rPr lang="en-IN" dirty="0"/>
              <a:t>Recommendations – Analytics Dashboard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1F687-10B4-48FB-818E-7F7C13199649}"/>
              </a:ext>
            </a:extLst>
          </p:cNvPr>
          <p:cNvSpPr/>
          <p:nvPr/>
        </p:nvSpPr>
        <p:spPr>
          <a:xfrm>
            <a:off x="0" y="6755089"/>
            <a:ext cx="12192000" cy="142240"/>
          </a:xfrm>
          <a:prstGeom prst="rect">
            <a:avLst/>
          </a:prstGeom>
          <a:solidFill>
            <a:srgbClr val="EAB716"/>
          </a:solidFill>
          <a:ln w="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7" y="163246"/>
            <a:ext cx="3903876" cy="608720"/>
          </a:xfrm>
          <a:prstGeom prst="rect">
            <a:avLst/>
          </a:prstGeom>
        </p:spPr>
      </p:pic>
      <p:pic>
        <p:nvPicPr>
          <p:cNvPr id="6" name="Picture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24C8C46A-496E-4968-917E-58D2928F40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" r="872"/>
          <a:stretch/>
        </p:blipFill>
        <p:spPr>
          <a:xfrm>
            <a:off x="1231496" y="1314710"/>
            <a:ext cx="9729007" cy="48976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7E9E86-486F-474D-A7B1-78BA71B2D3CB}"/>
              </a:ext>
            </a:extLst>
          </p:cNvPr>
          <p:cNvSpPr txBox="1"/>
          <p:nvPr/>
        </p:nvSpPr>
        <p:spPr>
          <a:xfrm>
            <a:off x="1323860" y="6048423"/>
            <a:ext cx="97290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Dashboards are efficient in analyzing the Sales and keep track of which Outlet or Item in a Certain Year is hampering, therefore focused to boost Sales in that paradigm.</a:t>
            </a:r>
          </a:p>
          <a:p>
            <a:r>
              <a:rPr lang="en-US" sz="1000" dirty="0"/>
              <a:t>*Power BI </a:t>
            </a:r>
            <a:r>
              <a:rPr lang="en-US" sz="1000" dirty="0" err="1"/>
              <a:t>pbix</a:t>
            </a:r>
            <a:r>
              <a:rPr lang="en-US" sz="1000" dirty="0"/>
              <a:t> attached</a:t>
            </a:r>
          </a:p>
        </p:txBody>
      </p:sp>
    </p:spTree>
    <p:extLst>
      <p:ext uri="{BB962C8B-B14F-4D97-AF65-F5344CB8AC3E}">
        <p14:creationId xmlns:p14="http://schemas.microsoft.com/office/powerpoint/2010/main" val="2362897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892" y="849223"/>
            <a:ext cx="10515600" cy="81323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Recommendation – Item Based Recommendations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1F687-10B4-48FB-818E-7F7C13199649}"/>
              </a:ext>
            </a:extLst>
          </p:cNvPr>
          <p:cNvSpPr/>
          <p:nvPr/>
        </p:nvSpPr>
        <p:spPr>
          <a:xfrm>
            <a:off x="0" y="6755089"/>
            <a:ext cx="12192000" cy="142240"/>
          </a:xfrm>
          <a:prstGeom prst="rect">
            <a:avLst/>
          </a:prstGeom>
          <a:solidFill>
            <a:srgbClr val="EAB716"/>
          </a:solidFill>
          <a:ln w="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7" y="163246"/>
            <a:ext cx="3903876" cy="608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455E2B-9EA7-42E3-B2F7-F7F896F6D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892" y="1535527"/>
            <a:ext cx="10286417" cy="33785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3AC379-4B88-42F8-B1B9-734BCFAB7CC7}"/>
              </a:ext>
            </a:extLst>
          </p:cNvPr>
          <p:cNvSpPr txBox="1"/>
          <p:nvPr/>
        </p:nvSpPr>
        <p:spPr>
          <a:xfrm>
            <a:off x="1018892" y="5104660"/>
            <a:ext cx="102864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Item- Item Base recommendations are best suited for this purpose </a:t>
            </a:r>
            <a:r>
              <a:rPr lang="en-US" b="1" dirty="0"/>
              <a:t>to increase Sales </a:t>
            </a:r>
            <a:r>
              <a:rPr lang="en-US" dirty="0"/>
              <a:t>by </a:t>
            </a:r>
            <a:r>
              <a:rPr lang="en-US" b="1" dirty="0"/>
              <a:t>Inventory management</a:t>
            </a:r>
            <a:r>
              <a:rPr lang="en-US" dirty="0"/>
              <a:t> in certain Outlets where there is a demand but not Supply</a:t>
            </a:r>
          </a:p>
          <a:p>
            <a:endParaRPr lang="en-US" dirty="0"/>
          </a:p>
          <a:p>
            <a:r>
              <a:rPr lang="en-US" sz="1400" dirty="0"/>
              <a:t>*The recommendations are based on data provided with Outlet Year and Outlet ID as </a:t>
            </a:r>
            <a:r>
              <a:rPr lang="en-US" sz="1400"/>
              <a:t>identifiers using KNN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4297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218" y="1353682"/>
            <a:ext cx="10515600" cy="4070574"/>
          </a:xfrm>
        </p:spPr>
        <p:txBody>
          <a:bodyPr>
            <a:normAutofit/>
          </a:bodyPr>
          <a:lstStyle/>
          <a:p>
            <a:pPr algn="ctr"/>
            <a:r>
              <a:rPr lang="en-IN" sz="6600" dirty="0"/>
              <a:t>THANK YOU</a:t>
            </a:r>
            <a:br>
              <a:rPr lang="en-IN" sz="6600" dirty="0"/>
            </a:br>
            <a:r>
              <a:rPr lang="en-IN" sz="2000" dirty="0"/>
              <a:t>Questions?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1F687-10B4-48FB-818E-7F7C13199649}"/>
              </a:ext>
            </a:extLst>
          </p:cNvPr>
          <p:cNvSpPr/>
          <p:nvPr/>
        </p:nvSpPr>
        <p:spPr>
          <a:xfrm>
            <a:off x="0" y="6755089"/>
            <a:ext cx="12192000" cy="142240"/>
          </a:xfrm>
          <a:prstGeom prst="rect">
            <a:avLst/>
          </a:prstGeom>
          <a:solidFill>
            <a:srgbClr val="EAB716"/>
          </a:solidFill>
          <a:ln w="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7" y="163246"/>
            <a:ext cx="3903876" cy="6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7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203" y="939824"/>
            <a:ext cx="10515600" cy="841910"/>
          </a:xfrm>
        </p:spPr>
        <p:txBody>
          <a:bodyPr/>
          <a:lstStyle/>
          <a:p>
            <a:pPr algn="ctr"/>
            <a:r>
              <a:rPr lang="en-IN" dirty="0"/>
              <a:t>Data Understanding – Outlet ID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1734"/>
            <a:ext cx="5642499" cy="48054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The sales in the mega marts are critical to make them sustainable. As a matter of fact, the rise of several marts have created buyers of different categories which are critical about quality of product at the right price.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In the Analytics Olympiad 2021, the data science &amp; machine learning community has been challenged to build an ML model and predict the sales of each product from each outlet. The participants also need to use the model to </a:t>
            </a:r>
            <a:r>
              <a:rPr lang="en-US" sz="2000" dirty="0" err="1"/>
              <a:t>analyse</a:t>
            </a:r>
            <a:r>
              <a:rPr lang="en-US" sz="2000" dirty="0"/>
              <a:t> the properties of the product in the stores and find ways to increase sales.</a:t>
            </a:r>
            <a:r>
              <a:rPr lang="en-IN" sz="2000" dirty="0"/>
              <a:t>Data Attributes</a:t>
            </a:r>
          </a:p>
          <a:p>
            <a:pPr marL="0" indent="0" algn="just">
              <a:buNone/>
            </a:pPr>
            <a:endParaRPr lang="en-IN" sz="2000" dirty="0"/>
          </a:p>
          <a:p>
            <a:pPr marL="0" indent="0" algn="just">
              <a:buNone/>
            </a:pPr>
            <a:r>
              <a:rPr lang="en-IN" sz="2000" dirty="0"/>
              <a:t>Mean of Sales for Outlet IDs</a:t>
            </a:r>
          </a:p>
          <a:p>
            <a:pPr marL="0" indent="0" algn="just">
              <a:buNone/>
            </a:pPr>
            <a:endParaRPr lang="en-IN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1F687-10B4-48FB-818E-7F7C13199649}"/>
              </a:ext>
            </a:extLst>
          </p:cNvPr>
          <p:cNvSpPr/>
          <p:nvPr/>
        </p:nvSpPr>
        <p:spPr>
          <a:xfrm>
            <a:off x="0" y="6755089"/>
            <a:ext cx="12192000" cy="142240"/>
          </a:xfrm>
          <a:prstGeom prst="rect">
            <a:avLst/>
          </a:prstGeom>
          <a:solidFill>
            <a:srgbClr val="EAB716"/>
          </a:solidFill>
          <a:ln w="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7" y="163246"/>
            <a:ext cx="3903876" cy="608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35AD04-EBFE-4DCC-8B5F-773B77BD0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299" y="1684080"/>
            <a:ext cx="4172504" cy="445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15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627" y="924223"/>
            <a:ext cx="10803900" cy="58070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Sales Outliers based on Outlet ID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1F687-10B4-48FB-818E-7F7C13199649}"/>
              </a:ext>
            </a:extLst>
          </p:cNvPr>
          <p:cNvSpPr/>
          <p:nvPr/>
        </p:nvSpPr>
        <p:spPr>
          <a:xfrm>
            <a:off x="0" y="6755089"/>
            <a:ext cx="12192000" cy="142240"/>
          </a:xfrm>
          <a:prstGeom prst="rect">
            <a:avLst/>
          </a:prstGeom>
          <a:solidFill>
            <a:srgbClr val="EAB716"/>
          </a:solidFill>
          <a:ln w="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7" y="163246"/>
            <a:ext cx="3903876" cy="608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314A01-B200-42BC-836A-1A24DEBE5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35" y="1585315"/>
            <a:ext cx="3536787" cy="229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DD37F9-6B1A-434B-B43F-FC7C0CC18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177" y="1586524"/>
            <a:ext cx="3231194" cy="224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7D1876-E1E2-4052-91FC-27628AAA1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177" y="3830814"/>
            <a:ext cx="3178205" cy="242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108443-475A-4ADE-A5E9-9C65837BC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15" y="3861908"/>
            <a:ext cx="3553907" cy="246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219648-D365-4356-B3EA-183153A60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371" y="1585315"/>
            <a:ext cx="3178205" cy="221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A45A45-3E46-4A5F-BC29-B2BEC9DB12F8}"/>
              </a:ext>
            </a:extLst>
          </p:cNvPr>
          <p:cNvSpPr txBox="1"/>
          <p:nvPr/>
        </p:nvSpPr>
        <p:spPr>
          <a:xfrm>
            <a:off x="7999338" y="3912411"/>
            <a:ext cx="27781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some sales outliers for all outliers 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25-75% IQR is mostly common for all the Outlet Ids</a:t>
            </a:r>
          </a:p>
        </p:txBody>
      </p:sp>
    </p:spTree>
    <p:extLst>
      <p:ext uri="{BB962C8B-B14F-4D97-AF65-F5344CB8AC3E}">
        <p14:creationId xmlns:p14="http://schemas.microsoft.com/office/powerpoint/2010/main" val="419379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1966"/>
            <a:ext cx="10515600" cy="841910"/>
          </a:xfrm>
        </p:spPr>
        <p:txBody>
          <a:bodyPr/>
          <a:lstStyle/>
          <a:p>
            <a:pPr algn="ctr"/>
            <a:r>
              <a:rPr lang="en-IN" dirty="0"/>
              <a:t>Sales based on Outlet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0023"/>
            <a:ext cx="4417381" cy="433642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1900" dirty="0"/>
          </a:p>
          <a:p>
            <a:pPr marL="0" indent="0" algn="just">
              <a:buNone/>
            </a:pPr>
            <a:r>
              <a:rPr lang="en-IN" sz="1900" dirty="0"/>
              <a:t>Different EDA are done based on Year and Outlet Features</a:t>
            </a:r>
          </a:p>
          <a:p>
            <a:pPr marL="0" indent="0" algn="just">
              <a:buNone/>
            </a:pPr>
            <a:r>
              <a:rPr lang="en-IN" sz="1900" dirty="0"/>
              <a:t>Insights</a:t>
            </a:r>
          </a:p>
          <a:p>
            <a:pPr algn="just"/>
            <a:r>
              <a:rPr lang="en-IN" sz="1900" dirty="0"/>
              <a:t>In 2005 we do have very minimum sales and no sales for OUT018</a:t>
            </a:r>
          </a:p>
          <a:p>
            <a:pPr algn="just"/>
            <a:r>
              <a:rPr lang="en-IN" sz="1900" dirty="0"/>
              <a:t>2007 amounts the most sales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1F687-10B4-48FB-818E-7F7C13199649}"/>
              </a:ext>
            </a:extLst>
          </p:cNvPr>
          <p:cNvSpPr/>
          <p:nvPr/>
        </p:nvSpPr>
        <p:spPr>
          <a:xfrm>
            <a:off x="0" y="6755089"/>
            <a:ext cx="12192000" cy="142240"/>
          </a:xfrm>
          <a:prstGeom prst="rect">
            <a:avLst/>
          </a:prstGeom>
          <a:solidFill>
            <a:srgbClr val="EAB716"/>
          </a:solidFill>
          <a:ln w="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7" y="163246"/>
            <a:ext cx="3903876" cy="608720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E9BDDDF7-71AF-41B1-AC85-286621F1D3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907437" cy="290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C58B33-67A6-4877-8EDE-5B38B03E9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265" y="1740023"/>
            <a:ext cx="5745295" cy="463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32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5393"/>
            <a:ext cx="10515600" cy="841910"/>
          </a:xfrm>
        </p:spPr>
        <p:txBody>
          <a:bodyPr/>
          <a:lstStyle/>
          <a:p>
            <a:pPr algn="ctr"/>
            <a:r>
              <a:rPr lang="en-IN" dirty="0"/>
              <a:t>Outlet Features based on Sales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1F687-10B4-48FB-818E-7F7C13199649}"/>
              </a:ext>
            </a:extLst>
          </p:cNvPr>
          <p:cNvSpPr/>
          <p:nvPr/>
        </p:nvSpPr>
        <p:spPr>
          <a:xfrm>
            <a:off x="0" y="6755089"/>
            <a:ext cx="12192000" cy="142240"/>
          </a:xfrm>
          <a:prstGeom prst="rect">
            <a:avLst/>
          </a:prstGeom>
          <a:solidFill>
            <a:srgbClr val="EAB716"/>
          </a:solidFill>
          <a:ln w="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7" y="163246"/>
            <a:ext cx="3903876" cy="608720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E9BDDDF7-71AF-41B1-AC85-286621F1D3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907437" cy="290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4AEDF9-B01D-46EC-9FBB-D3E61F974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788" y="5335053"/>
            <a:ext cx="10395012" cy="841910"/>
          </a:xfrm>
        </p:spPr>
        <p:txBody>
          <a:bodyPr>
            <a:normAutofit/>
          </a:bodyPr>
          <a:lstStyle/>
          <a:p>
            <a:r>
              <a:rPr lang="en-US" sz="1600" dirty="0"/>
              <a:t>Charts based on the Outlet Location type and Outlier Size among the Years and their Sales</a:t>
            </a:r>
          </a:p>
          <a:p>
            <a:r>
              <a:rPr lang="en-US" sz="1600" dirty="0"/>
              <a:t>Most variance is seen in Year 2007 for the Sales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0DD68A-9766-4822-9F0E-912672B83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9" y="1483473"/>
            <a:ext cx="5594375" cy="365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01F6B4-74C6-4E68-8353-8D85EE370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83474"/>
            <a:ext cx="5257799" cy="363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383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C1F687-10B4-48FB-818E-7F7C13199649}"/>
              </a:ext>
            </a:extLst>
          </p:cNvPr>
          <p:cNvSpPr/>
          <p:nvPr/>
        </p:nvSpPr>
        <p:spPr>
          <a:xfrm>
            <a:off x="0" y="6755089"/>
            <a:ext cx="12192000" cy="142240"/>
          </a:xfrm>
          <a:prstGeom prst="rect">
            <a:avLst/>
          </a:prstGeom>
          <a:solidFill>
            <a:srgbClr val="EAB716"/>
          </a:solidFill>
          <a:ln w="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7" y="163246"/>
            <a:ext cx="3903876" cy="608720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E9BDDDF7-71AF-41B1-AC85-286621F1D3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907437" cy="290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4AEDF9-B01D-46EC-9FBB-D3E61F974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968" y="5617723"/>
            <a:ext cx="10395012" cy="841910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/>
              <a:t>Variance and plots for the Sales, Item Weight and Item MRP for all the different Outlet IDS</a:t>
            </a:r>
          </a:p>
          <a:p>
            <a:r>
              <a:rPr lang="en-US" sz="1400" dirty="0"/>
              <a:t>In 2010 we have the most Data with OUT018</a:t>
            </a:r>
          </a:p>
          <a:p>
            <a:r>
              <a:rPr lang="en-US" sz="1400" dirty="0"/>
              <a:t>Sales are maximum for the OUT035 Outlet ID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F3D7AC-FB7E-48B4-9E9F-C2074C358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908" y="974311"/>
            <a:ext cx="9223489" cy="444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52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1966"/>
            <a:ext cx="10294398" cy="49754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Data Analysis – Statistical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273" y="1482571"/>
            <a:ext cx="10515600" cy="5117046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Tests for independence between two categorical variables(</a:t>
            </a:r>
            <a:r>
              <a:rPr lang="en-IN" sz="1800" dirty="0"/>
              <a:t>Pearson's Chi-square test)</a:t>
            </a:r>
          </a:p>
          <a:p>
            <a:pPr algn="just"/>
            <a:endParaRPr lang="en-IN" sz="1800" dirty="0"/>
          </a:p>
          <a:p>
            <a:pPr marL="0" indent="0" algn="just">
              <a:buNone/>
            </a:pPr>
            <a:endParaRPr lang="en-IN" sz="1800" dirty="0"/>
          </a:p>
          <a:p>
            <a:pPr algn="just"/>
            <a:endParaRPr lang="en-IN" sz="1400" dirty="0"/>
          </a:p>
          <a:p>
            <a:pPr algn="just"/>
            <a:r>
              <a:rPr lang="en-US" sz="1800" dirty="0"/>
              <a:t>Statistical Tests for Numerical Attributes (Shapiro)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algn="just"/>
            <a:r>
              <a:rPr lang="en-US" sz="1800" dirty="0"/>
              <a:t>Tests for correlation between two continuous variables (Spearman)</a:t>
            </a:r>
          </a:p>
          <a:p>
            <a:pPr algn="just"/>
            <a:endParaRPr lang="en-IN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1F687-10B4-48FB-818E-7F7C13199649}"/>
              </a:ext>
            </a:extLst>
          </p:cNvPr>
          <p:cNvSpPr/>
          <p:nvPr/>
        </p:nvSpPr>
        <p:spPr>
          <a:xfrm>
            <a:off x="0" y="6755089"/>
            <a:ext cx="12192000" cy="142240"/>
          </a:xfrm>
          <a:prstGeom prst="rect">
            <a:avLst/>
          </a:prstGeom>
          <a:solidFill>
            <a:srgbClr val="EAB716"/>
          </a:solidFill>
          <a:ln w="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7" y="163246"/>
            <a:ext cx="3903876" cy="608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115CD7-0D69-44AE-8D19-FFDDAD2FA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776" y="1878227"/>
            <a:ext cx="6646740" cy="973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1D08AA-B035-4E42-B46D-473A88A7B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774" y="3309250"/>
            <a:ext cx="4658141" cy="11384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B65F27-7953-4663-8419-CCD784A3C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8775" y="4775124"/>
            <a:ext cx="4658142" cy="197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47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1966"/>
            <a:ext cx="10294398" cy="49754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273" y="1482571"/>
            <a:ext cx="10515600" cy="5117046"/>
          </a:xfrm>
        </p:spPr>
        <p:txBody>
          <a:bodyPr>
            <a:normAutofit/>
          </a:bodyPr>
          <a:lstStyle/>
          <a:p>
            <a:pPr algn="just"/>
            <a:r>
              <a:rPr lang="en-IN" sz="1800" dirty="0"/>
              <a:t>Outlier is treated for the Target(Sales) based in Outlet ID and Item ID</a:t>
            </a:r>
          </a:p>
          <a:p>
            <a:pPr algn="just"/>
            <a:r>
              <a:rPr lang="en-IN" sz="1800" dirty="0"/>
              <a:t>No Null values present in the data frame</a:t>
            </a:r>
          </a:p>
          <a:p>
            <a:pPr algn="just"/>
            <a:r>
              <a:rPr lang="en-IN" sz="1800" dirty="0"/>
              <a:t>The data is divided such that the for Each Outlet ID we have different Item IDs and their Sales along the Years</a:t>
            </a:r>
          </a:p>
          <a:p>
            <a:r>
              <a:rPr lang="en-IN" sz="1800" b="1" dirty="0"/>
              <a:t>Categorical Features </a:t>
            </a:r>
            <a:r>
              <a:rPr lang="en-IN" sz="1800" dirty="0"/>
              <a:t>– '</a:t>
            </a:r>
            <a:r>
              <a:rPr lang="en-IN" sz="1800" dirty="0" err="1"/>
              <a:t>Item_ID</a:t>
            </a:r>
            <a:r>
              <a:rPr lang="en-IN" sz="1800" dirty="0"/>
              <a:t>', '</a:t>
            </a:r>
            <a:r>
              <a:rPr lang="en-IN" sz="1800" dirty="0" err="1"/>
              <a:t>Item_Type</a:t>
            </a:r>
            <a:r>
              <a:rPr lang="en-IN" sz="1800" dirty="0"/>
              <a:t>’, ‘</a:t>
            </a:r>
            <a:r>
              <a:rPr lang="en-IN" sz="1800" dirty="0" err="1"/>
              <a:t>Item_FC</a:t>
            </a:r>
            <a:r>
              <a:rPr lang="en-IN" sz="1800" dirty="0"/>
              <a:t>’, 'Outlet_ID','</a:t>
            </a:r>
            <a:r>
              <a:rPr lang="en-IN" sz="1800" dirty="0" err="1"/>
              <a:t>Outlet_Year</a:t>
            </a:r>
            <a:r>
              <a:rPr lang="en-IN" sz="1800" dirty="0"/>
              <a:t>', '</a:t>
            </a:r>
            <a:r>
              <a:rPr lang="en-IN" sz="1800" dirty="0" err="1"/>
              <a:t>Outlet_Size</a:t>
            </a:r>
            <a:r>
              <a:rPr lang="en-IN" sz="1800" dirty="0"/>
              <a:t>', '</a:t>
            </a:r>
            <a:r>
              <a:rPr lang="en-IN" sz="1800" dirty="0" err="1"/>
              <a:t>Outlet_Location_Type</a:t>
            </a:r>
            <a:r>
              <a:rPr lang="en-IN" sz="1800" dirty="0"/>
              <a:t>’, ‘</a:t>
            </a:r>
            <a:r>
              <a:rPr lang="en-IN" sz="1800" dirty="0" err="1"/>
              <a:t>Outlet_Type</a:t>
            </a:r>
            <a:r>
              <a:rPr lang="en-IN" sz="1800" dirty="0"/>
              <a:t>’</a:t>
            </a:r>
          </a:p>
          <a:p>
            <a:r>
              <a:rPr lang="en-IN" sz="1800" b="1" dirty="0"/>
              <a:t>Numerical data </a:t>
            </a:r>
            <a:r>
              <a:rPr lang="en-IN" sz="1800" dirty="0"/>
              <a:t>- </a:t>
            </a:r>
            <a:r>
              <a:rPr lang="en-IN" sz="1800" dirty="0" err="1"/>
              <a:t>Item_W</a:t>
            </a:r>
            <a:r>
              <a:rPr lang="en-IN" sz="1800" dirty="0"/>
              <a:t>, Item_Type,’</a:t>
            </a:r>
            <a:r>
              <a:rPr lang="en-IN" sz="1800" dirty="0" err="1"/>
              <a:t>Item_Vis</a:t>
            </a:r>
            <a:r>
              <a:rPr lang="en-IN" sz="1800" dirty="0"/>
              <a:t>’</a:t>
            </a:r>
          </a:p>
          <a:p>
            <a:r>
              <a:rPr lang="en-IN" sz="1800" b="1" dirty="0"/>
              <a:t>Dummy Variables </a:t>
            </a:r>
            <a:r>
              <a:rPr lang="en-IN" sz="1800" dirty="0"/>
              <a:t>- </a:t>
            </a:r>
            <a:r>
              <a:rPr lang="en-US" sz="1800" dirty="0"/>
              <a:t>'Item_Type','Outlet_Size','</a:t>
            </a:r>
            <a:r>
              <a:rPr lang="en-US" sz="1800" dirty="0" err="1"/>
              <a:t>Outlet_Location_Type</a:t>
            </a:r>
            <a:r>
              <a:rPr lang="en-US" sz="1800" dirty="0"/>
              <a:t>'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 algn="just">
              <a:buNone/>
            </a:pPr>
            <a:r>
              <a:rPr lang="en-IN" sz="1800" b="1" dirty="0"/>
              <a:t>Important points:</a:t>
            </a:r>
          </a:p>
          <a:p>
            <a:pPr lvl="1" algn="just"/>
            <a:r>
              <a:rPr lang="en-IN" sz="1800" dirty="0"/>
              <a:t>Outliers are treated based on IQR values</a:t>
            </a:r>
          </a:p>
          <a:p>
            <a:pPr lvl="1" algn="just"/>
            <a:r>
              <a:rPr lang="en-IN" sz="1800" dirty="0"/>
              <a:t>Feature Engineering for now didn’t improve the model performance</a:t>
            </a:r>
          </a:p>
          <a:p>
            <a:pPr lvl="1" algn="just"/>
            <a:r>
              <a:rPr lang="en-IN" sz="1800" dirty="0"/>
              <a:t>Feature selection was pretty simple which was based on the raw data</a:t>
            </a:r>
          </a:p>
          <a:p>
            <a:pPr lvl="1" algn="just"/>
            <a:r>
              <a:rPr lang="en-IN" sz="1800" dirty="0"/>
              <a:t>Model Validation was done using train test splitting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1F687-10B4-48FB-818E-7F7C13199649}"/>
              </a:ext>
            </a:extLst>
          </p:cNvPr>
          <p:cNvSpPr/>
          <p:nvPr/>
        </p:nvSpPr>
        <p:spPr>
          <a:xfrm>
            <a:off x="0" y="6755089"/>
            <a:ext cx="12192000" cy="142240"/>
          </a:xfrm>
          <a:prstGeom prst="rect">
            <a:avLst/>
          </a:prstGeom>
          <a:solidFill>
            <a:srgbClr val="EAB716"/>
          </a:solidFill>
          <a:ln w="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7" y="163246"/>
            <a:ext cx="3903876" cy="6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22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075" y="755962"/>
            <a:ext cx="10515600" cy="868652"/>
          </a:xfrm>
        </p:spPr>
        <p:txBody>
          <a:bodyPr/>
          <a:lstStyle/>
          <a:p>
            <a:pPr algn="ctr"/>
            <a:r>
              <a:rPr lang="en-IN" dirty="0"/>
              <a:t>Model Building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4614"/>
            <a:ext cx="10515600" cy="4866385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IN" dirty="0"/>
              <a:t>Models Tried</a:t>
            </a:r>
          </a:p>
          <a:p>
            <a:pPr marL="514350" indent="-514350" algn="just">
              <a:buAutoNum type="arabicPeriod"/>
            </a:pPr>
            <a:r>
              <a:rPr lang="en-IN" b="1" dirty="0" err="1"/>
              <a:t>RandomForestRegressor</a:t>
            </a:r>
            <a:r>
              <a:rPr lang="en-IN" dirty="0"/>
              <a:t> – (</a:t>
            </a:r>
            <a:r>
              <a:rPr lang="en-US" dirty="0" err="1"/>
              <a:t>n_estimators</a:t>
            </a:r>
            <a:r>
              <a:rPr lang="en-US" dirty="0"/>
              <a:t>=500,random_state=1994,colsample_bytree=0.6) – </a:t>
            </a:r>
            <a:r>
              <a:rPr lang="en-US" b="1" dirty="0"/>
              <a:t>1288.73 RMSE</a:t>
            </a:r>
            <a:endParaRPr lang="en-IN" b="1" dirty="0"/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n-IN" b="1" dirty="0" err="1"/>
              <a:t>LightGBM</a:t>
            </a:r>
            <a:r>
              <a:rPr lang="en-IN" dirty="0"/>
              <a:t> – (</a:t>
            </a:r>
            <a:r>
              <a:rPr lang="en-US" dirty="0" err="1"/>
              <a:t>n_estimators</a:t>
            </a:r>
            <a:r>
              <a:rPr lang="en-US" dirty="0"/>
              <a:t>=5000,random_state=1994,learning_rate=0.05,colsample_bytree=0.6,reg_alpha=2) -</a:t>
            </a:r>
            <a:r>
              <a:rPr lang="en-US" b="1" dirty="0"/>
              <a:t>1254.61 RMSE</a:t>
            </a:r>
            <a:endParaRPr lang="en-IN" b="1" dirty="0"/>
          </a:p>
          <a:p>
            <a:pPr marL="514350" indent="-514350" algn="just">
              <a:buAutoNum type="arabicPeriod"/>
            </a:pPr>
            <a:r>
              <a:rPr lang="en-IN" b="1" dirty="0" err="1"/>
              <a:t>Catboost</a:t>
            </a:r>
            <a:r>
              <a:rPr lang="en-IN" dirty="0"/>
              <a:t> – (</a:t>
            </a:r>
            <a:r>
              <a:rPr lang="en-US" dirty="0" err="1"/>
              <a:t>n_estimators</a:t>
            </a:r>
            <a:r>
              <a:rPr lang="en-US" dirty="0"/>
              <a:t>=3000,random_state=1994, </a:t>
            </a:r>
            <a:r>
              <a:rPr lang="en-US" dirty="0" err="1"/>
              <a:t>eval_metric</a:t>
            </a:r>
            <a:r>
              <a:rPr lang="en-US" dirty="0"/>
              <a:t>='RMSE',</a:t>
            </a:r>
            <a:r>
              <a:rPr lang="en-US" dirty="0" err="1"/>
              <a:t>learning_rate</a:t>
            </a:r>
            <a:r>
              <a:rPr lang="en-US" dirty="0"/>
              <a:t>=0.05,random_strength=200, </a:t>
            </a:r>
            <a:r>
              <a:rPr lang="en-US" dirty="0" err="1"/>
              <a:t>bagging_temperature</a:t>
            </a:r>
            <a:r>
              <a:rPr lang="en-US" dirty="0"/>
              <a:t>=0.9, l2_leaf_reg=5, </a:t>
            </a:r>
            <a:r>
              <a:rPr lang="en-US" dirty="0" err="1"/>
              <a:t>one_hot_max_size</a:t>
            </a:r>
            <a:r>
              <a:rPr lang="en-US" dirty="0"/>
              <a:t>=10) – </a:t>
            </a:r>
            <a:r>
              <a:rPr lang="en-US" b="1" dirty="0"/>
              <a:t>1251.08 RMSE</a:t>
            </a:r>
            <a:endParaRPr lang="en-IN" b="1" dirty="0"/>
          </a:p>
          <a:p>
            <a:pPr marL="514350" indent="-514350" algn="just">
              <a:buAutoNum type="arabicPeriod"/>
            </a:pPr>
            <a:endParaRPr lang="en-IN" dirty="0"/>
          </a:p>
          <a:p>
            <a:pPr marL="0" indent="0" algn="just">
              <a:buNone/>
            </a:pPr>
            <a:r>
              <a:rPr lang="en-IN" b="1" dirty="0"/>
              <a:t>Insights</a:t>
            </a:r>
          </a:p>
          <a:p>
            <a:pPr algn="just"/>
            <a:r>
              <a:rPr lang="en-IN" dirty="0"/>
              <a:t> Best Model results – </a:t>
            </a:r>
            <a:r>
              <a:rPr lang="en-IN" b="1" dirty="0" err="1"/>
              <a:t>Catboost</a:t>
            </a:r>
            <a:r>
              <a:rPr lang="en-IN" dirty="0"/>
              <a:t> with </a:t>
            </a:r>
            <a:r>
              <a:rPr lang="en-IN" b="1" dirty="0"/>
              <a:t>10Kfold</a:t>
            </a:r>
          </a:p>
          <a:p>
            <a:pPr algn="just"/>
            <a:r>
              <a:rPr lang="en-IN" dirty="0"/>
              <a:t>Hyperparameter tried few and the best results are recorded</a:t>
            </a:r>
          </a:p>
          <a:p>
            <a:pPr algn="just"/>
            <a:r>
              <a:rPr lang="en-IN" dirty="0"/>
              <a:t>Train RMSE and Test RMSE in sync for public and private LB</a:t>
            </a:r>
          </a:p>
          <a:p>
            <a:pPr algn="just"/>
            <a:r>
              <a:rPr lang="en-IN" dirty="0"/>
              <a:t>Feature Importance recorded</a:t>
            </a:r>
          </a:p>
          <a:p>
            <a:pPr algn="just"/>
            <a:r>
              <a:rPr lang="en-IN" dirty="0"/>
              <a:t>Aggregate Features tried based on Outlet ID, Item ID, didn’t improve the score much</a:t>
            </a:r>
          </a:p>
          <a:p>
            <a:pPr algn="just"/>
            <a:r>
              <a:rPr lang="en-IN" dirty="0"/>
              <a:t>Outlet Year features included which boost the score to an extent.</a:t>
            </a:r>
          </a:p>
          <a:p>
            <a:pPr algn="just"/>
            <a:r>
              <a:rPr lang="en-IN" dirty="0"/>
              <a:t>Simpler Model gave much good score </a:t>
            </a:r>
          </a:p>
          <a:p>
            <a:pPr algn="just"/>
            <a:r>
              <a:rPr lang="en-IN" b="1" dirty="0"/>
              <a:t>Ensemble</a:t>
            </a:r>
            <a:r>
              <a:rPr lang="en-IN" dirty="0"/>
              <a:t> of </a:t>
            </a:r>
            <a:r>
              <a:rPr lang="en-IN" dirty="0" err="1"/>
              <a:t>Catboost</a:t>
            </a:r>
            <a:r>
              <a:rPr lang="en-IN" dirty="0"/>
              <a:t> with different input data massaging provided much better results.</a:t>
            </a:r>
          </a:p>
          <a:p>
            <a:pPr lvl="1" algn="just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1F687-10B4-48FB-818E-7F7C13199649}"/>
              </a:ext>
            </a:extLst>
          </p:cNvPr>
          <p:cNvSpPr/>
          <p:nvPr/>
        </p:nvSpPr>
        <p:spPr>
          <a:xfrm>
            <a:off x="0" y="6755089"/>
            <a:ext cx="12192000" cy="142240"/>
          </a:xfrm>
          <a:prstGeom prst="rect">
            <a:avLst/>
          </a:prstGeom>
          <a:solidFill>
            <a:srgbClr val="EAB716"/>
          </a:solidFill>
          <a:ln w="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7" y="163246"/>
            <a:ext cx="3903876" cy="6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3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309</TotalTime>
  <Words>1136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Office Theme</vt:lpstr>
      <vt:lpstr>Presentation Template</vt:lpstr>
      <vt:lpstr>Data Understanding – Outlet ID Sales</vt:lpstr>
      <vt:lpstr>Sales Outliers based on Outlet ID</vt:lpstr>
      <vt:lpstr>Sales based on Outlet ID</vt:lpstr>
      <vt:lpstr>Outlet Features based on Sales</vt:lpstr>
      <vt:lpstr>PowerPoint Presentation</vt:lpstr>
      <vt:lpstr>Data Analysis – Statistical Tests</vt:lpstr>
      <vt:lpstr>Data Preparation</vt:lpstr>
      <vt:lpstr>Model Building &amp; Evaluation</vt:lpstr>
      <vt:lpstr>Model Building &amp; Evaluation</vt:lpstr>
      <vt:lpstr>Model Explainability Using SHAP</vt:lpstr>
      <vt:lpstr>Results and Recommendations</vt:lpstr>
      <vt:lpstr>Recommendations</vt:lpstr>
      <vt:lpstr>Recommendations – Analytics Dashboard</vt:lpstr>
      <vt:lpstr>Recommendation – Item Based Recommendations</vt:lpstr>
      <vt:lpstr>THANK YOU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Template</dc:title>
  <dc:creator>Vallurupalli Vamsi</dc:creator>
  <cp:lastModifiedBy>Rajat Ranjan</cp:lastModifiedBy>
  <cp:revision>108</cp:revision>
  <dcterms:created xsi:type="dcterms:W3CDTF">2021-10-04T06:25:05Z</dcterms:created>
  <dcterms:modified xsi:type="dcterms:W3CDTF">2021-11-24T15:22:42Z</dcterms:modified>
</cp:coreProperties>
</file>