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57" r:id="rId5"/>
    <p:sldId id="274" r:id="rId6"/>
    <p:sldId id="275" r:id="rId7"/>
    <p:sldId id="258" r:id="rId8"/>
    <p:sldId id="259" r:id="rId9"/>
    <p:sldId id="262" r:id="rId10"/>
    <p:sldId id="273" r:id="rId11"/>
    <p:sldId id="260" r:id="rId12"/>
    <p:sldId id="26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Medium" panose="000006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3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2EB626qLP95ES9KHY+2FnIBo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251"/>
    <a:srgbClr val="3878C7"/>
    <a:srgbClr val="F6C019"/>
    <a:srgbClr val="65587B"/>
    <a:srgbClr val="74A1D8"/>
    <a:srgbClr val="718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83536" autoAdjust="0"/>
  </p:normalViewPr>
  <p:slideViewPr>
    <p:cSldViewPr snapToGrid="0">
      <p:cViewPr>
        <p:scale>
          <a:sx n="79" d="100"/>
          <a:sy n="79" d="100"/>
        </p:scale>
        <p:origin x="499" y="197"/>
      </p:cViewPr>
      <p:guideLst>
        <p:guide pos="4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Carvalho" userId="493fc5cc-c631-4b4b-8891-2f4f2f4cc1df" providerId="ADAL" clId="{8A8C9937-CDBD-4DC2-863C-B7E37FF62E0F}"/>
    <pc:docChg chg="custSel addSld modSld sldOrd">
      <pc:chgData name="Allan Carvalho" userId="493fc5cc-c631-4b4b-8891-2f4f2f4cc1df" providerId="ADAL" clId="{8A8C9937-CDBD-4DC2-863C-B7E37FF62E0F}" dt="2022-01-18T09:32:43.640" v="310" actId="20577"/>
      <pc:docMkLst>
        <pc:docMk/>
      </pc:docMkLst>
      <pc:sldChg chg="modNotesTx">
        <pc:chgData name="Allan Carvalho" userId="493fc5cc-c631-4b4b-8891-2f4f2f4cc1df" providerId="ADAL" clId="{8A8C9937-CDBD-4DC2-863C-B7E37FF62E0F}" dt="2022-01-18T09:32:43.640" v="310" actId="20577"/>
        <pc:sldMkLst>
          <pc:docMk/>
          <pc:sldMk cId="0" sldId="257"/>
        </pc:sldMkLst>
      </pc:sldChg>
      <pc:sldChg chg="modSp mod">
        <pc:chgData name="Allan Carvalho" userId="493fc5cc-c631-4b4b-8891-2f4f2f4cc1df" providerId="ADAL" clId="{8A8C9937-CDBD-4DC2-863C-B7E37FF62E0F}" dt="2022-01-18T09:27:55.168" v="28" actId="1036"/>
        <pc:sldMkLst>
          <pc:docMk/>
          <pc:sldMk cId="0" sldId="258"/>
        </pc:sldMkLst>
        <pc:spChg chg="mod">
          <ac:chgData name="Allan Carvalho" userId="493fc5cc-c631-4b4b-8891-2f4f2f4cc1df" providerId="ADAL" clId="{8A8C9937-CDBD-4DC2-863C-B7E37FF62E0F}" dt="2022-01-18T09:27:31.329" v="18" actId="6549"/>
          <ac:spMkLst>
            <pc:docMk/>
            <pc:sldMk cId="0" sldId="258"/>
            <ac:spMk id="104" creationId="{00000000-0000-0000-0000-000000000000}"/>
          </ac:spMkLst>
        </pc:spChg>
        <pc:cxnChg chg="mod">
          <ac:chgData name="Allan Carvalho" userId="493fc5cc-c631-4b4b-8891-2f4f2f4cc1df" providerId="ADAL" clId="{8A8C9937-CDBD-4DC2-863C-B7E37FF62E0F}" dt="2022-01-18T09:27:55.168" v="28" actId="1036"/>
          <ac:cxnSpMkLst>
            <pc:docMk/>
            <pc:sldMk cId="0" sldId="258"/>
            <ac:cxnSpMk id="105" creationId="{00000000-0000-0000-0000-000000000000}"/>
          </ac:cxnSpMkLst>
        </pc:cxnChg>
      </pc:sldChg>
      <pc:sldChg chg="modSp add mod ord modNotesTx">
        <pc:chgData name="Allan Carvalho" userId="493fc5cc-c631-4b4b-8891-2f4f2f4cc1df" providerId="ADAL" clId="{8A8C9937-CDBD-4DC2-863C-B7E37FF62E0F}" dt="2022-01-18T09:32:22.106" v="227" actId="20577"/>
        <pc:sldMkLst>
          <pc:docMk/>
          <pc:sldMk cId="1069176415" sldId="262"/>
        </pc:sldMkLst>
        <pc:spChg chg="mod">
          <ac:chgData name="Allan Carvalho" userId="493fc5cc-c631-4b4b-8891-2f4f2f4cc1df" providerId="ADAL" clId="{8A8C9937-CDBD-4DC2-863C-B7E37FF62E0F}" dt="2022-01-18T09:29:59.650" v="154" actId="6549"/>
          <ac:spMkLst>
            <pc:docMk/>
            <pc:sldMk cId="1069176415" sldId="262"/>
            <ac:spMk id="133" creationId="{00000000-0000-0000-0000-000000000000}"/>
          </ac:spMkLst>
        </pc:spChg>
        <pc:cxnChg chg="mod">
          <ac:chgData name="Allan Carvalho" userId="493fc5cc-c631-4b4b-8891-2f4f2f4cc1df" providerId="ADAL" clId="{8A8C9937-CDBD-4DC2-863C-B7E37FF62E0F}" dt="2022-01-18T09:30:08.975" v="155" actId="14100"/>
          <ac:cxnSpMkLst>
            <pc:docMk/>
            <pc:sldMk cId="1069176415" sldId="262"/>
            <ac:cxnSpMk id="132" creationId="{00000000-0000-0000-0000-00000000000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atRanjan\Desktop\Hackathons\MH\Wipro\trai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Solar Irradiance at Day Level taken from 5th April 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Clearsky DHI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12</c:v>
                </c:pt>
                <c:pt idx="24">
                  <c:v>45</c:v>
                </c:pt>
                <c:pt idx="25">
                  <c:v>67</c:v>
                </c:pt>
                <c:pt idx="26">
                  <c:v>79</c:v>
                </c:pt>
                <c:pt idx="27">
                  <c:v>91</c:v>
                </c:pt>
                <c:pt idx="28">
                  <c:v>98</c:v>
                </c:pt>
                <c:pt idx="29">
                  <c:v>105</c:v>
                </c:pt>
                <c:pt idx="30">
                  <c:v>110</c:v>
                </c:pt>
                <c:pt idx="31">
                  <c:v>114</c:v>
                </c:pt>
                <c:pt idx="32">
                  <c:v>117</c:v>
                </c:pt>
                <c:pt idx="33">
                  <c:v>119</c:v>
                </c:pt>
                <c:pt idx="34">
                  <c:v>121</c:v>
                </c:pt>
                <c:pt idx="35">
                  <c:v>122</c:v>
                </c:pt>
                <c:pt idx="36">
                  <c:v>119</c:v>
                </c:pt>
                <c:pt idx="37">
                  <c:v>118</c:v>
                </c:pt>
                <c:pt idx="38">
                  <c:v>117</c:v>
                </c:pt>
                <c:pt idx="39">
                  <c:v>114</c:v>
                </c:pt>
                <c:pt idx="40">
                  <c:v>111</c:v>
                </c:pt>
                <c:pt idx="41">
                  <c:v>106</c:v>
                </c:pt>
                <c:pt idx="42">
                  <c:v>101</c:v>
                </c:pt>
                <c:pt idx="43">
                  <c:v>93</c:v>
                </c:pt>
                <c:pt idx="44">
                  <c:v>84</c:v>
                </c:pt>
                <c:pt idx="45">
                  <c:v>72</c:v>
                </c:pt>
                <c:pt idx="46">
                  <c:v>55</c:v>
                </c:pt>
                <c:pt idx="47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A9-4F40-9699-DBE8ED0BC99F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Clearsky DNI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69</c:v>
                </c:pt>
                <c:pt idx="24">
                  <c:v>380</c:v>
                </c:pt>
                <c:pt idx="25">
                  <c:v>570</c:v>
                </c:pt>
                <c:pt idx="26">
                  <c:v>711</c:v>
                </c:pt>
                <c:pt idx="27">
                  <c:v>792</c:v>
                </c:pt>
                <c:pt idx="28">
                  <c:v>855</c:v>
                </c:pt>
                <c:pt idx="29">
                  <c:v>895</c:v>
                </c:pt>
                <c:pt idx="30">
                  <c:v>926</c:v>
                </c:pt>
                <c:pt idx="31">
                  <c:v>946</c:v>
                </c:pt>
                <c:pt idx="32">
                  <c:v>961</c:v>
                </c:pt>
                <c:pt idx="33">
                  <c:v>969</c:v>
                </c:pt>
                <c:pt idx="34">
                  <c:v>973</c:v>
                </c:pt>
                <c:pt idx="35">
                  <c:v>974</c:v>
                </c:pt>
                <c:pt idx="36">
                  <c:v>975</c:v>
                </c:pt>
                <c:pt idx="37">
                  <c:v>968</c:v>
                </c:pt>
                <c:pt idx="38">
                  <c:v>956</c:v>
                </c:pt>
                <c:pt idx="39">
                  <c:v>941</c:v>
                </c:pt>
                <c:pt idx="40">
                  <c:v>920</c:v>
                </c:pt>
                <c:pt idx="41">
                  <c:v>894</c:v>
                </c:pt>
                <c:pt idx="42">
                  <c:v>858</c:v>
                </c:pt>
                <c:pt idx="43">
                  <c:v>811</c:v>
                </c:pt>
                <c:pt idx="44">
                  <c:v>746</c:v>
                </c:pt>
                <c:pt idx="45">
                  <c:v>653</c:v>
                </c:pt>
                <c:pt idx="46">
                  <c:v>511</c:v>
                </c:pt>
                <c:pt idx="47">
                  <c:v>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A9-4F40-9699-DBE8ED0BC99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Clearsky GHI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14</c:v>
                </c:pt>
                <c:pt idx="24">
                  <c:v>98</c:v>
                </c:pt>
                <c:pt idx="25">
                  <c:v>209</c:v>
                </c:pt>
                <c:pt idx="26">
                  <c:v>331</c:v>
                </c:pt>
                <c:pt idx="27">
                  <c:v>451</c:v>
                </c:pt>
                <c:pt idx="28">
                  <c:v>568</c:v>
                </c:pt>
                <c:pt idx="29">
                  <c:v>673</c:v>
                </c:pt>
                <c:pt idx="30">
                  <c:v>768</c:v>
                </c:pt>
                <c:pt idx="31">
                  <c:v>847</c:v>
                </c:pt>
                <c:pt idx="32">
                  <c:v>912</c:v>
                </c:pt>
                <c:pt idx="33">
                  <c:v>960</c:v>
                </c:pt>
                <c:pt idx="34">
                  <c:v>989</c:v>
                </c:pt>
                <c:pt idx="35">
                  <c:v>1001</c:v>
                </c:pt>
                <c:pt idx="36">
                  <c:v>996</c:v>
                </c:pt>
                <c:pt idx="37">
                  <c:v>972</c:v>
                </c:pt>
                <c:pt idx="38">
                  <c:v>930</c:v>
                </c:pt>
                <c:pt idx="39">
                  <c:v>872</c:v>
                </c:pt>
                <c:pt idx="40">
                  <c:v>798</c:v>
                </c:pt>
                <c:pt idx="41">
                  <c:v>711</c:v>
                </c:pt>
                <c:pt idx="42">
                  <c:v>612</c:v>
                </c:pt>
                <c:pt idx="43">
                  <c:v>504</c:v>
                </c:pt>
                <c:pt idx="44">
                  <c:v>389</c:v>
                </c:pt>
                <c:pt idx="45">
                  <c:v>272</c:v>
                </c:pt>
                <c:pt idx="46">
                  <c:v>157</c:v>
                </c:pt>
                <c:pt idx="47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A9-4F40-9699-DBE8ED0BC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0485840"/>
        <c:axId val="1810486672"/>
      </c:lineChart>
      <c:catAx>
        <c:axId val="1810485840"/>
        <c:scaling>
          <c:orientation val="minMax"/>
        </c:scaling>
        <c:delete val="1"/>
        <c:axPos val="b"/>
        <c:majorTickMark val="none"/>
        <c:minorTickMark val="none"/>
        <c:tickLblPos val="nextTo"/>
        <c:crossAx val="1810486672"/>
        <c:crosses val="autoZero"/>
        <c:auto val="1"/>
        <c:lblAlgn val="ctr"/>
        <c:lblOffset val="100"/>
        <c:noMultiLvlLbl val="0"/>
      </c:catAx>
      <c:valAx>
        <c:axId val="18104866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w/m2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48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9DAC9-A160-4115-A931-A6B9283F251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8F021-6049-4BFF-8382-B686E879CFAF}">
      <dgm:prSet phldrT="[Text]" custT="1"/>
      <dgm:spPr>
        <a:solidFill>
          <a:srgbClr val="3878C7"/>
        </a:solidFill>
        <a:effectLst>
          <a:softEdge rad="63500"/>
        </a:effectLst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rPr>
            <a:t>Problem Understanding</a:t>
          </a:r>
        </a:p>
      </dgm:t>
    </dgm:pt>
    <dgm:pt modelId="{1CE5C83E-44DB-413D-877E-87B12E572B07}" type="parTrans" cxnId="{7709C8F6-C974-465E-9BF3-038AA9A5FA50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39E451D-F7FE-41C1-931A-6460D9E4FEB4}" type="sibTrans" cxnId="{7709C8F6-C974-465E-9BF3-038AA9A5FA50}">
      <dgm:prSet/>
      <dgm:spPr>
        <a:solidFill>
          <a:srgbClr val="3878C7"/>
        </a:solidFill>
        <a:ln>
          <a:solidFill>
            <a:schemeClr val="accent1"/>
          </a:solidFill>
        </a:ln>
      </dgm:spPr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D1E3CE0-5664-4639-996A-0331E7BEE4A3}">
      <dgm:prSet phldrT="[Text]" custT="1"/>
      <dgm:spPr>
        <a:solidFill>
          <a:srgbClr val="3878C7"/>
        </a:solidFill>
        <a:effectLst>
          <a:softEdge rad="63500"/>
        </a:effectLst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rPr>
            <a:t>Data Understanding</a:t>
          </a:r>
        </a:p>
      </dgm:t>
    </dgm:pt>
    <dgm:pt modelId="{355CF324-184F-4C1D-A3C4-A88E60712D07}" type="parTrans" cxnId="{7D746C3D-7A8D-4EC1-A280-1C8909897F5C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813DC7FC-42CC-48AB-AF0D-E3F256392A5B}" type="sibTrans" cxnId="{7D746C3D-7A8D-4EC1-A280-1C8909897F5C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2180956-5876-44F7-B2EF-3BF14A048150}">
      <dgm:prSet phldrT="[Text]" custT="1"/>
      <dgm:spPr>
        <a:solidFill>
          <a:srgbClr val="3878C7"/>
        </a:solidFill>
        <a:effectLst>
          <a:softEdge rad="63500"/>
        </a:effectLst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rPr>
            <a:t>Data Pre-Processing</a:t>
          </a:r>
        </a:p>
      </dgm:t>
    </dgm:pt>
    <dgm:pt modelId="{5B95AD3C-F08C-4949-B47C-1AA542C3CC64}" type="parTrans" cxnId="{D46723F7-BD6D-45F6-B2C0-D0760CA36D4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644E203-11F8-4899-8A8E-36BCE726FDCE}" type="sibTrans" cxnId="{D46723F7-BD6D-45F6-B2C0-D0760CA36D4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D150AEA-7782-44A9-B524-A862675ED024}">
      <dgm:prSet phldrT="[Text]" custT="1"/>
      <dgm:spPr>
        <a:solidFill>
          <a:srgbClr val="3878C7"/>
        </a:solidFill>
        <a:effectLst>
          <a:softEdge rad="63500"/>
        </a:effectLst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rPr>
            <a:t>Application of Learnings</a:t>
          </a:r>
        </a:p>
      </dgm:t>
    </dgm:pt>
    <dgm:pt modelId="{FD5E98C8-5AD3-4E5D-AA45-3FF7633BFC31}" type="parTrans" cxnId="{3D897B28-20A0-4F72-9BD2-D08EBCF6D198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89978D49-DB72-4061-A931-9822E5276269}" type="sibTrans" cxnId="{3D897B28-20A0-4F72-9BD2-D08EBCF6D198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9FE15177-F7BE-4316-BEDF-2151EDCB0731}">
      <dgm:prSet phldrT="[Text]" custT="1"/>
      <dgm:spPr>
        <a:solidFill>
          <a:srgbClr val="3878C7"/>
        </a:solidFill>
        <a:effectLst>
          <a:softEdge rad="63500"/>
        </a:effectLst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rPr>
            <a:t>Model Building &amp; Evaluation</a:t>
          </a:r>
        </a:p>
      </dgm:t>
    </dgm:pt>
    <dgm:pt modelId="{3448D698-468E-493F-9F86-070B8512AC84}" type="parTrans" cxnId="{9875C9D3-1668-46A5-9E9B-38CF0241527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B1F839E-B08A-4270-98AA-31D8657D1356}" type="sibTrans" cxnId="{9875C9D3-1668-46A5-9E9B-38CF0241527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2D03FDF-0684-45AA-B31D-C16515672757}" type="pres">
      <dgm:prSet presAssocID="{94D9DAC9-A160-4115-A931-A6B9283F2511}" presName="Name0" presStyleCnt="0">
        <dgm:presLayoutVars>
          <dgm:chMax val="7"/>
          <dgm:chPref val="7"/>
          <dgm:dir/>
        </dgm:presLayoutVars>
      </dgm:prSet>
      <dgm:spPr/>
    </dgm:pt>
    <dgm:pt modelId="{B18EDA6C-9952-4887-981C-F03F65D8E231}" type="pres">
      <dgm:prSet presAssocID="{94D9DAC9-A160-4115-A931-A6B9283F2511}" presName="Name1" presStyleCnt="0"/>
      <dgm:spPr/>
    </dgm:pt>
    <dgm:pt modelId="{4BE0370E-9F7F-44DC-A178-C10E9AAAA075}" type="pres">
      <dgm:prSet presAssocID="{94D9DAC9-A160-4115-A931-A6B9283F2511}" presName="cycle" presStyleCnt="0"/>
      <dgm:spPr/>
    </dgm:pt>
    <dgm:pt modelId="{32F6CBEB-8DE5-4873-81D0-4C3A166776C8}" type="pres">
      <dgm:prSet presAssocID="{94D9DAC9-A160-4115-A931-A6B9283F2511}" presName="srcNode" presStyleLbl="node1" presStyleIdx="0" presStyleCnt="5"/>
      <dgm:spPr/>
    </dgm:pt>
    <dgm:pt modelId="{30C5BE01-793A-48E4-A029-B74F93C474FA}" type="pres">
      <dgm:prSet presAssocID="{94D9DAC9-A160-4115-A931-A6B9283F2511}" presName="conn" presStyleLbl="parChTrans1D2" presStyleIdx="0" presStyleCnt="1"/>
      <dgm:spPr/>
    </dgm:pt>
    <dgm:pt modelId="{8B8BD0B0-933F-42FF-9A98-00026225FA2C}" type="pres">
      <dgm:prSet presAssocID="{94D9DAC9-A160-4115-A931-A6B9283F2511}" presName="extraNode" presStyleLbl="node1" presStyleIdx="0" presStyleCnt="5"/>
      <dgm:spPr/>
    </dgm:pt>
    <dgm:pt modelId="{D6E9F4D5-A4EB-45D6-A01E-E37E4874EE1B}" type="pres">
      <dgm:prSet presAssocID="{94D9DAC9-A160-4115-A931-A6B9283F2511}" presName="dstNode" presStyleLbl="node1" presStyleIdx="0" presStyleCnt="5"/>
      <dgm:spPr/>
    </dgm:pt>
    <dgm:pt modelId="{A50B419D-E05E-4EC9-87FD-A7A4CD6C50C8}" type="pres">
      <dgm:prSet presAssocID="{F058F021-6049-4BFF-8382-B686E879CFAF}" presName="text_1" presStyleLbl="node1" presStyleIdx="0" presStyleCnt="5">
        <dgm:presLayoutVars>
          <dgm:bulletEnabled val="1"/>
        </dgm:presLayoutVars>
      </dgm:prSet>
      <dgm:spPr/>
    </dgm:pt>
    <dgm:pt modelId="{6E09B077-E269-490B-B87F-E3F2A2F54029}" type="pres">
      <dgm:prSet presAssocID="{F058F021-6049-4BFF-8382-B686E879CFAF}" presName="accent_1" presStyleCnt="0"/>
      <dgm:spPr/>
    </dgm:pt>
    <dgm:pt modelId="{1A1DA87D-E54E-4697-B909-39EE06AB7B6F}" type="pres">
      <dgm:prSet presAssocID="{F058F021-6049-4BFF-8382-B686E879CFAF}" presName="accentRepeatNode" presStyleLbl="solidFgAcc1" presStyleIdx="0" presStyleCnt="5"/>
      <dgm:spPr>
        <a:solidFill>
          <a:srgbClr val="3878C7"/>
        </a:solidFill>
        <a:ln>
          <a:solidFill>
            <a:schemeClr val="bg1"/>
          </a:solidFill>
        </a:ln>
      </dgm:spPr>
    </dgm:pt>
    <dgm:pt modelId="{FBA33C08-3585-458B-B56C-A45E2CD23B3D}" type="pres">
      <dgm:prSet presAssocID="{FD1E3CE0-5664-4639-996A-0331E7BEE4A3}" presName="text_2" presStyleLbl="node1" presStyleIdx="1" presStyleCnt="5">
        <dgm:presLayoutVars>
          <dgm:bulletEnabled val="1"/>
        </dgm:presLayoutVars>
      </dgm:prSet>
      <dgm:spPr/>
    </dgm:pt>
    <dgm:pt modelId="{2C6FD001-2AA4-4618-926A-04A59F5F9606}" type="pres">
      <dgm:prSet presAssocID="{FD1E3CE0-5664-4639-996A-0331E7BEE4A3}" presName="accent_2" presStyleCnt="0"/>
      <dgm:spPr/>
    </dgm:pt>
    <dgm:pt modelId="{F2B6F446-E0C5-42DE-A1E8-9F88E1C29B61}" type="pres">
      <dgm:prSet presAssocID="{FD1E3CE0-5664-4639-996A-0331E7BEE4A3}" presName="accentRepeatNode" presStyleLbl="solidFgAcc1" presStyleIdx="1" presStyleCnt="5"/>
      <dgm:spPr>
        <a:solidFill>
          <a:srgbClr val="3878C7"/>
        </a:solidFill>
        <a:ln>
          <a:solidFill>
            <a:schemeClr val="bg1"/>
          </a:solidFill>
        </a:ln>
      </dgm:spPr>
    </dgm:pt>
    <dgm:pt modelId="{C579FCD5-1873-49C8-8D10-318F8CA4DA66}" type="pres">
      <dgm:prSet presAssocID="{B2180956-5876-44F7-B2EF-3BF14A048150}" presName="text_3" presStyleLbl="node1" presStyleIdx="2" presStyleCnt="5">
        <dgm:presLayoutVars>
          <dgm:bulletEnabled val="1"/>
        </dgm:presLayoutVars>
      </dgm:prSet>
      <dgm:spPr/>
    </dgm:pt>
    <dgm:pt modelId="{86138613-88EB-439F-9BC2-C23165188EDD}" type="pres">
      <dgm:prSet presAssocID="{B2180956-5876-44F7-B2EF-3BF14A048150}" presName="accent_3" presStyleCnt="0"/>
      <dgm:spPr/>
    </dgm:pt>
    <dgm:pt modelId="{5713E7CC-3056-40E1-9276-AC25C9793643}" type="pres">
      <dgm:prSet presAssocID="{B2180956-5876-44F7-B2EF-3BF14A048150}" presName="accentRepeatNode" presStyleLbl="solidFgAcc1" presStyleIdx="2" presStyleCnt="5"/>
      <dgm:spPr>
        <a:solidFill>
          <a:srgbClr val="3878C7"/>
        </a:solidFill>
        <a:ln>
          <a:solidFill>
            <a:schemeClr val="bg1"/>
          </a:solidFill>
        </a:ln>
      </dgm:spPr>
    </dgm:pt>
    <dgm:pt modelId="{5954045C-B770-422F-803B-B8CB9A794FC6}" type="pres">
      <dgm:prSet presAssocID="{9FE15177-F7BE-4316-BEDF-2151EDCB0731}" presName="text_4" presStyleLbl="node1" presStyleIdx="3" presStyleCnt="5">
        <dgm:presLayoutVars>
          <dgm:bulletEnabled val="1"/>
        </dgm:presLayoutVars>
      </dgm:prSet>
      <dgm:spPr/>
    </dgm:pt>
    <dgm:pt modelId="{F6804DC6-F7A3-4241-9532-2673DA2194D3}" type="pres">
      <dgm:prSet presAssocID="{9FE15177-F7BE-4316-BEDF-2151EDCB0731}" presName="accent_4" presStyleCnt="0"/>
      <dgm:spPr/>
    </dgm:pt>
    <dgm:pt modelId="{24A8D654-DE83-47A8-B9F0-AA87EBC44B6D}" type="pres">
      <dgm:prSet presAssocID="{9FE15177-F7BE-4316-BEDF-2151EDCB0731}" presName="accentRepeatNode" presStyleLbl="solidFgAcc1" presStyleIdx="3" presStyleCnt="5"/>
      <dgm:spPr>
        <a:solidFill>
          <a:srgbClr val="3878C7"/>
        </a:solidFill>
        <a:ln>
          <a:solidFill>
            <a:schemeClr val="bg1"/>
          </a:solidFill>
        </a:ln>
      </dgm:spPr>
    </dgm:pt>
    <dgm:pt modelId="{42B70D87-643F-401A-9C64-48C6ACF9B148}" type="pres">
      <dgm:prSet presAssocID="{BD150AEA-7782-44A9-B524-A862675ED024}" presName="text_5" presStyleLbl="node1" presStyleIdx="4" presStyleCnt="5">
        <dgm:presLayoutVars>
          <dgm:bulletEnabled val="1"/>
        </dgm:presLayoutVars>
      </dgm:prSet>
      <dgm:spPr/>
    </dgm:pt>
    <dgm:pt modelId="{47AA90D2-25E4-49AA-829D-28939349E8DE}" type="pres">
      <dgm:prSet presAssocID="{BD150AEA-7782-44A9-B524-A862675ED024}" presName="accent_5" presStyleCnt="0"/>
      <dgm:spPr/>
    </dgm:pt>
    <dgm:pt modelId="{5E853AF7-3FE0-4BD7-A621-A00EF44F7991}" type="pres">
      <dgm:prSet presAssocID="{BD150AEA-7782-44A9-B524-A862675ED024}" presName="accentRepeatNode" presStyleLbl="solidFgAcc1" presStyleIdx="4" presStyleCnt="5"/>
      <dgm:spPr>
        <a:solidFill>
          <a:srgbClr val="3878C7"/>
        </a:solidFill>
        <a:ln>
          <a:solidFill>
            <a:schemeClr val="bg1"/>
          </a:solidFill>
        </a:ln>
      </dgm:spPr>
    </dgm:pt>
  </dgm:ptLst>
  <dgm:cxnLst>
    <dgm:cxn modelId="{C9FDCA03-7D21-434F-92CC-E9AB351A91A2}" type="presOf" srcId="{BD150AEA-7782-44A9-B524-A862675ED024}" destId="{42B70D87-643F-401A-9C64-48C6ACF9B148}" srcOrd="0" destOrd="0" presId="urn:microsoft.com/office/officeart/2008/layout/VerticalCurvedList"/>
    <dgm:cxn modelId="{1FF2CF1B-DE1D-4698-8779-C8E88D2CD7FA}" type="presOf" srcId="{F058F021-6049-4BFF-8382-B686E879CFAF}" destId="{A50B419D-E05E-4EC9-87FD-A7A4CD6C50C8}" srcOrd="0" destOrd="0" presId="urn:microsoft.com/office/officeart/2008/layout/VerticalCurvedList"/>
    <dgm:cxn modelId="{3916D51B-513F-464A-A05C-E2713CD16B1B}" type="presOf" srcId="{739E451D-F7FE-41C1-931A-6460D9E4FEB4}" destId="{30C5BE01-793A-48E4-A029-B74F93C474FA}" srcOrd="0" destOrd="0" presId="urn:microsoft.com/office/officeart/2008/layout/VerticalCurvedList"/>
    <dgm:cxn modelId="{3D897B28-20A0-4F72-9BD2-D08EBCF6D198}" srcId="{94D9DAC9-A160-4115-A931-A6B9283F2511}" destId="{BD150AEA-7782-44A9-B524-A862675ED024}" srcOrd="4" destOrd="0" parTransId="{FD5E98C8-5AD3-4E5D-AA45-3FF7633BFC31}" sibTransId="{89978D49-DB72-4061-A931-9822E5276269}"/>
    <dgm:cxn modelId="{7D746C3D-7A8D-4EC1-A280-1C8909897F5C}" srcId="{94D9DAC9-A160-4115-A931-A6B9283F2511}" destId="{FD1E3CE0-5664-4639-996A-0331E7BEE4A3}" srcOrd="1" destOrd="0" parTransId="{355CF324-184F-4C1D-A3C4-A88E60712D07}" sibTransId="{813DC7FC-42CC-48AB-AF0D-E3F256392A5B}"/>
    <dgm:cxn modelId="{532B8873-0101-488D-B749-9E6963CB27F1}" type="presOf" srcId="{B2180956-5876-44F7-B2EF-3BF14A048150}" destId="{C579FCD5-1873-49C8-8D10-318F8CA4DA66}" srcOrd="0" destOrd="0" presId="urn:microsoft.com/office/officeart/2008/layout/VerticalCurvedList"/>
    <dgm:cxn modelId="{C9F7EC9C-E28C-4AEE-B85D-C0C7972BE299}" type="presOf" srcId="{9FE15177-F7BE-4316-BEDF-2151EDCB0731}" destId="{5954045C-B770-422F-803B-B8CB9A794FC6}" srcOrd="0" destOrd="0" presId="urn:microsoft.com/office/officeart/2008/layout/VerticalCurvedList"/>
    <dgm:cxn modelId="{9875C9D3-1668-46A5-9E9B-38CF02415271}" srcId="{94D9DAC9-A160-4115-A931-A6B9283F2511}" destId="{9FE15177-F7BE-4316-BEDF-2151EDCB0731}" srcOrd="3" destOrd="0" parTransId="{3448D698-468E-493F-9F86-070B8512AC84}" sibTransId="{1B1F839E-B08A-4270-98AA-31D8657D1356}"/>
    <dgm:cxn modelId="{A3FD86F3-F0D7-4357-B893-8E0C9AB1B9A2}" type="presOf" srcId="{94D9DAC9-A160-4115-A931-A6B9283F2511}" destId="{72D03FDF-0684-45AA-B31D-C16515672757}" srcOrd="0" destOrd="0" presId="urn:microsoft.com/office/officeart/2008/layout/VerticalCurvedList"/>
    <dgm:cxn modelId="{7709C8F6-C974-465E-9BF3-038AA9A5FA50}" srcId="{94D9DAC9-A160-4115-A931-A6B9283F2511}" destId="{F058F021-6049-4BFF-8382-B686E879CFAF}" srcOrd="0" destOrd="0" parTransId="{1CE5C83E-44DB-413D-877E-87B12E572B07}" sibTransId="{739E451D-F7FE-41C1-931A-6460D9E4FEB4}"/>
    <dgm:cxn modelId="{D46723F7-BD6D-45F6-B2C0-D0760CA36D41}" srcId="{94D9DAC9-A160-4115-A931-A6B9283F2511}" destId="{B2180956-5876-44F7-B2EF-3BF14A048150}" srcOrd="2" destOrd="0" parTransId="{5B95AD3C-F08C-4949-B47C-1AA542C3CC64}" sibTransId="{B644E203-11F8-4899-8A8E-36BCE726FDCE}"/>
    <dgm:cxn modelId="{1B6CCFF9-5835-46F2-A603-8D296B24B1BB}" type="presOf" srcId="{FD1E3CE0-5664-4639-996A-0331E7BEE4A3}" destId="{FBA33C08-3585-458B-B56C-A45E2CD23B3D}" srcOrd="0" destOrd="0" presId="urn:microsoft.com/office/officeart/2008/layout/VerticalCurvedList"/>
    <dgm:cxn modelId="{2DF6543D-1CFE-4536-A9BA-EA0052DAAC4B}" type="presParOf" srcId="{72D03FDF-0684-45AA-B31D-C16515672757}" destId="{B18EDA6C-9952-4887-981C-F03F65D8E231}" srcOrd="0" destOrd="0" presId="urn:microsoft.com/office/officeart/2008/layout/VerticalCurvedList"/>
    <dgm:cxn modelId="{64A91100-8A9C-4014-9059-CF947D7A3210}" type="presParOf" srcId="{B18EDA6C-9952-4887-981C-F03F65D8E231}" destId="{4BE0370E-9F7F-44DC-A178-C10E9AAAA075}" srcOrd="0" destOrd="0" presId="urn:microsoft.com/office/officeart/2008/layout/VerticalCurvedList"/>
    <dgm:cxn modelId="{B1E19DAF-8817-4566-9B17-35331BE4D368}" type="presParOf" srcId="{4BE0370E-9F7F-44DC-A178-C10E9AAAA075}" destId="{32F6CBEB-8DE5-4873-81D0-4C3A166776C8}" srcOrd="0" destOrd="0" presId="urn:microsoft.com/office/officeart/2008/layout/VerticalCurvedList"/>
    <dgm:cxn modelId="{945901F5-595A-4F37-9143-F0CEBCF83187}" type="presParOf" srcId="{4BE0370E-9F7F-44DC-A178-C10E9AAAA075}" destId="{30C5BE01-793A-48E4-A029-B74F93C474FA}" srcOrd="1" destOrd="0" presId="urn:microsoft.com/office/officeart/2008/layout/VerticalCurvedList"/>
    <dgm:cxn modelId="{E5FD7B49-3254-4710-B112-FB46895914F0}" type="presParOf" srcId="{4BE0370E-9F7F-44DC-A178-C10E9AAAA075}" destId="{8B8BD0B0-933F-42FF-9A98-00026225FA2C}" srcOrd="2" destOrd="0" presId="urn:microsoft.com/office/officeart/2008/layout/VerticalCurvedList"/>
    <dgm:cxn modelId="{261F2AE7-D7B7-43E2-9308-1DFED480700D}" type="presParOf" srcId="{4BE0370E-9F7F-44DC-A178-C10E9AAAA075}" destId="{D6E9F4D5-A4EB-45D6-A01E-E37E4874EE1B}" srcOrd="3" destOrd="0" presId="urn:microsoft.com/office/officeart/2008/layout/VerticalCurvedList"/>
    <dgm:cxn modelId="{9D81397F-551F-4E45-B8E3-6F94C259215C}" type="presParOf" srcId="{B18EDA6C-9952-4887-981C-F03F65D8E231}" destId="{A50B419D-E05E-4EC9-87FD-A7A4CD6C50C8}" srcOrd="1" destOrd="0" presId="urn:microsoft.com/office/officeart/2008/layout/VerticalCurvedList"/>
    <dgm:cxn modelId="{6FD98DB7-55FF-4939-A58A-6E9AB1607DA3}" type="presParOf" srcId="{B18EDA6C-9952-4887-981C-F03F65D8E231}" destId="{6E09B077-E269-490B-B87F-E3F2A2F54029}" srcOrd="2" destOrd="0" presId="urn:microsoft.com/office/officeart/2008/layout/VerticalCurvedList"/>
    <dgm:cxn modelId="{4B98B80B-9429-4FE0-99D2-2493E4044788}" type="presParOf" srcId="{6E09B077-E269-490B-B87F-E3F2A2F54029}" destId="{1A1DA87D-E54E-4697-B909-39EE06AB7B6F}" srcOrd="0" destOrd="0" presId="urn:microsoft.com/office/officeart/2008/layout/VerticalCurvedList"/>
    <dgm:cxn modelId="{1ACBC346-EA16-4F10-85AB-B342FC2B512E}" type="presParOf" srcId="{B18EDA6C-9952-4887-981C-F03F65D8E231}" destId="{FBA33C08-3585-458B-B56C-A45E2CD23B3D}" srcOrd="3" destOrd="0" presId="urn:microsoft.com/office/officeart/2008/layout/VerticalCurvedList"/>
    <dgm:cxn modelId="{4F5D9110-11FB-409A-80BD-4DA61688DED1}" type="presParOf" srcId="{B18EDA6C-9952-4887-981C-F03F65D8E231}" destId="{2C6FD001-2AA4-4618-926A-04A59F5F9606}" srcOrd="4" destOrd="0" presId="urn:microsoft.com/office/officeart/2008/layout/VerticalCurvedList"/>
    <dgm:cxn modelId="{3D0B2C54-5B46-4369-A624-75A1E68E8FBE}" type="presParOf" srcId="{2C6FD001-2AA4-4618-926A-04A59F5F9606}" destId="{F2B6F446-E0C5-42DE-A1E8-9F88E1C29B61}" srcOrd="0" destOrd="0" presId="urn:microsoft.com/office/officeart/2008/layout/VerticalCurvedList"/>
    <dgm:cxn modelId="{9426E5F6-6843-47DB-8321-0D20A3B6BE85}" type="presParOf" srcId="{B18EDA6C-9952-4887-981C-F03F65D8E231}" destId="{C579FCD5-1873-49C8-8D10-318F8CA4DA66}" srcOrd="5" destOrd="0" presId="urn:microsoft.com/office/officeart/2008/layout/VerticalCurvedList"/>
    <dgm:cxn modelId="{F516AEC1-838C-425F-98C4-12131EDCA6BC}" type="presParOf" srcId="{B18EDA6C-9952-4887-981C-F03F65D8E231}" destId="{86138613-88EB-439F-9BC2-C23165188EDD}" srcOrd="6" destOrd="0" presId="urn:microsoft.com/office/officeart/2008/layout/VerticalCurvedList"/>
    <dgm:cxn modelId="{82710120-068B-420C-B9B0-45464006C186}" type="presParOf" srcId="{86138613-88EB-439F-9BC2-C23165188EDD}" destId="{5713E7CC-3056-40E1-9276-AC25C9793643}" srcOrd="0" destOrd="0" presId="urn:microsoft.com/office/officeart/2008/layout/VerticalCurvedList"/>
    <dgm:cxn modelId="{9A8D9161-7456-41D4-9AC3-534FF96E37D5}" type="presParOf" srcId="{B18EDA6C-9952-4887-981C-F03F65D8E231}" destId="{5954045C-B770-422F-803B-B8CB9A794FC6}" srcOrd="7" destOrd="0" presId="urn:microsoft.com/office/officeart/2008/layout/VerticalCurvedList"/>
    <dgm:cxn modelId="{8EA28AD7-74B5-4E54-A19B-0A930CA387EB}" type="presParOf" srcId="{B18EDA6C-9952-4887-981C-F03F65D8E231}" destId="{F6804DC6-F7A3-4241-9532-2673DA2194D3}" srcOrd="8" destOrd="0" presId="urn:microsoft.com/office/officeart/2008/layout/VerticalCurvedList"/>
    <dgm:cxn modelId="{19010134-696C-4142-8B27-13E58A2F307F}" type="presParOf" srcId="{F6804DC6-F7A3-4241-9532-2673DA2194D3}" destId="{24A8D654-DE83-47A8-B9F0-AA87EBC44B6D}" srcOrd="0" destOrd="0" presId="urn:microsoft.com/office/officeart/2008/layout/VerticalCurvedList"/>
    <dgm:cxn modelId="{81D23F64-1BE0-4009-8D1F-E9D6CB619C19}" type="presParOf" srcId="{B18EDA6C-9952-4887-981C-F03F65D8E231}" destId="{42B70D87-643F-401A-9C64-48C6ACF9B148}" srcOrd="9" destOrd="0" presId="urn:microsoft.com/office/officeart/2008/layout/VerticalCurvedList"/>
    <dgm:cxn modelId="{89D49738-2F67-490B-9909-D084C257882E}" type="presParOf" srcId="{B18EDA6C-9952-4887-981C-F03F65D8E231}" destId="{47AA90D2-25E4-49AA-829D-28939349E8DE}" srcOrd="10" destOrd="0" presId="urn:microsoft.com/office/officeart/2008/layout/VerticalCurvedList"/>
    <dgm:cxn modelId="{A92F6F28-D2FE-4C79-A90E-087CCF0BB57F}" type="presParOf" srcId="{47AA90D2-25E4-49AA-829D-28939349E8DE}" destId="{5E853AF7-3FE0-4BD7-A621-A00EF44F79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BE01-793A-48E4-A029-B74F93C474FA}">
      <dsp:nvSpPr>
        <dsp:cNvPr id="0" name=""/>
        <dsp:cNvSpPr/>
      </dsp:nvSpPr>
      <dsp:spPr>
        <a:xfrm>
          <a:off x="-5603549" y="-857835"/>
          <a:ext cx="6671689" cy="6671689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solidFill>
          <a:srgbClr val="3878C7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419D-E05E-4EC9-87FD-A7A4CD6C50C8}">
      <dsp:nvSpPr>
        <dsp:cNvPr id="0" name=""/>
        <dsp:cNvSpPr/>
      </dsp:nvSpPr>
      <dsp:spPr>
        <a:xfrm>
          <a:off x="466966" y="309652"/>
          <a:ext cx="7216703" cy="619700"/>
        </a:xfrm>
        <a:prstGeom prst="rect">
          <a:avLst/>
        </a:prstGeom>
        <a:solidFill>
          <a:srgbClr val="3878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8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rPr>
            <a:t>Problem Understanding</a:t>
          </a:r>
        </a:p>
      </dsp:txBody>
      <dsp:txXfrm>
        <a:off x="466966" y="309652"/>
        <a:ext cx="7216703" cy="619700"/>
      </dsp:txXfrm>
    </dsp:sp>
    <dsp:sp modelId="{1A1DA87D-E54E-4697-B909-39EE06AB7B6F}">
      <dsp:nvSpPr>
        <dsp:cNvPr id="0" name=""/>
        <dsp:cNvSpPr/>
      </dsp:nvSpPr>
      <dsp:spPr>
        <a:xfrm>
          <a:off x="79653" y="232189"/>
          <a:ext cx="774625" cy="774625"/>
        </a:xfrm>
        <a:prstGeom prst="ellipse">
          <a:avLst/>
        </a:prstGeom>
        <a:solidFill>
          <a:srgbClr val="3878C7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33C08-3585-458B-B56C-A45E2CD23B3D}">
      <dsp:nvSpPr>
        <dsp:cNvPr id="0" name=""/>
        <dsp:cNvSpPr/>
      </dsp:nvSpPr>
      <dsp:spPr>
        <a:xfrm>
          <a:off x="911025" y="1238905"/>
          <a:ext cx="6772644" cy="619700"/>
        </a:xfrm>
        <a:prstGeom prst="rect">
          <a:avLst/>
        </a:prstGeom>
        <a:solidFill>
          <a:srgbClr val="3878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8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rPr>
            <a:t>Data Understanding</a:t>
          </a:r>
        </a:p>
      </dsp:txBody>
      <dsp:txXfrm>
        <a:off x="911025" y="1238905"/>
        <a:ext cx="6772644" cy="619700"/>
      </dsp:txXfrm>
    </dsp:sp>
    <dsp:sp modelId="{F2B6F446-E0C5-42DE-A1E8-9F88E1C29B61}">
      <dsp:nvSpPr>
        <dsp:cNvPr id="0" name=""/>
        <dsp:cNvSpPr/>
      </dsp:nvSpPr>
      <dsp:spPr>
        <a:xfrm>
          <a:off x="523712" y="1161443"/>
          <a:ext cx="774625" cy="774625"/>
        </a:xfrm>
        <a:prstGeom prst="ellipse">
          <a:avLst/>
        </a:prstGeom>
        <a:solidFill>
          <a:srgbClr val="3878C7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9FCD5-1873-49C8-8D10-318F8CA4DA66}">
      <dsp:nvSpPr>
        <dsp:cNvPr id="0" name=""/>
        <dsp:cNvSpPr/>
      </dsp:nvSpPr>
      <dsp:spPr>
        <a:xfrm>
          <a:off x="1047316" y="2168159"/>
          <a:ext cx="6636353" cy="619700"/>
        </a:xfrm>
        <a:prstGeom prst="rect">
          <a:avLst/>
        </a:prstGeom>
        <a:solidFill>
          <a:srgbClr val="3878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8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rPr>
            <a:t>Data Pre-Processing</a:t>
          </a:r>
        </a:p>
      </dsp:txBody>
      <dsp:txXfrm>
        <a:off x="1047316" y="2168159"/>
        <a:ext cx="6636353" cy="619700"/>
      </dsp:txXfrm>
    </dsp:sp>
    <dsp:sp modelId="{5713E7CC-3056-40E1-9276-AC25C9793643}">
      <dsp:nvSpPr>
        <dsp:cNvPr id="0" name=""/>
        <dsp:cNvSpPr/>
      </dsp:nvSpPr>
      <dsp:spPr>
        <a:xfrm>
          <a:off x="660003" y="2090696"/>
          <a:ext cx="774625" cy="774625"/>
        </a:xfrm>
        <a:prstGeom prst="ellipse">
          <a:avLst/>
        </a:prstGeom>
        <a:solidFill>
          <a:srgbClr val="3878C7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4045C-B770-422F-803B-B8CB9A794FC6}">
      <dsp:nvSpPr>
        <dsp:cNvPr id="0" name=""/>
        <dsp:cNvSpPr/>
      </dsp:nvSpPr>
      <dsp:spPr>
        <a:xfrm>
          <a:off x="911025" y="3097412"/>
          <a:ext cx="6772644" cy="619700"/>
        </a:xfrm>
        <a:prstGeom prst="rect">
          <a:avLst/>
        </a:prstGeom>
        <a:solidFill>
          <a:srgbClr val="3878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8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rPr>
            <a:t>Model Building &amp; Evaluation</a:t>
          </a:r>
        </a:p>
      </dsp:txBody>
      <dsp:txXfrm>
        <a:off x="911025" y="3097412"/>
        <a:ext cx="6772644" cy="619700"/>
      </dsp:txXfrm>
    </dsp:sp>
    <dsp:sp modelId="{24A8D654-DE83-47A8-B9F0-AA87EBC44B6D}">
      <dsp:nvSpPr>
        <dsp:cNvPr id="0" name=""/>
        <dsp:cNvSpPr/>
      </dsp:nvSpPr>
      <dsp:spPr>
        <a:xfrm>
          <a:off x="523712" y="3019950"/>
          <a:ext cx="774625" cy="774625"/>
        </a:xfrm>
        <a:prstGeom prst="ellipse">
          <a:avLst/>
        </a:prstGeom>
        <a:solidFill>
          <a:srgbClr val="3878C7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0D87-643F-401A-9C64-48C6ACF9B148}">
      <dsp:nvSpPr>
        <dsp:cNvPr id="0" name=""/>
        <dsp:cNvSpPr/>
      </dsp:nvSpPr>
      <dsp:spPr>
        <a:xfrm>
          <a:off x="466966" y="4026666"/>
          <a:ext cx="7216703" cy="619700"/>
        </a:xfrm>
        <a:prstGeom prst="rect">
          <a:avLst/>
        </a:prstGeom>
        <a:solidFill>
          <a:srgbClr val="3878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8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rPr>
            <a:t>Application of Learnings</a:t>
          </a:r>
        </a:p>
      </dsp:txBody>
      <dsp:txXfrm>
        <a:off x="466966" y="4026666"/>
        <a:ext cx="7216703" cy="619700"/>
      </dsp:txXfrm>
    </dsp:sp>
    <dsp:sp modelId="{5E853AF7-3FE0-4BD7-A621-A00EF44F7991}">
      <dsp:nvSpPr>
        <dsp:cNvPr id="0" name=""/>
        <dsp:cNvSpPr/>
      </dsp:nvSpPr>
      <dsp:spPr>
        <a:xfrm>
          <a:off x="79653" y="3949203"/>
          <a:ext cx="774625" cy="774625"/>
        </a:xfrm>
        <a:prstGeom prst="ellipse">
          <a:avLst/>
        </a:prstGeom>
        <a:solidFill>
          <a:srgbClr val="3878C7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Learnings &amp; how their approach can be applied to different use cases</a:t>
            </a:r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074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Learnings &amp; how their approach can be applied to different use cases</a:t>
            </a:r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58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from this slide, explain how you’ve gone about solving this problem</a:t>
            </a: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12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from this slide, explain how you’ve gone about solving this problem</a:t>
            </a: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from this slide, explain how you’ve gone about solving this problem</a:t>
            </a: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7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from this slide, explain how you’ve gone about solving this problem</a:t>
            </a: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443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Learnings &amp; how their approach can be applied to different use cases</a:t>
            </a:r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6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rajatranjan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linkedin.com/in/rajat-ranjan24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jat5ranjan.github.io/" TargetMode="External"/><Relationship Id="rId5" Type="http://schemas.openxmlformats.org/officeDocument/2006/relationships/hyperlink" Target="https://github.com/rajat5ranjan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vlib-python.readthedocs.io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838200" y="4082176"/>
            <a:ext cx="3453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Rajat Ranjan</a:t>
            </a:r>
            <a:endParaRPr sz="2800" b="1" dirty="0">
              <a:solidFill>
                <a:srgbClr val="33225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38200" y="4683435"/>
            <a:ext cx="3453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878C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Scientist</a:t>
            </a:r>
            <a:endParaRPr sz="2000" dirty="0">
              <a:solidFill>
                <a:srgbClr val="3878C7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990150"/>
            <a:ext cx="2974189" cy="7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670F5D-16AB-4644-9591-590B38723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28"/>
            <a:ext cx="12192000" cy="335010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6AE7BB0-36AF-4A40-B1D1-E5EF7F8DFEB7}"/>
              </a:ext>
            </a:extLst>
          </p:cNvPr>
          <p:cNvSpPr/>
          <p:nvPr/>
        </p:nvSpPr>
        <p:spPr>
          <a:xfrm>
            <a:off x="435620" y="588655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6294B-BF18-9447-8585-D20846AAA73E}"/>
              </a:ext>
            </a:extLst>
          </p:cNvPr>
          <p:cNvSpPr/>
          <p:nvPr/>
        </p:nvSpPr>
        <p:spPr>
          <a:xfrm>
            <a:off x="1131986" y="561555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Google Shape;85;p1">
            <a:extLst>
              <a:ext uri="{FF2B5EF4-FFF2-40B4-BE49-F238E27FC236}">
                <a16:creationId xmlns:a16="http://schemas.microsoft.com/office/drawing/2014/main" id="{7177D118-2EE9-544A-9C21-6AB4F9EDD91B}"/>
              </a:ext>
            </a:extLst>
          </p:cNvPr>
          <p:cNvSpPr txBox="1"/>
          <p:nvPr/>
        </p:nvSpPr>
        <p:spPr>
          <a:xfrm>
            <a:off x="838199" y="1021787"/>
            <a:ext cx="6137135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Wipro’s Sustainability Machine Learning Challenge</a:t>
            </a:r>
            <a:endParaRPr sz="4000" b="1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8450AD-216F-784F-9833-9ACE5DF03176}"/>
              </a:ext>
            </a:extLst>
          </p:cNvPr>
          <p:cNvSpPr/>
          <p:nvPr/>
        </p:nvSpPr>
        <p:spPr>
          <a:xfrm>
            <a:off x="8771766" y="3294779"/>
            <a:ext cx="3420234" cy="134221"/>
          </a:xfrm>
          <a:prstGeom prst="rect">
            <a:avLst/>
          </a:prstGeom>
          <a:solidFill>
            <a:srgbClr val="387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">
            <a:extLst>
              <a:ext uri="{FF2B5EF4-FFF2-40B4-BE49-F238E27FC236}">
                <a16:creationId xmlns:a16="http://schemas.microsoft.com/office/drawing/2014/main" id="{00EA09C5-BBE4-40D7-A226-78E7C474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130333"/>
            <a:ext cx="1604198" cy="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ustainability | Free Full-Text | Probabilistic Generation Model of Solar  Irradiance for Grid Connected Photovoltaic Systems Using Weibull  Distribution">
            <a:extLst>
              <a:ext uri="{FF2B5EF4-FFF2-40B4-BE49-F238E27FC236}">
                <a16:creationId xmlns:a16="http://schemas.microsoft.com/office/drawing/2014/main" id="{04754461-600E-4D8A-88C3-B7E0B6DD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99" y="3633991"/>
            <a:ext cx="4185621" cy="28989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68BE2-9B28-B24B-9200-8918B13CC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3624" y="5799933"/>
            <a:ext cx="1023807" cy="10108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32;p6">
            <a:extLst>
              <a:ext uri="{FF2B5EF4-FFF2-40B4-BE49-F238E27FC236}">
                <a16:creationId xmlns:a16="http://schemas.microsoft.com/office/drawing/2014/main" id="{25CA2101-B017-D241-930B-6AC42045A3B2}"/>
              </a:ext>
            </a:extLst>
          </p:cNvPr>
          <p:cNvCxnSpPr>
            <a:cxnSpLocks/>
          </p:cNvCxnSpPr>
          <p:nvPr/>
        </p:nvCxnSpPr>
        <p:spPr>
          <a:xfrm>
            <a:off x="2994212" y="700175"/>
            <a:ext cx="9203188" cy="0"/>
          </a:xfrm>
          <a:prstGeom prst="straightConnector1">
            <a:avLst/>
          </a:prstGeom>
          <a:noFill/>
          <a:ln w="28575" cap="flat" cmpd="sng">
            <a:solidFill>
              <a:srgbClr val="3878C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4A678FA-7907-B942-9DAB-3FB10BC7A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897" y="5847152"/>
            <a:ext cx="1023807" cy="101084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FD3A13E-22B9-2B43-AC30-0DD0901E05B8}"/>
              </a:ext>
            </a:extLst>
          </p:cNvPr>
          <p:cNvSpPr/>
          <p:nvPr/>
        </p:nvSpPr>
        <p:spPr>
          <a:xfrm>
            <a:off x="63387" y="27100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33;p6">
            <a:extLst>
              <a:ext uri="{FF2B5EF4-FFF2-40B4-BE49-F238E27FC236}">
                <a16:creationId xmlns:a16="http://schemas.microsoft.com/office/drawing/2014/main" id="{EAB56C4F-0ACE-A74C-90D4-FF9F9B59A2B8}"/>
              </a:ext>
            </a:extLst>
          </p:cNvPr>
          <p:cNvSpPr txBox="1"/>
          <p:nvPr/>
        </p:nvSpPr>
        <p:spPr>
          <a:xfrm>
            <a:off x="566220" y="423125"/>
            <a:ext cx="495254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End </a:t>
            </a:r>
            <a:r>
              <a:rPr lang="en-US" sz="3000" b="1" dirty="0">
                <a:solidFill>
                  <a:srgbClr val="3878C7"/>
                </a:solidFill>
                <a:latin typeface="Poppins"/>
                <a:ea typeface="Poppins"/>
                <a:cs typeface="Poppins"/>
                <a:sym typeface="Poppins"/>
              </a:rPr>
              <a:t>Notes</a:t>
            </a:r>
            <a:endParaRPr sz="3000" b="1" dirty="0">
              <a:solidFill>
                <a:srgbClr val="3878C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841F5-BDEC-6246-A4AF-357863DD0DC2}"/>
              </a:ext>
            </a:extLst>
          </p:cNvPr>
          <p:cNvSpPr/>
          <p:nvPr/>
        </p:nvSpPr>
        <p:spPr>
          <a:xfrm>
            <a:off x="759753" y="0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D754FD-0B2C-4389-9E9B-67576EB1C906}"/>
              </a:ext>
            </a:extLst>
          </p:cNvPr>
          <p:cNvSpPr/>
          <p:nvPr/>
        </p:nvSpPr>
        <p:spPr>
          <a:xfrm>
            <a:off x="2486765" y="1673157"/>
            <a:ext cx="7187100" cy="3482501"/>
          </a:xfrm>
          <a:prstGeom prst="roundRect">
            <a:avLst/>
          </a:prstGeom>
          <a:solidFill>
            <a:srgbClr val="3878C7"/>
          </a:solidFill>
          <a:ln>
            <a:solidFill>
              <a:srgbClr val="2A2765"/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  <a:p>
            <a:pPr algn="ctr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QUESTIONS?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0FE20-0B52-4A95-8D70-B22036478769}"/>
              </a:ext>
            </a:extLst>
          </p:cNvPr>
          <p:cNvSpPr txBox="1"/>
          <p:nvPr/>
        </p:nvSpPr>
        <p:spPr>
          <a:xfrm>
            <a:off x="609600" y="5985968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6C019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000" dirty="0">
                <a:solidFill>
                  <a:srgbClr val="F6C01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  </a:t>
            </a:r>
            <a:r>
              <a:rPr lang="en-US" sz="2000" dirty="0">
                <a:solidFill>
                  <a:srgbClr val="F6C019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</a:t>
            </a:r>
            <a:r>
              <a:rPr lang="en-US" sz="2000" dirty="0">
                <a:solidFill>
                  <a:srgbClr val="F6C01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 </a:t>
            </a:r>
            <a:r>
              <a:rPr lang="en-US" sz="2000" dirty="0">
                <a:solidFill>
                  <a:srgbClr val="F6C019"/>
                </a:solidFill>
                <a:latin typeface="Poppins" panose="00000500000000000000" pitchFamily="2" charset="0"/>
                <a:cs typeface="Poppins" panose="000005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2000" dirty="0">
                <a:solidFill>
                  <a:srgbClr val="F6C01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  </a:t>
            </a:r>
            <a:r>
              <a:rPr lang="en-US" sz="2000" dirty="0">
                <a:solidFill>
                  <a:srgbClr val="F6C019"/>
                </a:solidFill>
                <a:latin typeface="Poppins" panose="00000500000000000000" pitchFamily="2" charset="0"/>
                <a:cs typeface="Poppins" panose="000005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sz="2000" dirty="0">
                <a:solidFill>
                  <a:srgbClr val="F6C01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 </a:t>
            </a:r>
            <a:r>
              <a:rPr lang="en-US" sz="2000" u="sng" dirty="0" err="1">
                <a:solidFill>
                  <a:srgbClr val="F6C01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MachineHack</a:t>
            </a:r>
            <a:endParaRPr lang="en-US" sz="2000" u="sng" dirty="0">
              <a:solidFill>
                <a:srgbClr val="F6C01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5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D1799B-AF7A-1849-B5A4-BBABAEFE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8000" y="27100"/>
            <a:ext cx="664000" cy="64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6E4253-1A95-5248-80DB-5BCCECA73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3897" y="5847152"/>
            <a:ext cx="1023807" cy="1010848"/>
          </a:xfrm>
          <a:prstGeom prst="rect">
            <a:avLst/>
          </a:prstGeom>
        </p:spPr>
      </p:pic>
      <p:cxnSp>
        <p:nvCxnSpPr>
          <p:cNvPr id="10" name="Google Shape;132;p6">
            <a:extLst>
              <a:ext uri="{FF2B5EF4-FFF2-40B4-BE49-F238E27FC236}">
                <a16:creationId xmlns:a16="http://schemas.microsoft.com/office/drawing/2014/main" id="{895C1894-BE6C-9A48-B7CC-E28DB45542F3}"/>
              </a:ext>
            </a:extLst>
          </p:cNvPr>
          <p:cNvCxnSpPr>
            <a:cxnSpLocks/>
          </p:cNvCxnSpPr>
          <p:nvPr/>
        </p:nvCxnSpPr>
        <p:spPr>
          <a:xfrm>
            <a:off x="6877455" y="700175"/>
            <a:ext cx="5319945" cy="0"/>
          </a:xfrm>
          <a:prstGeom prst="straightConnector1">
            <a:avLst/>
          </a:prstGeom>
          <a:noFill/>
          <a:ln w="28575" cap="flat" cmpd="sng">
            <a:solidFill>
              <a:srgbClr val="3878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542AE1-E854-DB4F-BBB7-8ACDBF637315}"/>
              </a:ext>
            </a:extLst>
          </p:cNvPr>
          <p:cNvSpPr/>
          <p:nvPr/>
        </p:nvSpPr>
        <p:spPr>
          <a:xfrm>
            <a:off x="63387" y="27100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33;p6">
            <a:extLst>
              <a:ext uri="{FF2B5EF4-FFF2-40B4-BE49-F238E27FC236}">
                <a16:creationId xmlns:a16="http://schemas.microsoft.com/office/drawing/2014/main" id="{D80C42B2-9AD4-6F4A-A74D-E73044E38FE5}"/>
              </a:ext>
            </a:extLst>
          </p:cNvPr>
          <p:cNvSpPr txBox="1"/>
          <p:nvPr/>
        </p:nvSpPr>
        <p:spPr>
          <a:xfrm>
            <a:off x="566220" y="423125"/>
            <a:ext cx="571784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Model </a:t>
            </a:r>
            <a:r>
              <a:rPr lang="en-US" sz="3000" b="1" dirty="0">
                <a:solidFill>
                  <a:srgbClr val="3878C7"/>
                </a:solidFill>
                <a:latin typeface="Poppins"/>
                <a:ea typeface="Poppins"/>
                <a:cs typeface="Poppins"/>
                <a:sym typeface="Poppins"/>
              </a:rPr>
              <a:t>Building &amp; Evaluation</a:t>
            </a:r>
            <a:endParaRPr sz="3000" b="1" dirty="0">
              <a:solidFill>
                <a:srgbClr val="3878C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758564-DB9D-9949-A810-C28ADEDCA7C9}"/>
              </a:ext>
            </a:extLst>
          </p:cNvPr>
          <p:cNvSpPr/>
          <p:nvPr/>
        </p:nvSpPr>
        <p:spPr>
          <a:xfrm>
            <a:off x="759753" y="0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836835-32CA-3F4A-B32C-0E54A78A3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897" y="5847152"/>
            <a:ext cx="1023807" cy="1010848"/>
          </a:xfrm>
          <a:prstGeom prst="rect">
            <a:avLst/>
          </a:prstGeom>
        </p:spPr>
      </p:pic>
      <p:cxnSp>
        <p:nvCxnSpPr>
          <p:cNvPr id="11" name="Google Shape;132;p6">
            <a:extLst>
              <a:ext uri="{FF2B5EF4-FFF2-40B4-BE49-F238E27FC236}">
                <a16:creationId xmlns:a16="http://schemas.microsoft.com/office/drawing/2014/main" id="{34C8CAC1-62BC-EC48-8060-F233E011EE9B}"/>
              </a:ext>
            </a:extLst>
          </p:cNvPr>
          <p:cNvCxnSpPr>
            <a:cxnSpLocks/>
          </p:cNvCxnSpPr>
          <p:nvPr/>
        </p:nvCxnSpPr>
        <p:spPr>
          <a:xfrm>
            <a:off x="6877455" y="700175"/>
            <a:ext cx="5319945" cy="0"/>
          </a:xfrm>
          <a:prstGeom prst="straightConnector1">
            <a:avLst/>
          </a:prstGeom>
          <a:noFill/>
          <a:ln w="28575" cap="flat" cmpd="sng">
            <a:solidFill>
              <a:srgbClr val="3878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6BB63AB-0176-FB42-A00D-175B5AD0E3F7}"/>
              </a:ext>
            </a:extLst>
          </p:cNvPr>
          <p:cNvSpPr/>
          <p:nvPr/>
        </p:nvSpPr>
        <p:spPr>
          <a:xfrm>
            <a:off x="63387" y="27100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33;p6">
            <a:extLst>
              <a:ext uri="{FF2B5EF4-FFF2-40B4-BE49-F238E27FC236}">
                <a16:creationId xmlns:a16="http://schemas.microsoft.com/office/drawing/2014/main" id="{BB799BC9-30D7-C240-83A9-AA5F3C563B8A}"/>
              </a:ext>
            </a:extLst>
          </p:cNvPr>
          <p:cNvSpPr txBox="1"/>
          <p:nvPr/>
        </p:nvSpPr>
        <p:spPr>
          <a:xfrm>
            <a:off x="566220" y="423125"/>
            <a:ext cx="571784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Model </a:t>
            </a:r>
            <a:r>
              <a:rPr lang="en-US" sz="3000" b="1" dirty="0">
                <a:solidFill>
                  <a:srgbClr val="3878C7"/>
                </a:solidFill>
                <a:latin typeface="Poppins"/>
                <a:ea typeface="Poppins"/>
                <a:cs typeface="Poppins"/>
                <a:sym typeface="Poppins"/>
              </a:rPr>
              <a:t>Building &amp; Evaluation</a:t>
            </a:r>
            <a:endParaRPr sz="3000" b="1" dirty="0">
              <a:solidFill>
                <a:srgbClr val="3878C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611B90-5655-4048-9C5E-C5021C3230F5}"/>
              </a:ext>
            </a:extLst>
          </p:cNvPr>
          <p:cNvSpPr/>
          <p:nvPr/>
        </p:nvSpPr>
        <p:spPr>
          <a:xfrm>
            <a:off x="759753" y="0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DEF36A1B-9E0F-4B78-AF2F-0F332B64A2A2}"/>
              </a:ext>
            </a:extLst>
          </p:cNvPr>
          <p:cNvSpPr/>
          <p:nvPr/>
        </p:nvSpPr>
        <p:spPr>
          <a:xfrm>
            <a:off x="648402" y="2008736"/>
            <a:ext cx="3180603" cy="3083668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4C558A-E68E-4020-817E-97DE17262F91}"/>
              </a:ext>
            </a:extLst>
          </p:cNvPr>
          <p:cNvSpPr/>
          <p:nvPr/>
        </p:nvSpPr>
        <p:spPr>
          <a:xfrm>
            <a:off x="2238703" y="1731830"/>
            <a:ext cx="1464651" cy="1420013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4" name="Google Shape;1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32;p6">
            <a:extLst>
              <a:ext uri="{FF2B5EF4-FFF2-40B4-BE49-F238E27FC236}">
                <a16:creationId xmlns:a16="http://schemas.microsoft.com/office/drawing/2014/main" id="{25CA2101-B017-D241-930B-6AC42045A3B2}"/>
              </a:ext>
            </a:extLst>
          </p:cNvPr>
          <p:cNvCxnSpPr>
            <a:cxnSpLocks/>
          </p:cNvCxnSpPr>
          <p:nvPr/>
        </p:nvCxnSpPr>
        <p:spPr>
          <a:xfrm>
            <a:off x="2348753" y="700175"/>
            <a:ext cx="9848647" cy="0"/>
          </a:xfrm>
          <a:prstGeom prst="straightConnector1">
            <a:avLst/>
          </a:prstGeom>
          <a:noFill/>
          <a:ln w="28575" cap="flat" cmpd="sng">
            <a:solidFill>
              <a:srgbClr val="3878C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4A678FA-7907-B942-9DAB-3FB10BC7A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897" y="5847152"/>
            <a:ext cx="1023807" cy="101084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FD3A13E-22B9-2B43-AC30-0DD0901E05B8}"/>
              </a:ext>
            </a:extLst>
          </p:cNvPr>
          <p:cNvSpPr/>
          <p:nvPr/>
        </p:nvSpPr>
        <p:spPr>
          <a:xfrm>
            <a:off x="63387" y="27100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33;p6">
            <a:extLst>
              <a:ext uri="{FF2B5EF4-FFF2-40B4-BE49-F238E27FC236}">
                <a16:creationId xmlns:a16="http://schemas.microsoft.com/office/drawing/2014/main" id="{EAB56C4F-0ACE-A74C-90D4-FF9F9B59A2B8}"/>
              </a:ext>
            </a:extLst>
          </p:cNvPr>
          <p:cNvSpPr txBox="1"/>
          <p:nvPr/>
        </p:nvSpPr>
        <p:spPr>
          <a:xfrm>
            <a:off x="566220" y="423125"/>
            <a:ext cx="495254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3000" b="1" dirty="0">
              <a:solidFill>
                <a:srgbClr val="3878C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841F5-BDEC-6246-A4AF-357863DD0DC2}"/>
              </a:ext>
            </a:extLst>
          </p:cNvPr>
          <p:cNvSpPr/>
          <p:nvPr/>
        </p:nvSpPr>
        <p:spPr>
          <a:xfrm>
            <a:off x="759753" y="0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25C19B-E8CA-40FA-ACEB-25E685D86C6D}"/>
              </a:ext>
            </a:extLst>
          </p:cNvPr>
          <p:cNvSpPr/>
          <p:nvPr/>
        </p:nvSpPr>
        <p:spPr>
          <a:xfrm>
            <a:off x="746518" y="2061545"/>
            <a:ext cx="3150681" cy="3083668"/>
          </a:xfrm>
          <a:prstGeom prst="ellipse">
            <a:avLst/>
          </a:prstGeom>
          <a:solidFill>
            <a:srgbClr val="F6C019"/>
          </a:solidFill>
          <a:ln>
            <a:solidFill>
              <a:srgbClr val="F59120"/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  <a:sym typeface="Arial"/>
              </a:rPr>
              <a:t>Introduction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002F7C-4923-47F9-B797-8CFBBD797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604898"/>
              </p:ext>
            </p:extLst>
          </p:nvPr>
        </p:nvGraphicFramePr>
        <p:xfrm>
          <a:off x="3710073" y="1125369"/>
          <a:ext cx="7752945" cy="4956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09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E3818E7A-9FCC-4536-BB5B-3CAF5310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39" y="3527714"/>
            <a:ext cx="5904865" cy="2598896"/>
          </a:xfrm>
          <a:prstGeom prst="rect">
            <a:avLst/>
          </a:prstGeom>
        </p:spPr>
      </p:pic>
      <p:pic>
        <p:nvPicPr>
          <p:cNvPr id="98" name="Google Shape;9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DB1B85-72A4-474A-ABEB-DCE5102DA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2283" y="6181254"/>
            <a:ext cx="685421" cy="676745"/>
          </a:xfrm>
          <a:prstGeom prst="rect">
            <a:avLst/>
          </a:prstGeom>
        </p:spPr>
      </p:pic>
      <p:cxnSp>
        <p:nvCxnSpPr>
          <p:cNvPr id="14" name="Google Shape;132;p6">
            <a:extLst>
              <a:ext uri="{FF2B5EF4-FFF2-40B4-BE49-F238E27FC236}">
                <a16:creationId xmlns:a16="http://schemas.microsoft.com/office/drawing/2014/main" id="{E4136C61-A22E-474A-AD7A-E649003F30AE}"/>
              </a:ext>
            </a:extLst>
          </p:cNvPr>
          <p:cNvCxnSpPr>
            <a:cxnSpLocks/>
          </p:cNvCxnSpPr>
          <p:nvPr/>
        </p:nvCxnSpPr>
        <p:spPr>
          <a:xfrm>
            <a:off x="5585012" y="690282"/>
            <a:ext cx="6612388" cy="9893"/>
          </a:xfrm>
          <a:prstGeom prst="straightConnector1">
            <a:avLst/>
          </a:prstGeom>
          <a:noFill/>
          <a:ln w="28575" cap="flat" cmpd="sng">
            <a:solidFill>
              <a:srgbClr val="3878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0D60142-4375-D543-9E96-643DDBA0F454}"/>
              </a:ext>
            </a:extLst>
          </p:cNvPr>
          <p:cNvSpPr/>
          <p:nvPr/>
        </p:nvSpPr>
        <p:spPr>
          <a:xfrm>
            <a:off x="63387" y="27100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33;p6">
            <a:extLst>
              <a:ext uri="{FF2B5EF4-FFF2-40B4-BE49-F238E27FC236}">
                <a16:creationId xmlns:a16="http://schemas.microsoft.com/office/drawing/2014/main" id="{8952F26B-1D82-214D-B9E6-B2F0A42D7671}"/>
              </a:ext>
            </a:extLst>
          </p:cNvPr>
          <p:cNvSpPr txBox="1"/>
          <p:nvPr/>
        </p:nvSpPr>
        <p:spPr>
          <a:xfrm>
            <a:off x="566220" y="423125"/>
            <a:ext cx="495254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Problem </a:t>
            </a:r>
            <a:r>
              <a:rPr lang="en-US" sz="3000" b="1" dirty="0">
                <a:solidFill>
                  <a:srgbClr val="3878C7"/>
                </a:solidFill>
                <a:latin typeface="Poppins"/>
                <a:ea typeface="Poppins"/>
                <a:cs typeface="Poppins"/>
                <a:sym typeface="Poppins"/>
              </a:rPr>
              <a:t>Understanding</a:t>
            </a:r>
            <a:endParaRPr sz="3000" b="1" dirty="0">
              <a:solidFill>
                <a:srgbClr val="3878C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136683-3ACC-5D49-824E-201355AF0B92}"/>
              </a:ext>
            </a:extLst>
          </p:cNvPr>
          <p:cNvSpPr/>
          <p:nvPr/>
        </p:nvSpPr>
        <p:spPr>
          <a:xfrm>
            <a:off x="759753" y="0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DD891-0FD3-43AE-98CF-8680AEDFBCF0}"/>
              </a:ext>
            </a:extLst>
          </p:cNvPr>
          <p:cNvSpPr txBox="1"/>
          <p:nvPr/>
        </p:nvSpPr>
        <p:spPr>
          <a:xfrm>
            <a:off x="826851" y="1332688"/>
            <a:ext cx="535994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600" b="0" i="0" dirty="0">
              <a:solidFill>
                <a:srgbClr val="2A2765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Time Series Forecasting challenge to optimize solar power generation using ML models.</a:t>
            </a:r>
          </a:p>
          <a:p>
            <a:pPr algn="l"/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A solar power generation company wants to optimize solar power production and needs the prediction model to predict </a:t>
            </a: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‘Clearsky DHI’, ‘Clearsky DNI’, ‘Clearsky GHI’. </a:t>
            </a:r>
          </a:p>
          <a:p>
            <a:pPr algn="l"/>
            <a:endParaRPr lang="en-US" b="1" dirty="0">
              <a:solidFill>
                <a:srgbClr val="737374"/>
              </a:solidFill>
              <a:highlight>
                <a:srgbClr val="FFFFFF"/>
              </a:highlight>
              <a:latin typeface="Poppins"/>
              <a:cs typeface="Poppins"/>
            </a:endParaRPr>
          </a:p>
          <a:p>
            <a:pPr algn="l"/>
            <a:endParaRPr lang="en-US" b="1" dirty="0">
              <a:solidFill>
                <a:srgbClr val="737374"/>
              </a:solidFill>
              <a:highlight>
                <a:srgbClr val="FFFFFF"/>
              </a:highlight>
              <a:latin typeface="Poppins"/>
              <a:cs typeface="Poppins"/>
            </a:endParaRPr>
          </a:p>
          <a:p>
            <a:pPr algn="l"/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cs typeface="Poppins"/>
            </a:endParaRPr>
          </a:p>
          <a:p>
            <a:pPr algn="l"/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cs typeface="Poppi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Forecast the Solar Irradiance for the Test Year (2019) using the past Data from 2009-2018 &amp; other features.</a:t>
            </a:r>
          </a:p>
          <a:p>
            <a:pPr algn="l"/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cs typeface="Poppins"/>
            </a:endParaRPr>
          </a:p>
          <a:p>
            <a:pPr algn="l"/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# Train: 1,75,296 rows x 18 columns</a:t>
            </a:r>
          </a:p>
          <a:p>
            <a:pPr algn="l"/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# Test: 17,520 rows x 15 columns</a:t>
            </a:r>
            <a:r>
              <a:rPr lang="en-US" sz="1600" b="1" i="0" dirty="0">
                <a:solidFill>
                  <a:srgbClr val="848E96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1FB9D9-2E4C-4494-AA82-3041C6FD0A21}"/>
              </a:ext>
            </a:extLst>
          </p:cNvPr>
          <p:cNvSpPr/>
          <p:nvPr/>
        </p:nvSpPr>
        <p:spPr>
          <a:xfrm>
            <a:off x="943583" y="4872118"/>
            <a:ext cx="2830074" cy="355463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Time Series Forecasting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D790FF-DD3F-4BCC-B2F1-D05097962A35}"/>
              </a:ext>
            </a:extLst>
          </p:cNvPr>
          <p:cNvSpPr/>
          <p:nvPr/>
        </p:nvSpPr>
        <p:spPr>
          <a:xfrm>
            <a:off x="943583" y="5354649"/>
            <a:ext cx="2485798" cy="355463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Multi Output Regression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384347-3883-4C8C-88E7-9DE9CB9323CA}"/>
              </a:ext>
            </a:extLst>
          </p:cNvPr>
          <p:cNvSpPr/>
          <p:nvPr/>
        </p:nvSpPr>
        <p:spPr>
          <a:xfrm>
            <a:off x="3955238" y="4872118"/>
            <a:ext cx="1852176" cy="355463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20ED16-F2A0-49B5-B7BB-132989D5BB50}"/>
              </a:ext>
            </a:extLst>
          </p:cNvPr>
          <p:cNvSpPr/>
          <p:nvPr/>
        </p:nvSpPr>
        <p:spPr>
          <a:xfrm>
            <a:off x="3618688" y="5359695"/>
            <a:ext cx="2188724" cy="355463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Clearsky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BE2948-328D-4771-A64B-CDBDD8B5A2C0}"/>
              </a:ext>
            </a:extLst>
          </p:cNvPr>
          <p:cNvSpPr/>
          <p:nvPr/>
        </p:nvSpPr>
        <p:spPr>
          <a:xfrm>
            <a:off x="943583" y="5825792"/>
            <a:ext cx="2509736" cy="355463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Feature Engineering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6412F05-43F6-41C3-A9D8-E3BA1127CC44}"/>
              </a:ext>
            </a:extLst>
          </p:cNvPr>
          <p:cNvSpPr/>
          <p:nvPr/>
        </p:nvSpPr>
        <p:spPr>
          <a:xfrm>
            <a:off x="3618689" y="5844022"/>
            <a:ext cx="2188724" cy="355463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Regression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2EE26-EB3C-4775-A0DA-C42247794EF5}"/>
              </a:ext>
            </a:extLst>
          </p:cNvPr>
          <p:cNvSpPr/>
          <p:nvPr/>
        </p:nvSpPr>
        <p:spPr>
          <a:xfrm>
            <a:off x="943580" y="3025459"/>
            <a:ext cx="1741251" cy="355463"/>
          </a:xfrm>
          <a:prstGeom prst="round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3C32179-8C34-465D-B137-10608832FD7E}"/>
              </a:ext>
            </a:extLst>
          </p:cNvPr>
          <p:cNvSpPr/>
          <p:nvPr/>
        </p:nvSpPr>
        <p:spPr>
          <a:xfrm>
            <a:off x="943581" y="1147908"/>
            <a:ext cx="1741251" cy="355463"/>
          </a:xfrm>
          <a:prstGeom prst="round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ACB20-D88E-435A-A065-8345280975E5}"/>
              </a:ext>
            </a:extLst>
          </p:cNvPr>
          <p:cNvSpPr txBox="1"/>
          <p:nvPr/>
        </p:nvSpPr>
        <p:spPr>
          <a:xfrm>
            <a:off x="7577847" y="5515583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 Period from 2009-2018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73093-8A09-43AF-8700-36E2878CA0F7}"/>
              </a:ext>
            </a:extLst>
          </p:cNvPr>
          <p:cNvSpPr txBox="1"/>
          <p:nvPr/>
        </p:nvSpPr>
        <p:spPr>
          <a:xfrm>
            <a:off x="6639462" y="605027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2AB294-A738-4C37-8654-D5A7F28F4384}"/>
              </a:ext>
            </a:extLst>
          </p:cNvPr>
          <p:cNvSpPr txBox="1"/>
          <p:nvPr/>
        </p:nvSpPr>
        <p:spPr>
          <a:xfrm>
            <a:off x="11218199" y="602471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C2F68-1550-4587-8696-532B9909BF1B}"/>
              </a:ext>
            </a:extLst>
          </p:cNvPr>
          <p:cNvSpPr txBox="1"/>
          <p:nvPr/>
        </p:nvSpPr>
        <p:spPr>
          <a:xfrm>
            <a:off x="8990872" y="605814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2015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A1F98FF-FEFC-4DB8-B109-3C0F493E0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773" y="952932"/>
            <a:ext cx="5904865" cy="2598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BFBAD65-C700-4837-ADE0-18BC525ED888}"/>
              </a:ext>
            </a:extLst>
          </p:cNvPr>
          <p:cNvSpPr txBox="1"/>
          <p:nvPr/>
        </p:nvSpPr>
        <p:spPr>
          <a:xfrm>
            <a:off x="9545213" y="1019543"/>
            <a:ext cx="2001517" cy="3052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For Year 2016</a:t>
            </a:r>
          </a:p>
        </p:txBody>
      </p:sp>
    </p:spTree>
    <p:extLst>
      <p:ext uri="{BB962C8B-B14F-4D97-AF65-F5344CB8AC3E}">
        <p14:creationId xmlns:p14="http://schemas.microsoft.com/office/powerpoint/2010/main" val="69853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6" grpId="0"/>
      <p:bldP spid="31" grpId="0"/>
      <p:bldP spid="33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AEE295EA-AD1D-4DEE-9CEE-26EA6605D7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65250"/>
              </p:ext>
            </p:extLst>
          </p:nvPr>
        </p:nvGraphicFramePr>
        <p:xfrm>
          <a:off x="609598" y="1324022"/>
          <a:ext cx="6135732" cy="2985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8" name="Google Shape;9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6296934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DB1B85-72A4-474A-ABEB-DCE5102DA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2649" y="6103502"/>
            <a:ext cx="705056" cy="696131"/>
          </a:xfrm>
          <a:prstGeom prst="rect">
            <a:avLst/>
          </a:prstGeom>
        </p:spPr>
      </p:pic>
      <p:cxnSp>
        <p:nvCxnSpPr>
          <p:cNvPr id="14" name="Google Shape;132;p6">
            <a:extLst>
              <a:ext uri="{FF2B5EF4-FFF2-40B4-BE49-F238E27FC236}">
                <a16:creationId xmlns:a16="http://schemas.microsoft.com/office/drawing/2014/main" id="{E4136C61-A22E-474A-AD7A-E649003F30A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518768" y="641738"/>
            <a:ext cx="6678632" cy="71"/>
          </a:xfrm>
          <a:prstGeom prst="straightConnector1">
            <a:avLst/>
          </a:prstGeom>
          <a:noFill/>
          <a:ln w="28575" cap="flat" cmpd="sng">
            <a:solidFill>
              <a:srgbClr val="3878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0D60142-4375-D543-9E96-643DDBA0F454}"/>
              </a:ext>
            </a:extLst>
          </p:cNvPr>
          <p:cNvSpPr/>
          <p:nvPr/>
        </p:nvSpPr>
        <p:spPr>
          <a:xfrm>
            <a:off x="63387" y="-31266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33;p6">
            <a:extLst>
              <a:ext uri="{FF2B5EF4-FFF2-40B4-BE49-F238E27FC236}">
                <a16:creationId xmlns:a16="http://schemas.microsoft.com/office/drawing/2014/main" id="{8952F26B-1D82-214D-B9E6-B2F0A42D7671}"/>
              </a:ext>
            </a:extLst>
          </p:cNvPr>
          <p:cNvSpPr txBox="1"/>
          <p:nvPr/>
        </p:nvSpPr>
        <p:spPr>
          <a:xfrm>
            <a:off x="566220" y="364759"/>
            <a:ext cx="495254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Problem </a:t>
            </a:r>
            <a:r>
              <a:rPr lang="en-US" sz="3000" b="1" dirty="0">
                <a:solidFill>
                  <a:srgbClr val="3878C7"/>
                </a:solidFill>
                <a:latin typeface="Poppins"/>
                <a:ea typeface="Poppins"/>
                <a:cs typeface="Poppins"/>
                <a:sym typeface="Poppins"/>
              </a:rPr>
              <a:t>Understanding</a:t>
            </a:r>
            <a:endParaRPr sz="3000" b="1" dirty="0">
              <a:solidFill>
                <a:srgbClr val="3878C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136683-3ACC-5D49-824E-201355AF0B92}"/>
              </a:ext>
            </a:extLst>
          </p:cNvPr>
          <p:cNvSpPr/>
          <p:nvPr/>
        </p:nvSpPr>
        <p:spPr>
          <a:xfrm>
            <a:off x="759753" y="-58366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olar Irradiance - dni-dhi-ghi">
            <a:extLst>
              <a:ext uri="{FF2B5EF4-FFF2-40B4-BE49-F238E27FC236}">
                <a16:creationId xmlns:a16="http://schemas.microsoft.com/office/drawing/2014/main" id="{E79C9B79-7E6B-443F-90E7-FBA4DDA4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595" y="4518757"/>
            <a:ext cx="3194735" cy="16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>
            <a:extLst>
              <a:ext uri="{FF2B5EF4-FFF2-40B4-BE49-F238E27FC236}">
                <a16:creationId xmlns:a16="http://schemas.microsoft.com/office/drawing/2014/main" id="{BDEDADC1-F7EA-4B85-B939-13C5FE69D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182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FC4E83D6-A7B6-45B4-9048-27B1D84EB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58366"/>
            <a:ext cx="13984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CB9262-211B-498D-AE0C-939A4137D6E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199393"/>
            <a:ext cx="559397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Segoe WPC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Representation of Solar Radiation Components. | Download Scientific Diagram">
            <a:extLst>
              <a:ext uri="{FF2B5EF4-FFF2-40B4-BE49-F238E27FC236}">
                <a16:creationId xmlns:a16="http://schemas.microsoft.com/office/drawing/2014/main" id="{BC738AC4-64EB-4F27-9222-FE2C8046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03" y="1634247"/>
            <a:ext cx="4373130" cy="45067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DF7B0DC-0FBD-460F-AD6E-B59F9AC47E1D}"/>
              </a:ext>
            </a:extLst>
          </p:cNvPr>
          <p:cNvSpPr txBox="1"/>
          <p:nvPr/>
        </p:nvSpPr>
        <p:spPr>
          <a:xfrm>
            <a:off x="1107952" y="4199792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00:00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F01296-B26C-4573-98DC-19CBC0CB0C9E}"/>
              </a:ext>
            </a:extLst>
          </p:cNvPr>
          <p:cNvSpPr txBox="1"/>
          <p:nvPr/>
        </p:nvSpPr>
        <p:spPr>
          <a:xfrm>
            <a:off x="3636587" y="4187645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11:00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FF9B87-5C60-4187-8B7C-ACE39D5310EB}"/>
              </a:ext>
            </a:extLst>
          </p:cNvPr>
          <p:cNvSpPr txBox="1"/>
          <p:nvPr/>
        </p:nvSpPr>
        <p:spPr>
          <a:xfrm>
            <a:off x="6332739" y="4187645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23:00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85CA9-2BDB-4156-9A0E-C63D904B5C1E}"/>
              </a:ext>
            </a:extLst>
          </p:cNvPr>
          <p:cNvSpPr txBox="1"/>
          <p:nvPr/>
        </p:nvSpPr>
        <p:spPr>
          <a:xfrm>
            <a:off x="820367" y="4503064"/>
            <a:ext cx="2584314" cy="1600438"/>
          </a:xfrm>
          <a:prstGeom prst="rect">
            <a:avLst/>
          </a:prstGeom>
          <a:noFill/>
          <a:ln w="28575">
            <a:solidFill>
              <a:srgbClr val="F6C019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cs typeface="Poppins"/>
            </a:endParaRPr>
          </a:p>
          <a:p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Some Factors Affecting the Irradiance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Cloud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Diffuse Fraction etc.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F7D25-AFDA-4FAC-A853-5A470EF6B031}"/>
              </a:ext>
            </a:extLst>
          </p:cNvPr>
          <p:cNvSpPr txBox="1"/>
          <p:nvPr/>
        </p:nvSpPr>
        <p:spPr>
          <a:xfrm>
            <a:off x="6912467" y="1245140"/>
            <a:ext cx="441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Representation of Solar Radiation Components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E275E-E4FD-4E16-8AB1-20F9FB0DBDCB}"/>
              </a:ext>
            </a:extLst>
          </p:cNvPr>
          <p:cNvSpPr txBox="1"/>
          <p:nvPr/>
        </p:nvSpPr>
        <p:spPr>
          <a:xfrm>
            <a:off x="6998502" y="6103502"/>
            <a:ext cx="417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https://www.researchgate.net/figure/Representation-of-Solar-Radiation-Components_fig1_337408836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>
        <p:bldAsOne/>
      </p:bldGraphic>
      <p:bldP spid="43" grpId="0"/>
      <p:bldP spid="44" grpId="0"/>
      <p:bldP spid="45" grpId="0"/>
      <p:bldP spid="8" grpId="0" animBg="1"/>
      <p:bldP spid="1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DB1B85-72A4-474A-ABEB-DCE5102DA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085" y="6123792"/>
            <a:ext cx="743619" cy="734207"/>
          </a:xfrm>
          <a:prstGeom prst="rect">
            <a:avLst/>
          </a:prstGeom>
        </p:spPr>
      </p:pic>
      <p:cxnSp>
        <p:nvCxnSpPr>
          <p:cNvPr id="14" name="Google Shape;132;p6">
            <a:extLst>
              <a:ext uri="{FF2B5EF4-FFF2-40B4-BE49-F238E27FC236}">
                <a16:creationId xmlns:a16="http://schemas.microsoft.com/office/drawing/2014/main" id="{E4136C61-A22E-474A-AD7A-E649003F30AE}"/>
              </a:ext>
            </a:extLst>
          </p:cNvPr>
          <p:cNvCxnSpPr>
            <a:cxnSpLocks/>
          </p:cNvCxnSpPr>
          <p:nvPr/>
        </p:nvCxnSpPr>
        <p:spPr>
          <a:xfrm>
            <a:off x="5994400" y="700175"/>
            <a:ext cx="6203000" cy="0"/>
          </a:xfrm>
          <a:prstGeom prst="straightConnector1">
            <a:avLst/>
          </a:prstGeom>
          <a:noFill/>
          <a:ln w="28575" cap="flat" cmpd="sng">
            <a:solidFill>
              <a:srgbClr val="3878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0D60142-4375-D543-9E96-643DDBA0F454}"/>
              </a:ext>
            </a:extLst>
          </p:cNvPr>
          <p:cNvSpPr/>
          <p:nvPr/>
        </p:nvSpPr>
        <p:spPr>
          <a:xfrm>
            <a:off x="63387" y="27100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33;p6">
            <a:extLst>
              <a:ext uri="{FF2B5EF4-FFF2-40B4-BE49-F238E27FC236}">
                <a16:creationId xmlns:a16="http://schemas.microsoft.com/office/drawing/2014/main" id="{8952F26B-1D82-214D-B9E6-B2F0A42D7671}"/>
              </a:ext>
            </a:extLst>
          </p:cNvPr>
          <p:cNvSpPr txBox="1"/>
          <p:nvPr/>
        </p:nvSpPr>
        <p:spPr>
          <a:xfrm>
            <a:off x="566220" y="423125"/>
            <a:ext cx="495254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en-US" sz="3000" b="1" dirty="0">
                <a:solidFill>
                  <a:srgbClr val="3878C7"/>
                </a:solidFill>
                <a:latin typeface="Poppins"/>
                <a:ea typeface="Poppins"/>
                <a:cs typeface="Poppins"/>
                <a:sym typeface="Poppins"/>
              </a:rPr>
              <a:t>Understanding</a:t>
            </a:r>
            <a:endParaRPr sz="3000" b="1" dirty="0">
              <a:solidFill>
                <a:srgbClr val="3878C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136683-3ACC-5D49-824E-201355AF0B92}"/>
              </a:ext>
            </a:extLst>
          </p:cNvPr>
          <p:cNvSpPr/>
          <p:nvPr/>
        </p:nvSpPr>
        <p:spPr>
          <a:xfrm>
            <a:off x="759753" y="0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BDEDADC1-F7EA-4B85-B939-13C5FE69D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FC4E83D6-A7B6-45B4-9048-27B1D84EB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3984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CB9262-211B-498D-AE0C-939A4137D6E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257759"/>
            <a:ext cx="559397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Segoe WPC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A11E8D0C-6B49-4109-9272-9B6A102B4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00" y="1301873"/>
            <a:ext cx="5314556" cy="221019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1615317-4B63-4384-8F54-0CABFE508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850" y="1301872"/>
            <a:ext cx="5342277" cy="2227489"/>
          </a:xfrm>
          <a:prstGeom prst="rect">
            <a:avLst/>
          </a:prstGeom>
        </p:spPr>
      </p:pic>
      <p:pic>
        <p:nvPicPr>
          <p:cNvPr id="10" name="Picture 9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F130E3E8-F869-4F2C-9DCB-DAC5FC3AB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100" y="3651844"/>
            <a:ext cx="5314556" cy="2227492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7380CDB-AFC8-4284-99DF-2196DFE70C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651844"/>
            <a:ext cx="5342277" cy="2227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EC7292-5A91-4EFC-8963-B15FDC942C1A}"/>
              </a:ext>
            </a:extLst>
          </p:cNvPr>
          <p:cNvSpPr txBox="1"/>
          <p:nvPr/>
        </p:nvSpPr>
        <p:spPr>
          <a:xfrm>
            <a:off x="2431959" y="1076870"/>
            <a:ext cx="19062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Temperature in 0C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65D40-5B37-4D29-9F88-17FB7FC067F2}"/>
              </a:ext>
            </a:extLst>
          </p:cNvPr>
          <p:cNvSpPr txBox="1"/>
          <p:nvPr/>
        </p:nvSpPr>
        <p:spPr>
          <a:xfrm>
            <a:off x="7812760" y="1076870"/>
            <a:ext cx="215796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Wind Direction in Deg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2C1E7F-DBB1-492A-A169-7D5B88867963}"/>
              </a:ext>
            </a:extLst>
          </p:cNvPr>
          <p:cNvSpPr txBox="1"/>
          <p:nvPr/>
        </p:nvSpPr>
        <p:spPr>
          <a:xfrm>
            <a:off x="7778809" y="3446941"/>
            <a:ext cx="22349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Relative Humidity in 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A466EF-5E82-4D2D-A9C5-76579FBEC0C2}"/>
              </a:ext>
            </a:extLst>
          </p:cNvPr>
          <p:cNvSpPr txBox="1"/>
          <p:nvPr/>
        </p:nvSpPr>
        <p:spPr>
          <a:xfrm>
            <a:off x="2646761" y="3442272"/>
            <a:ext cx="14766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Dew Point in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B93BA8-DF3B-44EE-84AF-3D0044551885}"/>
              </a:ext>
            </a:extLst>
          </p:cNvPr>
          <p:cNvSpPr txBox="1"/>
          <p:nvPr/>
        </p:nvSpPr>
        <p:spPr>
          <a:xfrm>
            <a:off x="1163292" y="6001817"/>
            <a:ext cx="9937116" cy="307777"/>
          </a:xfrm>
          <a:prstGeom prst="rect">
            <a:avLst/>
          </a:prstGeom>
          <a:solidFill>
            <a:srgbClr val="33225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Raw Features &amp; their trends at a Daily Level across time, which shows the peaks &amp; lows during the duration</a:t>
            </a:r>
          </a:p>
        </p:txBody>
      </p:sp>
    </p:spTree>
    <p:extLst>
      <p:ext uri="{BB962C8B-B14F-4D97-AF65-F5344CB8AC3E}">
        <p14:creationId xmlns:p14="http://schemas.microsoft.com/office/powerpoint/2010/main" val="211604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32;p6">
            <a:extLst>
              <a:ext uri="{FF2B5EF4-FFF2-40B4-BE49-F238E27FC236}">
                <a16:creationId xmlns:a16="http://schemas.microsoft.com/office/drawing/2014/main" id="{E4136C61-A22E-474A-AD7A-E649003F30AE}"/>
              </a:ext>
            </a:extLst>
          </p:cNvPr>
          <p:cNvCxnSpPr>
            <a:cxnSpLocks/>
          </p:cNvCxnSpPr>
          <p:nvPr/>
        </p:nvCxnSpPr>
        <p:spPr>
          <a:xfrm>
            <a:off x="5994400" y="700175"/>
            <a:ext cx="6203000" cy="0"/>
          </a:xfrm>
          <a:prstGeom prst="straightConnector1">
            <a:avLst/>
          </a:prstGeom>
          <a:noFill/>
          <a:ln w="28575" cap="flat" cmpd="sng">
            <a:solidFill>
              <a:srgbClr val="3878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0D60142-4375-D543-9E96-643DDBA0F454}"/>
              </a:ext>
            </a:extLst>
          </p:cNvPr>
          <p:cNvSpPr/>
          <p:nvPr/>
        </p:nvSpPr>
        <p:spPr>
          <a:xfrm>
            <a:off x="63387" y="27100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33;p6">
            <a:extLst>
              <a:ext uri="{FF2B5EF4-FFF2-40B4-BE49-F238E27FC236}">
                <a16:creationId xmlns:a16="http://schemas.microsoft.com/office/drawing/2014/main" id="{8952F26B-1D82-214D-B9E6-B2F0A42D7671}"/>
              </a:ext>
            </a:extLst>
          </p:cNvPr>
          <p:cNvSpPr txBox="1"/>
          <p:nvPr/>
        </p:nvSpPr>
        <p:spPr>
          <a:xfrm>
            <a:off x="566220" y="423125"/>
            <a:ext cx="495254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en-US" sz="3000" b="1" dirty="0">
                <a:solidFill>
                  <a:srgbClr val="3878C7"/>
                </a:solidFill>
                <a:latin typeface="Poppins"/>
                <a:ea typeface="Poppins"/>
                <a:cs typeface="Poppins"/>
                <a:sym typeface="Poppins"/>
              </a:rPr>
              <a:t>Understanding</a:t>
            </a:r>
            <a:endParaRPr sz="3000" b="1" dirty="0">
              <a:solidFill>
                <a:srgbClr val="3878C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136683-3ACC-5D49-824E-201355AF0B92}"/>
              </a:ext>
            </a:extLst>
          </p:cNvPr>
          <p:cNvSpPr/>
          <p:nvPr/>
        </p:nvSpPr>
        <p:spPr>
          <a:xfrm>
            <a:off x="759753" y="0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BDEDADC1-F7EA-4B85-B939-13C5FE69D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FC4E83D6-A7B6-45B4-9048-27B1D84EB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3984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D8435107-2C38-42A2-9422-3A5F0E53E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10" y="1289751"/>
            <a:ext cx="5481891" cy="2291649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968C0BB6-8D0D-45BE-A659-A58F9E99D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289751"/>
            <a:ext cx="5470017" cy="2280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285306-3B44-44B6-A2D8-4E8CEABAA648}"/>
              </a:ext>
            </a:extLst>
          </p:cNvPr>
          <p:cNvSpPr txBox="1"/>
          <p:nvPr/>
        </p:nvSpPr>
        <p:spPr>
          <a:xfrm>
            <a:off x="759753" y="3893425"/>
            <a:ext cx="5392448" cy="1815882"/>
          </a:xfrm>
          <a:prstGeom prst="rect">
            <a:avLst/>
          </a:prstGeom>
          <a:noFill/>
          <a:ln w="25400">
            <a:solidFill>
              <a:srgbClr val="33225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cs typeface="Poppins"/>
            </a:endParaRPr>
          </a:p>
          <a:p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Some Clearsky features engineered using the Raw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Azimuth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Airmass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Turbidity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Transmittance </a:t>
            </a:r>
            <a:r>
              <a:rPr lang="en-US" b="1" dirty="0" err="1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etc</a:t>
            </a:r>
            <a:endParaRPr lang="en-US" b="1" dirty="0">
              <a:solidFill>
                <a:srgbClr val="737374"/>
              </a:solidFill>
              <a:highlight>
                <a:srgbClr val="FFFFFF"/>
              </a:highlight>
              <a:latin typeface="Poppins"/>
              <a:cs typeface="Poppins"/>
            </a:endParaRPr>
          </a:p>
          <a:p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cs typeface="Poppins"/>
            </a:endParaRPr>
          </a:p>
          <a:p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Feature Understanding taken from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pvlib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r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ef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CBF30020-B777-4C81-84CA-E5369F990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3752461"/>
            <a:ext cx="5455817" cy="22807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AAF826-55A8-4875-8A57-908503B7BF63}"/>
              </a:ext>
            </a:extLst>
          </p:cNvPr>
          <p:cNvSpPr txBox="1"/>
          <p:nvPr/>
        </p:nvSpPr>
        <p:spPr>
          <a:xfrm>
            <a:off x="7621443" y="1086932"/>
            <a:ext cx="28696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Solar Zenith Angle in Degrees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07392C-84DC-4C38-BF97-3F2DFCB374C7}"/>
              </a:ext>
            </a:extLst>
          </p:cNvPr>
          <p:cNvSpPr txBox="1"/>
          <p:nvPr/>
        </p:nvSpPr>
        <p:spPr>
          <a:xfrm>
            <a:off x="2204892" y="1072050"/>
            <a:ext cx="24593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Precipitable Water in cm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E255D-9736-4ACD-9910-D28D5E5CFC5A}"/>
              </a:ext>
            </a:extLst>
          </p:cNvPr>
          <p:cNvSpPr txBox="1"/>
          <p:nvPr/>
        </p:nvSpPr>
        <p:spPr>
          <a:xfrm>
            <a:off x="8031064" y="3552507"/>
            <a:ext cx="19046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Wind Speed in m/s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9B76F-59B1-4EB7-A4C5-858F3C708682}"/>
              </a:ext>
            </a:extLst>
          </p:cNvPr>
          <p:cNvSpPr txBox="1"/>
          <p:nvPr/>
        </p:nvSpPr>
        <p:spPr>
          <a:xfrm>
            <a:off x="759753" y="6056775"/>
            <a:ext cx="10944464" cy="307777"/>
          </a:xfrm>
          <a:prstGeom prst="rect">
            <a:avLst/>
          </a:prstGeom>
          <a:solidFill>
            <a:srgbClr val="33225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Raw Features &amp; their trends at a Daily Level across time, which shows the peaks &amp; lows during the duration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01C671-3E54-4AA5-A103-278BB454D6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4085" y="6123792"/>
            <a:ext cx="743619" cy="7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9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747FDA-12EF-E645-95AD-275E788893DC}"/>
              </a:ext>
            </a:extLst>
          </p:cNvPr>
          <p:cNvSpPr txBox="1"/>
          <p:nvPr/>
        </p:nvSpPr>
        <p:spPr>
          <a:xfrm>
            <a:off x="5831087" y="13254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932516-D609-6C4E-91FA-4BB291066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553" y="6157824"/>
            <a:ext cx="709151" cy="700175"/>
          </a:xfrm>
          <a:prstGeom prst="rect">
            <a:avLst/>
          </a:prstGeom>
        </p:spPr>
      </p:pic>
      <p:cxnSp>
        <p:nvCxnSpPr>
          <p:cNvPr id="14" name="Google Shape;132;p6">
            <a:extLst>
              <a:ext uri="{FF2B5EF4-FFF2-40B4-BE49-F238E27FC236}">
                <a16:creationId xmlns:a16="http://schemas.microsoft.com/office/drawing/2014/main" id="{E3438D6F-672C-5B41-98E7-D45FE820C6E2}"/>
              </a:ext>
            </a:extLst>
          </p:cNvPr>
          <p:cNvCxnSpPr>
            <a:cxnSpLocks/>
          </p:cNvCxnSpPr>
          <p:nvPr/>
        </p:nvCxnSpPr>
        <p:spPr>
          <a:xfrm>
            <a:off x="5038928" y="700175"/>
            <a:ext cx="7158472" cy="0"/>
          </a:xfrm>
          <a:prstGeom prst="straightConnector1">
            <a:avLst/>
          </a:prstGeom>
          <a:noFill/>
          <a:ln w="28575" cap="flat" cmpd="sng">
            <a:solidFill>
              <a:srgbClr val="3878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E42C2BC-7016-9E43-985A-7FD5B4E594EB}"/>
              </a:ext>
            </a:extLst>
          </p:cNvPr>
          <p:cNvSpPr/>
          <p:nvPr/>
        </p:nvSpPr>
        <p:spPr>
          <a:xfrm>
            <a:off x="63387" y="27100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33;p6">
            <a:extLst>
              <a:ext uri="{FF2B5EF4-FFF2-40B4-BE49-F238E27FC236}">
                <a16:creationId xmlns:a16="http://schemas.microsoft.com/office/drawing/2014/main" id="{CE03E6B2-22D9-1F4E-BD1D-6609BC3D6E0C}"/>
              </a:ext>
            </a:extLst>
          </p:cNvPr>
          <p:cNvSpPr txBox="1"/>
          <p:nvPr/>
        </p:nvSpPr>
        <p:spPr>
          <a:xfrm>
            <a:off x="566220" y="423125"/>
            <a:ext cx="495254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en-US" sz="3000" b="1" dirty="0">
                <a:solidFill>
                  <a:srgbClr val="3878C7"/>
                </a:solidFill>
                <a:latin typeface="Poppins"/>
                <a:ea typeface="Poppins"/>
                <a:cs typeface="Poppins"/>
                <a:sym typeface="Poppins"/>
              </a:rPr>
              <a:t>Pre-Processing</a:t>
            </a:r>
            <a:endParaRPr sz="3000" b="1" dirty="0">
              <a:solidFill>
                <a:srgbClr val="3878C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FB1E2B-2F75-4D47-B11E-42E1E3C05697}"/>
              </a:ext>
            </a:extLst>
          </p:cNvPr>
          <p:cNvSpPr/>
          <p:nvPr/>
        </p:nvSpPr>
        <p:spPr>
          <a:xfrm>
            <a:off x="759753" y="0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79170-387A-4C1E-85F8-BA1F846F1ED2}"/>
              </a:ext>
            </a:extLst>
          </p:cNvPr>
          <p:cNvSpPr/>
          <p:nvPr/>
        </p:nvSpPr>
        <p:spPr>
          <a:xfrm>
            <a:off x="814262" y="1633264"/>
            <a:ext cx="838891" cy="4098991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Raw Time Series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4B732-4C53-4DEA-AE0D-E550D3D35AA7}"/>
              </a:ext>
            </a:extLst>
          </p:cNvPr>
          <p:cNvSpPr/>
          <p:nvPr/>
        </p:nvSpPr>
        <p:spPr>
          <a:xfrm>
            <a:off x="2309591" y="1633253"/>
            <a:ext cx="2146356" cy="409900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1A3ABC-5557-4906-95FF-1DC0946B4362}"/>
              </a:ext>
            </a:extLst>
          </p:cNvPr>
          <p:cNvSpPr/>
          <p:nvPr/>
        </p:nvSpPr>
        <p:spPr>
          <a:xfrm>
            <a:off x="4922196" y="1633255"/>
            <a:ext cx="3842426" cy="409900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6B8AC3-D83A-433F-8DA4-D2D7AB09F973}"/>
              </a:ext>
            </a:extLst>
          </p:cNvPr>
          <p:cNvSpPr/>
          <p:nvPr/>
        </p:nvSpPr>
        <p:spPr>
          <a:xfrm>
            <a:off x="9755402" y="1754377"/>
            <a:ext cx="1595762" cy="1185213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 Pipeline For Stratified Cross 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91C94B-A2D0-4363-8A45-6948BFB73943}"/>
              </a:ext>
            </a:extLst>
          </p:cNvPr>
          <p:cNvSpPr/>
          <p:nvPr/>
        </p:nvSpPr>
        <p:spPr>
          <a:xfrm>
            <a:off x="9740395" y="4433756"/>
            <a:ext cx="1597097" cy="117738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 Pipeline For Group Time Series Cross Validation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C68BA0-6726-4C14-95A5-F2CA8C7BD243}"/>
              </a:ext>
            </a:extLst>
          </p:cNvPr>
          <p:cNvSpPr/>
          <p:nvPr/>
        </p:nvSpPr>
        <p:spPr>
          <a:xfrm>
            <a:off x="2309591" y="955361"/>
            <a:ext cx="2146356" cy="542713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Pre - Processing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4B1A7F9-97AC-4124-8CF8-2C8330AD8E04}"/>
              </a:ext>
            </a:extLst>
          </p:cNvPr>
          <p:cNvSpPr/>
          <p:nvPr/>
        </p:nvSpPr>
        <p:spPr>
          <a:xfrm>
            <a:off x="9580907" y="967803"/>
            <a:ext cx="1896620" cy="527098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Cross Validation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4350AD-B6F0-41C0-A58A-F7F947E6AA7E}"/>
              </a:ext>
            </a:extLst>
          </p:cNvPr>
          <p:cNvSpPr/>
          <p:nvPr/>
        </p:nvSpPr>
        <p:spPr>
          <a:xfrm>
            <a:off x="4922196" y="967803"/>
            <a:ext cx="3842426" cy="542714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Feature Engineering Techniques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E15721-3F9B-4591-914C-7846147F1765}"/>
              </a:ext>
            </a:extLst>
          </p:cNvPr>
          <p:cNvSpPr/>
          <p:nvPr/>
        </p:nvSpPr>
        <p:spPr>
          <a:xfrm>
            <a:off x="9600362" y="1633253"/>
            <a:ext cx="1877165" cy="4099003"/>
          </a:xfrm>
          <a:prstGeom prst="rect">
            <a:avLst/>
          </a:prstGeom>
          <a:noFill/>
          <a:ln w="28575" cap="flat" cmpd="sng" algn="ctr">
            <a:solidFill>
              <a:srgbClr val="F6C019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9E1F0E-29E4-4EF9-9FE1-B971830292A2}"/>
              </a:ext>
            </a:extLst>
          </p:cNvPr>
          <p:cNvSpPr/>
          <p:nvPr/>
        </p:nvSpPr>
        <p:spPr>
          <a:xfrm>
            <a:off x="9740395" y="3056440"/>
            <a:ext cx="1595762" cy="129850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 Pipeline For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Kfold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Cross Validation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86D363-D71D-44CC-AE6C-D8AD591C44C4}"/>
              </a:ext>
            </a:extLst>
          </p:cNvPr>
          <p:cNvSpPr/>
          <p:nvPr/>
        </p:nvSpPr>
        <p:spPr>
          <a:xfrm>
            <a:off x="5039023" y="1754377"/>
            <a:ext cx="1587881" cy="39714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Lag Features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8041AF-2186-442F-80DD-9054429D736D}"/>
              </a:ext>
            </a:extLst>
          </p:cNvPr>
          <p:cNvSpPr/>
          <p:nvPr/>
        </p:nvSpPr>
        <p:spPr>
          <a:xfrm>
            <a:off x="2397688" y="1742067"/>
            <a:ext cx="1949056" cy="39714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BFE933-23E5-4077-842F-E7C2276C9AB4}"/>
              </a:ext>
            </a:extLst>
          </p:cNvPr>
          <p:cNvSpPr/>
          <p:nvPr/>
        </p:nvSpPr>
        <p:spPr>
          <a:xfrm>
            <a:off x="2408241" y="2271662"/>
            <a:ext cx="1949056" cy="852754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Outlier Detection using Quantiles for Daily Level of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23E4C-9330-4779-9FEB-4930CCA4E492}"/>
              </a:ext>
            </a:extLst>
          </p:cNvPr>
          <p:cNvSpPr/>
          <p:nvPr/>
        </p:nvSpPr>
        <p:spPr>
          <a:xfrm>
            <a:off x="2397688" y="3256868"/>
            <a:ext cx="1949056" cy="1176888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 Transformation of Raw Features using different techniques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2D8AB1-3703-4410-8887-68495C1913E8}"/>
              </a:ext>
            </a:extLst>
          </p:cNvPr>
          <p:cNvSpPr/>
          <p:nvPr/>
        </p:nvSpPr>
        <p:spPr>
          <a:xfrm>
            <a:off x="2397688" y="4566209"/>
            <a:ext cx="1949056" cy="105737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 Processing for Date time Features &amp; creating cyclic features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E6C35-C480-4389-B059-9935BDAE6825}"/>
              </a:ext>
            </a:extLst>
          </p:cNvPr>
          <p:cNvSpPr/>
          <p:nvPr/>
        </p:nvSpPr>
        <p:spPr>
          <a:xfrm>
            <a:off x="5039022" y="2264021"/>
            <a:ext cx="3599139" cy="39714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Date Time Features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440692-1530-4FF5-8971-3526B287F7ED}"/>
              </a:ext>
            </a:extLst>
          </p:cNvPr>
          <p:cNvSpPr/>
          <p:nvPr/>
        </p:nvSpPr>
        <p:spPr>
          <a:xfrm>
            <a:off x="5019473" y="2761604"/>
            <a:ext cx="3599138" cy="664367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Cloud Type &amp; Time Aggregated Features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EBE4D2C-335E-48DD-8C3E-78E4310EAA2B}"/>
              </a:ext>
            </a:extLst>
          </p:cNvPr>
          <p:cNvSpPr/>
          <p:nvPr/>
        </p:nvSpPr>
        <p:spPr>
          <a:xfrm>
            <a:off x="5039021" y="4026620"/>
            <a:ext cx="3599140" cy="60119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Clear Sky Relevant Features using Data Understanding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E1A09E-5229-4034-9348-12096F1EA70F}"/>
              </a:ext>
            </a:extLst>
          </p:cNvPr>
          <p:cNvSpPr/>
          <p:nvPr/>
        </p:nvSpPr>
        <p:spPr>
          <a:xfrm>
            <a:off x="5044976" y="5236756"/>
            <a:ext cx="3573633" cy="39714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Rolling &amp; Expanding features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12FF524-F35D-43DE-8FFB-AA0FE945B30D}"/>
              </a:ext>
            </a:extLst>
          </p:cNvPr>
          <p:cNvSpPr/>
          <p:nvPr/>
        </p:nvSpPr>
        <p:spPr>
          <a:xfrm>
            <a:off x="5039020" y="4748965"/>
            <a:ext cx="3599137" cy="39714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Interactions between Features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2B5519-0FA8-4CF5-B71A-F2F677509D0D}"/>
              </a:ext>
            </a:extLst>
          </p:cNvPr>
          <p:cNvSpPr/>
          <p:nvPr/>
        </p:nvSpPr>
        <p:spPr>
          <a:xfrm>
            <a:off x="5039021" y="3522861"/>
            <a:ext cx="3579589" cy="39714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Atmospheric Features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70059C-D41A-407E-BF97-01168D9404AC}"/>
              </a:ext>
            </a:extLst>
          </p:cNvPr>
          <p:cNvSpPr/>
          <p:nvPr/>
        </p:nvSpPr>
        <p:spPr>
          <a:xfrm>
            <a:off x="6730208" y="1745766"/>
            <a:ext cx="1907954" cy="39714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Signal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128887-BA7A-46D7-AC80-4345A5E5F69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1653153" y="3682754"/>
            <a:ext cx="656438" cy="6"/>
          </a:xfrm>
          <a:prstGeom prst="straightConnector1">
            <a:avLst/>
          </a:prstGeom>
          <a:ln>
            <a:solidFill>
              <a:srgbClr val="F6C019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560B4C-673C-41F1-A8A7-31F58FBD722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455947" y="3682754"/>
            <a:ext cx="466249" cy="2"/>
          </a:xfrm>
          <a:prstGeom prst="straightConnector1">
            <a:avLst/>
          </a:prstGeom>
          <a:ln>
            <a:solidFill>
              <a:srgbClr val="F6C019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DD0225-2408-4CED-B266-81668244C7B2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 flipV="1">
            <a:off x="8764622" y="3682755"/>
            <a:ext cx="835740" cy="1"/>
          </a:xfrm>
          <a:prstGeom prst="straightConnector1">
            <a:avLst/>
          </a:prstGeom>
          <a:ln>
            <a:solidFill>
              <a:srgbClr val="F6C019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355E871-B2A1-4976-B674-6C13F233DFF4}"/>
              </a:ext>
            </a:extLst>
          </p:cNvPr>
          <p:cNvSpPr/>
          <p:nvPr/>
        </p:nvSpPr>
        <p:spPr>
          <a:xfrm>
            <a:off x="797377" y="5833995"/>
            <a:ext cx="10680149" cy="475600"/>
          </a:xfrm>
          <a:prstGeom prst="rect">
            <a:avLst/>
          </a:prstGeom>
          <a:solidFill>
            <a:srgbClr val="33225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 Understanding of Time Series Related Features &amp; Pre-Processing was done to understand the best Cross Validation strategy which was the trick to climb private leaderboard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35" grpId="0" animBg="1"/>
      <p:bldP spid="38" grpId="0" animBg="1"/>
      <p:bldP spid="45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6D4EC-0A56-2243-A11F-3D2953EB1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2996" y="6162212"/>
            <a:ext cx="704708" cy="695788"/>
          </a:xfrm>
          <a:prstGeom prst="rect">
            <a:avLst/>
          </a:prstGeom>
        </p:spPr>
      </p:pic>
      <p:cxnSp>
        <p:nvCxnSpPr>
          <p:cNvPr id="9" name="Google Shape;132;p6">
            <a:extLst>
              <a:ext uri="{FF2B5EF4-FFF2-40B4-BE49-F238E27FC236}">
                <a16:creationId xmlns:a16="http://schemas.microsoft.com/office/drawing/2014/main" id="{489DB1DE-DC8C-4349-A748-A66C5AFEE39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284068" y="700104"/>
            <a:ext cx="5913332" cy="71"/>
          </a:xfrm>
          <a:prstGeom prst="straightConnector1">
            <a:avLst/>
          </a:prstGeom>
          <a:noFill/>
          <a:ln w="28575" cap="flat" cmpd="sng">
            <a:solidFill>
              <a:srgbClr val="3878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8EAA0D5-E64D-8845-A0F4-F89581D8A063}"/>
              </a:ext>
            </a:extLst>
          </p:cNvPr>
          <p:cNvSpPr/>
          <p:nvPr/>
        </p:nvSpPr>
        <p:spPr>
          <a:xfrm>
            <a:off x="63387" y="27100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33;p6">
            <a:extLst>
              <a:ext uri="{FF2B5EF4-FFF2-40B4-BE49-F238E27FC236}">
                <a16:creationId xmlns:a16="http://schemas.microsoft.com/office/drawing/2014/main" id="{2B6D3DBB-0135-8940-A85A-71AF857B5038}"/>
              </a:ext>
            </a:extLst>
          </p:cNvPr>
          <p:cNvSpPr txBox="1"/>
          <p:nvPr/>
        </p:nvSpPr>
        <p:spPr>
          <a:xfrm>
            <a:off x="566220" y="423125"/>
            <a:ext cx="571784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Model </a:t>
            </a:r>
            <a:r>
              <a:rPr lang="en-US" sz="3000" b="1" dirty="0">
                <a:solidFill>
                  <a:srgbClr val="3878C7"/>
                </a:solidFill>
                <a:latin typeface="Poppins"/>
                <a:ea typeface="Poppins"/>
                <a:cs typeface="Poppins"/>
                <a:sym typeface="Poppins"/>
              </a:rPr>
              <a:t>Building &amp; Evaluation</a:t>
            </a:r>
            <a:endParaRPr sz="3000" b="1" dirty="0">
              <a:solidFill>
                <a:srgbClr val="3878C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100AC3-F529-2149-AE26-4DB543F457C8}"/>
              </a:ext>
            </a:extLst>
          </p:cNvPr>
          <p:cNvSpPr/>
          <p:nvPr/>
        </p:nvSpPr>
        <p:spPr>
          <a:xfrm>
            <a:off x="759753" y="0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09AEE5-151F-4610-84D9-2F279497B781}"/>
              </a:ext>
            </a:extLst>
          </p:cNvPr>
          <p:cNvSpPr/>
          <p:nvPr/>
        </p:nvSpPr>
        <p:spPr>
          <a:xfrm>
            <a:off x="823565" y="2011393"/>
            <a:ext cx="1482235" cy="1125391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Group Time Series CV Strategy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733C4C-FDDA-4A23-8EE1-882E7F4B8D3B}"/>
              </a:ext>
            </a:extLst>
          </p:cNvPr>
          <p:cNvSpPr/>
          <p:nvPr/>
        </p:nvSpPr>
        <p:spPr>
          <a:xfrm>
            <a:off x="2608533" y="1319427"/>
            <a:ext cx="3810753" cy="561773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Vanilla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LGBM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Regressor Model For Each Clear Sky Target Variable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BBC48E-69B4-484A-B198-0FC01E33E7F7}"/>
              </a:ext>
            </a:extLst>
          </p:cNvPr>
          <p:cNvSpPr/>
          <p:nvPr/>
        </p:nvSpPr>
        <p:spPr>
          <a:xfrm>
            <a:off x="2628704" y="2079242"/>
            <a:ext cx="3790583" cy="1057542"/>
          </a:xfrm>
          <a:prstGeom prst="rect">
            <a:avLst/>
          </a:prstGeom>
          <a:noFill/>
          <a:ln w="28575" cap="flat" cmpd="sng" algn="ctr">
            <a:solidFill>
              <a:srgbClr val="F6C01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05A76B-3720-4E73-BFBB-372CF7654BAF}"/>
              </a:ext>
            </a:extLst>
          </p:cNvPr>
          <p:cNvSpPr/>
          <p:nvPr/>
        </p:nvSpPr>
        <p:spPr>
          <a:xfrm>
            <a:off x="9532500" y="1302977"/>
            <a:ext cx="1981200" cy="1156447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Final Ensemble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Prediction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6F6529-3867-48F5-BF80-AC78D4B2DC79}"/>
              </a:ext>
            </a:extLst>
          </p:cNvPr>
          <p:cNvSpPr/>
          <p:nvPr/>
        </p:nvSpPr>
        <p:spPr>
          <a:xfrm>
            <a:off x="7628966" y="1302979"/>
            <a:ext cx="1391395" cy="4447372"/>
          </a:xfrm>
          <a:prstGeom prst="rect">
            <a:avLst/>
          </a:prstGeom>
          <a:ln>
            <a:solidFill>
              <a:srgbClr val="33225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Weighted Ensemble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 of Targets for </a:t>
            </a: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Clearsky GHI, DHI, DNI 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Based on </a:t>
            </a: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Mean Local CV 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gave the best results in private LB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3CA07F-F73F-4A20-8809-7A4987CC8FE2}"/>
              </a:ext>
            </a:extLst>
          </p:cNvPr>
          <p:cNvSpPr/>
          <p:nvPr/>
        </p:nvSpPr>
        <p:spPr>
          <a:xfrm>
            <a:off x="802895" y="3279227"/>
            <a:ext cx="1488141" cy="1129649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KFold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CV Strategy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CA9B09-2DAD-405E-8C8F-062F76FD45AF}"/>
              </a:ext>
            </a:extLst>
          </p:cNvPr>
          <p:cNvSpPr/>
          <p:nvPr/>
        </p:nvSpPr>
        <p:spPr>
          <a:xfrm>
            <a:off x="804109" y="1299174"/>
            <a:ext cx="1488141" cy="582026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Raw Data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EDD034B-6D2A-44DD-9483-2A1E7A80296E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6419287" y="2608013"/>
            <a:ext cx="1209679" cy="918652"/>
          </a:xfrm>
          <a:prstGeom prst="bentConnector3">
            <a:avLst>
              <a:gd name="adj1" fmla="val 78146"/>
            </a:avLst>
          </a:prstGeom>
          <a:ln w="28575">
            <a:solidFill>
              <a:srgbClr val="F6C019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170D53A-220C-4B48-8253-F63E311B26BF}"/>
              </a:ext>
            </a:extLst>
          </p:cNvPr>
          <p:cNvSpPr/>
          <p:nvPr/>
        </p:nvSpPr>
        <p:spPr>
          <a:xfrm>
            <a:off x="6146107" y="2131658"/>
            <a:ext cx="1052361" cy="278313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261.97 MSE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30E2EC6-7DD5-4202-88D4-ED787EAE774F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 flipV="1">
            <a:off x="9020361" y="1881201"/>
            <a:ext cx="512139" cy="1645464"/>
          </a:xfrm>
          <a:prstGeom prst="bentConnector3">
            <a:avLst/>
          </a:prstGeom>
          <a:ln w="28575">
            <a:solidFill>
              <a:srgbClr val="F6C019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3A134B0-61D2-40EE-90C6-2D1560DF5125}"/>
              </a:ext>
            </a:extLst>
          </p:cNvPr>
          <p:cNvSpPr txBox="1"/>
          <p:nvPr/>
        </p:nvSpPr>
        <p:spPr>
          <a:xfrm>
            <a:off x="9532500" y="2573013"/>
            <a:ext cx="1912500" cy="3046988"/>
          </a:xfrm>
          <a:prstGeom prst="rect">
            <a:avLst/>
          </a:prstGeom>
          <a:ln>
            <a:solidFill>
              <a:srgbClr val="F6C019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A276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Main Understanding of the problem to understand the </a:t>
            </a:r>
            <a:r>
              <a:rPr lang="en-US" sz="1200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local CV Strategy </a:t>
            </a: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&amp; Public LB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737374"/>
              </a:solidFill>
              <a:highlight>
                <a:srgbClr val="FFFFFF"/>
              </a:highlight>
              <a:latin typeface="Poppins"/>
              <a:cs typeface="Poppi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The </a:t>
            </a:r>
            <a:r>
              <a:rPr lang="en-US" sz="1200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ensemble</a:t>
            </a: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 of different strategies &amp; using different added features helped to create a balance which gave </a:t>
            </a:r>
            <a:r>
              <a:rPr lang="en-US" sz="1200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251.22 MSE </a:t>
            </a: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in public LB (</a:t>
            </a:r>
            <a:r>
              <a:rPr lang="en-US" sz="1200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Rank 9</a:t>
            </a: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) &amp; </a:t>
            </a:r>
            <a:r>
              <a:rPr lang="en-US" sz="1200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Rank 1 </a:t>
            </a: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in </a:t>
            </a:r>
            <a:r>
              <a:rPr lang="en-US" sz="1200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cs typeface="Poppins"/>
              </a:rPr>
              <a:t>Private LB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638FEB-89FC-44E0-9272-2AE66071AE56}"/>
              </a:ext>
            </a:extLst>
          </p:cNvPr>
          <p:cNvSpPr/>
          <p:nvPr/>
        </p:nvSpPr>
        <p:spPr>
          <a:xfrm>
            <a:off x="798203" y="4549190"/>
            <a:ext cx="1488141" cy="1201302"/>
          </a:xfrm>
          <a:prstGeom prst="rect">
            <a:avLst/>
          </a:prstGeom>
          <a:solidFill>
            <a:srgbClr val="3878C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Stratified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KFold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CV Strategy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D856382-9BBD-4296-ADC8-36E7EA6E28D1}"/>
              </a:ext>
            </a:extLst>
          </p:cNvPr>
          <p:cNvSpPr/>
          <p:nvPr/>
        </p:nvSpPr>
        <p:spPr>
          <a:xfrm>
            <a:off x="2628704" y="3279227"/>
            <a:ext cx="3770414" cy="1120211"/>
          </a:xfrm>
          <a:prstGeom prst="rect">
            <a:avLst/>
          </a:prstGeom>
          <a:noFill/>
          <a:ln w="28575" cap="flat" cmpd="sng" algn="ctr">
            <a:solidFill>
              <a:srgbClr val="F6C01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3CE83D-1E3C-4898-92EC-8FEFA05EBB09}"/>
              </a:ext>
            </a:extLst>
          </p:cNvPr>
          <p:cNvSpPr/>
          <p:nvPr/>
        </p:nvSpPr>
        <p:spPr>
          <a:xfrm>
            <a:off x="2628704" y="4540214"/>
            <a:ext cx="3770414" cy="1210277"/>
          </a:xfrm>
          <a:prstGeom prst="rect">
            <a:avLst/>
          </a:prstGeom>
          <a:noFill/>
          <a:ln w="28575" cap="flat" cmpd="sng" algn="ctr">
            <a:solidFill>
              <a:srgbClr val="F6C01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C7516C7-FBF4-4651-B30D-2014617DA371}"/>
              </a:ext>
            </a:extLst>
          </p:cNvPr>
          <p:cNvCxnSpPr>
            <a:cxnSpLocks/>
            <a:stCxn id="49" idx="1"/>
            <a:endCxn id="35" idx="1"/>
          </p:cNvCxnSpPr>
          <p:nvPr/>
        </p:nvCxnSpPr>
        <p:spPr>
          <a:xfrm rot="10800000" flipH="1" flipV="1">
            <a:off x="804109" y="1590187"/>
            <a:ext cx="19456" cy="983902"/>
          </a:xfrm>
          <a:prstGeom prst="bentConnector3">
            <a:avLst>
              <a:gd name="adj1" fmla="val -1174959"/>
            </a:avLst>
          </a:prstGeom>
          <a:ln>
            <a:solidFill>
              <a:srgbClr val="F6C019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39CCE2C-80E8-4C3D-A337-AD86696D45DA}"/>
              </a:ext>
            </a:extLst>
          </p:cNvPr>
          <p:cNvCxnSpPr>
            <a:cxnSpLocks/>
            <a:stCxn id="49" idx="1"/>
            <a:endCxn id="46" idx="1"/>
          </p:cNvCxnSpPr>
          <p:nvPr/>
        </p:nvCxnSpPr>
        <p:spPr>
          <a:xfrm rot="10800000" flipV="1">
            <a:off x="802895" y="1590186"/>
            <a:ext cx="1214" cy="2253865"/>
          </a:xfrm>
          <a:prstGeom prst="bentConnector3">
            <a:avLst>
              <a:gd name="adj1" fmla="val 18930313"/>
            </a:avLst>
          </a:prstGeom>
          <a:ln>
            <a:solidFill>
              <a:srgbClr val="F6C019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10277D8-019F-426C-B3D9-D2AA5D757446}"/>
              </a:ext>
            </a:extLst>
          </p:cNvPr>
          <p:cNvCxnSpPr>
            <a:cxnSpLocks/>
            <a:stCxn id="49" idx="1"/>
            <a:endCxn id="65" idx="1"/>
          </p:cNvCxnSpPr>
          <p:nvPr/>
        </p:nvCxnSpPr>
        <p:spPr>
          <a:xfrm rot="10800000" flipV="1">
            <a:off x="798203" y="1590187"/>
            <a:ext cx="5906" cy="3559654"/>
          </a:xfrm>
          <a:prstGeom prst="bentConnector3">
            <a:avLst>
              <a:gd name="adj1" fmla="val 3970640"/>
            </a:avLst>
          </a:prstGeom>
          <a:ln>
            <a:solidFill>
              <a:srgbClr val="F6C019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6C11EC0-083C-460E-BBCB-4F6635773935}"/>
              </a:ext>
            </a:extLst>
          </p:cNvPr>
          <p:cNvSpPr/>
          <p:nvPr/>
        </p:nvSpPr>
        <p:spPr>
          <a:xfrm>
            <a:off x="764851" y="5892934"/>
            <a:ext cx="10680149" cy="475600"/>
          </a:xfrm>
          <a:prstGeom prst="rect">
            <a:avLst/>
          </a:prstGeom>
          <a:solidFill>
            <a:srgbClr val="33225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Building &amp; Evaluation Based on MSE gave different CV Score due to Cross Validation Strategies &amp; Good score in Public LB (Time Series Folds) which helped to reach Rank 1 in Private LB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28ED6590-EC2C-44E7-8430-DBED74591B66}"/>
              </a:ext>
            </a:extLst>
          </p:cNvPr>
          <p:cNvCxnSpPr>
            <a:cxnSpLocks/>
            <a:stCxn id="69" idx="3"/>
            <a:endCxn id="45" idx="1"/>
          </p:cNvCxnSpPr>
          <p:nvPr/>
        </p:nvCxnSpPr>
        <p:spPr>
          <a:xfrm flipV="1">
            <a:off x="6399118" y="3526665"/>
            <a:ext cx="1229848" cy="312668"/>
          </a:xfrm>
          <a:prstGeom prst="bentConnector3">
            <a:avLst>
              <a:gd name="adj1" fmla="val 78475"/>
            </a:avLst>
          </a:prstGeom>
          <a:ln w="28575">
            <a:solidFill>
              <a:srgbClr val="F6C019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2DC1667C-2A29-49DA-B24F-1E5DFEFEA945}"/>
              </a:ext>
            </a:extLst>
          </p:cNvPr>
          <p:cNvCxnSpPr>
            <a:cxnSpLocks/>
            <a:stCxn id="70" idx="3"/>
            <a:endCxn id="45" idx="1"/>
          </p:cNvCxnSpPr>
          <p:nvPr/>
        </p:nvCxnSpPr>
        <p:spPr>
          <a:xfrm flipV="1">
            <a:off x="6399118" y="3526665"/>
            <a:ext cx="1229848" cy="1618688"/>
          </a:xfrm>
          <a:prstGeom prst="bentConnector3">
            <a:avLst>
              <a:gd name="adj1" fmla="val 78475"/>
            </a:avLst>
          </a:prstGeom>
          <a:ln w="28575">
            <a:solidFill>
              <a:srgbClr val="F6C019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A03CE1F-7FED-4615-B574-D7F0418EB278}"/>
              </a:ext>
            </a:extLst>
          </p:cNvPr>
          <p:cNvSpPr/>
          <p:nvPr/>
        </p:nvSpPr>
        <p:spPr>
          <a:xfrm>
            <a:off x="6127276" y="3317168"/>
            <a:ext cx="1052361" cy="278313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267.49 MSE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1F1A6CE-4E0C-4138-B02C-CBA74D211A14}"/>
              </a:ext>
            </a:extLst>
          </p:cNvPr>
          <p:cNvSpPr/>
          <p:nvPr/>
        </p:nvSpPr>
        <p:spPr>
          <a:xfrm>
            <a:off x="6127275" y="4630280"/>
            <a:ext cx="1052361" cy="278313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279.3 MSE</a:t>
            </a:r>
          </a:p>
        </p:txBody>
      </p:sp>
      <p:pic>
        <p:nvPicPr>
          <p:cNvPr id="130" name="Graphic 129" descr="Star with solid fill">
            <a:extLst>
              <a:ext uri="{FF2B5EF4-FFF2-40B4-BE49-F238E27FC236}">
                <a16:creationId xmlns:a16="http://schemas.microsoft.com/office/drawing/2014/main" id="{C0FBBCDF-4727-49EB-A47A-B635B19E9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3413" y="1878302"/>
            <a:ext cx="425925" cy="425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1E9F6AF4-FA5F-485E-9CD4-CD8BBF840C65}"/>
              </a:ext>
            </a:extLst>
          </p:cNvPr>
          <p:cNvSpPr txBox="1"/>
          <p:nvPr/>
        </p:nvSpPr>
        <p:spPr>
          <a:xfrm>
            <a:off x="2694033" y="2166773"/>
            <a:ext cx="3290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15 Folds 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Time Series Splits done based on </a:t>
            </a: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Non-Overlapping Groups by Days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E66D63-D020-473F-B277-BD21F690D4A3}"/>
              </a:ext>
            </a:extLst>
          </p:cNvPr>
          <p:cNvSpPr txBox="1"/>
          <p:nvPr/>
        </p:nvSpPr>
        <p:spPr>
          <a:xfrm>
            <a:off x="2723007" y="3403596"/>
            <a:ext cx="3290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Target Lags 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was introduced by a Year with different window to feed to</a:t>
            </a: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 10 </a:t>
            </a:r>
            <a:r>
              <a:rPr lang="en-US" b="1" dirty="0" err="1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KFold</a:t>
            </a: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 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CV with shuffle</a:t>
            </a:r>
            <a:endParaRPr lang="en-US" b="1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+mn-ea"/>
              <a:cs typeface="Poppin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0833EA-6EFC-404C-9D1B-179C437B1EBC}"/>
              </a:ext>
            </a:extLst>
          </p:cNvPr>
          <p:cNvSpPr txBox="1"/>
          <p:nvPr/>
        </p:nvSpPr>
        <p:spPr>
          <a:xfrm>
            <a:off x="2723007" y="4674529"/>
            <a:ext cx="3290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Target Bins 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was used to equally distribute the Targets across time for </a:t>
            </a: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10 Stratified </a:t>
            </a:r>
            <a:r>
              <a:rPr lang="en-US" b="1" dirty="0" err="1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Kfold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+mn-ea"/>
                <a:cs typeface="Poppins"/>
              </a:rPr>
              <a:t> with shuffle.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F5F6F3B9-06A6-4DCB-938B-FA3A3B503535}"/>
              </a:ext>
            </a:extLst>
          </p:cNvPr>
          <p:cNvSpPr/>
          <p:nvPr/>
        </p:nvSpPr>
        <p:spPr>
          <a:xfrm>
            <a:off x="7798482" y="4678250"/>
            <a:ext cx="1052361" cy="278313"/>
          </a:xfrm>
          <a:prstGeom prst="roundRect">
            <a:avLst/>
          </a:prstGeom>
          <a:solidFill>
            <a:srgbClr val="F6C01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251.25 MSE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86745AE-4818-4421-83D1-047C48DDC064}"/>
              </a:ext>
            </a:extLst>
          </p:cNvPr>
          <p:cNvSpPr/>
          <p:nvPr/>
        </p:nvSpPr>
        <p:spPr>
          <a:xfrm>
            <a:off x="10776086" y="1171497"/>
            <a:ext cx="822011" cy="277964"/>
          </a:xfrm>
          <a:prstGeom prst="roundRect">
            <a:avLst/>
          </a:prstGeom>
          <a:solidFill>
            <a:srgbClr val="33225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RANK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4" grpId="0" animBg="1"/>
      <p:bldP spid="45" grpId="0" animBg="1"/>
      <p:bldP spid="55" grpId="0" animBg="1"/>
      <p:bldP spid="57" grpId="0" animBg="1"/>
      <p:bldP spid="69" grpId="0" animBg="1"/>
      <p:bldP spid="70" grpId="0" animBg="1"/>
      <p:bldP spid="96" grpId="0" animBg="1"/>
      <p:bldP spid="123" grpId="0" animBg="1"/>
      <p:bldP spid="124" grpId="0" animBg="1"/>
      <p:bldP spid="131" grpId="0"/>
      <p:bldP spid="132" grpId="0"/>
      <p:bldP spid="133" grpId="0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32;p6">
            <a:extLst>
              <a:ext uri="{FF2B5EF4-FFF2-40B4-BE49-F238E27FC236}">
                <a16:creationId xmlns:a16="http://schemas.microsoft.com/office/drawing/2014/main" id="{25CA2101-B017-D241-930B-6AC42045A3B2}"/>
              </a:ext>
            </a:extLst>
          </p:cNvPr>
          <p:cNvCxnSpPr>
            <a:cxnSpLocks/>
          </p:cNvCxnSpPr>
          <p:nvPr/>
        </p:nvCxnSpPr>
        <p:spPr>
          <a:xfrm>
            <a:off x="5994400" y="700175"/>
            <a:ext cx="6203000" cy="0"/>
          </a:xfrm>
          <a:prstGeom prst="straightConnector1">
            <a:avLst/>
          </a:prstGeom>
          <a:noFill/>
          <a:ln w="28575" cap="flat" cmpd="sng">
            <a:solidFill>
              <a:srgbClr val="3878C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4A678FA-7907-B942-9DAB-3FB10BC7A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897" y="5847152"/>
            <a:ext cx="1023807" cy="101084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FD3A13E-22B9-2B43-AC30-0DD0901E05B8}"/>
              </a:ext>
            </a:extLst>
          </p:cNvPr>
          <p:cNvSpPr/>
          <p:nvPr/>
        </p:nvSpPr>
        <p:spPr>
          <a:xfrm>
            <a:off x="63387" y="27100"/>
            <a:ext cx="1092425" cy="1092425"/>
          </a:xfrm>
          <a:prstGeom prst="ellipse">
            <a:avLst/>
          </a:prstGeom>
          <a:solidFill>
            <a:srgbClr val="F6C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33;p6">
            <a:extLst>
              <a:ext uri="{FF2B5EF4-FFF2-40B4-BE49-F238E27FC236}">
                <a16:creationId xmlns:a16="http://schemas.microsoft.com/office/drawing/2014/main" id="{EAB56C4F-0ACE-A74C-90D4-FF9F9B59A2B8}"/>
              </a:ext>
            </a:extLst>
          </p:cNvPr>
          <p:cNvSpPr txBox="1"/>
          <p:nvPr/>
        </p:nvSpPr>
        <p:spPr>
          <a:xfrm>
            <a:off x="566220" y="423125"/>
            <a:ext cx="495254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2251"/>
                </a:solidFill>
                <a:latin typeface="Poppins"/>
                <a:ea typeface="Poppins"/>
                <a:cs typeface="Poppins"/>
                <a:sym typeface="Poppins"/>
              </a:rPr>
              <a:t>Application of </a:t>
            </a:r>
            <a:r>
              <a:rPr lang="en-US" sz="3000" b="1" dirty="0">
                <a:solidFill>
                  <a:srgbClr val="3878C7"/>
                </a:solidFill>
                <a:latin typeface="Poppins"/>
                <a:ea typeface="Poppins"/>
                <a:cs typeface="Poppins"/>
                <a:sym typeface="Poppins"/>
              </a:rPr>
              <a:t>Learnings</a:t>
            </a:r>
            <a:endParaRPr sz="3000" b="1" dirty="0">
              <a:solidFill>
                <a:srgbClr val="3878C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841F5-BDEC-6246-A4AF-357863DD0DC2}"/>
              </a:ext>
            </a:extLst>
          </p:cNvPr>
          <p:cNvSpPr/>
          <p:nvPr/>
        </p:nvSpPr>
        <p:spPr>
          <a:xfrm>
            <a:off x="759753" y="0"/>
            <a:ext cx="503056" cy="503056"/>
          </a:xfrm>
          <a:prstGeom prst="ellipse">
            <a:avLst/>
          </a:prstGeom>
          <a:solidFill>
            <a:srgbClr val="3878C7">
              <a:alpha val="699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939071-008B-48EB-A873-A934DE21F5E6}"/>
              </a:ext>
            </a:extLst>
          </p:cNvPr>
          <p:cNvSpPr/>
          <p:nvPr/>
        </p:nvSpPr>
        <p:spPr>
          <a:xfrm>
            <a:off x="758758" y="1755844"/>
            <a:ext cx="2519464" cy="2441642"/>
          </a:xfrm>
          <a:prstGeom prst="ellipse">
            <a:avLst/>
          </a:prstGeom>
          <a:solidFill>
            <a:srgbClr val="3878C7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Time Series Forecasting using Regression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8B8936-33E9-4C61-AB2C-3D829C2B28D4}"/>
              </a:ext>
            </a:extLst>
          </p:cNvPr>
          <p:cNvSpPr/>
          <p:nvPr/>
        </p:nvSpPr>
        <p:spPr>
          <a:xfrm>
            <a:off x="3073941" y="2914536"/>
            <a:ext cx="2943813" cy="2854545"/>
          </a:xfrm>
          <a:prstGeom prst="ellipse">
            <a:avLst/>
          </a:prstGeom>
          <a:solidFill>
            <a:srgbClr val="3878C7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Understanding Feature Engineering using Lags, Rolling window, Expanding Window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C889F3-81E2-449F-881C-71DB3D5EFB86}"/>
              </a:ext>
            </a:extLst>
          </p:cNvPr>
          <p:cNvSpPr/>
          <p:nvPr/>
        </p:nvSpPr>
        <p:spPr>
          <a:xfrm>
            <a:off x="6237821" y="1755843"/>
            <a:ext cx="3198009" cy="3073935"/>
          </a:xfrm>
          <a:prstGeom prst="ellipse">
            <a:avLst/>
          </a:prstGeom>
          <a:solidFill>
            <a:srgbClr val="3878C7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Different Cross Validation strategies used for Time Series Regression problems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7B17D4-F771-4C28-8B9D-F78B7623DA68}"/>
              </a:ext>
            </a:extLst>
          </p:cNvPr>
          <p:cNvSpPr/>
          <p:nvPr/>
        </p:nvSpPr>
        <p:spPr>
          <a:xfrm>
            <a:off x="8648854" y="4142653"/>
            <a:ext cx="2259555" cy="2015172"/>
          </a:xfrm>
          <a:prstGeom prst="ellipse">
            <a:avLst/>
          </a:prstGeom>
          <a:solidFill>
            <a:srgbClr val="3878C7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Domain Understanding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274A28-DDE8-4984-BEE0-F01297C7E9ED}"/>
              </a:ext>
            </a:extLst>
          </p:cNvPr>
          <p:cNvSpPr/>
          <p:nvPr/>
        </p:nvSpPr>
        <p:spPr>
          <a:xfrm>
            <a:off x="1835498" y="4418950"/>
            <a:ext cx="1549728" cy="1529515"/>
          </a:xfrm>
          <a:prstGeom prst="ellipse">
            <a:avLst/>
          </a:prstGeom>
          <a:solidFill>
            <a:srgbClr val="3878C7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Signal Analysis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F0A099-2B21-40BC-AF9E-F7662F2CE616}"/>
              </a:ext>
            </a:extLst>
          </p:cNvPr>
          <p:cNvSpPr/>
          <p:nvPr/>
        </p:nvSpPr>
        <p:spPr>
          <a:xfrm>
            <a:off x="1414523" y="3967516"/>
            <a:ext cx="976755" cy="902867"/>
          </a:xfrm>
          <a:prstGeom prst="ellipse">
            <a:avLst/>
          </a:prstGeom>
          <a:solidFill>
            <a:srgbClr val="F6C019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065A9B-662B-46EC-BB14-8B81C3E8D7BC}"/>
              </a:ext>
            </a:extLst>
          </p:cNvPr>
          <p:cNvSpPr/>
          <p:nvPr/>
        </p:nvSpPr>
        <p:spPr>
          <a:xfrm>
            <a:off x="4631220" y="1453338"/>
            <a:ext cx="1386534" cy="1363842"/>
          </a:xfrm>
          <a:prstGeom prst="ellipse">
            <a:avLst/>
          </a:prstGeom>
          <a:solidFill>
            <a:srgbClr val="3878C7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Data Transformations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29CC8A-7CC2-4E4C-87B3-CDA0CAF2E246}"/>
              </a:ext>
            </a:extLst>
          </p:cNvPr>
          <p:cNvSpPr/>
          <p:nvPr/>
        </p:nvSpPr>
        <p:spPr>
          <a:xfrm>
            <a:off x="5754777" y="4134206"/>
            <a:ext cx="1877165" cy="1905340"/>
          </a:xfrm>
          <a:prstGeom prst="ellipse">
            <a:avLst/>
          </a:prstGeom>
          <a:solidFill>
            <a:srgbClr val="3878C7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Outlier Detection in Time series Data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D8629D-0348-406A-8DD7-E6D244260D8F}"/>
              </a:ext>
            </a:extLst>
          </p:cNvPr>
          <p:cNvSpPr/>
          <p:nvPr/>
        </p:nvSpPr>
        <p:spPr>
          <a:xfrm>
            <a:off x="8692262" y="4142649"/>
            <a:ext cx="558146" cy="530157"/>
          </a:xfrm>
          <a:prstGeom prst="ellipse">
            <a:avLst/>
          </a:prstGeom>
          <a:solidFill>
            <a:srgbClr val="F6C019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CE019E-7A0F-441A-90D3-51E858F21F05}"/>
              </a:ext>
            </a:extLst>
          </p:cNvPr>
          <p:cNvSpPr/>
          <p:nvPr/>
        </p:nvSpPr>
        <p:spPr>
          <a:xfrm>
            <a:off x="2447572" y="1727681"/>
            <a:ext cx="558146" cy="530157"/>
          </a:xfrm>
          <a:prstGeom prst="ellipse">
            <a:avLst/>
          </a:prstGeom>
          <a:solidFill>
            <a:srgbClr val="F6C019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81170-6B0B-459F-A337-2577B7EAB020}"/>
              </a:ext>
            </a:extLst>
          </p:cNvPr>
          <p:cNvSpPr/>
          <p:nvPr/>
        </p:nvSpPr>
        <p:spPr>
          <a:xfrm>
            <a:off x="4924883" y="2680447"/>
            <a:ext cx="558146" cy="530157"/>
          </a:xfrm>
          <a:prstGeom prst="ellipse">
            <a:avLst/>
          </a:prstGeom>
          <a:solidFill>
            <a:srgbClr val="F6C019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7F43F-FFB3-40B1-A709-62940E1EC632}"/>
              </a:ext>
            </a:extLst>
          </p:cNvPr>
          <p:cNvSpPr/>
          <p:nvPr/>
        </p:nvSpPr>
        <p:spPr>
          <a:xfrm>
            <a:off x="5776692" y="2045644"/>
            <a:ext cx="1016829" cy="996304"/>
          </a:xfrm>
          <a:prstGeom prst="ellipse">
            <a:avLst/>
          </a:prstGeom>
          <a:solidFill>
            <a:srgbClr val="F6C019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7AEA0B-EAF1-418C-BF80-01882C4469B0}"/>
              </a:ext>
            </a:extLst>
          </p:cNvPr>
          <p:cNvSpPr/>
          <p:nvPr/>
        </p:nvSpPr>
        <p:spPr>
          <a:xfrm>
            <a:off x="5736576" y="4036850"/>
            <a:ext cx="501245" cy="498904"/>
          </a:xfrm>
          <a:prstGeom prst="ellipse">
            <a:avLst/>
          </a:prstGeom>
          <a:solidFill>
            <a:srgbClr val="F6C019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FEBFBA-020D-49FA-A3DC-7B49E1EA5D0D}"/>
              </a:ext>
            </a:extLst>
          </p:cNvPr>
          <p:cNvSpPr txBox="1"/>
          <p:nvPr/>
        </p:nvSpPr>
        <p:spPr>
          <a:xfrm>
            <a:off x="566220" y="955592"/>
            <a:ext cx="1124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225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Business Use Cases revolve around forecasting for Solar Irradiance &amp; Other Time Series forecasting Problem Statements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B90081-F728-4CEE-9B32-5EB706CFCE5C}"/>
              </a:ext>
            </a:extLst>
          </p:cNvPr>
          <p:cNvSpPr/>
          <p:nvPr/>
        </p:nvSpPr>
        <p:spPr>
          <a:xfrm>
            <a:off x="9270076" y="1874847"/>
            <a:ext cx="2276671" cy="2265134"/>
          </a:xfrm>
          <a:prstGeom prst="ellipse">
            <a:avLst/>
          </a:prstGeom>
          <a:solidFill>
            <a:srgbClr val="3878C7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Domain Feature Interactions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AB2279-5DFF-4ED3-A55F-9705A1A386BD}"/>
              </a:ext>
            </a:extLst>
          </p:cNvPr>
          <p:cNvSpPr/>
          <p:nvPr/>
        </p:nvSpPr>
        <p:spPr>
          <a:xfrm>
            <a:off x="9050009" y="2357355"/>
            <a:ext cx="528076" cy="530157"/>
          </a:xfrm>
          <a:prstGeom prst="ellipse">
            <a:avLst/>
          </a:prstGeom>
          <a:solidFill>
            <a:srgbClr val="F6C019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759</Words>
  <Application>Microsoft Office PowerPoint</Application>
  <PresentationFormat>Widescreen</PresentationFormat>
  <Paragraphs>137</Paragraphs>
  <Slides>12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Poppins Medium</vt:lpstr>
      <vt:lpstr>Calibri</vt:lpstr>
      <vt:lpstr>Poppins</vt:lpstr>
      <vt:lpstr>Arial</vt:lpstr>
      <vt:lpstr>Segoe WPC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Bhasker Gupta</dc:creator>
  <cp:lastModifiedBy>Rajat Ranjan</cp:lastModifiedBy>
  <cp:revision>97</cp:revision>
  <dcterms:created xsi:type="dcterms:W3CDTF">2022-01-18T07:38:25Z</dcterms:created>
  <dcterms:modified xsi:type="dcterms:W3CDTF">2022-02-23T13:58:54Z</dcterms:modified>
</cp:coreProperties>
</file>