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77" r:id="rId3"/>
    <p:sldId id="257" r:id="rId4"/>
    <p:sldId id="258" r:id="rId5"/>
    <p:sldId id="259" r:id="rId6"/>
    <p:sldId id="260" r:id="rId7"/>
    <p:sldId id="261" r:id="rId8"/>
    <p:sldId id="262" r:id="rId9"/>
    <p:sldId id="263" r:id="rId10"/>
    <p:sldId id="264" r:id="rId11"/>
    <p:sldId id="265" r:id="rId12"/>
    <p:sldId id="278" r:id="rId13"/>
    <p:sldId id="266" r:id="rId14"/>
    <p:sldId id="267" r:id="rId15"/>
    <p:sldId id="268" r:id="rId16"/>
    <p:sldId id="269" r:id="rId17"/>
    <p:sldId id="270" r:id="rId18"/>
    <p:sldId id="271" r:id="rId19"/>
    <p:sldId id="273" r:id="rId20"/>
    <p:sldId id="284" r:id="rId21"/>
    <p:sldId id="285" r:id="rId22"/>
    <p:sldId id="272" r:id="rId23"/>
    <p:sldId id="274" r:id="rId24"/>
    <p:sldId id="275" r:id="rId25"/>
    <p:sldId id="279" r:id="rId26"/>
    <p:sldId id="280" r:id="rId27"/>
    <p:sldId id="281" r:id="rId28"/>
    <p:sldId id="282" r:id="rId29"/>
    <p:sldId id="283"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104" autoAdjust="0"/>
  </p:normalViewPr>
  <p:slideViewPr>
    <p:cSldViewPr>
      <p:cViewPr>
        <p:scale>
          <a:sx n="75" d="100"/>
          <a:sy n="75" d="100"/>
        </p:scale>
        <p:origin x="-1666"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B58BD-C5EF-48CF-968D-DA6F0C4B9911}" type="doc">
      <dgm:prSet loTypeId="urn:microsoft.com/office/officeart/2005/8/layout/process2" loCatId="process" qsTypeId="urn:microsoft.com/office/officeart/2005/8/quickstyle/simple2" qsCatId="simple" csTypeId="urn:microsoft.com/office/officeart/2005/8/colors/accent1_2" csCatId="accent1" phldr="1"/>
      <dgm:spPr/>
    </dgm:pt>
    <dgm:pt modelId="{06CCC583-67A6-4491-8BC3-49DA56FB5690}">
      <dgm:prSet phldrT="[Text]" custT="1"/>
      <dgm:spPr/>
      <dgm:t>
        <a:bodyPr/>
        <a:lstStyle/>
        <a:p>
          <a:r>
            <a:rPr lang="en-US" sz="2000" dirty="0" smtClean="0"/>
            <a:t>Collect and Process Bore-Hole log data and save them in CSV format</a:t>
          </a:r>
          <a:endParaRPr lang="en-US" sz="2000" dirty="0"/>
        </a:p>
      </dgm:t>
    </dgm:pt>
    <dgm:pt modelId="{08B9FB4F-CF4E-421D-9B84-FAF6D28FB8D3}" type="parTrans" cxnId="{E6AF3EBB-FE56-41DA-86A0-419A87638EAB}">
      <dgm:prSet/>
      <dgm:spPr/>
      <dgm:t>
        <a:bodyPr/>
        <a:lstStyle/>
        <a:p>
          <a:endParaRPr lang="en-US"/>
        </a:p>
      </dgm:t>
    </dgm:pt>
    <dgm:pt modelId="{09CB61CE-4641-4FA3-9509-3B6893E14B84}" type="sibTrans" cxnId="{E6AF3EBB-FE56-41DA-86A0-419A87638EAB}">
      <dgm:prSet/>
      <dgm:spPr/>
      <dgm:t>
        <a:bodyPr/>
        <a:lstStyle/>
        <a:p>
          <a:endParaRPr lang="en-US"/>
        </a:p>
      </dgm:t>
    </dgm:pt>
    <dgm:pt modelId="{157A09FF-E7FE-4762-BDE2-8328118EE7B5}">
      <dgm:prSet phldrT="[Text]"/>
      <dgm:spPr/>
      <dgm:t>
        <a:bodyPr/>
        <a:lstStyle/>
        <a:p>
          <a:r>
            <a:rPr lang="en-US" b="1" dirty="0" smtClean="0"/>
            <a:t>NETLOAD</a:t>
          </a:r>
          <a:r>
            <a:rPr lang="en-US" dirty="0" smtClean="0"/>
            <a:t> command on drawing dashboard window</a:t>
          </a:r>
          <a:endParaRPr lang="en-US" dirty="0"/>
        </a:p>
      </dgm:t>
    </dgm:pt>
    <dgm:pt modelId="{EDBDF230-8A36-49F1-B18C-253EC5688D20}" type="parTrans" cxnId="{D4A007F4-1E8A-4D68-BEFA-046B95A4E032}">
      <dgm:prSet/>
      <dgm:spPr/>
      <dgm:t>
        <a:bodyPr/>
        <a:lstStyle/>
        <a:p>
          <a:endParaRPr lang="en-US"/>
        </a:p>
      </dgm:t>
    </dgm:pt>
    <dgm:pt modelId="{6E2F2184-AABE-4775-949A-26ABD8772446}" type="sibTrans" cxnId="{D4A007F4-1E8A-4D68-BEFA-046B95A4E032}">
      <dgm:prSet/>
      <dgm:spPr/>
      <dgm:t>
        <a:bodyPr/>
        <a:lstStyle/>
        <a:p>
          <a:endParaRPr lang="en-US"/>
        </a:p>
      </dgm:t>
    </dgm:pt>
    <dgm:pt modelId="{20F45123-85A2-421E-A16B-82D77F3B21D7}">
      <dgm:prSet phldrT="[Text]"/>
      <dgm:spPr/>
      <dgm:t>
        <a:bodyPr/>
        <a:lstStyle/>
        <a:p>
          <a:r>
            <a:rPr lang="en-US" dirty="0" smtClean="0"/>
            <a:t>Select </a:t>
          </a:r>
          <a:r>
            <a:rPr lang="en-US" b="1" dirty="0" err="1" smtClean="0"/>
            <a:t>BlockModel</a:t>
          </a:r>
          <a:r>
            <a:rPr lang="en-US" b="1" dirty="0" smtClean="0"/>
            <a:t> </a:t>
          </a:r>
          <a:r>
            <a:rPr lang="en-US" b="1" dirty="0" err="1" smtClean="0"/>
            <a:t>plugin</a:t>
          </a:r>
          <a:r>
            <a:rPr lang="en-US" dirty="0" smtClean="0"/>
            <a:t> (DLL file) and click </a:t>
          </a:r>
          <a:r>
            <a:rPr lang="en-US" b="1" dirty="0" smtClean="0"/>
            <a:t>Open</a:t>
          </a:r>
          <a:endParaRPr lang="en-US" dirty="0"/>
        </a:p>
      </dgm:t>
    </dgm:pt>
    <dgm:pt modelId="{89C4305E-BD0F-4916-A678-B15D0F332B07}" type="parTrans" cxnId="{6DCA7E99-AEBA-4B5C-8782-02635145B70E}">
      <dgm:prSet/>
      <dgm:spPr/>
      <dgm:t>
        <a:bodyPr/>
        <a:lstStyle/>
        <a:p>
          <a:endParaRPr lang="en-US"/>
        </a:p>
      </dgm:t>
    </dgm:pt>
    <dgm:pt modelId="{2832AB71-141A-4976-BA5A-187CEA1BF966}" type="sibTrans" cxnId="{6DCA7E99-AEBA-4B5C-8782-02635145B70E}">
      <dgm:prSet/>
      <dgm:spPr/>
      <dgm:t>
        <a:bodyPr/>
        <a:lstStyle/>
        <a:p>
          <a:endParaRPr lang="en-US"/>
        </a:p>
      </dgm:t>
    </dgm:pt>
    <dgm:pt modelId="{DC6F1742-9676-4119-A08D-7E20239803AA}">
      <dgm:prSet/>
      <dgm:spPr/>
      <dgm:t>
        <a:bodyPr/>
        <a:lstStyle/>
        <a:p>
          <a:r>
            <a:rPr lang="en-US" dirty="0" smtClean="0"/>
            <a:t>Run </a:t>
          </a:r>
          <a:r>
            <a:rPr lang="en-US" b="1" dirty="0" smtClean="0"/>
            <a:t>AutoCAD </a:t>
          </a:r>
          <a:r>
            <a:rPr lang="en-US" dirty="0" smtClean="0"/>
            <a:t>software. Click on Start Drawing option</a:t>
          </a:r>
          <a:endParaRPr lang="en-US" dirty="0"/>
        </a:p>
      </dgm:t>
    </dgm:pt>
    <dgm:pt modelId="{2826A960-7089-41AE-8493-3E4C68290DBC}" type="parTrans" cxnId="{E1CBD6F5-570A-4491-AA87-AAA82DFD05A6}">
      <dgm:prSet/>
      <dgm:spPr/>
      <dgm:t>
        <a:bodyPr/>
        <a:lstStyle/>
        <a:p>
          <a:endParaRPr lang="en-US"/>
        </a:p>
      </dgm:t>
    </dgm:pt>
    <dgm:pt modelId="{2EDE2FB9-7AE8-484C-A5BA-38CDAE152868}" type="sibTrans" cxnId="{E1CBD6F5-570A-4491-AA87-AAA82DFD05A6}">
      <dgm:prSet/>
      <dgm:spPr/>
      <dgm:t>
        <a:bodyPr/>
        <a:lstStyle/>
        <a:p>
          <a:endParaRPr lang="en-US"/>
        </a:p>
      </dgm:t>
    </dgm:pt>
    <dgm:pt modelId="{C066C092-413E-434D-A2B7-BBA7EC2B3858}" type="pres">
      <dgm:prSet presAssocID="{3ABB58BD-C5EF-48CF-968D-DA6F0C4B9911}" presName="linearFlow" presStyleCnt="0">
        <dgm:presLayoutVars>
          <dgm:resizeHandles val="exact"/>
        </dgm:presLayoutVars>
      </dgm:prSet>
      <dgm:spPr/>
    </dgm:pt>
    <dgm:pt modelId="{2B4F4903-CE04-4389-90C4-63C0FED5C27F}" type="pres">
      <dgm:prSet presAssocID="{06CCC583-67A6-4491-8BC3-49DA56FB5690}" presName="node" presStyleLbl="node1" presStyleIdx="0" presStyleCnt="4" custScaleX="360281" custScaleY="51873" custLinFactNeighborY="10950">
        <dgm:presLayoutVars>
          <dgm:bulletEnabled val="1"/>
        </dgm:presLayoutVars>
      </dgm:prSet>
      <dgm:spPr/>
      <dgm:t>
        <a:bodyPr/>
        <a:lstStyle/>
        <a:p>
          <a:endParaRPr lang="en-US"/>
        </a:p>
      </dgm:t>
    </dgm:pt>
    <dgm:pt modelId="{B3889CA0-25CE-43B2-B69E-E0CE789CD1C3}" type="pres">
      <dgm:prSet presAssocID="{09CB61CE-4641-4FA3-9509-3B6893E14B84}" presName="sibTrans" presStyleLbl="sibTrans2D1" presStyleIdx="0" presStyleCnt="3"/>
      <dgm:spPr/>
      <dgm:t>
        <a:bodyPr/>
        <a:lstStyle/>
        <a:p>
          <a:endParaRPr lang="en-US"/>
        </a:p>
      </dgm:t>
    </dgm:pt>
    <dgm:pt modelId="{BEA90D0D-94DC-4E33-A176-31780FB3A6E1}" type="pres">
      <dgm:prSet presAssocID="{09CB61CE-4641-4FA3-9509-3B6893E14B84}" presName="connectorText" presStyleLbl="sibTrans2D1" presStyleIdx="0" presStyleCnt="3"/>
      <dgm:spPr/>
      <dgm:t>
        <a:bodyPr/>
        <a:lstStyle/>
        <a:p>
          <a:endParaRPr lang="en-US"/>
        </a:p>
      </dgm:t>
    </dgm:pt>
    <dgm:pt modelId="{9B168647-821B-452B-A685-38A12B420A8E}" type="pres">
      <dgm:prSet presAssocID="{DC6F1742-9676-4119-A08D-7E20239803AA}" presName="node" presStyleLbl="node1" presStyleIdx="1" presStyleCnt="4" custScaleX="346937" custScaleY="47061">
        <dgm:presLayoutVars>
          <dgm:bulletEnabled val="1"/>
        </dgm:presLayoutVars>
      </dgm:prSet>
      <dgm:spPr/>
      <dgm:t>
        <a:bodyPr/>
        <a:lstStyle/>
        <a:p>
          <a:endParaRPr lang="en-US"/>
        </a:p>
      </dgm:t>
    </dgm:pt>
    <dgm:pt modelId="{98320050-2EB9-4F9F-A0D6-AD64BDA2A118}" type="pres">
      <dgm:prSet presAssocID="{2EDE2FB9-7AE8-484C-A5BA-38CDAE152868}" presName="sibTrans" presStyleLbl="sibTrans2D1" presStyleIdx="1" presStyleCnt="3"/>
      <dgm:spPr/>
      <dgm:t>
        <a:bodyPr/>
        <a:lstStyle/>
        <a:p>
          <a:endParaRPr lang="en-US"/>
        </a:p>
      </dgm:t>
    </dgm:pt>
    <dgm:pt modelId="{C55C4D18-7D22-4C08-B12A-A399DA66DA64}" type="pres">
      <dgm:prSet presAssocID="{2EDE2FB9-7AE8-484C-A5BA-38CDAE152868}" presName="connectorText" presStyleLbl="sibTrans2D1" presStyleIdx="1" presStyleCnt="3"/>
      <dgm:spPr/>
      <dgm:t>
        <a:bodyPr/>
        <a:lstStyle/>
        <a:p>
          <a:endParaRPr lang="en-US"/>
        </a:p>
      </dgm:t>
    </dgm:pt>
    <dgm:pt modelId="{5BFA6B37-7EE0-4689-A706-111BB9B3C44A}" type="pres">
      <dgm:prSet presAssocID="{157A09FF-E7FE-4762-BDE2-8328118EE7B5}" presName="node" presStyleLbl="node1" presStyleIdx="2" presStyleCnt="4" custScaleX="346937" custScaleY="43385">
        <dgm:presLayoutVars>
          <dgm:bulletEnabled val="1"/>
        </dgm:presLayoutVars>
      </dgm:prSet>
      <dgm:spPr/>
      <dgm:t>
        <a:bodyPr/>
        <a:lstStyle/>
        <a:p>
          <a:endParaRPr lang="en-US"/>
        </a:p>
      </dgm:t>
    </dgm:pt>
    <dgm:pt modelId="{11C74187-CCDC-4A48-82DC-E1F2146418A8}" type="pres">
      <dgm:prSet presAssocID="{6E2F2184-AABE-4775-949A-26ABD8772446}" presName="sibTrans" presStyleLbl="sibTrans2D1" presStyleIdx="2" presStyleCnt="3"/>
      <dgm:spPr/>
      <dgm:t>
        <a:bodyPr/>
        <a:lstStyle/>
        <a:p>
          <a:endParaRPr lang="en-US"/>
        </a:p>
      </dgm:t>
    </dgm:pt>
    <dgm:pt modelId="{0DF979F2-9635-43CC-9A44-FF2E00AB7795}" type="pres">
      <dgm:prSet presAssocID="{6E2F2184-AABE-4775-949A-26ABD8772446}" presName="connectorText" presStyleLbl="sibTrans2D1" presStyleIdx="2" presStyleCnt="3"/>
      <dgm:spPr/>
      <dgm:t>
        <a:bodyPr/>
        <a:lstStyle/>
        <a:p>
          <a:endParaRPr lang="en-US"/>
        </a:p>
      </dgm:t>
    </dgm:pt>
    <dgm:pt modelId="{E09404AB-232B-4B4F-80A4-7D4C2B3B686D}" type="pres">
      <dgm:prSet presAssocID="{20F45123-85A2-421E-A16B-82D77F3B21D7}" presName="node" presStyleLbl="node1" presStyleIdx="3" presStyleCnt="4" custScaleX="346937" custScaleY="40875">
        <dgm:presLayoutVars>
          <dgm:bulletEnabled val="1"/>
        </dgm:presLayoutVars>
      </dgm:prSet>
      <dgm:spPr/>
      <dgm:t>
        <a:bodyPr/>
        <a:lstStyle/>
        <a:p>
          <a:endParaRPr lang="en-US"/>
        </a:p>
      </dgm:t>
    </dgm:pt>
  </dgm:ptLst>
  <dgm:cxnLst>
    <dgm:cxn modelId="{D4A007F4-1E8A-4D68-BEFA-046B95A4E032}" srcId="{3ABB58BD-C5EF-48CF-968D-DA6F0C4B9911}" destId="{157A09FF-E7FE-4762-BDE2-8328118EE7B5}" srcOrd="2" destOrd="0" parTransId="{EDBDF230-8A36-49F1-B18C-253EC5688D20}" sibTransId="{6E2F2184-AABE-4775-949A-26ABD8772446}"/>
    <dgm:cxn modelId="{6DCA7E99-AEBA-4B5C-8782-02635145B70E}" srcId="{3ABB58BD-C5EF-48CF-968D-DA6F0C4B9911}" destId="{20F45123-85A2-421E-A16B-82D77F3B21D7}" srcOrd="3" destOrd="0" parTransId="{89C4305E-BD0F-4916-A678-B15D0F332B07}" sibTransId="{2832AB71-141A-4976-BA5A-187CEA1BF966}"/>
    <dgm:cxn modelId="{AAF489A5-FC75-49BD-B25B-865DD1A8EBA7}" type="presOf" srcId="{6E2F2184-AABE-4775-949A-26ABD8772446}" destId="{11C74187-CCDC-4A48-82DC-E1F2146418A8}" srcOrd="0" destOrd="0" presId="urn:microsoft.com/office/officeart/2005/8/layout/process2"/>
    <dgm:cxn modelId="{E1CBD6F5-570A-4491-AA87-AAA82DFD05A6}" srcId="{3ABB58BD-C5EF-48CF-968D-DA6F0C4B9911}" destId="{DC6F1742-9676-4119-A08D-7E20239803AA}" srcOrd="1" destOrd="0" parTransId="{2826A960-7089-41AE-8493-3E4C68290DBC}" sibTransId="{2EDE2FB9-7AE8-484C-A5BA-38CDAE152868}"/>
    <dgm:cxn modelId="{67C48AAE-A2B3-4630-8FB3-AE5E31A0BACE}" type="presOf" srcId="{20F45123-85A2-421E-A16B-82D77F3B21D7}" destId="{E09404AB-232B-4B4F-80A4-7D4C2B3B686D}" srcOrd="0" destOrd="0" presId="urn:microsoft.com/office/officeart/2005/8/layout/process2"/>
    <dgm:cxn modelId="{5613CB7C-F67E-47C6-96F3-F4C3D9A5A4D4}" type="presOf" srcId="{06CCC583-67A6-4491-8BC3-49DA56FB5690}" destId="{2B4F4903-CE04-4389-90C4-63C0FED5C27F}" srcOrd="0" destOrd="0" presId="urn:microsoft.com/office/officeart/2005/8/layout/process2"/>
    <dgm:cxn modelId="{AFAC1D13-5907-4E37-90C1-F19364FD7EF6}" type="presOf" srcId="{DC6F1742-9676-4119-A08D-7E20239803AA}" destId="{9B168647-821B-452B-A685-38A12B420A8E}" srcOrd="0" destOrd="0" presId="urn:microsoft.com/office/officeart/2005/8/layout/process2"/>
    <dgm:cxn modelId="{81DB42DD-809B-4C1A-9CEF-CBF9CFC4616F}" type="presOf" srcId="{09CB61CE-4641-4FA3-9509-3B6893E14B84}" destId="{BEA90D0D-94DC-4E33-A176-31780FB3A6E1}" srcOrd="1" destOrd="0" presId="urn:microsoft.com/office/officeart/2005/8/layout/process2"/>
    <dgm:cxn modelId="{B7879F46-FE56-491C-8CE7-AA70F7558FA2}" type="presOf" srcId="{157A09FF-E7FE-4762-BDE2-8328118EE7B5}" destId="{5BFA6B37-7EE0-4689-A706-111BB9B3C44A}" srcOrd="0" destOrd="0" presId="urn:microsoft.com/office/officeart/2005/8/layout/process2"/>
    <dgm:cxn modelId="{B79C024F-92DA-417A-AAE7-E3F1FF1A774A}" type="presOf" srcId="{2EDE2FB9-7AE8-484C-A5BA-38CDAE152868}" destId="{C55C4D18-7D22-4C08-B12A-A399DA66DA64}" srcOrd="1" destOrd="0" presId="urn:microsoft.com/office/officeart/2005/8/layout/process2"/>
    <dgm:cxn modelId="{E6AF3EBB-FE56-41DA-86A0-419A87638EAB}" srcId="{3ABB58BD-C5EF-48CF-968D-DA6F0C4B9911}" destId="{06CCC583-67A6-4491-8BC3-49DA56FB5690}" srcOrd="0" destOrd="0" parTransId="{08B9FB4F-CF4E-421D-9B84-FAF6D28FB8D3}" sibTransId="{09CB61CE-4641-4FA3-9509-3B6893E14B84}"/>
    <dgm:cxn modelId="{F0DF3F50-A8A2-408A-A70E-A2B5752E564A}" type="presOf" srcId="{3ABB58BD-C5EF-48CF-968D-DA6F0C4B9911}" destId="{C066C092-413E-434D-A2B7-BBA7EC2B3858}" srcOrd="0" destOrd="0" presId="urn:microsoft.com/office/officeart/2005/8/layout/process2"/>
    <dgm:cxn modelId="{7A97E3B6-4A1C-4D9C-8DB9-945D9372BEAA}" type="presOf" srcId="{09CB61CE-4641-4FA3-9509-3B6893E14B84}" destId="{B3889CA0-25CE-43B2-B69E-E0CE789CD1C3}" srcOrd="0" destOrd="0" presId="urn:microsoft.com/office/officeart/2005/8/layout/process2"/>
    <dgm:cxn modelId="{01465E02-694B-4B1B-8165-C7FF189E7AE9}" type="presOf" srcId="{2EDE2FB9-7AE8-484C-A5BA-38CDAE152868}" destId="{98320050-2EB9-4F9F-A0D6-AD64BDA2A118}" srcOrd="0" destOrd="0" presId="urn:microsoft.com/office/officeart/2005/8/layout/process2"/>
    <dgm:cxn modelId="{82EFD7C9-C952-4717-8FC3-DF2B1C79096C}" type="presOf" srcId="{6E2F2184-AABE-4775-949A-26ABD8772446}" destId="{0DF979F2-9635-43CC-9A44-FF2E00AB7795}" srcOrd="1" destOrd="0" presId="urn:microsoft.com/office/officeart/2005/8/layout/process2"/>
    <dgm:cxn modelId="{421C3071-DE28-4BE5-AC99-AD1D151621F8}" type="presParOf" srcId="{C066C092-413E-434D-A2B7-BBA7EC2B3858}" destId="{2B4F4903-CE04-4389-90C4-63C0FED5C27F}" srcOrd="0" destOrd="0" presId="urn:microsoft.com/office/officeart/2005/8/layout/process2"/>
    <dgm:cxn modelId="{7073A96F-BF04-4187-AC8C-3015ED2999DC}" type="presParOf" srcId="{C066C092-413E-434D-A2B7-BBA7EC2B3858}" destId="{B3889CA0-25CE-43B2-B69E-E0CE789CD1C3}" srcOrd="1" destOrd="0" presId="urn:microsoft.com/office/officeart/2005/8/layout/process2"/>
    <dgm:cxn modelId="{FDDF22B8-B8DB-4B8F-AA18-5F634FA9D60B}" type="presParOf" srcId="{B3889CA0-25CE-43B2-B69E-E0CE789CD1C3}" destId="{BEA90D0D-94DC-4E33-A176-31780FB3A6E1}" srcOrd="0" destOrd="0" presId="urn:microsoft.com/office/officeart/2005/8/layout/process2"/>
    <dgm:cxn modelId="{6EA7EC5B-6974-46B5-85C1-DF12641B1057}" type="presParOf" srcId="{C066C092-413E-434D-A2B7-BBA7EC2B3858}" destId="{9B168647-821B-452B-A685-38A12B420A8E}" srcOrd="2" destOrd="0" presId="urn:microsoft.com/office/officeart/2005/8/layout/process2"/>
    <dgm:cxn modelId="{C7CA4778-075F-4CC3-B9C1-F9990FD45185}" type="presParOf" srcId="{C066C092-413E-434D-A2B7-BBA7EC2B3858}" destId="{98320050-2EB9-4F9F-A0D6-AD64BDA2A118}" srcOrd="3" destOrd="0" presId="urn:microsoft.com/office/officeart/2005/8/layout/process2"/>
    <dgm:cxn modelId="{B91D8E8D-FD27-4A2C-A34E-08EB0794B53D}" type="presParOf" srcId="{98320050-2EB9-4F9F-A0D6-AD64BDA2A118}" destId="{C55C4D18-7D22-4C08-B12A-A399DA66DA64}" srcOrd="0" destOrd="0" presId="urn:microsoft.com/office/officeart/2005/8/layout/process2"/>
    <dgm:cxn modelId="{5A7FEA0C-711B-410F-99D1-CFAB3A992B73}" type="presParOf" srcId="{C066C092-413E-434D-A2B7-BBA7EC2B3858}" destId="{5BFA6B37-7EE0-4689-A706-111BB9B3C44A}" srcOrd="4" destOrd="0" presId="urn:microsoft.com/office/officeart/2005/8/layout/process2"/>
    <dgm:cxn modelId="{F0404985-6B1B-4C8E-8EB6-610864E1F5B9}" type="presParOf" srcId="{C066C092-413E-434D-A2B7-BBA7EC2B3858}" destId="{11C74187-CCDC-4A48-82DC-E1F2146418A8}" srcOrd="5" destOrd="0" presId="urn:microsoft.com/office/officeart/2005/8/layout/process2"/>
    <dgm:cxn modelId="{9D301315-EEC9-45AB-8A56-FED35D596071}" type="presParOf" srcId="{11C74187-CCDC-4A48-82DC-E1F2146418A8}" destId="{0DF979F2-9635-43CC-9A44-FF2E00AB7795}" srcOrd="0" destOrd="0" presId="urn:microsoft.com/office/officeart/2005/8/layout/process2"/>
    <dgm:cxn modelId="{B96E7811-DAFB-4C64-84A5-23582F121DFC}" type="presParOf" srcId="{C066C092-413E-434D-A2B7-BBA7EC2B3858}" destId="{E09404AB-232B-4B4F-80A4-7D4C2B3B686D}" srcOrd="6" destOrd="0" presId="urn:microsoft.com/office/officeart/2005/8/layout/process2"/>
  </dgm:cxnLst>
  <dgm:bg/>
  <dgm:whole/>
</dgm:dataModel>
</file>

<file path=ppt/diagrams/data2.xml><?xml version="1.0" encoding="utf-8"?>
<dgm:dataModel xmlns:dgm="http://schemas.openxmlformats.org/drawingml/2006/diagram" xmlns:a="http://schemas.openxmlformats.org/drawingml/2006/main">
  <dgm:ptLst>
    <dgm:pt modelId="{DDE95871-9C20-4F2A-A73D-FCA046CCD944}" type="doc">
      <dgm:prSet loTypeId="urn:microsoft.com/office/officeart/2005/8/layout/process2" loCatId="process" qsTypeId="urn:microsoft.com/office/officeart/2005/8/quickstyle/simple2" qsCatId="simple" csTypeId="urn:microsoft.com/office/officeart/2005/8/colors/accent1_2" csCatId="accent1" phldr="1"/>
      <dgm:spPr/>
    </dgm:pt>
    <dgm:pt modelId="{14FBB102-E64D-430D-8B97-1A57DAC55085}">
      <dgm:prSet phldrT="[Text]" custT="1"/>
      <dgm:spPr/>
      <dgm:t>
        <a:bodyPr/>
        <a:lstStyle/>
        <a:p>
          <a:r>
            <a:rPr lang="en-US" sz="1800" dirty="0" smtClean="0"/>
            <a:t>Type and run </a:t>
          </a:r>
          <a:r>
            <a:rPr lang="en-US" sz="1800" dirty="0" err="1" smtClean="0"/>
            <a:t>B</a:t>
          </a:r>
          <a:r>
            <a:rPr lang="en-US" sz="1800" b="1" dirty="0" err="1" smtClean="0"/>
            <a:t>lockModel</a:t>
          </a:r>
          <a:r>
            <a:rPr lang="en-US" sz="1800" b="1" dirty="0" smtClean="0"/>
            <a:t> </a:t>
          </a:r>
          <a:r>
            <a:rPr lang="en-US" sz="1800" dirty="0" smtClean="0"/>
            <a:t>command on drawing dashboard window. A dialog box will display.</a:t>
          </a:r>
          <a:endParaRPr lang="en-US" sz="1800" dirty="0"/>
        </a:p>
      </dgm:t>
    </dgm:pt>
    <dgm:pt modelId="{585232C6-0F03-4DE4-97B0-3BBB88A7847C}" type="parTrans" cxnId="{CEB6BA8B-AA3F-4476-9DD5-1433ADFDBBE9}">
      <dgm:prSet/>
      <dgm:spPr/>
      <dgm:t>
        <a:bodyPr/>
        <a:lstStyle/>
        <a:p>
          <a:endParaRPr lang="en-US"/>
        </a:p>
      </dgm:t>
    </dgm:pt>
    <dgm:pt modelId="{3EDDA43C-7DB6-47AF-A0A9-74EF05E49CE6}" type="sibTrans" cxnId="{CEB6BA8B-AA3F-4476-9DD5-1433ADFDBBE9}">
      <dgm:prSet/>
      <dgm:spPr/>
      <dgm:t>
        <a:bodyPr/>
        <a:lstStyle/>
        <a:p>
          <a:endParaRPr lang="en-US"/>
        </a:p>
      </dgm:t>
    </dgm:pt>
    <dgm:pt modelId="{C635C8D1-5890-49D7-B0EA-8BEA5E65A338}">
      <dgm:prSet phldrT="[Text]" custT="1"/>
      <dgm:spPr/>
      <dgm:t>
        <a:bodyPr/>
        <a:lstStyle/>
        <a:p>
          <a:r>
            <a:rPr lang="en-US" sz="1800" dirty="0" smtClean="0"/>
            <a:t>Finally click on Generate Block Model button</a:t>
          </a:r>
          <a:endParaRPr lang="en-US" sz="1800" dirty="0"/>
        </a:p>
      </dgm:t>
    </dgm:pt>
    <dgm:pt modelId="{9E73A8D1-E022-401C-B7C8-8795422E2974}" type="parTrans" cxnId="{D21CAB98-B77C-4AE2-A606-C5624711F4F5}">
      <dgm:prSet/>
      <dgm:spPr/>
      <dgm:t>
        <a:bodyPr/>
        <a:lstStyle/>
        <a:p>
          <a:endParaRPr lang="en-US"/>
        </a:p>
      </dgm:t>
    </dgm:pt>
    <dgm:pt modelId="{B1EA6BD9-EBED-47E9-A68B-7820C3A6CCDF}" type="sibTrans" cxnId="{D21CAB98-B77C-4AE2-A606-C5624711F4F5}">
      <dgm:prSet/>
      <dgm:spPr/>
      <dgm:t>
        <a:bodyPr/>
        <a:lstStyle/>
        <a:p>
          <a:endParaRPr lang="en-US"/>
        </a:p>
      </dgm:t>
    </dgm:pt>
    <dgm:pt modelId="{D725DDE2-1019-436E-BF76-E86806ADC816}">
      <dgm:prSet phldrT="[Text]" custT="1"/>
      <dgm:spPr/>
      <dgm:t>
        <a:bodyPr/>
        <a:lstStyle/>
        <a:p>
          <a:r>
            <a:rPr lang="en-US" sz="1800" dirty="0" smtClean="0"/>
            <a:t>A 3D block model representation of ore surrounding will display on screen which can be rotated along x , y and z axis.</a:t>
          </a:r>
          <a:endParaRPr lang="en-US" sz="1800" dirty="0"/>
        </a:p>
      </dgm:t>
    </dgm:pt>
    <dgm:pt modelId="{502C7BCD-3FBC-4572-8098-B699A54430FB}" type="parTrans" cxnId="{E4ED9EE9-631E-4D08-B727-13CA51A82A63}">
      <dgm:prSet/>
      <dgm:spPr/>
      <dgm:t>
        <a:bodyPr/>
        <a:lstStyle/>
        <a:p>
          <a:endParaRPr lang="en-US"/>
        </a:p>
      </dgm:t>
    </dgm:pt>
    <dgm:pt modelId="{5BFCC5E5-1E82-4684-B345-748E623FBC97}" type="sibTrans" cxnId="{E4ED9EE9-631E-4D08-B727-13CA51A82A63}">
      <dgm:prSet/>
      <dgm:spPr/>
      <dgm:t>
        <a:bodyPr/>
        <a:lstStyle/>
        <a:p>
          <a:endParaRPr lang="en-US"/>
        </a:p>
      </dgm:t>
    </dgm:pt>
    <dgm:pt modelId="{039CA272-EB6A-4DBB-909D-B3447AEEDAAD}">
      <dgm:prSet custT="1"/>
      <dgm:spPr/>
      <dgm:t>
        <a:bodyPr/>
        <a:lstStyle/>
        <a:p>
          <a:r>
            <a:rPr lang="en-US" sz="1800" dirty="0" smtClean="0"/>
            <a:t>Also another Dialog box display. The </a:t>
          </a:r>
          <a:r>
            <a:rPr lang="en-US" sz="1800" dirty="0" err="1" smtClean="0"/>
            <a:t>GridView</a:t>
          </a:r>
          <a:r>
            <a:rPr lang="en-US" sz="1800" dirty="0" smtClean="0"/>
            <a:t> window is showing x, y, z co-ordinates of known relevance ore points with their grade value</a:t>
          </a:r>
          <a:endParaRPr lang="en-US" sz="1800" dirty="0"/>
        </a:p>
      </dgm:t>
    </dgm:pt>
    <dgm:pt modelId="{3435182E-5492-4588-91D8-FED11A36A972}" type="parTrans" cxnId="{118A5724-BBCA-4A44-8809-DB836FC13DC7}">
      <dgm:prSet/>
      <dgm:spPr/>
      <dgm:t>
        <a:bodyPr/>
        <a:lstStyle/>
        <a:p>
          <a:endParaRPr lang="en-US"/>
        </a:p>
      </dgm:t>
    </dgm:pt>
    <dgm:pt modelId="{87E8AE6B-83C6-425C-AECF-AF7D6F38B474}" type="sibTrans" cxnId="{118A5724-BBCA-4A44-8809-DB836FC13DC7}">
      <dgm:prSet/>
      <dgm:spPr/>
      <dgm:t>
        <a:bodyPr/>
        <a:lstStyle/>
        <a:p>
          <a:endParaRPr lang="en-US"/>
        </a:p>
      </dgm:t>
    </dgm:pt>
    <dgm:pt modelId="{46579145-F478-4B5D-B7B9-44EC9C2DA9F4}">
      <dgm:prSet custT="1"/>
      <dgm:spPr/>
      <dgm:t>
        <a:bodyPr/>
        <a:lstStyle/>
        <a:p>
          <a:r>
            <a:rPr lang="en-US" sz="1800" dirty="0" smtClean="0"/>
            <a:t>Click on Show BHL Button. AutoCAD dashboard is displaying graphical  </a:t>
          </a:r>
          <a:r>
            <a:rPr lang="en-US" sz="1800" b="1" dirty="0" smtClean="0"/>
            <a:t>3D line model of Bore-Log</a:t>
          </a:r>
          <a:endParaRPr lang="en-US" sz="1800" dirty="0"/>
        </a:p>
      </dgm:t>
    </dgm:pt>
    <dgm:pt modelId="{5DB21464-90F6-4683-9F6D-56C6CA251828}" type="parTrans" cxnId="{C013CE21-55B5-4E40-A128-ED28897AC530}">
      <dgm:prSet/>
      <dgm:spPr/>
      <dgm:t>
        <a:bodyPr/>
        <a:lstStyle/>
        <a:p>
          <a:endParaRPr lang="en-US"/>
        </a:p>
      </dgm:t>
    </dgm:pt>
    <dgm:pt modelId="{3C9AE954-C2D4-439A-89BA-3214694E900C}" type="sibTrans" cxnId="{C013CE21-55B5-4E40-A128-ED28897AC530}">
      <dgm:prSet/>
      <dgm:spPr/>
      <dgm:t>
        <a:bodyPr/>
        <a:lstStyle/>
        <a:p>
          <a:endParaRPr lang="en-US"/>
        </a:p>
      </dgm:t>
    </dgm:pt>
    <dgm:pt modelId="{101CC389-E5C9-4B1C-99BF-81EBB4195F8C}">
      <dgm:prSet custT="1"/>
      <dgm:spPr/>
      <dgm:t>
        <a:bodyPr/>
        <a:lstStyle/>
        <a:p>
          <a:r>
            <a:rPr lang="en-US" sz="1800" dirty="0" smtClean="0"/>
            <a:t>Click on </a:t>
          </a:r>
          <a:r>
            <a:rPr lang="en-US" sz="1800" b="1" dirty="0" smtClean="0"/>
            <a:t>Load BHL button</a:t>
          </a:r>
          <a:r>
            <a:rPr lang="en-US" sz="1800" dirty="0" smtClean="0"/>
            <a:t> and select Bore-Hole log data </a:t>
          </a:r>
          <a:r>
            <a:rPr lang="en-US" sz="1800" dirty="0" err="1" smtClean="0"/>
            <a:t>csv</a:t>
          </a:r>
          <a:r>
            <a:rPr lang="en-US" sz="1800" dirty="0" smtClean="0"/>
            <a:t> file.</a:t>
          </a:r>
          <a:endParaRPr lang="en-US" sz="1800" dirty="0"/>
        </a:p>
      </dgm:t>
    </dgm:pt>
    <dgm:pt modelId="{B8E463AB-B277-495F-9E2D-B6084FF1CAB5}" type="parTrans" cxnId="{F46EBE60-FB73-45EE-A23C-204ED83E216F}">
      <dgm:prSet/>
      <dgm:spPr/>
      <dgm:t>
        <a:bodyPr/>
        <a:lstStyle/>
        <a:p>
          <a:endParaRPr lang="en-US"/>
        </a:p>
      </dgm:t>
    </dgm:pt>
    <dgm:pt modelId="{672DEFC5-F337-451C-A6BC-C31FF02E39B7}" type="sibTrans" cxnId="{F46EBE60-FB73-45EE-A23C-204ED83E216F}">
      <dgm:prSet/>
      <dgm:spPr/>
      <dgm:t>
        <a:bodyPr/>
        <a:lstStyle/>
        <a:p>
          <a:endParaRPr lang="en-US"/>
        </a:p>
      </dgm:t>
    </dgm:pt>
    <dgm:pt modelId="{10F742C9-2C52-4F37-9BE9-39908154BF01}" type="pres">
      <dgm:prSet presAssocID="{DDE95871-9C20-4F2A-A73D-FCA046CCD944}" presName="linearFlow" presStyleCnt="0">
        <dgm:presLayoutVars>
          <dgm:resizeHandles val="exact"/>
        </dgm:presLayoutVars>
      </dgm:prSet>
      <dgm:spPr/>
    </dgm:pt>
    <dgm:pt modelId="{79C097CE-F1DF-4A30-9306-3B053A3C262C}" type="pres">
      <dgm:prSet presAssocID="{14FBB102-E64D-430D-8B97-1A57DAC55085}" presName="node" presStyleLbl="node1" presStyleIdx="0" presStyleCnt="6" custScaleX="656780">
        <dgm:presLayoutVars>
          <dgm:bulletEnabled val="1"/>
        </dgm:presLayoutVars>
      </dgm:prSet>
      <dgm:spPr/>
      <dgm:t>
        <a:bodyPr/>
        <a:lstStyle/>
        <a:p>
          <a:endParaRPr lang="en-US"/>
        </a:p>
      </dgm:t>
    </dgm:pt>
    <dgm:pt modelId="{1645A385-3DBE-402B-AF4F-E40143AB7066}" type="pres">
      <dgm:prSet presAssocID="{3EDDA43C-7DB6-47AF-A0A9-74EF05E49CE6}" presName="sibTrans" presStyleLbl="sibTrans2D1" presStyleIdx="0" presStyleCnt="5"/>
      <dgm:spPr/>
      <dgm:t>
        <a:bodyPr/>
        <a:lstStyle/>
        <a:p>
          <a:endParaRPr lang="en-US"/>
        </a:p>
      </dgm:t>
    </dgm:pt>
    <dgm:pt modelId="{FB422F3D-F36E-4482-B771-5E1E3D587E5B}" type="pres">
      <dgm:prSet presAssocID="{3EDDA43C-7DB6-47AF-A0A9-74EF05E49CE6}" presName="connectorText" presStyleLbl="sibTrans2D1" presStyleIdx="0" presStyleCnt="5"/>
      <dgm:spPr/>
      <dgm:t>
        <a:bodyPr/>
        <a:lstStyle/>
        <a:p>
          <a:endParaRPr lang="en-US"/>
        </a:p>
      </dgm:t>
    </dgm:pt>
    <dgm:pt modelId="{2B879AC0-B480-40C1-B420-F9F859E75F98}" type="pres">
      <dgm:prSet presAssocID="{101CC389-E5C9-4B1C-99BF-81EBB4195F8C}" presName="node" presStyleLbl="node1" presStyleIdx="1" presStyleCnt="6" custScaleX="643902">
        <dgm:presLayoutVars>
          <dgm:bulletEnabled val="1"/>
        </dgm:presLayoutVars>
      </dgm:prSet>
      <dgm:spPr/>
      <dgm:t>
        <a:bodyPr/>
        <a:lstStyle/>
        <a:p>
          <a:endParaRPr lang="en-US"/>
        </a:p>
      </dgm:t>
    </dgm:pt>
    <dgm:pt modelId="{5028E898-E8FB-4D87-BD45-7F11F5C4B1A4}" type="pres">
      <dgm:prSet presAssocID="{672DEFC5-F337-451C-A6BC-C31FF02E39B7}" presName="sibTrans" presStyleLbl="sibTrans2D1" presStyleIdx="1" presStyleCnt="5"/>
      <dgm:spPr/>
      <dgm:t>
        <a:bodyPr/>
        <a:lstStyle/>
        <a:p>
          <a:endParaRPr lang="en-US"/>
        </a:p>
      </dgm:t>
    </dgm:pt>
    <dgm:pt modelId="{258671FC-2AEE-44F5-82B3-5169A944F467}" type="pres">
      <dgm:prSet presAssocID="{672DEFC5-F337-451C-A6BC-C31FF02E39B7}" presName="connectorText" presStyleLbl="sibTrans2D1" presStyleIdx="1" presStyleCnt="5"/>
      <dgm:spPr/>
      <dgm:t>
        <a:bodyPr/>
        <a:lstStyle/>
        <a:p>
          <a:endParaRPr lang="en-US"/>
        </a:p>
      </dgm:t>
    </dgm:pt>
    <dgm:pt modelId="{8D5A84AC-1FDF-4C65-B667-6AD787F8CE82}" type="pres">
      <dgm:prSet presAssocID="{46579145-F478-4B5D-B7B9-44EC9C2DA9F4}" presName="node" presStyleLbl="node1" presStyleIdx="2" presStyleCnt="6" custScaleX="643902">
        <dgm:presLayoutVars>
          <dgm:bulletEnabled val="1"/>
        </dgm:presLayoutVars>
      </dgm:prSet>
      <dgm:spPr/>
      <dgm:t>
        <a:bodyPr/>
        <a:lstStyle/>
        <a:p>
          <a:endParaRPr lang="en-US"/>
        </a:p>
      </dgm:t>
    </dgm:pt>
    <dgm:pt modelId="{D0374292-B091-409E-AEAE-B5F817847D06}" type="pres">
      <dgm:prSet presAssocID="{3C9AE954-C2D4-439A-89BA-3214694E900C}" presName="sibTrans" presStyleLbl="sibTrans2D1" presStyleIdx="2" presStyleCnt="5"/>
      <dgm:spPr/>
      <dgm:t>
        <a:bodyPr/>
        <a:lstStyle/>
        <a:p>
          <a:endParaRPr lang="en-US"/>
        </a:p>
      </dgm:t>
    </dgm:pt>
    <dgm:pt modelId="{361A45BB-436A-426B-B00E-0FCF68E20180}" type="pres">
      <dgm:prSet presAssocID="{3C9AE954-C2D4-439A-89BA-3214694E900C}" presName="connectorText" presStyleLbl="sibTrans2D1" presStyleIdx="2" presStyleCnt="5"/>
      <dgm:spPr/>
      <dgm:t>
        <a:bodyPr/>
        <a:lstStyle/>
        <a:p>
          <a:endParaRPr lang="en-US"/>
        </a:p>
      </dgm:t>
    </dgm:pt>
    <dgm:pt modelId="{B44DC3C0-BABD-4C15-B522-EFD86F5C9492}" type="pres">
      <dgm:prSet presAssocID="{039CA272-EB6A-4DBB-909D-B3447AEEDAAD}" presName="node" presStyleLbl="node1" presStyleIdx="3" presStyleCnt="6" custScaleX="643902">
        <dgm:presLayoutVars>
          <dgm:bulletEnabled val="1"/>
        </dgm:presLayoutVars>
      </dgm:prSet>
      <dgm:spPr/>
      <dgm:t>
        <a:bodyPr/>
        <a:lstStyle/>
        <a:p>
          <a:endParaRPr lang="en-US"/>
        </a:p>
      </dgm:t>
    </dgm:pt>
    <dgm:pt modelId="{34658DCC-90D3-48A7-A41D-84FD42452B92}" type="pres">
      <dgm:prSet presAssocID="{87E8AE6B-83C6-425C-AECF-AF7D6F38B474}" presName="sibTrans" presStyleLbl="sibTrans2D1" presStyleIdx="3" presStyleCnt="5"/>
      <dgm:spPr/>
      <dgm:t>
        <a:bodyPr/>
        <a:lstStyle/>
        <a:p>
          <a:endParaRPr lang="en-US"/>
        </a:p>
      </dgm:t>
    </dgm:pt>
    <dgm:pt modelId="{D02AA75A-8622-49F7-9A60-DDEC347C2BB7}" type="pres">
      <dgm:prSet presAssocID="{87E8AE6B-83C6-425C-AECF-AF7D6F38B474}" presName="connectorText" presStyleLbl="sibTrans2D1" presStyleIdx="3" presStyleCnt="5"/>
      <dgm:spPr/>
      <dgm:t>
        <a:bodyPr/>
        <a:lstStyle/>
        <a:p>
          <a:endParaRPr lang="en-US"/>
        </a:p>
      </dgm:t>
    </dgm:pt>
    <dgm:pt modelId="{F3C92C5E-4AC3-4D32-89E5-13B3FA2E6E87}" type="pres">
      <dgm:prSet presAssocID="{C635C8D1-5890-49D7-B0EA-8BEA5E65A338}" presName="node" presStyleLbl="node1" presStyleIdx="4" presStyleCnt="6" custScaleX="643902">
        <dgm:presLayoutVars>
          <dgm:bulletEnabled val="1"/>
        </dgm:presLayoutVars>
      </dgm:prSet>
      <dgm:spPr/>
      <dgm:t>
        <a:bodyPr/>
        <a:lstStyle/>
        <a:p>
          <a:endParaRPr lang="en-US"/>
        </a:p>
      </dgm:t>
    </dgm:pt>
    <dgm:pt modelId="{71455F47-E02E-4832-8C36-F8C5AFBF2A75}" type="pres">
      <dgm:prSet presAssocID="{B1EA6BD9-EBED-47E9-A68B-7820C3A6CCDF}" presName="sibTrans" presStyleLbl="sibTrans2D1" presStyleIdx="4" presStyleCnt="5"/>
      <dgm:spPr/>
      <dgm:t>
        <a:bodyPr/>
        <a:lstStyle/>
        <a:p>
          <a:endParaRPr lang="en-US"/>
        </a:p>
      </dgm:t>
    </dgm:pt>
    <dgm:pt modelId="{57CF29A4-B35B-4267-A79B-B6ABED2CFEFD}" type="pres">
      <dgm:prSet presAssocID="{B1EA6BD9-EBED-47E9-A68B-7820C3A6CCDF}" presName="connectorText" presStyleLbl="sibTrans2D1" presStyleIdx="4" presStyleCnt="5"/>
      <dgm:spPr/>
      <dgm:t>
        <a:bodyPr/>
        <a:lstStyle/>
        <a:p>
          <a:endParaRPr lang="en-US"/>
        </a:p>
      </dgm:t>
    </dgm:pt>
    <dgm:pt modelId="{A88283D3-FB12-42D9-BE14-523A994AD81D}" type="pres">
      <dgm:prSet presAssocID="{D725DDE2-1019-436E-BF76-E86806ADC816}" presName="node" presStyleLbl="node1" presStyleIdx="5" presStyleCnt="6" custScaleX="643902">
        <dgm:presLayoutVars>
          <dgm:bulletEnabled val="1"/>
        </dgm:presLayoutVars>
      </dgm:prSet>
      <dgm:spPr/>
      <dgm:t>
        <a:bodyPr/>
        <a:lstStyle/>
        <a:p>
          <a:endParaRPr lang="en-US"/>
        </a:p>
      </dgm:t>
    </dgm:pt>
  </dgm:ptLst>
  <dgm:cxnLst>
    <dgm:cxn modelId="{CEB6BA8B-AA3F-4476-9DD5-1433ADFDBBE9}" srcId="{DDE95871-9C20-4F2A-A73D-FCA046CCD944}" destId="{14FBB102-E64D-430D-8B97-1A57DAC55085}" srcOrd="0" destOrd="0" parTransId="{585232C6-0F03-4DE4-97B0-3BBB88A7847C}" sibTransId="{3EDDA43C-7DB6-47AF-A0A9-74EF05E49CE6}"/>
    <dgm:cxn modelId="{8C039455-DEE3-4B24-9F96-435CDD63E818}" type="presOf" srcId="{672DEFC5-F337-451C-A6BC-C31FF02E39B7}" destId="{258671FC-2AEE-44F5-82B3-5169A944F467}" srcOrd="1" destOrd="0" presId="urn:microsoft.com/office/officeart/2005/8/layout/process2"/>
    <dgm:cxn modelId="{F7208CE4-DE57-416E-9B2B-08C693AEEA36}" type="presOf" srcId="{3EDDA43C-7DB6-47AF-A0A9-74EF05E49CE6}" destId="{1645A385-3DBE-402B-AF4F-E40143AB7066}" srcOrd="0" destOrd="0" presId="urn:microsoft.com/office/officeart/2005/8/layout/process2"/>
    <dgm:cxn modelId="{0703732D-53F8-48B4-9EF0-4235C97E6116}" type="presOf" srcId="{3C9AE954-C2D4-439A-89BA-3214694E900C}" destId="{361A45BB-436A-426B-B00E-0FCF68E20180}" srcOrd="1" destOrd="0" presId="urn:microsoft.com/office/officeart/2005/8/layout/process2"/>
    <dgm:cxn modelId="{F46EBE60-FB73-45EE-A23C-204ED83E216F}" srcId="{DDE95871-9C20-4F2A-A73D-FCA046CCD944}" destId="{101CC389-E5C9-4B1C-99BF-81EBB4195F8C}" srcOrd="1" destOrd="0" parTransId="{B8E463AB-B277-495F-9E2D-B6084FF1CAB5}" sibTransId="{672DEFC5-F337-451C-A6BC-C31FF02E39B7}"/>
    <dgm:cxn modelId="{6A9269D3-4B17-49A0-B209-6BA25FE9B7CC}" type="presOf" srcId="{B1EA6BD9-EBED-47E9-A68B-7820C3A6CCDF}" destId="{71455F47-E02E-4832-8C36-F8C5AFBF2A75}" srcOrd="0" destOrd="0" presId="urn:microsoft.com/office/officeart/2005/8/layout/process2"/>
    <dgm:cxn modelId="{E4ED9EE9-631E-4D08-B727-13CA51A82A63}" srcId="{DDE95871-9C20-4F2A-A73D-FCA046CCD944}" destId="{D725DDE2-1019-436E-BF76-E86806ADC816}" srcOrd="5" destOrd="0" parTransId="{502C7BCD-3FBC-4572-8098-B699A54430FB}" sibTransId="{5BFCC5E5-1E82-4684-B345-748E623FBC97}"/>
    <dgm:cxn modelId="{6D120C4E-A3C8-4A67-A1B4-2B7E168B88A8}" type="presOf" srcId="{87E8AE6B-83C6-425C-AECF-AF7D6F38B474}" destId="{34658DCC-90D3-48A7-A41D-84FD42452B92}" srcOrd="0" destOrd="0" presId="urn:microsoft.com/office/officeart/2005/8/layout/process2"/>
    <dgm:cxn modelId="{C013CE21-55B5-4E40-A128-ED28897AC530}" srcId="{DDE95871-9C20-4F2A-A73D-FCA046CCD944}" destId="{46579145-F478-4B5D-B7B9-44EC9C2DA9F4}" srcOrd="2" destOrd="0" parTransId="{5DB21464-90F6-4683-9F6D-56C6CA251828}" sibTransId="{3C9AE954-C2D4-439A-89BA-3214694E900C}"/>
    <dgm:cxn modelId="{118A5724-BBCA-4A44-8809-DB836FC13DC7}" srcId="{DDE95871-9C20-4F2A-A73D-FCA046CCD944}" destId="{039CA272-EB6A-4DBB-909D-B3447AEEDAAD}" srcOrd="3" destOrd="0" parTransId="{3435182E-5492-4588-91D8-FED11A36A972}" sibTransId="{87E8AE6B-83C6-425C-AECF-AF7D6F38B474}"/>
    <dgm:cxn modelId="{1736F9CB-1751-4224-B32A-BE4983FF4376}" type="presOf" srcId="{87E8AE6B-83C6-425C-AECF-AF7D6F38B474}" destId="{D02AA75A-8622-49F7-9A60-DDEC347C2BB7}" srcOrd="1" destOrd="0" presId="urn:microsoft.com/office/officeart/2005/8/layout/process2"/>
    <dgm:cxn modelId="{75536610-CE43-4C0F-89DF-5616C4D2C504}" type="presOf" srcId="{672DEFC5-F337-451C-A6BC-C31FF02E39B7}" destId="{5028E898-E8FB-4D87-BD45-7F11F5C4B1A4}" srcOrd="0" destOrd="0" presId="urn:microsoft.com/office/officeart/2005/8/layout/process2"/>
    <dgm:cxn modelId="{82070B51-004A-400D-9066-405F63195323}" type="presOf" srcId="{039CA272-EB6A-4DBB-909D-B3447AEEDAAD}" destId="{B44DC3C0-BABD-4C15-B522-EFD86F5C9492}" srcOrd="0" destOrd="0" presId="urn:microsoft.com/office/officeart/2005/8/layout/process2"/>
    <dgm:cxn modelId="{2CEEEDA5-122A-4122-BB1C-D64B66D56302}" type="presOf" srcId="{C635C8D1-5890-49D7-B0EA-8BEA5E65A338}" destId="{F3C92C5E-4AC3-4D32-89E5-13B3FA2E6E87}" srcOrd="0" destOrd="0" presId="urn:microsoft.com/office/officeart/2005/8/layout/process2"/>
    <dgm:cxn modelId="{2FA1E5BE-E311-4F42-A30F-2CCDCC147E86}" type="presOf" srcId="{D725DDE2-1019-436E-BF76-E86806ADC816}" destId="{A88283D3-FB12-42D9-BE14-523A994AD81D}" srcOrd="0" destOrd="0" presId="urn:microsoft.com/office/officeart/2005/8/layout/process2"/>
    <dgm:cxn modelId="{EE722994-FD38-4670-BA44-63CFEE828563}" type="presOf" srcId="{46579145-F478-4B5D-B7B9-44EC9C2DA9F4}" destId="{8D5A84AC-1FDF-4C65-B667-6AD787F8CE82}" srcOrd="0" destOrd="0" presId="urn:microsoft.com/office/officeart/2005/8/layout/process2"/>
    <dgm:cxn modelId="{F6969E31-20EC-4226-BA49-52975540B67D}" type="presOf" srcId="{3C9AE954-C2D4-439A-89BA-3214694E900C}" destId="{D0374292-B091-409E-AEAE-B5F817847D06}" srcOrd="0" destOrd="0" presId="urn:microsoft.com/office/officeart/2005/8/layout/process2"/>
    <dgm:cxn modelId="{AB8FD5FC-7920-45E4-80A5-8D02E2EEDE26}" type="presOf" srcId="{101CC389-E5C9-4B1C-99BF-81EBB4195F8C}" destId="{2B879AC0-B480-40C1-B420-F9F859E75F98}" srcOrd="0" destOrd="0" presId="urn:microsoft.com/office/officeart/2005/8/layout/process2"/>
    <dgm:cxn modelId="{D21CAB98-B77C-4AE2-A606-C5624711F4F5}" srcId="{DDE95871-9C20-4F2A-A73D-FCA046CCD944}" destId="{C635C8D1-5890-49D7-B0EA-8BEA5E65A338}" srcOrd="4" destOrd="0" parTransId="{9E73A8D1-E022-401C-B7C8-8795422E2974}" sibTransId="{B1EA6BD9-EBED-47E9-A68B-7820C3A6CCDF}"/>
    <dgm:cxn modelId="{8CE0CEBB-65D1-4AAC-BA6E-2F6BD4E7B831}" type="presOf" srcId="{14FBB102-E64D-430D-8B97-1A57DAC55085}" destId="{79C097CE-F1DF-4A30-9306-3B053A3C262C}" srcOrd="0" destOrd="0" presId="urn:microsoft.com/office/officeart/2005/8/layout/process2"/>
    <dgm:cxn modelId="{FA6D155C-6D47-4DCC-A929-CA37B1BC66B0}" type="presOf" srcId="{DDE95871-9C20-4F2A-A73D-FCA046CCD944}" destId="{10F742C9-2C52-4F37-9BE9-39908154BF01}" srcOrd="0" destOrd="0" presId="urn:microsoft.com/office/officeart/2005/8/layout/process2"/>
    <dgm:cxn modelId="{B17428A9-584F-4681-8359-6E4C94940ED4}" type="presOf" srcId="{B1EA6BD9-EBED-47E9-A68B-7820C3A6CCDF}" destId="{57CF29A4-B35B-4267-A79B-B6ABED2CFEFD}" srcOrd="1" destOrd="0" presId="urn:microsoft.com/office/officeart/2005/8/layout/process2"/>
    <dgm:cxn modelId="{AC50FE72-FDA4-4E62-A53B-1636C11E8F66}" type="presOf" srcId="{3EDDA43C-7DB6-47AF-A0A9-74EF05E49CE6}" destId="{FB422F3D-F36E-4482-B771-5E1E3D587E5B}" srcOrd="1" destOrd="0" presId="urn:microsoft.com/office/officeart/2005/8/layout/process2"/>
    <dgm:cxn modelId="{F6FCF044-68B0-452E-A0F6-4E2472AB0A56}" type="presParOf" srcId="{10F742C9-2C52-4F37-9BE9-39908154BF01}" destId="{79C097CE-F1DF-4A30-9306-3B053A3C262C}" srcOrd="0" destOrd="0" presId="urn:microsoft.com/office/officeart/2005/8/layout/process2"/>
    <dgm:cxn modelId="{4A4621C8-EE98-4B7E-848A-EFF88D520BFC}" type="presParOf" srcId="{10F742C9-2C52-4F37-9BE9-39908154BF01}" destId="{1645A385-3DBE-402B-AF4F-E40143AB7066}" srcOrd="1" destOrd="0" presId="urn:microsoft.com/office/officeart/2005/8/layout/process2"/>
    <dgm:cxn modelId="{FF964308-932A-4403-925C-D903A30709F6}" type="presParOf" srcId="{1645A385-3DBE-402B-AF4F-E40143AB7066}" destId="{FB422F3D-F36E-4482-B771-5E1E3D587E5B}" srcOrd="0" destOrd="0" presId="urn:microsoft.com/office/officeart/2005/8/layout/process2"/>
    <dgm:cxn modelId="{FE0BA0F3-F7BE-4567-ABC3-13831572A11F}" type="presParOf" srcId="{10F742C9-2C52-4F37-9BE9-39908154BF01}" destId="{2B879AC0-B480-40C1-B420-F9F859E75F98}" srcOrd="2" destOrd="0" presId="urn:microsoft.com/office/officeart/2005/8/layout/process2"/>
    <dgm:cxn modelId="{2CE667EE-45F1-4564-9543-807B4CE274EC}" type="presParOf" srcId="{10F742C9-2C52-4F37-9BE9-39908154BF01}" destId="{5028E898-E8FB-4D87-BD45-7F11F5C4B1A4}" srcOrd="3" destOrd="0" presId="urn:microsoft.com/office/officeart/2005/8/layout/process2"/>
    <dgm:cxn modelId="{DBDB9A1A-A0DE-4F8A-8640-7B481F8C6E16}" type="presParOf" srcId="{5028E898-E8FB-4D87-BD45-7F11F5C4B1A4}" destId="{258671FC-2AEE-44F5-82B3-5169A944F467}" srcOrd="0" destOrd="0" presId="urn:microsoft.com/office/officeart/2005/8/layout/process2"/>
    <dgm:cxn modelId="{97C929E6-9898-420E-AE4C-48BED30203FA}" type="presParOf" srcId="{10F742C9-2C52-4F37-9BE9-39908154BF01}" destId="{8D5A84AC-1FDF-4C65-B667-6AD787F8CE82}" srcOrd="4" destOrd="0" presId="urn:microsoft.com/office/officeart/2005/8/layout/process2"/>
    <dgm:cxn modelId="{B18834C3-D130-424D-A324-3247E0AA8CCA}" type="presParOf" srcId="{10F742C9-2C52-4F37-9BE9-39908154BF01}" destId="{D0374292-B091-409E-AEAE-B5F817847D06}" srcOrd="5" destOrd="0" presId="urn:microsoft.com/office/officeart/2005/8/layout/process2"/>
    <dgm:cxn modelId="{C6653929-0943-4375-BF0B-2D02BC658B11}" type="presParOf" srcId="{D0374292-B091-409E-AEAE-B5F817847D06}" destId="{361A45BB-436A-426B-B00E-0FCF68E20180}" srcOrd="0" destOrd="0" presId="urn:microsoft.com/office/officeart/2005/8/layout/process2"/>
    <dgm:cxn modelId="{80B92A49-B658-45BF-B392-AEFE5D9C98A8}" type="presParOf" srcId="{10F742C9-2C52-4F37-9BE9-39908154BF01}" destId="{B44DC3C0-BABD-4C15-B522-EFD86F5C9492}" srcOrd="6" destOrd="0" presId="urn:microsoft.com/office/officeart/2005/8/layout/process2"/>
    <dgm:cxn modelId="{B88C5291-E597-4C32-BF9E-0E05987D6B29}" type="presParOf" srcId="{10F742C9-2C52-4F37-9BE9-39908154BF01}" destId="{34658DCC-90D3-48A7-A41D-84FD42452B92}" srcOrd="7" destOrd="0" presId="urn:microsoft.com/office/officeart/2005/8/layout/process2"/>
    <dgm:cxn modelId="{1056131E-97B5-4499-991A-54E182CA3039}" type="presParOf" srcId="{34658DCC-90D3-48A7-A41D-84FD42452B92}" destId="{D02AA75A-8622-49F7-9A60-DDEC347C2BB7}" srcOrd="0" destOrd="0" presId="urn:microsoft.com/office/officeart/2005/8/layout/process2"/>
    <dgm:cxn modelId="{C93A0C97-0323-4CDC-A796-B5B33CBF9F15}" type="presParOf" srcId="{10F742C9-2C52-4F37-9BE9-39908154BF01}" destId="{F3C92C5E-4AC3-4D32-89E5-13B3FA2E6E87}" srcOrd="8" destOrd="0" presId="urn:microsoft.com/office/officeart/2005/8/layout/process2"/>
    <dgm:cxn modelId="{9224316A-D8AB-46D4-9889-42DDFE340137}" type="presParOf" srcId="{10F742C9-2C52-4F37-9BE9-39908154BF01}" destId="{71455F47-E02E-4832-8C36-F8C5AFBF2A75}" srcOrd="9" destOrd="0" presId="urn:microsoft.com/office/officeart/2005/8/layout/process2"/>
    <dgm:cxn modelId="{3CD9DCFF-53E4-43E2-A6DE-5CF5EFDB30A4}" type="presParOf" srcId="{71455F47-E02E-4832-8C36-F8C5AFBF2A75}" destId="{57CF29A4-B35B-4267-A79B-B6ABED2CFEFD}" srcOrd="0" destOrd="0" presId="urn:microsoft.com/office/officeart/2005/8/layout/process2"/>
    <dgm:cxn modelId="{BB1D7BC6-98F1-4E3E-856C-7B81CC283F08}" type="presParOf" srcId="{10F742C9-2C52-4F37-9BE9-39908154BF01}" destId="{A88283D3-FB12-42D9-BE14-523A994AD81D}" srcOrd="10"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a:t>
            </a:r>
          </a:p>
          <a:p>
            <a:r>
              <a:rPr lang="en-US" dirty="0" smtClean="0"/>
              <a:t>style</a:t>
            </a:r>
            <a:endParaRPr lang="en-US" dirty="0"/>
          </a:p>
        </p:txBody>
      </p:sp>
      <p:sp>
        <p:nvSpPr>
          <p:cNvPr id="4" name="Date Placeholder 3"/>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1286B-304F-4A83-8CB0-51A3889A54BD}" type="slidenum">
              <a:rPr lang="en-US" smtClean="0"/>
              <a:pPr/>
              <a:t>‹#›</a:t>
            </a:fld>
            <a:endParaRPr lang="en-US"/>
          </a:p>
        </p:txBody>
      </p:sp>
      <p:sp>
        <p:nvSpPr>
          <p:cNvPr id="8" name="Content Placeholder 7"/>
          <p:cNvSpPr>
            <a:spLocks noGrp="1"/>
          </p:cNvSpPr>
          <p:nvPr>
            <p:ph sz="quarter" idx="13" hasCustomPrompt="1"/>
          </p:nvPr>
        </p:nvSpPr>
        <p:spPr>
          <a:xfrm>
            <a:off x="7924800" y="3886200"/>
            <a:ext cx="990600" cy="1752600"/>
          </a:xfrm>
        </p:spPr>
        <p:txBody>
          <a:bodyPr/>
          <a:lstStyle>
            <a:lvl1pPr>
              <a:defRPr/>
            </a:lvl1pPr>
          </a:lstStyle>
          <a:p>
            <a:pPr lvl="0"/>
            <a:r>
              <a:rPr lang="en-US" dirty="0" smtClean="0"/>
              <a:t>Click </a:t>
            </a:r>
            <a:r>
              <a:rPr lang="en-US" dirty="0" err="1" smtClean="0"/>
              <a:t>sdto</a:t>
            </a:r>
            <a:r>
              <a:rPr lang="en-US" dirty="0" smtClean="0"/>
              <a:t>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FBEE1-D7E0-440D-A163-C59608E93412}"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1286B-304F-4A83-8CB0-51A3889A54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FBEE1-D7E0-440D-A163-C59608E93412}" type="datetimeFigureOut">
              <a:rPr lang="en-US" smtClean="0"/>
              <a:pPr/>
              <a:t>11/26/2020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1286B-304F-4A83-8CB0-51A3889A54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0"/>
            <a:ext cx="7772400" cy="3048000"/>
          </a:xfrm>
        </p:spPr>
        <p:txBody>
          <a:bodyPr anchor="t">
            <a:normAutofit fontScale="90000"/>
          </a:bodyPr>
          <a:lstStyle/>
          <a:p>
            <a:pPr algn="ctr"/>
            <a:r>
              <a:rPr lang="en-US" sz="3600" dirty="0" smtClean="0"/>
              <a:t>           </a:t>
            </a:r>
            <a:br>
              <a:rPr lang="en-US" sz="3600" dirty="0" smtClean="0"/>
            </a:br>
            <a:r>
              <a:rPr lang="en-US" sz="3600" dirty="0" smtClean="0"/>
              <a:t> </a:t>
            </a:r>
            <a:r>
              <a:rPr lang="en-US"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2700000" algn="tl" rotWithShape="0">
                    <a:prstClr val="black">
                      <a:alpha val="40000"/>
                    </a:prstClr>
                  </a:outerShdw>
                </a:effectLst>
              </a:rPr>
              <a:t>B.Tech</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2700000" algn="tl" rotWithShape="0">
                    <a:prstClr val="black">
                      <a:alpha val="40000"/>
                    </a:prstClr>
                  </a:outerShdw>
                </a:effectLst>
              </a:rPr>
              <a:t> Project</a:t>
            </a:r>
            <a:r>
              <a:rPr lang="en-US" sz="4000" dirty="0" smtClean="0"/>
              <a:t/>
            </a:r>
            <a:br>
              <a:rPr lang="en-US" sz="4000" dirty="0" smtClean="0"/>
            </a:br>
            <a:r>
              <a:rPr lang="en-US" sz="2800" dirty="0" smtClean="0"/>
              <a:t>presentation on</a:t>
            </a:r>
            <a:r>
              <a:rPr lang="en-US" sz="800" dirty="0"/>
              <a:t/>
            </a:r>
            <a:br>
              <a:rPr lang="en-US" sz="800" dirty="0"/>
            </a:br>
            <a:r>
              <a:rPr lang="en-US" sz="800" dirty="0"/>
              <a:t>|</a:t>
            </a:r>
            <a:r>
              <a:rPr lang="en-US" sz="2800" dirty="0" smtClean="0"/>
              <a:t/>
            </a:r>
            <a:br>
              <a:rPr lang="en-US" sz="2800" dirty="0" smtClean="0"/>
            </a:br>
            <a:r>
              <a:rPr lang="en-US" sz="3300" dirty="0" smtClean="0">
                <a:latin typeface="Algerian" pitchFamily="82" charset="0"/>
              </a:rPr>
              <a:t>Creation of </a:t>
            </a:r>
            <a:r>
              <a:rPr lang="en-US" sz="3300" dirty="0" err="1" smtClean="0">
                <a:latin typeface="Algerian" pitchFamily="82" charset="0"/>
              </a:rPr>
              <a:t>Autocad</a:t>
            </a:r>
            <a:r>
              <a:rPr lang="en-US" sz="3300" dirty="0" smtClean="0">
                <a:latin typeface="Algerian" pitchFamily="82" charset="0"/>
              </a:rPr>
              <a:t> </a:t>
            </a:r>
            <a:r>
              <a:rPr lang="en-US" sz="3300" dirty="0" err="1" smtClean="0">
                <a:latin typeface="Algerian" pitchFamily="82" charset="0"/>
              </a:rPr>
              <a:t>Plugin</a:t>
            </a:r>
            <a:r>
              <a:rPr lang="en-US" sz="3300" dirty="0" smtClean="0">
                <a:latin typeface="Algerian" pitchFamily="82" charset="0"/>
              </a:rPr>
              <a:t> to draw Block model of an ore based on Bore hole log data</a:t>
            </a:r>
            <a:r>
              <a:rPr lang="en-US" sz="3300" dirty="0" smtClean="0"/>
              <a:t/>
            </a:r>
            <a:br>
              <a:rPr lang="en-US" sz="3300" dirty="0" smtClean="0"/>
            </a:br>
            <a:r>
              <a:rPr lang="en-US" sz="3600" dirty="0" smtClean="0"/>
              <a:t> </a:t>
            </a:r>
            <a:br>
              <a:rPr lang="en-US" sz="3600" dirty="0" smtClean="0"/>
            </a:br>
            <a:endParaRPr lang="en-US" sz="3600" dirty="0"/>
          </a:p>
        </p:txBody>
      </p:sp>
      <p:sp>
        <p:nvSpPr>
          <p:cNvPr id="7" name="Subtitle 6"/>
          <p:cNvSpPr>
            <a:spLocks noGrp="1"/>
          </p:cNvSpPr>
          <p:nvPr>
            <p:ph type="subTitle" idx="1"/>
          </p:nvPr>
        </p:nvSpPr>
        <p:spPr>
          <a:xfrm>
            <a:off x="838200" y="4495800"/>
            <a:ext cx="3733800" cy="2362200"/>
          </a:xfrm>
        </p:spPr>
        <p:txBody>
          <a:bodyPr>
            <a:normAutofit/>
          </a:bodyPr>
          <a:lstStyle/>
          <a:p>
            <a:pPr algn="l"/>
            <a:r>
              <a:rPr lang="en-US" sz="2000" b="1" dirty="0" smtClean="0">
                <a:solidFill>
                  <a:schemeClr val="tx1"/>
                </a:solidFill>
              </a:rPr>
              <a:t>Submitted by:</a:t>
            </a:r>
          </a:p>
          <a:p>
            <a:pPr algn="l"/>
            <a:r>
              <a:rPr lang="en-US" sz="2400" dirty="0" err="1" smtClean="0">
                <a:solidFill>
                  <a:schemeClr val="tx1"/>
                </a:solidFill>
              </a:rPr>
              <a:t>Rajat</a:t>
            </a:r>
            <a:r>
              <a:rPr lang="en-US" sz="2400" dirty="0" smtClean="0">
                <a:solidFill>
                  <a:schemeClr val="tx1"/>
                </a:solidFill>
              </a:rPr>
              <a:t> Kumar </a:t>
            </a:r>
            <a:r>
              <a:rPr lang="en-US" sz="2400" dirty="0" err="1" smtClean="0">
                <a:solidFill>
                  <a:schemeClr val="tx1"/>
                </a:solidFill>
              </a:rPr>
              <a:t>Khandelwal</a:t>
            </a:r>
            <a:endParaRPr lang="en-US" sz="2400" dirty="0" smtClean="0">
              <a:solidFill>
                <a:schemeClr val="tx1"/>
              </a:solidFill>
            </a:endParaRPr>
          </a:p>
          <a:p>
            <a:pPr algn="l"/>
            <a:r>
              <a:rPr lang="en-US" sz="1800" dirty="0" smtClean="0">
                <a:solidFill>
                  <a:schemeClr val="tx1"/>
                </a:solidFill>
              </a:rPr>
              <a:t>Roll no. 17155069,</a:t>
            </a:r>
            <a:r>
              <a:rPr lang="en-US" sz="2000" dirty="0" smtClean="0">
                <a:solidFill>
                  <a:schemeClr val="tx1"/>
                </a:solidFill>
              </a:rPr>
              <a:t> </a:t>
            </a:r>
            <a:r>
              <a:rPr lang="en-US" sz="1800" dirty="0" err="1" smtClean="0">
                <a:solidFill>
                  <a:schemeClr val="tx1"/>
                </a:solidFill>
              </a:rPr>
              <a:t>B.Tech</a:t>
            </a:r>
            <a:r>
              <a:rPr lang="en-US" sz="1800" dirty="0" smtClean="0">
                <a:solidFill>
                  <a:schemeClr val="tx1"/>
                </a:solidFill>
              </a:rPr>
              <a:t> (Part </a:t>
            </a:r>
            <a:r>
              <a:rPr lang="en-US" sz="1800" dirty="0" smtClean="0">
                <a:solidFill>
                  <a:schemeClr val="tx1"/>
                </a:solidFill>
              </a:rPr>
              <a:t>-4)</a:t>
            </a:r>
            <a:endParaRPr lang="en-US" sz="1800" dirty="0" smtClean="0">
              <a:solidFill>
                <a:schemeClr val="tx1"/>
              </a:solidFill>
            </a:endParaRPr>
          </a:p>
          <a:p>
            <a:pPr algn="l"/>
            <a:r>
              <a:rPr lang="en-US" sz="1800" dirty="0" smtClean="0">
                <a:solidFill>
                  <a:schemeClr val="tx1"/>
                </a:solidFill>
              </a:rPr>
              <a:t>(DEPT. OF MINING ENGINEERING IIT BHU Varanasi)</a:t>
            </a:r>
          </a:p>
          <a:p>
            <a:pPr algn="l"/>
            <a:endParaRPr lang="en-US" sz="2000" dirty="0" smtClean="0"/>
          </a:p>
        </p:txBody>
      </p:sp>
      <p:sp>
        <p:nvSpPr>
          <p:cNvPr id="8" name="Content Placeholder 7"/>
          <p:cNvSpPr>
            <a:spLocks noGrp="1"/>
          </p:cNvSpPr>
          <p:nvPr>
            <p:ph sz="quarter" idx="13"/>
          </p:nvPr>
        </p:nvSpPr>
        <p:spPr>
          <a:xfrm>
            <a:off x="5562600" y="4495800"/>
            <a:ext cx="3352800" cy="2362200"/>
          </a:xfrm>
        </p:spPr>
        <p:txBody>
          <a:bodyPr>
            <a:normAutofit/>
          </a:bodyPr>
          <a:lstStyle/>
          <a:p>
            <a:pPr>
              <a:buNone/>
            </a:pPr>
            <a:r>
              <a:rPr lang="en-US" sz="2000" b="1" dirty="0" smtClean="0"/>
              <a:t>Under the guidance of:</a:t>
            </a:r>
          </a:p>
          <a:p>
            <a:pPr>
              <a:buNone/>
            </a:pPr>
            <a:r>
              <a:rPr lang="en-US" sz="2400" dirty="0" smtClean="0"/>
              <a:t>Dr. Ashok </a:t>
            </a:r>
            <a:r>
              <a:rPr lang="en-US" sz="2400" dirty="0" err="1" smtClean="0"/>
              <a:t>Jaiswal</a:t>
            </a:r>
            <a:endParaRPr lang="en-US" sz="2400" dirty="0" smtClean="0"/>
          </a:p>
          <a:p>
            <a:pPr>
              <a:buNone/>
            </a:pPr>
            <a:r>
              <a:rPr lang="en-US" sz="2000" dirty="0" smtClean="0"/>
              <a:t>(Associate Professor)</a:t>
            </a:r>
          </a:p>
          <a:p>
            <a:pPr>
              <a:buNone/>
            </a:pPr>
            <a:r>
              <a:rPr lang="en-US" sz="1800" dirty="0"/>
              <a:t>(DEPT. OF MINING </a:t>
            </a:r>
            <a:r>
              <a:rPr lang="en-US" sz="1800" dirty="0" smtClean="0"/>
              <a:t>ENGINEERING</a:t>
            </a:r>
          </a:p>
          <a:p>
            <a:pPr>
              <a:buNone/>
            </a:pPr>
            <a:r>
              <a:rPr lang="en-US" sz="1800" dirty="0" smtClean="0"/>
              <a:t> </a:t>
            </a:r>
            <a:r>
              <a:rPr lang="en-US" sz="1800" dirty="0"/>
              <a:t>IIT </a:t>
            </a:r>
            <a:r>
              <a:rPr lang="en-US" sz="1800" dirty="0" smtClean="0"/>
              <a:t>BHU Varanasi</a:t>
            </a:r>
            <a:r>
              <a:rPr lang="en-US" sz="1800" dirty="0"/>
              <a:t>)</a:t>
            </a:r>
          </a:p>
          <a:p>
            <a:pPr>
              <a:buNone/>
            </a:pPr>
            <a:endParaRPr lang="en-US" sz="1800" dirty="0" smtClean="0"/>
          </a:p>
          <a:p>
            <a:pPr>
              <a:buNone/>
            </a:pPr>
            <a:endParaRPr lang="en-US" dirty="0"/>
          </a:p>
        </p:txBody>
      </p:sp>
      <p:pic>
        <p:nvPicPr>
          <p:cNvPr id="9" name="Picture 8" descr="Official_Logo_of_IIT(BHU),Varanasi,India,2013.png"/>
          <p:cNvPicPr>
            <a:picLocks noChangeAspect="1"/>
          </p:cNvPicPr>
          <p:nvPr/>
        </p:nvPicPr>
        <p:blipFill>
          <a:blip r:embed="rId2"/>
          <a:stretch>
            <a:fillRect/>
          </a:stretch>
        </p:blipFill>
        <p:spPr>
          <a:xfrm>
            <a:off x="3875003" y="152400"/>
            <a:ext cx="1382797" cy="1295400"/>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sz="2000" b="1" dirty="0"/>
              <a:t>Search </a:t>
            </a:r>
            <a:r>
              <a:rPr lang="en-US" sz="2000" b="1" dirty="0" smtClean="0"/>
              <a:t>Radius: </a:t>
            </a:r>
            <a:r>
              <a:rPr lang="en-US" sz="2000" dirty="0"/>
              <a:t>The characteristics of the interpolated surface can also be controlled by applying a search radius (fixed or variable), which limits the number of input points that can be used for calculating each interpolated cell. </a:t>
            </a:r>
            <a:r>
              <a:rPr lang="en-US" sz="2000" dirty="0" smtClean="0"/>
              <a:t>Generally </a:t>
            </a:r>
            <a:r>
              <a:rPr lang="en-US" sz="2000" dirty="0"/>
              <a:t>points far from the cell location where the prediction is being made may have no spatial </a:t>
            </a:r>
            <a:r>
              <a:rPr lang="en-US" sz="2000" dirty="0" smtClean="0"/>
              <a:t>correlation.</a:t>
            </a:r>
          </a:p>
          <a:p>
            <a:pPr>
              <a:buNone/>
            </a:pPr>
            <a:r>
              <a:rPr lang="en-US" sz="2000" dirty="0" smtClean="0"/>
              <a:t> </a:t>
            </a:r>
            <a:endParaRPr lang="en-US" sz="2000" dirty="0"/>
          </a:p>
        </p:txBody>
      </p:sp>
      <p:pic>
        <p:nvPicPr>
          <p:cNvPr id="4" name="Picture 3" descr="IDWSearchNeighborhood.png"/>
          <p:cNvPicPr>
            <a:picLocks noChangeAspect="1"/>
          </p:cNvPicPr>
          <p:nvPr/>
        </p:nvPicPr>
        <p:blipFill>
          <a:blip r:embed="rId2">
            <a:duotone>
              <a:prstClr val="black"/>
              <a:srgbClr val="D9C3A5">
                <a:tint val="50000"/>
                <a:satMod val="180000"/>
              </a:srgbClr>
            </a:duotone>
          </a:blip>
          <a:stretch>
            <a:fillRect/>
          </a:stretch>
        </p:blipFill>
        <p:spPr>
          <a:xfrm>
            <a:off x="2133600" y="2438400"/>
            <a:ext cx="5069085" cy="3365709"/>
          </a:xfrm>
          <a:prstGeom prst="rect">
            <a:avLst/>
          </a:prstGeom>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40363"/>
          </a:xfrm>
        </p:spPr>
        <p:txBody>
          <a:bodyPr/>
          <a:lstStyle/>
          <a:p>
            <a:r>
              <a:rPr lang="en-US" sz="2000" b="1" dirty="0"/>
              <a:t>Advantages of Inverse Distance Weight </a:t>
            </a:r>
            <a:r>
              <a:rPr lang="en-US" sz="2000" b="1" dirty="0" smtClean="0"/>
              <a:t>Method:</a:t>
            </a:r>
          </a:p>
          <a:p>
            <a:pPr lvl="2"/>
            <a:r>
              <a:rPr lang="en-US" sz="2000" dirty="0"/>
              <a:t>Computationally </a:t>
            </a:r>
            <a:r>
              <a:rPr lang="en-US" sz="2000" dirty="0" smtClean="0"/>
              <a:t>simple.</a:t>
            </a:r>
            <a:endParaRPr lang="en-US" sz="2000" dirty="0"/>
          </a:p>
          <a:p>
            <a:pPr lvl="2"/>
            <a:r>
              <a:rPr lang="en-US" sz="2000" dirty="0"/>
              <a:t>Exponent gives flexibility. The same estimation procedure can be used to create very smooth estimates (like a moving average) or very variable estimates (like nearest neighbor</a:t>
            </a:r>
            <a:r>
              <a:rPr lang="en-US" sz="2000" dirty="0" smtClean="0"/>
              <a:t>).</a:t>
            </a:r>
            <a:endParaRPr lang="en-US" sz="1200" dirty="0" smtClean="0"/>
          </a:p>
          <a:p>
            <a:pPr lvl="2">
              <a:buNone/>
            </a:pPr>
            <a:endParaRPr lang="en-US" sz="1200" dirty="0"/>
          </a:p>
          <a:p>
            <a:r>
              <a:rPr lang="en-US" sz="2000" b="1" dirty="0"/>
              <a:t>Disadvantage</a:t>
            </a:r>
            <a:r>
              <a:rPr lang="en-US" sz="2000" b="1" dirty="0" smtClean="0"/>
              <a:t>:</a:t>
            </a:r>
            <a:endParaRPr lang="en-US" sz="2000" b="1" dirty="0"/>
          </a:p>
          <a:p>
            <a:pPr lvl="2"/>
            <a:r>
              <a:rPr lang="en-US" sz="2000" dirty="0"/>
              <a:t>Preferential sampling makes estimates </a:t>
            </a:r>
            <a:r>
              <a:rPr lang="en-US" sz="2000" dirty="0" smtClean="0"/>
              <a:t>unreliable.</a:t>
            </a:r>
            <a:endParaRPr lang="en-US" sz="2000" dirty="0"/>
          </a:p>
          <a:p>
            <a:pPr lvl="2"/>
            <a:r>
              <a:rPr lang="en-US" sz="2000" dirty="0"/>
              <a:t>Requires decision on which sample to </a:t>
            </a:r>
            <a:r>
              <a:rPr lang="en-US" sz="2000" dirty="0" smtClean="0"/>
              <a:t>use.</a:t>
            </a:r>
            <a:endParaRPr lang="en-US" sz="2000" dirty="0"/>
          </a:p>
          <a:p>
            <a:pPr lvl="2"/>
            <a:r>
              <a:rPr lang="en-US" sz="2000" dirty="0"/>
              <a:t>Extremes create large halos of great </a:t>
            </a:r>
            <a:r>
              <a:rPr lang="en-US" sz="2000" dirty="0" smtClean="0"/>
              <a:t>estimates.</a:t>
            </a:r>
            <a:endParaRPr lang="en-US" sz="2000" dirty="0"/>
          </a:p>
          <a:p>
            <a:pPr lvl="2"/>
            <a:r>
              <a:rPr lang="en-US" sz="2000" dirty="0"/>
              <a:t>Choice of exponent introduces arbitrariness.</a:t>
            </a:r>
          </a:p>
          <a:p>
            <a:pPr lvl="2">
              <a:buNone/>
            </a:pPr>
            <a:endParaRPr lang="en-US" sz="1200"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Bore Hole data CSV file format</a:t>
            </a:r>
            <a:endParaRPr lang="en-US" sz="3600"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r>
              <a:rPr lang="en-US" sz="2000" dirty="0" smtClean="0"/>
              <a:t>First column A Bore-Hole log name/code.               </a:t>
            </a:r>
          </a:p>
          <a:p>
            <a:r>
              <a:rPr lang="en-US" sz="2000" dirty="0" smtClean="0"/>
              <a:t>B column represent length of log core.</a:t>
            </a:r>
          </a:p>
          <a:p>
            <a:r>
              <a:rPr lang="en-US" sz="2000" dirty="0" smtClean="0"/>
              <a:t>C column the rock </a:t>
            </a:r>
            <a:r>
              <a:rPr lang="en-US" sz="2000" dirty="0" err="1" smtClean="0"/>
              <a:t>typre</a:t>
            </a:r>
            <a:r>
              <a:rPr lang="en-US" sz="2000" dirty="0" smtClean="0"/>
              <a:t> associated with log core.</a:t>
            </a:r>
          </a:p>
          <a:p>
            <a:r>
              <a:rPr lang="en-US" sz="2000" dirty="0" smtClean="0"/>
              <a:t>D column, here we have to input angle of bore log core with z-axis i.e. vertical depth.</a:t>
            </a:r>
          </a:p>
          <a:p>
            <a:r>
              <a:rPr lang="en-US" sz="2000" dirty="0" smtClean="0"/>
              <a:t>E column, here we have to input angle of bore log core with x-axis i.e. horizontal length along the  ground surface.</a:t>
            </a:r>
          </a:p>
          <a:p>
            <a:r>
              <a:rPr lang="en-US" sz="2000" dirty="0" smtClean="0"/>
              <a:t>F represent grade of ore associated with respective log core.</a:t>
            </a:r>
          </a:p>
          <a:p>
            <a:r>
              <a:rPr lang="en-US" sz="2000" dirty="0" smtClean="0"/>
              <a:t>And at last Column G, H, and I represent co-ordinates of collar at ground surface below which we drilled a bore-hole log. </a:t>
            </a:r>
          </a:p>
        </p:txBody>
      </p:sp>
      <p:pic>
        <p:nvPicPr>
          <p:cNvPr id="5" name="Picture 4" descr="csv.jpg"/>
          <p:cNvPicPr>
            <a:picLocks noChangeAspect="1"/>
          </p:cNvPicPr>
          <p:nvPr/>
        </p:nvPicPr>
        <p:blipFill>
          <a:blip r:embed="rId2"/>
          <a:stretch>
            <a:fillRect/>
          </a:stretch>
        </p:blipFill>
        <p:spPr>
          <a:xfrm>
            <a:off x="609600" y="1143000"/>
            <a:ext cx="7620000" cy="1684020"/>
          </a:xfrm>
          <a:prstGeom prst="rect">
            <a:avLst/>
          </a:prstGeom>
        </p:spPr>
      </p:pic>
      <p:pic>
        <p:nvPicPr>
          <p:cNvPr id="6" name="Picture 5" descr="3d-cartesian.png"/>
          <p:cNvPicPr>
            <a:picLocks noChangeAspect="1"/>
          </p:cNvPicPr>
          <p:nvPr/>
        </p:nvPicPr>
        <p:blipFill>
          <a:blip r:embed="rId3" cstate="print"/>
          <a:stretch>
            <a:fillRect/>
          </a:stretch>
        </p:blipFill>
        <p:spPr>
          <a:xfrm>
            <a:off x="6248400" y="2895600"/>
            <a:ext cx="2048016" cy="1143000"/>
          </a:xfrm>
          <a:prstGeom prst="rect">
            <a:avLst/>
          </a:prstGeom>
        </p:spPr>
      </p:pic>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and </a:t>
            </a:r>
            <a:r>
              <a:rPr lang="en-US" dirty="0"/>
              <a:t>Approach</a:t>
            </a:r>
          </a:p>
        </p:txBody>
      </p:sp>
      <p:sp>
        <p:nvSpPr>
          <p:cNvPr id="3" name="Content Placeholder 2"/>
          <p:cNvSpPr>
            <a:spLocks noGrp="1"/>
          </p:cNvSpPr>
          <p:nvPr>
            <p:ph idx="1"/>
          </p:nvPr>
        </p:nvSpPr>
        <p:spPr/>
        <p:txBody>
          <a:bodyPr>
            <a:normAutofit/>
          </a:bodyPr>
          <a:lstStyle/>
          <a:p>
            <a:pPr lvl="0"/>
            <a:r>
              <a:rPr lang="en-US" sz="2000" dirty="0"/>
              <a:t>First of all it all started after the brief introduction about the project and concepts to work on with my mentor Dr. Ashok </a:t>
            </a:r>
            <a:r>
              <a:rPr lang="en-US" sz="2000" dirty="0" err="1"/>
              <a:t>Jaiswal</a:t>
            </a:r>
            <a:r>
              <a:rPr lang="en-US" sz="2000" dirty="0"/>
              <a:t> sir</a:t>
            </a:r>
            <a:r>
              <a:rPr lang="en-US" sz="2000" dirty="0" smtClean="0"/>
              <a:t>.</a:t>
            </a:r>
            <a:endParaRPr lang="en-US" sz="2000" dirty="0"/>
          </a:p>
          <a:p>
            <a:pPr lvl="0"/>
            <a:r>
              <a:rPr lang="en-US" sz="2000" dirty="0"/>
              <a:t>I started my research work on Bore-Hole, Grade estimation method, and Block model of an ore by bore-hole log data</a:t>
            </a:r>
            <a:r>
              <a:rPr lang="en-US" sz="2000" dirty="0" smtClean="0"/>
              <a:t>.</a:t>
            </a:r>
            <a:endParaRPr lang="en-US" sz="2000" dirty="0"/>
          </a:p>
          <a:p>
            <a:pPr lvl="0"/>
            <a:r>
              <a:rPr lang="en-US" sz="2000" dirty="0"/>
              <a:t>After that, I started on software part by getting familiarity with AutoCAD and Microsoft visual studio </a:t>
            </a:r>
            <a:r>
              <a:rPr lang="en-US" sz="2000" dirty="0" err="1"/>
              <a:t>.Net</a:t>
            </a:r>
            <a:r>
              <a:rPr lang="en-US" sz="2000" dirty="0"/>
              <a:t> core platform and learned to write programs to draw simple geometries like lines, circles etc</a:t>
            </a:r>
            <a:r>
              <a:rPr lang="en-US" sz="2000" dirty="0" smtClean="0"/>
              <a:t>.</a:t>
            </a:r>
            <a:endParaRPr lang="en-US" sz="2000" dirty="0"/>
          </a:p>
          <a:p>
            <a:pPr lvl="0"/>
            <a:r>
              <a:rPr lang="en-US" sz="2000" dirty="0"/>
              <a:t>After that I started </a:t>
            </a:r>
            <a:r>
              <a:rPr lang="en-US" sz="2000" dirty="0" err="1"/>
              <a:t>plugin</a:t>
            </a:r>
            <a:r>
              <a:rPr lang="en-US" sz="2000" dirty="0"/>
              <a:t>(DLL library file) development coding work in </a:t>
            </a:r>
            <a:r>
              <a:rPr lang="en-US" sz="2000" dirty="0" err="1"/>
              <a:t>.Net</a:t>
            </a:r>
            <a:r>
              <a:rPr lang="en-US" sz="2000" dirty="0"/>
              <a:t> Core platform</a:t>
            </a:r>
            <a:r>
              <a:rPr lang="en-US" sz="2000" dirty="0" smtClean="0"/>
              <a:t>.</a:t>
            </a:r>
            <a:endParaRPr lang="en-US" sz="2000" dirty="0"/>
          </a:p>
          <a:p>
            <a:pPr lvl="0"/>
            <a:r>
              <a:rPr lang="en-US" sz="2000" dirty="0"/>
              <a:t>Create a main class file, write standard C# starting codes and gave a AutoCAD </a:t>
            </a:r>
            <a:r>
              <a:rPr lang="en-US" sz="2000" dirty="0" err="1"/>
              <a:t>plugin</a:t>
            </a:r>
            <a:r>
              <a:rPr lang="en-US" sz="2000" dirty="0"/>
              <a:t> command (</a:t>
            </a:r>
            <a:r>
              <a:rPr lang="en-US" sz="2000" b="1" dirty="0" err="1"/>
              <a:t>BlockModel</a:t>
            </a:r>
            <a:r>
              <a:rPr lang="en-US" sz="2000" dirty="0"/>
              <a:t>) and attach </a:t>
            </a:r>
            <a:r>
              <a:rPr lang="en-US" sz="2000" dirty="0" err="1"/>
              <a:t>Autocad</a:t>
            </a:r>
            <a:r>
              <a:rPr lang="en-US" sz="2000" dirty="0"/>
              <a:t> </a:t>
            </a:r>
            <a:r>
              <a:rPr lang="en-US" sz="2000" dirty="0" err="1"/>
              <a:t>api</a:t>
            </a:r>
            <a:r>
              <a:rPr lang="en-US" sz="2000" dirty="0"/>
              <a:t> reference files to visual studio IDE. This command is used to load </a:t>
            </a:r>
            <a:r>
              <a:rPr lang="en-US" sz="2000" dirty="0" err="1"/>
              <a:t>plugin</a:t>
            </a:r>
            <a:r>
              <a:rPr lang="en-US" sz="2000" dirty="0"/>
              <a:t> library file in </a:t>
            </a:r>
            <a:r>
              <a:rPr lang="en-US" sz="2000" dirty="0" err="1"/>
              <a:t>Autocad</a:t>
            </a:r>
            <a:r>
              <a:rPr lang="en-US" sz="2000" dirty="0" smtClean="0"/>
              <a:t>.</a:t>
            </a:r>
            <a:r>
              <a:rPr lang="en-US" sz="2000" dirty="0"/>
              <a:t> </a:t>
            </a:r>
          </a:p>
          <a:p>
            <a:pPr marL="514350" indent="-514350">
              <a:buFont typeface="+mj-lt"/>
              <a:buAutoNum type="arabicPeriod"/>
            </a:pPr>
            <a:endParaRPr lang="en-US" sz="2000"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lvl="0"/>
            <a:r>
              <a:rPr lang="en-US" sz="2000" dirty="0"/>
              <a:t>After that I created a window form, designed it by adding two buttons, file dialog setup and </a:t>
            </a:r>
            <a:r>
              <a:rPr lang="en-US" sz="2000" dirty="0" err="1"/>
              <a:t>gridView</a:t>
            </a:r>
            <a:r>
              <a:rPr lang="en-US" sz="2000" dirty="0"/>
              <a:t> window, and attached it with </a:t>
            </a:r>
            <a:r>
              <a:rPr lang="en-US" sz="2000" b="1" dirty="0" err="1"/>
              <a:t>BlockModel</a:t>
            </a:r>
            <a:r>
              <a:rPr lang="en-US" sz="2000" b="1" dirty="0"/>
              <a:t> </a:t>
            </a:r>
            <a:r>
              <a:rPr lang="en-US" sz="2000" dirty="0"/>
              <a:t>command. So that when user run this command, a window form displayed on user screen which ask user to upload Bore hole data</a:t>
            </a:r>
            <a:r>
              <a:rPr lang="en-US" sz="2000" dirty="0" smtClean="0"/>
              <a:t>.</a:t>
            </a:r>
            <a:endParaRPr lang="en-US" sz="2000" dirty="0"/>
          </a:p>
          <a:p>
            <a:pPr lvl="0"/>
            <a:r>
              <a:rPr lang="en-US" sz="2000" dirty="0"/>
              <a:t>The provided borehole data must be in .</a:t>
            </a:r>
            <a:r>
              <a:rPr lang="en-US" sz="2000" dirty="0" err="1"/>
              <a:t>csv</a:t>
            </a:r>
            <a:r>
              <a:rPr lang="en-US" sz="2000" dirty="0"/>
              <a:t> format and must be in standardized format</a:t>
            </a:r>
            <a:r>
              <a:rPr lang="en-US" sz="2000" dirty="0" smtClean="0"/>
              <a:t>.</a:t>
            </a:r>
            <a:endParaRPr lang="en-US" sz="2000" dirty="0"/>
          </a:p>
          <a:p>
            <a:pPr lvl="0"/>
            <a:r>
              <a:rPr lang="en-US" sz="2000" dirty="0"/>
              <a:t>After upload step, the window form give a preview of bore-log data </a:t>
            </a:r>
            <a:r>
              <a:rPr lang="en-US" sz="2000" dirty="0" err="1"/>
              <a:t>data</a:t>
            </a:r>
            <a:r>
              <a:rPr lang="en-US" sz="2000" dirty="0"/>
              <a:t> so that user can verify it</a:t>
            </a:r>
            <a:r>
              <a:rPr lang="en-US" sz="2000" dirty="0" smtClean="0"/>
              <a:t>.</a:t>
            </a:r>
            <a:endParaRPr lang="en-US" sz="2000" dirty="0"/>
          </a:p>
          <a:p>
            <a:pPr lvl="0"/>
            <a:r>
              <a:rPr lang="en-US" sz="2000" dirty="0"/>
              <a:t>After that we started backend coding of this window form. We followed functional programming. Implement methods to two buttons. </a:t>
            </a:r>
          </a:p>
          <a:p>
            <a:pPr lvl="0"/>
            <a:r>
              <a:rPr lang="en-US" sz="2000" dirty="0"/>
              <a:t>The first task of project was designing bore-log according to data taken from </a:t>
            </a:r>
            <a:r>
              <a:rPr lang="en-US" sz="2000" dirty="0" err="1"/>
              <a:t>csv</a:t>
            </a:r>
            <a:r>
              <a:rPr lang="en-US" sz="2000" dirty="0"/>
              <a:t> </a:t>
            </a:r>
            <a:r>
              <a:rPr lang="en-US" sz="2000" dirty="0" err="1"/>
              <a:t>fille</a:t>
            </a:r>
            <a:r>
              <a:rPr lang="en-US" sz="2000" dirty="0"/>
              <a:t> that was given by user earlier. Many lines of  C# code was written under Form1.cs file that included user-oriented programming that implement logic consisted of loops and condition statements devised by us</a:t>
            </a:r>
            <a:r>
              <a:rPr lang="en-US" sz="2000" dirty="0" smtClean="0"/>
              <a:t>.</a:t>
            </a:r>
          </a:p>
          <a:p>
            <a:pPr lvl="0"/>
            <a:r>
              <a:rPr lang="en-US" sz="2000" dirty="0"/>
              <a:t> Now test </a:t>
            </a:r>
            <a:r>
              <a:rPr lang="en-US" sz="2000" dirty="0" err="1"/>
              <a:t>plugin</a:t>
            </a:r>
            <a:r>
              <a:rPr lang="en-US" sz="2000" dirty="0"/>
              <a:t> that it will load bore-hole view or not. After successful testing, I started next phase project i.e. grade calculation at different surrounding points by Inverse Square Distance method and generation of block model around them.</a:t>
            </a: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pPr lvl="0"/>
            <a:r>
              <a:rPr lang="en-US" sz="2000" dirty="0"/>
              <a:t>I created another window form, designed it by adding one buttons, and </a:t>
            </a:r>
            <a:r>
              <a:rPr lang="en-US" sz="2000" dirty="0" err="1"/>
              <a:t>GridView</a:t>
            </a:r>
            <a:r>
              <a:rPr lang="en-US" sz="2000" dirty="0"/>
              <a:t> window, that display relevant known grade points with their x, y, z values, when user completed 1</a:t>
            </a:r>
            <a:r>
              <a:rPr lang="en-US" sz="2000" baseline="30000" dirty="0"/>
              <a:t>st</a:t>
            </a:r>
            <a:r>
              <a:rPr lang="en-US" sz="2000" dirty="0"/>
              <a:t> form.</a:t>
            </a:r>
          </a:p>
          <a:p>
            <a:r>
              <a:rPr lang="en-US" sz="2000" dirty="0"/>
              <a:t>It started by first stored x, y, z co-ordinates of midpoint of ore region of different-different bore-hole logs along with their grade and displaying them in another form. I found min and max values of x, y, and z co-ordinates. Then I setup 3 For loops that draw and store coordinates of random points about </a:t>
            </a:r>
            <a:r>
              <a:rPr lang="en-US" sz="2000" dirty="0" smtClean="0"/>
              <a:t>3 </a:t>
            </a:r>
            <a:r>
              <a:rPr lang="en-US" sz="2000" dirty="0"/>
              <a:t>units away bounded by min and max values of x, y, and z </a:t>
            </a:r>
            <a:r>
              <a:rPr lang="en-US" sz="2000" dirty="0" smtClean="0"/>
              <a:t>co-ordinates.</a:t>
            </a:r>
          </a:p>
          <a:p>
            <a:pPr lvl="0"/>
            <a:r>
              <a:rPr lang="en-US" sz="2000" dirty="0"/>
              <a:t>Inside body deepest loop, I declare an </a:t>
            </a:r>
            <a:r>
              <a:rPr lang="en-US" sz="2000" b="1" dirty="0"/>
              <a:t>array</a:t>
            </a:r>
            <a:r>
              <a:rPr lang="en-US" sz="2000" dirty="0"/>
              <a:t>, </a:t>
            </a:r>
            <a:r>
              <a:rPr lang="en-US" sz="2000" b="1" dirty="0" err="1"/>
              <a:t>calculate_relev_distance</a:t>
            </a:r>
            <a:r>
              <a:rPr lang="en-US" sz="2000" dirty="0"/>
              <a:t> function, and </a:t>
            </a:r>
            <a:r>
              <a:rPr lang="en-US" sz="2000" b="1" dirty="0" err="1"/>
              <a:t>calculate_grade</a:t>
            </a:r>
            <a:r>
              <a:rPr lang="en-US" sz="2000" dirty="0"/>
              <a:t> function. </a:t>
            </a:r>
          </a:p>
          <a:p>
            <a:pPr lvl="0"/>
            <a:r>
              <a:rPr lang="en-US" sz="2000" dirty="0"/>
              <a:t>The </a:t>
            </a:r>
            <a:r>
              <a:rPr lang="en-US" sz="2000" b="1" dirty="0" err="1"/>
              <a:t>calculate_relev_distance</a:t>
            </a:r>
            <a:r>
              <a:rPr lang="en-US" sz="2000" b="1" dirty="0"/>
              <a:t> </a:t>
            </a:r>
            <a:r>
              <a:rPr lang="en-US" sz="2000" dirty="0"/>
              <a:t>function calculate distance of each known points from this unknown point, checked if these points were inside search radius(i.e. was given by user in further development), if yes then store the distance along with known grade in an </a:t>
            </a:r>
            <a:r>
              <a:rPr lang="en-US" sz="2000" b="1" dirty="0"/>
              <a:t>array</a:t>
            </a:r>
            <a:r>
              <a:rPr lang="en-US" sz="2000" b="1" dirty="0" smtClean="0"/>
              <a:t>.</a:t>
            </a:r>
            <a:endParaRPr lang="en-US" sz="2000" dirty="0"/>
          </a:p>
          <a:p>
            <a:pPr lvl="0"/>
            <a:r>
              <a:rPr lang="en-US" sz="2000" dirty="0"/>
              <a:t> The </a:t>
            </a:r>
            <a:r>
              <a:rPr lang="en-US" sz="2000" b="1" dirty="0" err="1"/>
              <a:t>calculate_grade</a:t>
            </a:r>
            <a:r>
              <a:rPr lang="en-US" sz="2000" dirty="0"/>
              <a:t> function take this array as an argument, calculate distance of unknown point using </a:t>
            </a:r>
            <a:r>
              <a:rPr lang="en-US" sz="2000" b="1" dirty="0"/>
              <a:t>Inverse Distance Square Method </a:t>
            </a:r>
            <a:r>
              <a:rPr lang="en-US" sz="2000" dirty="0"/>
              <a:t>of grade estimation and return it to interpolation (main) function</a:t>
            </a:r>
            <a:r>
              <a:rPr lang="en-US" sz="2000" dirty="0" smtClean="0"/>
              <a:t>. </a:t>
            </a:r>
            <a:endParaRPr lang="en-US" sz="2000" dirty="0"/>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lvl="0"/>
            <a:r>
              <a:rPr lang="en-US" sz="2000" dirty="0"/>
              <a:t>If grade calculated is greater than zero then we called another function to draw a solid block having </a:t>
            </a:r>
            <a:r>
              <a:rPr lang="en-US" sz="2000" dirty="0" err="1"/>
              <a:t>centroid</a:t>
            </a:r>
            <a:r>
              <a:rPr lang="en-US" sz="2000" dirty="0"/>
              <a:t> equal to co-ordinates of calculated points having calculated grade value and give color to the block according to magnitude of calculated grade interval. </a:t>
            </a:r>
          </a:p>
          <a:p>
            <a:pPr lvl="0"/>
            <a:r>
              <a:rPr lang="en-US" sz="2000" dirty="0"/>
              <a:t> Finally after successful build and testing our </a:t>
            </a:r>
            <a:r>
              <a:rPr lang="en-US" sz="2000" b="1" dirty="0" err="1"/>
              <a:t>BlockModel</a:t>
            </a:r>
            <a:r>
              <a:rPr lang="en-US" sz="2000" b="1" dirty="0"/>
              <a:t> </a:t>
            </a:r>
            <a:r>
              <a:rPr lang="en-US" sz="2000" b="1" dirty="0" err="1"/>
              <a:t>plugin</a:t>
            </a:r>
            <a:r>
              <a:rPr lang="en-US" sz="2000" b="1" dirty="0"/>
              <a:t> file</a:t>
            </a:r>
            <a:r>
              <a:rPr lang="en-US" sz="2000" dirty="0"/>
              <a:t> was ready and successfully loaded and implemented in AutoCAD</a:t>
            </a:r>
            <a:r>
              <a:rPr lang="en-US" sz="2000" dirty="0" smtClean="0"/>
              <a:t>.</a:t>
            </a:r>
            <a:endParaRPr lang="en-US" sz="2000" dirty="0"/>
          </a:p>
          <a:p>
            <a:r>
              <a:rPr lang="en-US" sz="2000" dirty="0"/>
              <a:t> In this project future develop involve more systematic UI design and giving all complete user specified features. </a:t>
            </a: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use </a:t>
            </a:r>
            <a:r>
              <a:rPr lang="en-US" dirty="0" err="1" smtClean="0"/>
              <a:t>BlockModel</a:t>
            </a:r>
            <a:r>
              <a:rPr lang="en-US" dirty="0" smtClean="0"/>
              <a:t> </a:t>
            </a:r>
            <a:r>
              <a:rPr lang="en-US" dirty="0" err="1" smtClean="0"/>
              <a:t>plugin</a:t>
            </a:r>
            <a:r>
              <a:rPr lang="en-US" dirty="0" smtClean="0"/>
              <a:t> in </a:t>
            </a:r>
            <a:r>
              <a:rPr lang="en-US" dirty="0" err="1" smtClean="0"/>
              <a:t>Autocad</a:t>
            </a:r>
            <a:r>
              <a:rPr lang="en-US" dirty="0" smtClean="0"/>
              <a:t> </a:t>
            </a:r>
            <a:endParaRPr lang="en-US" dirty="0"/>
          </a:p>
        </p:txBody>
      </p:sp>
      <p:graphicFrame>
        <p:nvGraphicFramePr>
          <p:cNvPr id="5" name="Content Placeholder 4"/>
          <p:cNvGraphicFramePr>
            <a:graphicFrameLocks noGrp="1"/>
          </p:cNvGraphicFramePr>
          <p:nvPr>
            <p:ph idx="1"/>
          </p:nvPr>
        </p:nvGraphicFramePr>
        <p:xfrm>
          <a:off x="457200" y="1600200"/>
          <a:ext cx="8229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5592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t>
            </a:r>
            <a:r>
              <a:rPr lang="en-US" sz="4000" dirty="0" smtClean="0"/>
              <a:t>Steps Images</a:t>
            </a:r>
            <a:endParaRPr lang="en-US" sz="4000" dirty="0"/>
          </a:p>
        </p:txBody>
      </p:sp>
      <p:pic>
        <p:nvPicPr>
          <p:cNvPr id="4" name="Content Placeholder 3" descr="Screenshot (111).png"/>
          <p:cNvPicPr>
            <a:picLocks noGrp="1" noChangeAspect="1"/>
          </p:cNvPicPr>
          <p:nvPr>
            <p:ph idx="1"/>
          </p:nvPr>
        </p:nvPicPr>
        <p:blipFill>
          <a:blip r:embed="rId2" cstate="print"/>
          <a:stretch>
            <a:fillRect/>
          </a:stretch>
        </p:blipFill>
        <p:spPr>
          <a:xfrm>
            <a:off x="2362200" y="1066800"/>
            <a:ext cx="4038600" cy="2451894"/>
          </a:xfrm>
        </p:spPr>
      </p:pic>
      <p:pic>
        <p:nvPicPr>
          <p:cNvPr id="6" name="Picture 5" descr="Screenshot (112).png"/>
          <p:cNvPicPr>
            <a:picLocks noChangeAspect="1"/>
          </p:cNvPicPr>
          <p:nvPr/>
        </p:nvPicPr>
        <p:blipFill>
          <a:blip r:embed="rId3" cstate="print"/>
          <a:stretch>
            <a:fillRect/>
          </a:stretch>
        </p:blipFill>
        <p:spPr>
          <a:xfrm>
            <a:off x="3429000" y="4362450"/>
            <a:ext cx="4072467" cy="2419350"/>
          </a:xfrm>
          <a:prstGeom prst="rect">
            <a:avLst/>
          </a:prstGeom>
        </p:spPr>
      </p:pic>
      <p:sp>
        <p:nvSpPr>
          <p:cNvPr id="7" name="Down Arrow 6"/>
          <p:cNvSpPr/>
          <p:nvPr/>
        </p:nvSpPr>
        <p:spPr>
          <a:xfrm>
            <a:off x="4267200" y="36576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chor="t">
            <a:normAutofit fontScale="90000"/>
          </a:bodyPr>
          <a:lstStyle/>
          <a:p>
            <a:r>
              <a:rPr lang="en-US" dirty="0" smtClean="0"/>
              <a:t>Acknowledgements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2000" dirty="0" smtClean="0"/>
              <a:t>	In </a:t>
            </a:r>
            <a:r>
              <a:rPr lang="en-US" sz="2000" dirty="0"/>
              <a:t>the accomplishment of this project successfully, many people have best owned upon me their blessings and the heart pledged support, this time I am utilizing to thank all the people who have been concerned with this project.</a:t>
            </a:r>
          </a:p>
          <a:p>
            <a:pPr>
              <a:buNone/>
            </a:pPr>
            <a:r>
              <a:rPr lang="en-US" sz="2000" dirty="0" smtClean="0"/>
              <a:t>	I </a:t>
            </a:r>
            <a:r>
              <a:rPr lang="en-US" sz="2000" dirty="0"/>
              <a:t>would like to express my deep gratitude to </a:t>
            </a:r>
            <a:r>
              <a:rPr lang="en-US" sz="2000" b="1" dirty="0"/>
              <a:t>Dr. Ashok </a:t>
            </a:r>
            <a:r>
              <a:rPr lang="en-US" sz="2000" b="1" dirty="0" err="1"/>
              <a:t>Jaiswal</a:t>
            </a:r>
            <a:r>
              <a:rPr lang="en-US" sz="2000" dirty="0"/>
              <a:t>, my research supervisors, for their patient guidance, enthusiastic encouragement and useful critiques of this project work even at the time of global pandemic Covid19 through virtual meetings and telephonic conversations.</a:t>
            </a:r>
          </a:p>
          <a:p>
            <a:pPr>
              <a:buNone/>
            </a:pPr>
            <a:r>
              <a:rPr lang="en-US" sz="2000" dirty="0" smtClean="0"/>
              <a:t>	My </a:t>
            </a:r>
            <a:r>
              <a:rPr lang="en-US" sz="2000" dirty="0"/>
              <a:t>grateful thanks are also extended to my friends of my project group for their help in keeping my progress on </a:t>
            </a:r>
            <a:r>
              <a:rPr lang="en-US" sz="2000" dirty="0" smtClean="0"/>
              <a:t>schedule.</a:t>
            </a:r>
            <a:endParaRPr lang="en-US" sz="2000" dirty="0"/>
          </a:p>
          <a:p>
            <a:pPr>
              <a:buNone/>
            </a:pPr>
            <a:r>
              <a:rPr lang="en-US" sz="2000" dirty="0" smtClean="0"/>
              <a:t>	Finally</a:t>
            </a:r>
            <a:r>
              <a:rPr lang="en-US" sz="2000" dirty="0"/>
              <a:t>, I wish to thank my parents for their support and encouragement throughout my study.</a:t>
            </a:r>
          </a:p>
          <a:p>
            <a:pPr>
              <a:buNone/>
            </a:pPr>
            <a:endParaRPr lang="en-US" sz="2000" dirty="0"/>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13).png"/>
          <p:cNvPicPr>
            <a:picLocks noGrp="1" noChangeAspect="1"/>
          </p:cNvPicPr>
          <p:nvPr>
            <p:ph idx="1"/>
          </p:nvPr>
        </p:nvPicPr>
        <p:blipFill>
          <a:blip r:embed="rId2"/>
          <a:stretch>
            <a:fillRect/>
          </a:stretch>
        </p:blipFill>
        <p:spPr>
          <a:xfrm>
            <a:off x="2133600" y="533400"/>
            <a:ext cx="4876800" cy="2466975"/>
          </a:xfrm>
        </p:spPr>
      </p:pic>
      <p:pic>
        <p:nvPicPr>
          <p:cNvPr id="5" name="Picture 4" descr="Screenshot (114).png"/>
          <p:cNvPicPr>
            <a:picLocks noChangeAspect="1"/>
          </p:cNvPicPr>
          <p:nvPr/>
        </p:nvPicPr>
        <p:blipFill>
          <a:blip r:embed="rId3"/>
          <a:stretch>
            <a:fillRect/>
          </a:stretch>
        </p:blipFill>
        <p:spPr>
          <a:xfrm>
            <a:off x="2057400" y="3733801"/>
            <a:ext cx="4953000" cy="2647950"/>
          </a:xfrm>
          <a:prstGeom prst="rect">
            <a:avLst/>
          </a:prstGeom>
        </p:spPr>
      </p:pic>
      <p:sp>
        <p:nvSpPr>
          <p:cNvPr id="6" name="Down Arrow 5"/>
          <p:cNvSpPr/>
          <p:nvPr/>
        </p:nvSpPr>
        <p:spPr>
          <a:xfrm>
            <a:off x="4419600" y="3124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15).png"/>
          <p:cNvPicPr>
            <a:picLocks noGrp="1" noChangeAspect="1"/>
          </p:cNvPicPr>
          <p:nvPr>
            <p:ph idx="1"/>
          </p:nvPr>
        </p:nvPicPr>
        <p:blipFill>
          <a:blip r:embed="rId2"/>
          <a:stretch>
            <a:fillRect/>
          </a:stretch>
        </p:blipFill>
        <p:spPr>
          <a:xfrm>
            <a:off x="1143000" y="1524000"/>
            <a:ext cx="7044267" cy="39624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4000" dirty="0"/>
              <a:t>Advantage of Block-Model </a:t>
            </a:r>
            <a:r>
              <a:rPr lang="en-US" sz="4000" dirty="0" err="1"/>
              <a:t>Plugin</a:t>
            </a:r>
            <a:r>
              <a:rPr lang="en-US" sz="4000" dirty="0"/>
              <a:t> project</a:t>
            </a:r>
          </a:p>
        </p:txBody>
      </p:sp>
      <p:sp>
        <p:nvSpPr>
          <p:cNvPr id="3" name="Content Placeholder 2"/>
          <p:cNvSpPr>
            <a:spLocks noGrp="1"/>
          </p:cNvSpPr>
          <p:nvPr>
            <p:ph idx="1"/>
          </p:nvPr>
        </p:nvSpPr>
        <p:spPr>
          <a:xfrm>
            <a:off x="914400" y="1752600"/>
            <a:ext cx="7772400" cy="4267200"/>
          </a:xfrm>
        </p:spPr>
        <p:txBody>
          <a:bodyPr/>
          <a:lstStyle/>
          <a:p>
            <a:pPr>
              <a:buNone/>
            </a:pPr>
            <a:r>
              <a:rPr lang="en-US" dirty="0" smtClean="0"/>
              <a:t>	</a:t>
            </a:r>
            <a:r>
              <a:rPr lang="en-US" sz="2400" dirty="0" smtClean="0"/>
              <a:t>The </a:t>
            </a:r>
            <a:r>
              <a:rPr lang="en-US" sz="2400" dirty="0"/>
              <a:t>main advantage of this </a:t>
            </a:r>
            <a:r>
              <a:rPr lang="en-US" sz="2400" dirty="0" err="1"/>
              <a:t>plugin</a:t>
            </a:r>
            <a:r>
              <a:rPr lang="en-US" sz="2400" dirty="0"/>
              <a:t> is that it is very cost effective and can be used for learning purpose and at small scale </a:t>
            </a:r>
            <a:r>
              <a:rPr lang="en-US" sz="2400" dirty="0" err="1"/>
              <a:t>modelling</a:t>
            </a:r>
            <a:r>
              <a:rPr lang="en-US" sz="2400" dirty="0"/>
              <a:t> because </a:t>
            </a:r>
            <a:r>
              <a:rPr lang="en-US" sz="2400" dirty="0" err="1"/>
              <a:t>Autocad</a:t>
            </a:r>
            <a:r>
              <a:rPr lang="en-US" sz="2400" dirty="0"/>
              <a:t> software easily available on internet free of cost and it is widely popular for </a:t>
            </a:r>
            <a:r>
              <a:rPr lang="en-US" sz="2400" dirty="0" err="1"/>
              <a:t>modelling</a:t>
            </a:r>
            <a:r>
              <a:rPr lang="en-US" sz="2400" dirty="0"/>
              <a:t> purpose but mining software like </a:t>
            </a:r>
            <a:r>
              <a:rPr lang="en-US" sz="2400" dirty="0" err="1"/>
              <a:t>Surpac</a:t>
            </a:r>
            <a:r>
              <a:rPr lang="en-US" sz="2400" dirty="0"/>
              <a:t> are very expensive and not easily free available on internet.</a:t>
            </a:r>
          </a:p>
          <a:p>
            <a:pPr>
              <a:buNone/>
            </a:pPr>
            <a:endParaRPr lang="en-US" dirty="0"/>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and Result </a:t>
            </a:r>
            <a:endParaRPr lang="en-US" dirty="0"/>
          </a:p>
        </p:txBody>
      </p:sp>
      <p:sp>
        <p:nvSpPr>
          <p:cNvPr id="3" name="Content Placeholder 2"/>
          <p:cNvSpPr>
            <a:spLocks noGrp="1"/>
          </p:cNvSpPr>
          <p:nvPr>
            <p:ph idx="1"/>
          </p:nvPr>
        </p:nvSpPr>
        <p:spPr/>
        <p:txBody>
          <a:bodyPr>
            <a:normAutofit/>
          </a:bodyPr>
          <a:lstStyle/>
          <a:p>
            <a:r>
              <a:rPr lang="en-US" sz="2000" dirty="0"/>
              <a:t>The Project on “Creation of AutoCAD </a:t>
            </a:r>
            <a:r>
              <a:rPr lang="en-US" sz="2000" dirty="0" err="1"/>
              <a:t>Plugin</a:t>
            </a:r>
            <a:r>
              <a:rPr lang="en-US" sz="2000" dirty="0"/>
              <a:t> to draw Block model of an ore based on Bore Hole log data” is completed successfully</a:t>
            </a:r>
            <a:r>
              <a:rPr lang="en-US" sz="2000" dirty="0" smtClean="0"/>
              <a:t>.</a:t>
            </a:r>
            <a:endParaRPr lang="en-US" sz="2000" dirty="0"/>
          </a:p>
          <a:p>
            <a:r>
              <a:rPr lang="en-US" sz="2000" dirty="0"/>
              <a:t>The final outcome of project is creation of single ClassLibrary2.dll file</a:t>
            </a:r>
            <a:r>
              <a:rPr lang="en-US" sz="2000" dirty="0" smtClean="0"/>
              <a:t>.</a:t>
            </a:r>
            <a:endParaRPr lang="en-US" sz="2000" dirty="0"/>
          </a:p>
          <a:p>
            <a:r>
              <a:rPr lang="en-US" sz="2000" dirty="0"/>
              <a:t>When it run on </a:t>
            </a:r>
            <a:r>
              <a:rPr lang="en-US" sz="2000" dirty="0" err="1"/>
              <a:t>AutoCad</a:t>
            </a:r>
            <a:r>
              <a:rPr lang="en-US" sz="2000" dirty="0"/>
              <a:t> after NETLOAD command, it perform its function as describe above and create 3D Block Grid Model of ore easily</a:t>
            </a:r>
            <a:r>
              <a:rPr lang="en-US" sz="2000" dirty="0" smtClean="0"/>
              <a:t>.</a:t>
            </a:r>
            <a:endParaRPr lang="en-US" sz="2000" dirty="0"/>
          </a:p>
          <a:p>
            <a:r>
              <a:rPr lang="en-US" sz="2000" dirty="0"/>
              <a:t>It ensure complete dynamic and data adaptive programming logic i.e. when you give any Bore-hole log data as per prescribed </a:t>
            </a:r>
            <a:r>
              <a:rPr lang="en-US" sz="2000" dirty="0" err="1"/>
              <a:t>csv</a:t>
            </a:r>
            <a:r>
              <a:rPr lang="en-US" sz="2000" dirty="0"/>
              <a:t> format, it will successfully create block model according to the given data</a:t>
            </a:r>
            <a:r>
              <a:rPr lang="en-US" sz="2000" dirty="0" smtClean="0"/>
              <a:t>.</a:t>
            </a:r>
            <a:r>
              <a:rPr lang="en-US" sz="2000" dirty="0"/>
              <a:t> </a:t>
            </a:r>
          </a:p>
          <a:p>
            <a:r>
              <a:rPr lang="en-US" sz="2000" dirty="0"/>
              <a:t>For Block Modeling, A high end Personal computer is recommended; otherwise it can take much time to render the graphics on AutoCAD.</a:t>
            </a: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br>
              <a:rPr lang="en-US" dirty="0" smtClean="0"/>
            </a:br>
            <a:r>
              <a:rPr lang="en-US" sz="2700" dirty="0" smtClean="0"/>
              <a:t>Final Block Model images at different views generated by </a:t>
            </a:r>
            <a:r>
              <a:rPr lang="en-US" sz="2700" dirty="0" err="1" smtClean="0"/>
              <a:t>BlockModel</a:t>
            </a:r>
            <a:r>
              <a:rPr lang="en-US" sz="2700" dirty="0" smtClean="0"/>
              <a:t> </a:t>
            </a:r>
            <a:r>
              <a:rPr lang="en-US" sz="2700" dirty="0" err="1" smtClean="0"/>
              <a:t>Plugin</a:t>
            </a:r>
            <a:endParaRPr lang="en-US" sz="2700" dirty="0"/>
          </a:p>
        </p:txBody>
      </p:sp>
      <p:pic>
        <p:nvPicPr>
          <p:cNvPr id="4" name="Content Placeholder 3" descr="Screenshot (110).png"/>
          <p:cNvPicPr>
            <a:picLocks noGrp="1" noChangeAspect="1"/>
          </p:cNvPicPr>
          <p:nvPr>
            <p:ph idx="1"/>
          </p:nvPr>
        </p:nvPicPr>
        <p:blipFill>
          <a:blip r:embed="rId2"/>
          <a:stretch>
            <a:fillRect/>
          </a:stretch>
        </p:blipFill>
        <p:spPr>
          <a:xfrm>
            <a:off x="548922" y="1600200"/>
            <a:ext cx="8128000" cy="4572000"/>
          </a:xfrm>
        </p:spPr>
      </p:pic>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6).png"/>
          <p:cNvPicPr>
            <a:picLocks noGrp="1" noChangeAspect="1"/>
          </p:cNvPicPr>
          <p:nvPr>
            <p:ph idx="1"/>
          </p:nvPr>
        </p:nvPicPr>
        <p:blipFill>
          <a:blip r:embed="rId2"/>
          <a:stretch>
            <a:fillRect/>
          </a:stretch>
        </p:blipFill>
        <p:spPr>
          <a:xfrm>
            <a:off x="457200" y="762000"/>
            <a:ext cx="8229600" cy="5034756"/>
          </a:xfrm>
        </p:spPr>
      </p:pic>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5).png"/>
          <p:cNvPicPr>
            <a:picLocks noGrp="1" noChangeAspect="1"/>
          </p:cNvPicPr>
          <p:nvPr>
            <p:ph idx="1"/>
          </p:nvPr>
        </p:nvPicPr>
        <p:blipFill>
          <a:blip r:embed="rId2"/>
          <a:stretch>
            <a:fillRect/>
          </a:stretch>
        </p:blipFill>
        <p:spPr>
          <a:xfrm>
            <a:off x="457200" y="1243806"/>
            <a:ext cx="8229600" cy="4629150"/>
          </a:xfrm>
        </p:spPr>
      </p:pic>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7).png"/>
          <p:cNvPicPr>
            <a:picLocks noGrp="1" noChangeAspect="1"/>
          </p:cNvPicPr>
          <p:nvPr>
            <p:ph idx="1"/>
          </p:nvPr>
        </p:nvPicPr>
        <p:blipFill>
          <a:blip r:embed="rId2"/>
          <a:stretch>
            <a:fillRect/>
          </a:stretch>
        </p:blipFill>
        <p:spPr>
          <a:xfrm>
            <a:off x="457200" y="1281906"/>
            <a:ext cx="8229600" cy="4629150"/>
          </a:xfrm>
        </p:spPr>
      </p:pic>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9).png"/>
          <p:cNvPicPr>
            <a:picLocks noGrp="1" noChangeAspect="1"/>
          </p:cNvPicPr>
          <p:nvPr>
            <p:ph idx="1"/>
          </p:nvPr>
        </p:nvPicPr>
        <p:blipFill>
          <a:blip r:embed="rId2"/>
          <a:stretch>
            <a:fillRect/>
          </a:stretch>
        </p:blipFill>
        <p:spPr>
          <a:xfrm>
            <a:off x="457200" y="1281906"/>
            <a:ext cx="8229600" cy="4629150"/>
          </a:xfrm>
        </p:spPr>
      </p:pic>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8).png"/>
          <p:cNvPicPr>
            <a:picLocks noGrp="1" noChangeAspect="1"/>
          </p:cNvPicPr>
          <p:nvPr>
            <p:ph idx="1"/>
          </p:nvPr>
        </p:nvPicPr>
        <p:blipFill>
          <a:blip r:embed="rId2"/>
          <a:stretch>
            <a:fillRect/>
          </a:stretch>
        </p:blipFill>
        <p:spPr>
          <a:xfrm>
            <a:off x="457200" y="1281906"/>
            <a:ext cx="8229600" cy="4629150"/>
          </a:xfrm>
        </p:spPr>
      </p:pic>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200" dirty="0" smtClean="0"/>
              <a:t>Introduction</a:t>
            </a:r>
          </a:p>
          <a:p>
            <a:pPr marL="514350" indent="-514350">
              <a:buFont typeface="+mj-lt"/>
              <a:buAutoNum type="arabicPeriod"/>
            </a:pPr>
            <a:r>
              <a:rPr lang="en-US" sz="2200" dirty="0" smtClean="0"/>
              <a:t>Objective</a:t>
            </a:r>
          </a:p>
          <a:p>
            <a:pPr marL="514350" indent="-514350">
              <a:buFont typeface="+mj-lt"/>
              <a:buAutoNum type="arabicPeriod"/>
            </a:pPr>
            <a:r>
              <a:rPr lang="en-US" sz="2200" dirty="0" smtClean="0"/>
              <a:t>Some basic concepts and Theory</a:t>
            </a:r>
          </a:p>
          <a:p>
            <a:pPr marL="514350" indent="-514350">
              <a:buFont typeface="+mj-lt"/>
              <a:buAutoNum type="arabicPeriod"/>
            </a:pPr>
            <a:r>
              <a:rPr lang="en-US" sz="2200" dirty="0" smtClean="0"/>
              <a:t>Bore Hole data CSV file format </a:t>
            </a:r>
          </a:p>
          <a:p>
            <a:pPr marL="514350" indent="-514350">
              <a:buFont typeface="+mj-lt"/>
              <a:buAutoNum type="arabicPeriod"/>
            </a:pPr>
            <a:r>
              <a:rPr lang="en-US" sz="2200" dirty="0" smtClean="0"/>
              <a:t>Procedure and Approach</a:t>
            </a:r>
          </a:p>
          <a:p>
            <a:pPr marL="514350" indent="-514350">
              <a:buFont typeface="+mj-lt"/>
              <a:buAutoNum type="arabicPeriod"/>
            </a:pPr>
            <a:r>
              <a:rPr lang="en-US" sz="2200" dirty="0" smtClean="0"/>
              <a:t>How to use </a:t>
            </a:r>
            <a:r>
              <a:rPr lang="en-US" sz="2200" dirty="0" err="1" smtClean="0"/>
              <a:t>BlockModel</a:t>
            </a:r>
            <a:r>
              <a:rPr lang="en-US" sz="2200" dirty="0" smtClean="0"/>
              <a:t> </a:t>
            </a:r>
            <a:r>
              <a:rPr lang="en-US" sz="2200" dirty="0" err="1" smtClean="0"/>
              <a:t>plugin</a:t>
            </a:r>
            <a:r>
              <a:rPr lang="en-US" sz="2200" dirty="0" smtClean="0"/>
              <a:t> in </a:t>
            </a:r>
            <a:r>
              <a:rPr lang="en-US" sz="2200" dirty="0" err="1" smtClean="0"/>
              <a:t>Autocad</a:t>
            </a:r>
            <a:endParaRPr lang="en-US" sz="2200" dirty="0" smtClean="0"/>
          </a:p>
          <a:p>
            <a:pPr marL="514350" indent="-514350">
              <a:buFont typeface="+mj-lt"/>
              <a:buAutoNum type="arabicPeriod"/>
            </a:pPr>
            <a:r>
              <a:rPr lang="en-US" sz="2200" dirty="0" smtClean="0"/>
              <a:t>Video Demonstration</a:t>
            </a:r>
          </a:p>
          <a:p>
            <a:pPr marL="514350" indent="-514350">
              <a:buFont typeface="+mj-lt"/>
              <a:buAutoNum type="arabicPeriod"/>
            </a:pPr>
            <a:r>
              <a:rPr lang="en-US" sz="2200" dirty="0" smtClean="0"/>
              <a:t> Advantage of Block-Model </a:t>
            </a:r>
            <a:r>
              <a:rPr lang="en-US" sz="2200" dirty="0" err="1" smtClean="0"/>
              <a:t>Plugin</a:t>
            </a:r>
            <a:r>
              <a:rPr lang="en-US" sz="2200" dirty="0" smtClean="0"/>
              <a:t> project</a:t>
            </a:r>
          </a:p>
          <a:p>
            <a:pPr marL="514350" indent="-514350">
              <a:buFont typeface="+mj-lt"/>
              <a:buAutoNum type="arabicPeriod"/>
            </a:pPr>
            <a:r>
              <a:rPr lang="en-US" sz="2200" dirty="0" smtClean="0"/>
              <a:t>Summary and Result</a:t>
            </a:r>
          </a:p>
          <a:p>
            <a:pPr marL="514350" indent="-514350">
              <a:buFont typeface="+mj-lt"/>
              <a:buAutoNum type="arabicPeriod"/>
            </a:pPr>
            <a:r>
              <a:rPr lang="en-US" sz="2200" dirty="0" smtClean="0"/>
              <a:t> Example images</a:t>
            </a:r>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14400"/>
            <a:ext cx="8229600" cy="1143000"/>
          </a:xfrm>
        </p:spPr>
        <p:txBody>
          <a:bodyPr/>
          <a:lstStyle/>
          <a:p>
            <a:r>
              <a:rPr lang="en-US" dirty="0" smtClean="0"/>
              <a:t>Thank You</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Open cast mine planning is done by developing the block models and then dividing the deposit into smaller pits which contain both ore and waste blocks which are to be mined in order to reach the pit limit and these operations are done keeping in the mind the overall optimization of the pit and reaching ultimate pit limit design</a:t>
            </a:r>
            <a:r>
              <a:rPr lang="en-US" sz="2000" dirty="0" smtClean="0"/>
              <a:t>.</a:t>
            </a:r>
          </a:p>
          <a:p>
            <a:r>
              <a:rPr lang="en-US" sz="2000" b="1" dirty="0"/>
              <a:t>Ore body block models</a:t>
            </a:r>
            <a:r>
              <a:rPr lang="en-US" sz="2000" dirty="0"/>
              <a:t> are computerized representations of portions of the earth’s crust based on geological and geophysical observations made on and below the earth’s surface. Ore body models are numerical equivalent of a 3-D geological map complemented by description of physical quantities in the domain of interest</a:t>
            </a:r>
            <a:r>
              <a:rPr lang="en-US" sz="2000" dirty="0" smtClean="0"/>
              <a:t>.</a:t>
            </a:r>
          </a:p>
          <a:p>
            <a:r>
              <a:rPr lang="en-US" sz="2000" dirty="0"/>
              <a:t>Most operating companies make periodical ore-reserve estimates, usually at least annually, to determine their ore-reserve position as a basis for controlling development and exploration and allocation of funds therefore; for determining deferred, depletion, and depreciation charges per ton; or as a basis for deciding upon operating policy—expansion or contraction of operations, capital expenditures, and the like.</a:t>
            </a:r>
          </a:p>
          <a:p>
            <a:endParaRPr lang="en-US" sz="2000" dirty="0"/>
          </a:p>
          <a:p>
            <a:pPr>
              <a:buNone/>
            </a:pPr>
            <a:endParaRPr lang="en-US"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a:buNone/>
            </a:pPr>
            <a:r>
              <a:rPr lang="en-US" sz="2000" dirty="0"/>
              <a:t>To prepare Block model </a:t>
            </a:r>
            <a:r>
              <a:rPr lang="en-US" sz="2000" dirty="0" err="1"/>
              <a:t>Plugin</a:t>
            </a:r>
            <a:r>
              <a:rPr lang="en-US" sz="2000" dirty="0"/>
              <a:t> that’s runs in AutoCAD platform and </a:t>
            </a:r>
            <a:r>
              <a:rPr lang="en-US" sz="2000" dirty="0" err="1" smtClean="0"/>
              <a:t>usings</a:t>
            </a:r>
            <a:r>
              <a:rPr lang="en-US" sz="2000" dirty="0" smtClean="0"/>
              <a:t> single </a:t>
            </a:r>
            <a:r>
              <a:rPr lang="en-US" sz="2000" dirty="0"/>
              <a:t>command fetch Bore Hole log datasets from CSV files and generate</a:t>
            </a:r>
            <a:r>
              <a:rPr lang="en-US" sz="2000" dirty="0" smtClean="0"/>
              <a:t>:-</a:t>
            </a:r>
          </a:p>
          <a:p>
            <a:pPr>
              <a:buNone/>
            </a:pPr>
            <a:endParaRPr lang="en-US" sz="1000" dirty="0"/>
          </a:p>
          <a:p>
            <a:pPr lvl="2"/>
            <a:r>
              <a:rPr lang="en-US" sz="1800" dirty="0" smtClean="0"/>
              <a:t>A </a:t>
            </a:r>
            <a:r>
              <a:rPr lang="en-US" sz="1800" dirty="0"/>
              <a:t>Bore hole log depict by a line to particular depth, inclination with their title</a:t>
            </a:r>
            <a:r>
              <a:rPr lang="en-US" sz="1800" dirty="0" smtClean="0"/>
              <a:t>.</a:t>
            </a:r>
          </a:p>
          <a:p>
            <a:pPr lvl="2"/>
            <a:r>
              <a:rPr lang="en-US" sz="1800" dirty="0" smtClean="0"/>
              <a:t>A block model of an ore around bore log that represent estimated grades concentration at different-different regions using colors shapes using inverse square method. </a:t>
            </a:r>
          </a:p>
          <a:p>
            <a:pPr lvl="2">
              <a:buNone/>
            </a:pPr>
            <a:r>
              <a:rPr lang="en-US" sz="1200" dirty="0" smtClean="0"/>
              <a:t>	</a:t>
            </a:r>
            <a:endParaRPr lang="en-US" sz="2000" dirty="0" smtClean="0"/>
          </a:p>
          <a:p>
            <a:pPr lvl="0">
              <a:buNone/>
            </a:pPr>
            <a:r>
              <a:rPr lang="en-US" sz="2000" dirty="0" smtClean="0"/>
              <a:t>All </a:t>
            </a:r>
            <a:r>
              <a:rPr lang="en-US" sz="2000" dirty="0"/>
              <a:t>these computations are dynamic and customized according to the </a:t>
            </a:r>
            <a:r>
              <a:rPr lang="en-US" sz="2000" dirty="0" smtClean="0"/>
              <a:t>input given </a:t>
            </a:r>
            <a:r>
              <a:rPr lang="en-US" sz="2000" dirty="0"/>
              <a:t>by user following very simple dialog box instruction.</a:t>
            </a:r>
          </a:p>
          <a:p>
            <a:pPr>
              <a:buNone/>
            </a:pPr>
            <a:endParaRPr lang="en-US" sz="2000"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Some basic concepts and Theory</a:t>
            </a:r>
            <a:endParaRPr lang="en-US" dirty="0"/>
          </a:p>
        </p:txBody>
      </p:sp>
      <p:sp>
        <p:nvSpPr>
          <p:cNvPr id="3" name="Content Placeholder 2"/>
          <p:cNvSpPr>
            <a:spLocks noGrp="1"/>
          </p:cNvSpPr>
          <p:nvPr>
            <p:ph idx="1"/>
          </p:nvPr>
        </p:nvSpPr>
        <p:spPr/>
        <p:txBody>
          <a:bodyPr>
            <a:normAutofit/>
          </a:bodyPr>
          <a:lstStyle/>
          <a:p>
            <a:r>
              <a:rPr lang="en-US" sz="2000" b="1" dirty="0"/>
              <a:t>BORE HOLE </a:t>
            </a:r>
            <a:r>
              <a:rPr lang="en-US" sz="2000" b="1" dirty="0" smtClean="0"/>
              <a:t>LOG: </a:t>
            </a:r>
            <a:r>
              <a:rPr lang="en-US" sz="2000" dirty="0"/>
              <a:t>Borehole logging is the practice of making a detailed record (a well log) of the geologic formations penetrated by a borehole. The log may be based either on visual inspection of samples brought to the surface (geological logs) or on physical measurements made by instruments lowered into the hole (geophysical logs). </a:t>
            </a:r>
            <a:endParaRPr lang="en-US" sz="2000" dirty="0" smtClean="0"/>
          </a:p>
          <a:p>
            <a:r>
              <a:rPr lang="en-US" sz="2000" b="1" dirty="0"/>
              <a:t>BORE HOLE DATA:</a:t>
            </a:r>
            <a:r>
              <a:rPr lang="en-US" sz="2000" dirty="0"/>
              <a:t> The interpretations stored in the Borehole Geology database are made from borehole logs that show the geology encountered at depth within each borehole</a:t>
            </a:r>
            <a:r>
              <a:rPr lang="en-US" sz="2000" dirty="0" smtClean="0"/>
              <a:t>.</a:t>
            </a:r>
          </a:p>
          <a:p>
            <a:r>
              <a:rPr lang="en-US" sz="2000" b="1" dirty="0"/>
              <a:t>Mineral resource </a:t>
            </a:r>
            <a:r>
              <a:rPr lang="en-US" sz="2000" b="1" dirty="0" smtClean="0"/>
              <a:t>estimation: </a:t>
            </a:r>
            <a:r>
              <a:rPr lang="en-US" sz="2000" dirty="0"/>
              <a:t>Resource estimation is used to determine and define the ore tonnage and grade of a geological deposit, from the developed block model. There are different estimation methods (see below) used for different scenarios dependent upon the ore boundaries, geological deposit geometry, grade variability and the amount of time and money available</a:t>
            </a:r>
            <a:endParaRPr lang="en-US" sz="2000" dirty="0" smtClean="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000" b="1" dirty="0"/>
              <a:t>Block Model </a:t>
            </a:r>
            <a:r>
              <a:rPr lang="en-US" sz="2000" b="1" dirty="0" smtClean="0"/>
              <a:t>Estimation: </a:t>
            </a:r>
            <a:r>
              <a:rPr lang="en-US" sz="2000" dirty="0"/>
              <a:t>Once the geological modeling is completed, the geological envelopes are divided into block models. Subsequently, the estimation of these blocks is done from "composites" that are point measures of the grade of ore in the rock. Several different mathematical methods can be used to do the estimation depending on the desired degree of precision, quality and quantity of data and of their </a:t>
            </a:r>
            <a:r>
              <a:rPr lang="en-US" sz="2000" dirty="0" smtClean="0"/>
              <a:t>nature:</a:t>
            </a:r>
          </a:p>
          <a:p>
            <a:pPr lvl="2"/>
            <a:r>
              <a:rPr lang="en-US" sz="2000" dirty="0" smtClean="0"/>
              <a:t>Nearest </a:t>
            </a:r>
            <a:r>
              <a:rPr lang="en-US" sz="2000" dirty="0" err="1"/>
              <a:t>Neighbour</a:t>
            </a:r>
            <a:r>
              <a:rPr lang="en-US" sz="2000" dirty="0"/>
              <a:t> </a:t>
            </a:r>
            <a:r>
              <a:rPr lang="en-US" sz="2000" dirty="0" smtClean="0"/>
              <a:t>Method</a:t>
            </a:r>
          </a:p>
          <a:p>
            <a:pPr lvl="2"/>
            <a:r>
              <a:rPr lang="en-US" sz="2000" dirty="0" smtClean="0"/>
              <a:t>Inverse </a:t>
            </a:r>
            <a:r>
              <a:rPr lang="en-US" sz="2000" dirty="0"/>
              <a:t>Distance Weighting </a:t>
            </a:r>
            <a:r>
              <a:rPr lang="en-US" sz="2000" dirty="0" smtClean="0"/>
              <a:t>Method</a:t>
            </a:r>
          </a:p>
          <a:p>
            <a:pPr lvl="2"/>
            <a:r>
              <a:rPr lang="en-US" sz="2000" dirty="0" err="1" smtClean="0"/>
              <a:t>Kriging</a:t>
            </a:r>
            <a:r>
              <a:rPr lang="en-US" sz="2000" dirty="0" smtClean="0"/>
              <a:t> Method</a:t>
            </a:r>
            <a:endParaRPr lang="en-US" sz="2000" dirty="0"/>
          </a:p>
          <a:p>
            <a:pPr>
              <a:buNone/>
            </a:pPr>
            <a:r>
              <a:rPr lang="en-US" sz="2000" dirty="0" smtClean="0"/>
              <a:t>	In </a:t>
            </a:r>
            <a:r>
              <a:rPr lang="en-US" sz="2000" dirty="0"/>
              <a:t>this project we are going to use </a:t>
            </a:r>
            <a:r>
              <a:rPr lang="en-US" sz="2000" b="1" dirty="0"/>
              <a:t>Inverse Square Distance Weighting Method</a:t>
            </a:r>
            <a:r>
              <a:rPr lang="en-US" sz="2000" dirty="0"/>
              <a:t> for ore grade reserve estimation</a:t>
            </a:r>
            <a:r>
              <a:rPr lang="en-US" sz="2000" dirty="0" smtClean="0"/>
              <a:t>.</a:t>
            </a:r>
          </a:p>
          <a:p>
            <a:r>
              <a:rPr lang="en-US" sz="2000" b="1" dirty="0" smtClean="0"/>
              <a:t>Interpolation: </a:t>
            </a:r>
            <a:r>
              <a:rPr lang="en-US" sz="2000" dirty="0"/>
              <a:t>Interpolation is the process of estimating unknown values that fall between known values. In this example, a straight line passes through two points of known value</a:t>
            </a:r>
            <a:r>
              <a:rPr lang="en-US" sz="2000" dirty="0" smtClean="0"/>
              <a:t>. </a:t>
            </a:r>
            <a:r>
              <a:rPr lang="en-US" sz="2000" dirty="0"/>
              <a:t>You can estimate the point of unknown value because it appears to be midway between the other two points</a:t>
            </a:r>
            <a:r>
              <a:rPr lang="en-US" sz="2000" dirty="0" smtClean="0"/>
              <a:t>.                               </a:t>
            </a:r>
            <a:endParaRPr lang="en-US" sz="2000" dirty="0"/>
          </a:p>
          <a:p>
            <a:endParaRPr lang="en-US" sz="2000" dirty="0" smtClean="0"/>
          </a:p>
          <a:p>
            <a:endParaRPr lang="en-US" sz="2000" dirty="0"/>
          </a:p>
          <a:p>
            <a:endParaRPr lang="en-US" sz="2000"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endParaRPr lang="en-US" sz="2000" dirty="0"/>
          </a:p>
          <a:p>
            <a:pPr>
              <a:buNone/>
            </a:pPr>
            <a:endParaRPr lang="en-US" sz="2000" dirty="0" smtClean="0"/>
          </a:p>
          <a:p>
            <a:pPr>
              <a:buNone/>
            </a:pPr>
            <a:endParaRPr lang="en-US" sz="2000" dirty="0"/>
          </a:p>
          <a:p>
            <a:pPr>
              <a:buNone/>
            </a:pPr>
            <a:endParaRPr lang="en-US" sz="2000" dirty="0" smtClean="0"/>
          </a:p>
          <a:p>
            <a:pPr>
              <a:buNone/>
            </a:pPr>
            <a:endParaRPr lang="en-US" sz="2000" dirty="0" smtClean="0"/>
          </a:p>
          <a:p>
            <a:pPr>
              <a:buNone/>
            </a:pPr>
            <a:endParaRPr lang="en-US" sz="2000" dirty="0"/>
          </a:p>
          <a:p>
            <a:pPr>
              <a:buNone/>
            </a:pPr>
            <a:r>
              <a:rPr lang="en-US" sz="2000" dirty="0" smtClean="0"/>
              <a:t>	It </a:t>
            </a:r>
            <a:r>
              <a:rPr lang="en-US" sz="2000" dirty="0"/>
              <a:t>is widely use in ore grade estimation</a:t>
            </a:r>
            <a:r>
              <a:rPr lang="en-US" sz="2000" dirty="0" smtClean="0"/>
              <a:t>.</a:t>
            </a:r>
          </a:p>
          <a:p>
            <a:pPr lvl="0"/>
            <a:r>
              <a:rPr lang="en-US" sz="2000" b="1" dirty="0" smtClean="0"/>
              <a:t>Ore grade estimation using Inverse Distance Weighting Method (IDW):</a:t>
            </a:r>
          </a:p>
          <a:p>
            <a:pPr>
              <a:buNone/>
            </a:pPr>
            <a:r>
              <a:rPr lang="en-US" sz="2000" b="1" dirty="0" smtClean="0"/>
              <a:t>	</a:t>
            </a:r>
            <a:r>
              <a:rPr lang="en-US" sz="2000" dirty="0" smtClean="0"/>
              <a:t>Inverse </a:t>
            </a:r>
            <a:r>
              <a:rPr lang="en-US" sz="2000" dirty="0"/>
              <a:t>distance weighting (IDW) is a type of deterministic method for multivariate interpolation with a known scattered set of points. The assigned values to unknown points are calculated with a weighted average of the values available at the known points.</a:t>
            </a:r>
          </a:p>
          <a:p>
            <a:pPr>
              <a:buNone/>
            </a:pPr>
            <a:r>
              <a:rPr lang="en-US" sz="2000" dirty="0" smtClean="0"/>
              <a:t>	The </a:t>
            </a:r>
            <a:r>
              <a:rPr lang="en-US" sz="2000" dirty="0"/>
              <a:t>name given to this type of methods was motivated by the weighted average applied, since it resorts to the inverse of the distance to each known point ("amount of proximity") when assigning weights.</a:t>
            </a:r>
          </a:p>
          <a:p>
            <a:pPr lvl="0">
              <a:buNone/>
            </a:pPr>
            <a:endParaRPr lang="en-US" sz="2000" dirty="0"/>
          </a:p>
        </p:txBody>
      </p:sp>
      <p:pic>
        <p:nvPicPr>
          <p:cNvPr id="7" name="Picture 6" descr="Interpolation.png"/>
          <p:cNvPicPr>
            <a:picLocks noChangeAspect="1"/>
          </p:cNvPicPr>
          <p:nvPr/>
        </p:nvPicPr>
        <p:blipFill>
          <a:blip r:embed="rId2">
            <a:grayscl/>
          </a:blip>
          <a:stretch>
            <a:fillRect/>
          </a:stretch>
        </p:blipFill>
        <p:spPr>
          <a:xfrm>
            <a:off x="2133600" y="762000"/>
            <a:ext cx="4027945" cy="1752600"/>
          </a:xfrm>
          <a:prstGeom prst="rect">
            <a:avLst/>
          </a:prstGeom>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	</a:t>
            </a:r>
            <a:r>
              <a:rPr lang="en-US" sz="2000" dirty="0" smtClean="0"/>
              <a:t>IDW can be applied as:</a:t>
            </a:r>
          </a:p>
          <a:p>
            <a:pPr>
              <a:buNone/>
            </a:pPr>
            <a:r>
              <a:rPr lang="en-US" sz="2000" dirty="0" smtClean="0"/>
              <a:t>	</a:t>
            </a:r>
          </a:p>
          <a:p>
            <a:pPr>
              <a:buNone/>
            </a:pPr>
            <a:endParaRPr lang="en-US" sz="2000" dirty="0"/>
          </a:p>
          <a:p>
            <a:pPr>
              <a:buNone/>
            </a:pPr>
            <a:endParaRPr lang="en-US" sz="2000" dirty="0" smtClean="0"/>
          </a:p>
          <a:p>
            <a:pPr>
              <a:buNone/>
            </a:pPr>
            <a:endParaRPr lang="en-US" sz="2000" dirty="0"/>
          </a:p>
          <a:p>
            <a:pPr>
              <a:buNone/>
            </a:pPr>
            <a:endParaRPr lang="en-US" sz="2000" dirty="0" smtClean="0"/>
          </a:p>
          <a:p>
            <a:pPr>
              <a:buNone/>
            </a:pPr>
            <a:endParaRPr lang="en-US" sz="2000" dirty="0"/>
          </a:p>
          <a:p>
            <a:pPr>
              <a:buNone/>
            </a:pPr>
            <a:r>
              <a:rPr lang="en-US" sz="2000" dirty="0" smtClean="0"/>
              <a:t>	</a:t>
            </a:r>
            <a:r>
              <a:rPr lang="en-US" sz="1600" dirty="0"/>
              <a:t>For inverse square distance method, the value of n = 2 is taken.</a:t>
            </a:r>
          </a:p>
          <a:p>
            <a:pPr>
              <a:buNone/>
            </a:pPr>
            <a:endParaRPr lang="en-US" sz="2000" dirty="0" smtClean="0"/>
          </a:p>
        </p:txBody>
      </p:sp>
      <p:pic>
        <p:nvPicPr>
          <p:cNvPr id="4" name="Picture 3" descr="idw-formula.png"/>
          <p:cNvPicPr>
            <a:picLocks noChangeAspect="1"/>
          </p:cNvPicPr>
          <p:nvPr/>
        </p:nvPicPr>
        <p:blipFill>
          <a:blip r:embed="rId2"/>
          <a:stretch>
            <a:fillRect/>
          </a:stretch>
        </p:blipFill>
        <p:spPr>
          <a:xfrm>
            <a:off x="685800" y="1066800"/>
            <a:ext cx="7908587" cy="2209800"/>
          </a:xfrm>
          <a:prstGeom prst="rect">
            <a:avLst/>
          </a:prstGeom>
        </p:spPr>
      </p:pic>
      <p:pic>
        <p:nvPicPr>
          <p:cNvPr id="5" name="Picture 4" descr="idwex.jpg"/>
          <p:cNvPicPr>
            <a:picLocks noChangeAspect="1"/>
          </p:cNvPicPr>
          <p:nvPr/>
        </p:nvPicPr>
        <p:blipFill>
          <a:blip r:embed="rId3"/>
          <a:stretch>
            <a:fillRect/>
          </a:stretch>
        </p:blipFill>
        <p:spPr>
          <a:xfrm>
            <a:off x="762000" y="3962400"/>
            <a:ext cx="7938768" cy="2286000"/>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814</TotalTime>
  <Words>1729</Words>
  <Application>Microsoft Office PowerPoint</Application>
  <PresentationFormat>On-screen Show (4:3)</PresentationFormat>
  <Paragraphs>139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B.Tech Project presentation on | Creation of Autocad Plugin to draw Block model of an ore based on Bore hole log data   </vt:lpstr>
      <vt:lpstr>Acknowledgements </vt:lpstr>
      <vt:lpstr>Contents</vt:lpstr>
      <vt:lpstr>Introduction</vt:lpstr>
      <vt:lpstr>Objective</vt:lpstr>
      <vt:lpstr>Some basic concepts and Theory</vt:lpstr>
      <vt:lpstr>Slide 7</vt:lpstr>
      <vt:lpstr>Slide 8</vt:lpstr>
      <vt:lpstr>Slide 9</vt:lpstr>
      <vt:lpstr>Slide 10</vt:lpstr>
      <vt:lpstr>Slide 11</vt:lpstr>
      <vt:lpstr>Bore Hole data CSV file format</vt:lpstr>
      <vt:lpstr>Procedure and Approach</vt:lpstr>
      <vt:lpstr>Slide 14</vt:lpstr>
      <vt:lpstr>Slide 15</vt:lpstr>
      <vt:lpstr>Slide 16</vt:lpstr>
      <vt:lpstr>How to use BlockModel plugin in Autocad </vt:lpstr>
      <vt:lpstr>Slide 18</vt:lpstr>
      <vt:lpstr> Steps Images</vt:lpstr>
      <vt:lpstr>Slide 20</vt:lpstr>
      <vt:lpstr>Slide 21</vt:lpstr>
      <vt:lpstr>Advantage of Block-Model Plugin project</vt:lpstr>
      <vt:lpstr>Summary and Result </vt:lpstr>
      <vt:lpstr>Example  Final Block Model images at different views generated by BlockModel Plugin</vt:lpstr>
      <vt:lpstr>Slide 25</vt:lpstr>
      <vt:lpstr>Slide 26</vt:lpstr>
      <vt:lpstr>Slide 27</vt:lpstr>
      <vt:lpstr>Slide 28</vt:lpstr>
      <vt:lpstr>Slide 29</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Project presentation on</dc:title>
  <dc:creator>Rajat</dc:creator>
  <cp:lastModifiedBy>Rajat</cp:lastModifiedBy>
  <cp:revision>67</cp:revision>
  <dcterms:created xsi:type="dcterms:W3CDTF">2020-06-13T19:11:46Z</dcterms:created>
  <dcterms:modified xsi:type="dcterms:W3CDTF">2020-11-26T13:08:36Z</dcterms:modified>
</cp:coreProperties>
</file>