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customXml/itemProps4.xml" ContentType="application/vnd.openxmlformats-officedocument.customXmlProperties+xml"/>
  <Override PartName="/customXml/itemProps5.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6"/>
  </p:sldMasterIdLst>
  <p:notesMasterIdLst>
    <p:notesMasterId r:id="rId43"/>
  </p:notesMasterIdLst>
  <p:handoutMasterIdLst>
    <p:handoutMasterId r:id="rId44"/>
  </p:handoutMasterIdLst>
  <p:sldIdLst>
    <p:sldId id="367" r:id="rId7"/>
    <p:sldId id="366" r:id="rId8"/>
    <p:sldId id="371" r:id="rId9"/>
    <p:sldId id="375" r:id="rId10"/>
    <p:sldId id="379" r:id="rId11"/>
    <p:sldId id="380" r:id="rId12"/>
    <p:sldId id="377" r:id="rId13"/>
    <p:sldId id="378" r:id="rId14"/>
    <p:sldId id="387" r:id="rId15"/>
    <p:sldId id="381" r:id="rId16"/>
    <p:sldId id="383" r:id="rId17"/>
    <p:sldId id="384" r:id="rId18"/>
    <p:sldId id="385" r:id="rId19"/>
    <p:sldId id="393" r:id="rId20"/>
    <p:sldId id="391" r:id="rId21"/>
    <p:sldId id="389" r:id="rId22"/>
    <p:sldId id="392" r:id="rId23"/>
    <p:sldId id="390" r:id="rId24"/>
    <p:sldId id="397" r:id="rId25"/>
    <p:sldId id="396" r:id="rId26"/>
    <p:sldId id="398" r:id="rId27"/>
    <p:sldId id="399" r:id="rId28"/>
    <p:sldId id="400" r:id="rId29"/>
    <p:sldId id="401" r:id="rId30"/>
    <p:sldId id="402" r:id="rId31"/>
    <p:sldId id="395" r:id="rId32"/>
    <p:sldId id="394" r:id="rId33"/>
    <p:sldId id="403" r:id="rId34"/>
    <p:sldId id="404" r:id="rId35"/>
    <p:sldId id="405" r:id="rId36"/>
    <p:sldId id="406" r:id="rId37"/>
    <p:sldId id="407" r:id="rId38"/>
    <p:sldId id="408" r:id="rId39"/>
    <p:sldId id="409" r:id="rId40"/>
    <p:sldId id="313" r:id="rId41"/>
    <p:sldId id="370" r:id="rId42"/>
  </p:sldIdLst>
  <p:sldSz cx="9144000" cy="6858000" type="screen4x3"/>
  <p:notesSz cx="6881813" cy="10002838"/>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pos="2880">
          <p15:clr>
            <a:srgbClr val="A4A3A4"/>
          </p15:clr>
        </p15:guide>
        <p15:guide id="8" pos="5420">
          <p15:clr>
            <a:srgbClr val="A4A3A4"/>
          </p15:clr>
        </p15:guide>
        <p15:guide id="9" pos="344">
          <p15:clr>
            <a:srgbClr val="A4A3A4"/>
          </p15:clr>
        </p15:guide>
        <p15:guide id="10" pos="2018">
          <p15:clr>
            <a:srgbClr val="A4A3A4"/>
          </p15:clr>
        </p15:guide>
      </p15:sldGuideLst>
    </p:ext>
    <p:ext uri="{2D200454-40CA-4A62-9FC3-DE9A4176ACB9}">
      <p15:notesGuideLst xmlns:p15="http://schemas.microsoft.com/office/powerpoint/2012/main" xmlns="">
        <p15:guide id="1" orient="horz" pos="3151">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DAA64"/>
    <a:srgbClr val="000000"/>
    <a:srgbClr val="CF022B"/>
    <a:srgbClr val="FAAA0A"/>
    <a:srgbClr val="A6A6A6"/>
    <a:srgbClr val="F2F2F2"/>
    <a:srgbClr val="F07D00"/>
    <a:srgbClr val="4D0B39"/>
    <a:srgbClr val="D99782"/>
    <a:srgbClr val="88A72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765" autoAdjust="0"/>
    <p:restoredTop sz="80863" autoAdjust="0"/>
  </p:normalViewPr>
  <p:slideViewPr>
    <p:cSldViewPr showGuides="1">
      <p:cViewPr>
        <p:scale>
          <a:sx n="80" d="100"/>
          <a:sy n="80" d="100"/>
        </p:scale>
        <p:origin x="-1242" y="24"/>
      </p:cViewPr>
      <p:guideLst>
        <p:guide orient="horz" pos="2160"/>
        <p:guide orient="horz" pos="3884"/>
        <p:guide orient="horz" pos="935"/>
        <p:guide orient="horz" pos="4191"/>
        <p:guide orient="horz" pos="2387"/>
        <p:guide orient="horz" pos="287"/>
        <p:guide pos="2880"/>
        <p:guide pos="5420"/>
        <p:guide pos="344"/>
        <p:guide pos="2018"/>
      </p:guideLst>
    </p:cSldViewPr>
  </p:slideViewPr>
  <p:outlineViewPr>
    <p:cViewPr>
      <p:scale>
        <a:sx n="33" d="100"/>
        <a:sy n="33" d="100"/>
      </p:scale>
      <p:origin x="0" y="3996"/>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57" d="100"/>
        <a:sy n="57" d="100"/>
      </p:scale>
      <p:origin x="0" y="0"/>
    </p:cViewPr>
  </p:sorterViewPr>
  <p:notesViewPr>
    <p:cSldViewPr showGuides="1">
      <p:cViewPr varScale="1">
        <p:scale>
          <a:sx n="64" d="100"/>
          <a:sy n="64" d="100"/>
        </p:scale>
        <p:origin x="-3378" y="-102"/>
      </p:cViewPr>
      <p:guideLst>
        <p:guide orient="horz" pos="3151"/>
        <p:guide pos="216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3" Type="http://schemas.openxmlformats.org/officeDocument/2006/relationships/slide" Target="slides/slide17.xml"/><Relationship Id="rId7" Type="http://schemas.openxmlformats.org/officeDocument/2006/relationships/slide" Target="slides/slide30.xml"/><Relationship Id="rId2" Type="http://schemas.openxmlformats.org/officeDocument/2006/relationships/slide" Target="slides/slide16.xml"/><Relationship Id="rId1" Type="http://schemas.openxmlformats.org/officeDocument/2006/relationships/slide" Target="slides/slide15.xml"/><Relationship Id="rId6" Type="http://schemas.openxmlformats.org/officeDocument/2006/relationships/slide" Target="slides/slide29.xml"/><Relationship Id="rId11" Type="http://schemas.openxmlformats.org/officeDocument/2006/relationships/slide" Target="slides/slide34.xml"/><Relationship Id="rId5" Type="http://schemas.openxmlformats.org/officeDocument/2006/relationships/slide" Target="slides/slide28.xml"/><Relationship Id="rId10" Type="http://schemas.openxmlformats.org/officeDocument/2006/relationships/slide" Target="slides/slide33.xml"/><Relationship Id="rId4" Type="http://schemas.openxmlformats.org/officeDocument/2006/relationships/slide" Target="slides/slide27.xml"/><Relationship Id="rId9"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 y="9934052"/>
            <a:ext cx="6881813" cy="687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2309" tIns="46154" rIns="92309" bIns="46154" rtlCol="0" anchor="ctr"/>
          <a:lstStyle/>
          <a:p>
            <a:pPr algn="ctr"/>
            <a:endParaRPr lang="en-GB" dirty="0"/>
          </a:p>
        </p:txBody>
      </p:sp>
      <p:sp>
        <p:nvSpPr>
          <p:cNvPr id="3" name="Espace réservé de la date 2"/>
          <p:cNvSpPr>
            <a:spLocks noGrp="1"/>
          </p:cNvSpPr>
          <p:nvPr>
            <p:ph type="dt" sz="quarter" idx="1"/>
          </p:nvPr>
        </p:nvSpPr>
        <p:spPr>
          <a:xfrm>
            <a:off x="0" y="0"/>
            <a:ext cx="2982119" cy="275144"/>
          </a:xfrm>
          <a:prstGeom prst="rect">
            <a:avLst/>
          </a:prstGeom>
        </p:spPr>
        <p:txBody>
          <a:bodyPr vert="horz" lIns="92309" tIns="46154" rIns="92309" bIns="46154" rtlCol="0"/>
          <a:lstStyle>
            <a:lvl1pPr algn="r">
              <a:defRPr sz="1200"/>
            </a:lvl1pPr>
          </a:lstStyle>
          <a:p>
            <a:pPr algn="l"/>
            <a:fld id="{45A5532C-E7B1-4DC0-A582-577FB0212A7E}" type="datetime1">
              <a:rPr lang="en-GB" smtClean="0"/>
              <a:pPr algn="l"/>
              <a:t>05/09/2016</a:t>
            </a:fld>
            <a:endParaRPr lang="en-GB" dirty="0"/>
          </a:p>
        </p:txBody>
      </p:sp>
      <p:sp>
        <p:nvSpPr>
          <p:cNvPr id="4" name="Espace réservé du pied de page 3"/>
          <p:cNvSpPr>
            <a:spLocks noGrp="1"/>
          </p:cNvSpPr>
          <p:nvPr>
            <p:ph type="ftr" sz="quarter" idx="2"/>
          </p:nvPr>
        </p:nvSpPr>
        <p:spPr>
          <a:xfrm>
            <a:off x="550585" y="9558165"/>
            <a:ext cx="5733393" cy="279654"/>
          </a:xfrm>
          <a:prstGeom prst="rect">
            <a:avLst/>
          </a:prstGeom>
        </p:spPr>
        <p:txBody>
          <a:bodyPr vert="horz" lIns="92309" tIns="46154" rIns="92309" bIns="46154" rtlCol="0" anchor="ctr"/>
          <a:lstStyle>
            <a:lvl1pPr algn="l">
              <a:defRPr sz="1200"/>
            </a:lvl1pPr>
          </a:lstStyle>
          <a:p>
            <a:r>
              <a:rPr lang="fr-FR" sz="1100" dirty="0"/>
              <a:t>Title presentation</a:t>
            </a:r>
          </a:p>
        </p:txBody>
      </p:sp>
      <p:sp>
        <p:nvSpPr>
          <p:cNvPr id="5" name="Espace réservé du numéro de diapositive 4"/>
          <p:cNvSpPr>
            <a:spLocks noGrp="1"/>
          </p:cNvSpPr>
          <p:nvPr>
            <p:ph type="sldNum" sz="quarter" idx="3"/>
          </p:nvPr>
        </p:nvSpPr>
        <p:spPr>
          <a:xfrm>
            <a:off x="1" y="9558165"/>
            <a:ext cx="550586" cy="279654"/>
          </a:xfrm>
          <a:prstGeom prst="rect">
            <a:avLst/>
          </a:prstGeom>
        </p:spPr>
        <p:txBody>
          <a:bodyPr vert="horz" lIns="92309" tIns="46154" rIns="92309" bIns="46154" rtlCol="0" anchor="ctr"/>
          <a:lstStyle>
            <a:lvl1pPr algn="r">
              <a:defRPr sz="1200"/>
            </a:lvl1pPr>
          </a:lstStyle>
          <a:p>
            <a:fld id="{305287CA-3E72-4A91-B59B-B69F40801570}" type="slidenum">
              <a:rPr lang="en-GB" sz="1100"/>
              <a:pPr/>
              <a:t>‹#›</a:t>
            </a:fld>
            <a:endParaRPr lang="en-GB" sz="1100" dirty="0"/>
          </a:p>
        </p:txBody>
      </p:sp>
      <p:cxnSp>
        <p:nvCxnSpPr>
          <p:cNvPr id="8" name="Connecteur droit 7"/>
          <p:cNvCxnSpPr/>
          <p:nvPr/>
        </p:nvCxnSpPr>
        <p:spPr>
          <a:xfrm>
            <a:off x="533311" y="9657969"/>
            <a:ext cx="0" cy="108029"/>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xmlns=""/>
              </a:ext>
            </a:extLst>
          </a:blip>
          <a:stretch>
            <a:fillRect/>
          </a:stretch>
        </p:blipFill>
        <p:spPr bwMode="gray">
          <a:xfrm>
            <a:off x="6452277" y="9597629"/>
            <a:ext cx="301926" cy="219884"/>
          </a:xfrm>
          <a:prstGeom prst="rect">
            <a:avLst/>
          </a:prstGeom>
        </p:spPr>
      </p:pic>
    </p:spTree>
    <p:extLst>
      <p:ext uri="{BB962C8B-B14F-4D97-AF65-F5344CB8AC3E}">
        <p14:creationId xmlns:p14="http://schemas.microsoft.com/office/powerpoint/2010/main" xmlns=""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2" y="0"/>
            <a:ext cx="3296389" cy="500142"/>
          </a:xfrm>
          <a:prstGeom prst="rect">
            <a:avLst/>
          </a:prstGeom>
        </p:spPr>
        <p:txBody>
          <a:bodyPr vert="horz" lIns="92309" tIns="46154" rIns="92309" bIns="46154" rtlCol="0"/>
          <a:lstStyle>
            <a:lvl1pPr algn="l">
              <a:defRPr sz="1200"/>
            </a:lvl1pPr>
          </a:lstStyle>
          <a:p>
            <a:fld id="{B6FFA01D-F3D8-4B80-8AED-FC8583DD2055}" type="datetime1">
              <a:rPr lang="en-GB" smtClean="0"/>
              <a:pPr/>
              <a:t>05/09/2016</a:t>
            </a:fld>
            <a:endParaRPr lang="fr-FR" dirty="0"/>
          </a:p>
        </p:txBody>
      </p:sp>
      <p:sp>
        <p:nvSpPr>
          <p:cNvPr id="4" name="Espace réservé de l'image des diapositives 3"/>
          <p:cNvSpPr>
            <a:spLocks noGrp="1" noRot="1" noChangeAspect="1"/>
          </p:cNvSpPr>
          <p:nvPr>
            <p:ph type="sldImg" idx="2"/>
          </p:nvPr>
        </p:nvSpPr>
        <p:spPr>
          <a:xfrm>
            <a:off x="939800" y="750888"/>
            <a:ext cx="5002213" cy="3751262"/>
          </a:xfrm>
          <a:prstGeom prst="rect">
            <a:avLst/>
          </a:prstGeom>
          <a:noFill/>
          <a:ln w="12700">
            <a:solidFill>
              <a:prstClr val="black"/>
            </a:solidFill>
          </a:ln>
        </p:spPr>
        <p:txBody>
          <a:bodyPr vert="horz" lIns="92309" tIns="46154" rIns="92309" bIns="46154" rtlCol="0" anchor="ctr"/>
          <a:lstStyle/>
          <a:p>
            <a:endParaRPr lang="fr-FR" dirty="0"/>
          </a:p>
        </p:txBody>
      </p:sp>
      <p:sp>
        <p:nvSpPr>
          <p:cNvPr id="5" name="Espace réservé des commentaires 4"/>
          <p:cNvSpPr>
            <a:spLocks noGrp="1"/>
          </p:cNvSpPr>
          <p:nvPr>
            <p:ph type="body" sz="quarter" idx="3"/>
          </p:nvPr>
        </p:nvSpPr>
        <p:spPr>
          <a:xfrm>
            <a:off x="889431" y="4751349"/>
            <a:ext cx="5102949" cy="4501277"/>
          </a:xfrm>
          <a:prstGeom prst="rect">
            <a:avLst/>
          </a:prstGeom>
        </p:spPr>
        <p:txBody>
          <a:bodyPr vert="horz" lIns="92309" tIns="46154" rIns="92309" bIns="46154"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Rectangle 9"/>
          <p:cNvSpPr/>
          <p:nvPr/>
        </p:nvSpPr>
        <p:spPr>
          <a:xfrm>
            <a:off x="1" y="9934052"/>
            <a:ext cx="6881813" cy="687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2309" tIns="46154" rIns="92309" bIns="46154" rtlCol="0" anchor="ctr"/>
          <a:lstStyle/>
          <a:p>
            <a:pPr algn="ctr"/>
            <a:endParaRPr lang="en-GB" dirty="0"/>
          </a:p>
        </p:txBody>
      </p:sp>
      <p:sp>
        <p:nvSpPr>
          <p:cNvPr id="11" name="Espace réservé du pied de page 3"/>
          <p:cNvSpPr>
            <a:spLocks noGrp="1"/>
          </p:cNvSpPr>
          <p:nvPr>
            <p:ph type="ftr" sz="quarter" idx="4"/>
          </p:nvPr>
        </p:nvSpPr>
        <p:spPr>
          <a:xfrm>
            <a:off x="550585" y="9558165"/>
            <a:ext cx="5821441" cy="279654"/>
          </a:xfrm>
          <a:prstGeom prst="rect">
            <a:avLst/>
          </a:prstGeom>
        </p:spPr>
        <p:txBody>
          <a:bodyPr vert="horz" lIns="92309" tIns="46154" rIns="92309" bIns="46154" rtlCol="0" anchor="ctr"/>
          <a:lstStyle>
            <a:lvl1pPr algn="l">
              <a:defRPr sz="1100"/>
            </a:lvl1pPr>
          </a:lstStyle>
          <a:p>
            <a:r>
              <a:rPr lang="fr-FR" dirty="0" smtClean="0"/>
              <a:t>Title presentation</a:t>
            </a:r>
            <a:endParaRPr lang="fr-FR" dirty="0"/>
          </a:p>
        </p:txBody>
      </p:sp>
      <p:sp>
        <p:nvSpPr>
          <p:cNvPr id="15" name="Espace réservé du numéro de diapositive 4"/>
          <p:cNvSpPr>
            <a:spLocks noGrp="1"/>
          </p:cNvSpPr>
          <p:nvPr>
            <p:ph type="sldNum" sz="quarter" idx="5"/>
          </p:nvPr>
        </p:nvSpPr>
        <p:spPr>
          <a:xfrm>
            <a:off x="1" y="9558165"/>
            <a:ext cx="550586" cy="279654"/>
          </a:xfrm>
          <a:prstGeom prst="rect">
            <a:avLst/>
          </a:prstGeom>
        </p:spPr>
        <p:txBody>
          <a:bodyPr vert="horz" lIns="92309" tIns="46154" rIns="92309" bIns="46154" rtlCol="0" anchor="ctr"/>
          <a:lstStyle>
            <a:lvl1pPr algn="r">
              <a:defRPr sz="1200"/>
            </a:lvl1pPr>
          </a:lstStyle>
          <a:p>
            <a:fld id="{305287CA-3E72-4A91-B59B-B69F40801570}" type="slidenum">
              <a:rPr lang="en-GB" sz="1100" smtClean="0"/>
              <a:pPr/>
              <a:t>‹#›</a:t>
            </a:fld>
            <a:endParaRPr lang="en-GB" sz="1100" dirty="0"/>
          </a:p>
        </p:txBody>
      </p:sp>
      <p:cxnSp>
        <p:nvCxnSpPr>
          <p:cNvPr id="18" name="Connecteur droit 17"/>
          <p:cNvCxnSpPr/>
          <p:nvPr/>
        </p:nvCxnSpPr>
        <p:spPr>
          <a:xfrm>
            <a:off x="533311" y="9657969"/>
            <a:ext cx="0" cy="108029"/>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xmlns=""/>
              </a:ext>
            </a:extLst>
          </a:blip>
          <a:stretch>
            <a:fillRect/>
          </a:stretch>
        </p:blipFill>
        <p:spPr bwMode="gray">
          <a:xfrm>
            <a:off x="6452277" y="9597629"/>
            <a:ext cx="301926" cy="219884"/>
          </a:xfrm>
          <a:prstGeom prst="rect">
            <a:avLst/>
          </a:prstGeom>
        </p:spPr>
      </p:pic>
    </p:spTree>
    <p:extLst>
      <p:ext uri="{BB962C8B-B14F-4D97-AF65-F5344CB8AC3E}">
        <p14:creationId xmlns:p14="http://schemas.microsoft.com/office/powerpoint/2010/main" xmlns=""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To create the footer use the insert tab and then select header and footer this will enable a footer to be added to each slide</a:t>
            </a:r>
          </a:p>
          <a:p>
            <a:r>
              <a:rPr lang="fr-FR" dirty="0" smtClean="0"/>
              <a:t>Partner / customer logo is optional and can be removed for internal slides</a:t>
            </a:r>
            <a:endParaRPr lang="fr-FR" dirty="0"/>
          </a:p>
        </p:txBody>
      </p:sp>
      <p:sp>
        <p:nvSpPr>
          <p:cNvPr id="4" name="Espace réservé de la date 3"/>
          <p:cNvSpPr>
            <a:spLocks noGrp="1"/>
          </p:cNvSpPr>
          <p:nvPr>
            <p:ph type="dt" idx="10"/>
          </p:nvPr>
        </p:nvSpPr>
        <p:spPr/>
        <p:txBody>
          <a:bodyPr/>
          <a:lstStyle/>
          <a:p>
            <a:fld id="{0AC9F99A-F5F6-4F48-847E-91ABA0579E6D}" type="datetime1">
              <a:rPr lang="en-GB" smtClean="0"/>
              <a:pPr/>
              <a:t>05/09/2016</a:t>
            </a:fld>
            <a:endParaRPr lang="fr-FR"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a:pPr/>
              <a:t>1</a:t>
            </a:fld>
            <a:endParaRPr lang="en-GB" sz="1100" dirty="0"/>
          </a:p>
        </p:txBody>
      </p:sp>
      <p:sp>
        <p:nvSpPr>
          <p:cNvPr id="7" name="Espace réservé du pied de page 6"/>
          <p:cNvSpPr>
            <a:spLocks noGrp="1"/>
          </p:cNvSpPr>
          <p:nvPr>
            <p:ph type="ftr" sz="quarter" idx="13"/>
          </p:nvPr>
        </p:nvSpPr>
        <p:spPr/>
        <p:txBody>
          <a:bodyPr/>
          <a:lstStyle/>
          <a:p>
            <a:r>
              <a:rPr lang="fr-FR" dirty="0" smtClean="0"/>
              <a:t>Title presentation</a:t>
            </a:r>
            <a:endParaRPr lang="fr-FR" dirty="0"/>
          </a:p>
        </p:txBody>
      </p:sp>
    </p:spTree>
    <p:extLst>
      <p:ext uri="{BB962C8B-B14F-4D97-AF65-F5344CB8AC3E}">
        <p14:creationId xmlns:p14="http://schemas.microsoft.com/office/powerpoint/2010/main" xmlns="" val="2491582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0"/>
          </p:nvPr>
        </p:nvSpPr>
        <p:spPr/>
        <p:txBody>
          <a:bodyPr/>
          <a:lstStyle/>
          <a:p>
            <a:fld id="{B6FFA01D-F3D8-4B80-8AED-FC8583DD2055}" type="datetime1">
              <a:rPr lang="en-GB" smtClean="0"/>
              <a:pPr/>
              <a:t>05/09/2016</a:t>
            </a:fld>
            <a:endParaRPr lang="fr-FR" dirty="0"/>
          </a:p>
        </p:txBody>
      </p:sp>
      <p:sp>
        <p:nvSpPr>
          <p:cNvPr id="5" name="Footer Placeholder 4"/>
          <p:cNvSpPr>
            <a:spLocks noGrp="1"/>
          </p:cNvSpPr>
          <p:nvPr>
            <p:ph type="ftr" sz="quarter" idx="11"/>
          </p:nvPr>
        </p:nvSpPr>
        <p:spPr/>
        <p:txBody>
          <a:bodyPr/>
          <a:lstStyle/>
          <a:p>
            <a:r>
              <a:rPr lang="fr-FR" dirty="0"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2</a:t>
            </a:fld>
            <a:endParaRPr lang="en-GB" sz="1100" dirty="0"/>
          </a:p>
        </p:txBody>
      </p:sp>
    </p:spTree>
    <p:extLst>
      <p:ext uri="{BB962C8B-B14F-4D97-AF65-F5344CB8AC3E}">
        <p14:creationId xmlns:p14="http://schemas.microsoft.com/office/powerpoint/2010/main" xmlns="" val="1331874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0"/>
          </p:nvPr>
        </p:nvSpPr>
        <p:spPr/>
        <p:txBody>
          <a:bodyPr/>
          <a:lstStyle/>
          <a:p>
            <a:fld id="{B6FFA01D-F3D8-4B80-8AED-FC8583DD2055}" type="datetime1">
              <a:rPr lang="en-GB" smtClean="0"/>
              <a:pPr/>
              <a:t>05/09/2016</a:t>
            </a:fld>
            <a:endParaRPr lang="fr-FR" dirty="0"/>
          </a:p>
        </p:txBody>
      </p:sp>
      <p:sp>
        <p:nvSpPr>
          <p:cNvPr id="5" name="Footer Placeholder 4"/>
          <p:cNvSpPr>
            <a:spLocks noGrp="1"/>
          </p:cNvSpPr>
          <p:nvPr>
            <p:ph type="ftr" sz="quarter" idx="11"/>
          </p:nvPr>
        </p:nvSpPr>
        <p:spPr/>
        <p:txBody>
          <a:bodyPr/>
          <a:lstStyle/>
          <a:p>
            <a:r>
              <a:rPr lang="fr-FR" dirty="0" smtClean="0"/>
              <a:t>Title presentation</a:t>
            </a:r>
            <a:endParaRPr lang="fr-FR" dirty="0"/>
          </a:p>
        </p:txBody>
      </p:sp>
      <p:sp>
        <p:nvSpPr>
          <p:cNvPr id="6" name="Slide Number Placeholder 5"/>
          <p:cNvSpPr>
            <a:spLocks noGrp="1"/>
          </p:cNvSpPr>
          <p:nvPr>
            <p:ph type="sldNum" sz="quarter" idx="12"/>
          </p:nvPr>
        </p:nvSpPr>
        <p:spPr/>
        <p:txBody>
          <a:bodyPr/>
          <a:lstStyle/>
          <a:p>
            <a:fld id="{305287CA-3E72-4A91-B59B-B69F40801570}" type="slidenum">
              <a:rPr lang="en-GB" sz="1100" smtClean="0"/>
              <a:pPr/>
              <a:t>3</a:t>
            </a:fld>
            <a:endParaRPr lang="en-GB" sz="1100" dirty="0"/>
          </a:p>
        </p:txBody>
      </p:sp>
    </p:spTree>
    <p:extLst>
      <p:ext uri="{BB962C8B-B14F-4D97-AF65-F5344CB8AC3E}">
        <p14:creationId xmlns:p14="http://schemas.microsoft.com/office/powerpoint/2010/main" xmlns="" val="1331874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Optional slide</a:t>
            </a:r>
            <a:endParaRPr lang="fr-FR" dirty="0"/>
          </a:p>
        </p:txBody>
      </p:sp>
      <p:sp>
        <p:nvSpPr>
          <p:cNvPr id="4" name="Espace réservé de la date 3"/>
          <p:cNvSpPr>
            <a:spLocks noGrp="1"/>
          </p:cNvSpPr>
          <p:nvPr>
            <p:ph type="dt" idx="10"/>
          </p:nvPr>
        </p:nvSpPr>
        <p:spPr/>
        <p:txBody>
          <a:bodyPr/>
          <a:lstStyle/>
          <a:p>
            <a:fld id="{7E3E0156-AC0F-4019-9D0B-C5FDEF665B78}" type="datetime1">
              <a:rPr lang="en-GB" smtClean="0"/>
              <a:pPr/>
              <a:t>05/09/2016</a:t>
            </a:fld>
            <a:endParaRPr lang="fr-FR"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a:pPr/>
              <a:t>35</a:t>
            </a:fld>
            <a:endParaRPr lang="en-GB" sz="1100" dirty="0"/>
          </a:p>
        </p:txBody>
      </p:sp>
      <p:sp>
        <p:nvSpPr>
          <p:cNvPr id="7" name="Espace réservé du pied de page 6"/>
          <p:cNvSpPr>
            <a:spLocks noGrp="1"/>
          </p:cNvSpPr>
          <p:nvPr>
            <p:ph type="ftr" sz="quarter" idx="13"/>
          </p:nvPr>
        </p:nvSpPr>
        <p:spPr/>
        <p:txBody>
          <a:bodyPr/>
          <a:lstStyle/>
          <a:p>
            <a:r>
              <a:rPr lang="fr-FR" dirty="0" smtClean="0"/>
              <a:t>Title presentation</a:t>
            </a:r>
            <a:endParaRPr lang="fr-FR" dirty="0"/>
          </a:p>
        </p:txBody>
      </p:sp>
    </p:spTree>
    <p:extLst>
      <p:ext uri="{BB962C8B-B14F-4D97-AF65-F5344CB8AC3E}">
        <p14:creationId xmlns:p14="http://schemas.microsoft.com/office/powerpoint/2010/main" xmlns="" val="710425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fld id="{E380197E-E7C0-4781-B3B0-530FC003EAF2}" type="datetime1">
              <a:rPr lang="en-GB" smtClean="0"/>
              <a:pPr/>
              <a:t>05/09/2016</a:t>
            </a:fld>
            <a:endParaRPr lang="fr-FR"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a:pPr/>
              <a:t>36</a:t>
            </a:fld>
            <a:endParaRPr lang="en-GB" sz="1100" dirty="0"/>
          </a:p>
        </p:txBody>
      </p:sp>
      <p:sp>
        <p:nvSpPr>
          <p:cNvPr id="7" name="Espace réservé du pied de page 6"/>
          <p:cNvSpPr>
            <a:spLocks noGrp="1"/>
          </p:cNvSpPr>
          <p:nvPr>
            <p:ph type="ftr" sz="quarter" idx="13"/>
          </p:nvPr>
        </p:nvSpPr>
        <p:spPr/>
        <p:txBody>
          <a:bodyPr/>
          <a:lstStyle/>
          <a:p>
            <a:r>
              <a:rPr lang="fr-FR" dirty="0" smtClean="0"/>
              <a:t>Title presentation</a:t>
            </a:r>
            <a:endParaRPr lang="fr-FR" dirty="0"/>
          </a:p>
        </p:txBody>
      </p:sp>
    </p:spTree>
    <p:extLst>
      <p:ext uri="{BB962C8B-B14F-4D97-AF65-F5344CB8AC3E}">
        <p14:creationId xmlns:p14="http://schemas.microsoft.com/office/powerpoint/2010/main" xmlns="" val="2119023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opra Steria">
    <p:spTree>
      <p:nvGrpSpPr>
        <p:cNvPr id="1" name=""/>
        <p:cNvGrpSpPr/>
        <p:nvPr/>
      </p:nvGrpSpPr>
      <p:grpSpPr>
        <a:xfrm>
          <a:off x="0" y="0"/>
          <a:ext cx="0" cy="0"/>
          <a:chOff x="0" y="0"/>
          <a:chExt cx="0" cy="0"/>
        </a:xfrm>
      </p:grpSpPr>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xmlns=""/>
              </a:ext>
            </a:extLst>
          </a:blip>
          <a:srcRect/>
          <a:stretch/>
        </p:blipFill>
        <p:spPr bwMode="gray">
          <a:xfrm>
            <a:off x="5345038" y="6165850"/>
            <a:ext cx="3672408" cy="698500"/>
          </a:xfrm>
          <a:prstGeom prst="rect">
            <a:avLst/>
          </a:prstGeom>
        </p:spPr>
      </p:pic>
      <p:sp>
        <p:nvSpPr>
          <p:cNvPr id="2" name="Titre 1"/>
          <p:cNvSpPr>
            <a:spLocks noGrp="1"/>
          </p:cNvSpPr>
          <p:nvPr>
            <p:ph type="ctrTitle" hasCustomPrompt="1"/>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en-GB" noProof="0" dirty="0" smtClean="0"/>
              <a:t>Title presentation</a:t>
            </a:r>
            <a:endParaRPr lang="fr-FR" dirty="0"/>
          </a:p>
        </p:txBody>
      </p:sp>
      <p:sp>
        <p:nvSpPr>
          <p:cNvPr id="12" name="Sous-titre 2"/>
          <p:cNvSpPr>
            <a:spLocks noGrp="1"/>
          </p:cNvSpPr>
          <p:nvPr>
            <p:ph type="subTitle" idx="1" hasCustomPrompt="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smtClean="0"/>
              <a:t>Subtitle</a:t>
            </a:r>
            <a:endParaRPr lang="en-GB" noProof="0"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5" name="Espace réservé du pied de page 4"/>
          <p:cNvSpPr>
            <a:spLocks noGrp="1"/>
          </p:cNvSpPr>
          <p:nvPr>
            <p:ph type="ftr" sz="quarter" idx="11"/>
          </p:nvPr>
        </p:nvSpPr>
        <p:spPr/>
        <p:txBody>
          <a:bodyPr/>
          <a:lstStyle/>
          <a:p>
            <a:r>
              <a:rPr lang="en-US" smtClean="0"/>
              <a:t>JPA:Java Persistence API                                      INTERNAL USE ONLY</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xmlns="" val="971598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4" name="Rectangle 3"/>
          <p:cNvSpPr/>
          <p:nvPr userDrawn="1"/>
        </p:nvSpPr>
        <p:spPr bwMode="gray">
          <a:xfrm>
            <a:off x="0" y="1474788"/>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6" name="Rectangle 15"/>
          <p:cNvSpPr/>
          <p:nvPr userDrawn="1"/>
        </p:nvSpPr>
        <p:spPr bwMode="gray">
          <a:xfrm>
            <a:off x="4584698" y="1474788"/>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9" name="Rectangle 18"/>
          <p:cNvSpPr/>
          <p:nvPr userDrawn="1"/>
        </p:nvSpPr>
        <p:spPr bwMode="gray">
          <a:xfrm>
            <a:off x="0" y="3824288"/>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20" name="Rectangle 19"/>
          <p:cNvSpPr/>
          <p:nvPr userDrawn="1"/>
        </p:nvSpPr>
        <p:spPr bwMode="gray">
          <a:xfrm>
            <a:off x="4584698" y="3824288"/>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3" name="Espace réservé du contenu 2"/>
          <p:cNvSpPr>
            <a:spLocks noGrp="1"/>
          </p:cNvSpPr>
          <p:nvPr>
            <p:ph idx="1" hasCustomPrompt="1"/>
          </p:nvPr>
        </p:nvSpPr>
        <p:spPr bwMode="gray">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smtClean="0"/>
              <a:t>Text level one</a:t>
            </a:r>
          </a:p>
          <a:p>
            <a:pPr lvl="1"/>
            <a:r>
              <a:rPr lang="en-GB" noProof="0" dirty="0" smtClean="0"/>
              <a:t>Text level two</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en-US" smtClean="0"/>
              <a:t>JPA:Java Persistence API                                      INTERNAL USE ONLY</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21" name="Espace réservé du contenu 2"/>
          <p:cNvSpPr>
            <a:spLocks noGrp="1"/>
          </p:cNvSpPr>
          <p:nvPr>
            <p:ph idx="13" hasCustomPrompt="1"/>
          </p:nvPr>
        </p:nvSpPr>
        <p:spPr bwMode="gray">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smtClean="0"/>
              <a:t>Text level one</a:t>
            </a:r>
          </a:p>
          <a:p>
            <a:pPr lvl="1"/>
            <a:r>
              <a:rPr lang="en-GB" noProof="0" dirty="0" smtClean="0"/>
              <a:t>Text level two</a:t>
            </a:r>
          </a:p>
        </p:txBody>
      </p:sp>
      <p:sp>
        <p:nvSpPr>
          <p:cNvPr id="22" name="Espace réservé du contenu 2"/>
          <p:cNvSpPr>
            <a:spLocks noGrp="1"/>
          </p:cNvSpPr>
          <p:nvPr>
            <p:ph idx="14" hasCustomPrompt="1"/>
          </p:nvPr>
        </p:nvSpPr>
        <p:spPr bwMode="gray">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smtClean="0"/>
              <a:t>Text level one</a:t>
            </a:r>
          </a:p>
          <a:p>
            <a:pPr lvl="1"/>
            <a:r>
              <a:rPr lang="en-GB" noProof="0" dirty="0" smtClean="0"/>
              <a:t>Text level two</a:t>
            </a:r>
          </a:p>
        </p:txBody>
      </p:sp>
      <p:sp>
        <p:nvSpPr>
          <p:cNvPr id="23" name="Espace réservé du contenu 2"/>
          <p:cNvSpPr>
            <a:spLocks noGrp="1"/>
          </p:cNvSpPr>
          <p:nvPr>
            <p:ph idx="15" hasCustomPrompt="1"/>
          </p:nvPr>
        </p:nvSpPr>
        <p:spPr bwMode="gray">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smtClean="0"/>
              <a:t>Text level one</a:t>
            </a:r>
          </a:p>
          <a:p>
            <a:pPr lvl="1"/>
            <a:r>
              <a:rPr lang="en-GB" noProof="0" dirty="0" smtClean="0"/>
              <a:t>Text level two</a:t>
            </a:r>
          </a:p>
        </p:txBody>
      </p:sp>
    </p:spTree>
    <p:extLst>
      <p:ext uri="{BB962C8B-B14F-4D97-AF65-F5344CB8AC3E}">
        <p14:creationId xmlns:p14="http://schemas.microsoft.com/office/powerpoint/2010/main" xmlns="" val="13966416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4" name="Rectangle 3"/>
          <p:cNvSpPr/>
          <p:nvPr userDrawn="1"/>
        </p:nvSpPr>
        <p:spPr bwMode="gray">
          <a:xfrm>
            <a:off x="1" y="1474788"/>
            <a:ext cx="4891138"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6" name="Rectangle 15"/>
          <p:cNvSpPr/>
          <p:nvPr userDrawn="1"/>
        </p:nvSpPr>
        <p:spPr bwMode="gray">
          <a:xfrm>
            <a:off x="4932040" y="1474788"/>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20" name="Rectangle 19"/>
          <p:cNvSpPr/>
          <p:nvPr userDrawn="1"/>
        </p:nvSpPr>
        <p:spPr bwMode="gray">
          <a:xfrm>
            <a:off x="4932040" y="3824288"/>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3" name="Espace réservé du contenu 2"/>
          <p:cNvSpPr>
            <a:spLocks noGrp="1"/>
          </p:cNvSpPr>
          <p:nvPr>
            <p:ph idx="1" hasCustomPrompt="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a:p>
            <a:pPr lvl="2"/>
            <a:r>
              <a:rPr lang="en-GB" dirty="0" smtClean="0"/>
              <a:t>Text level three</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en-US" smtClean="0"/>
              <a:t>JPA:Java Persistence API                                      INTERNAL USE ONLY</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21" name="Espace réservé du contenu 2"/>
          <p:cNvSpPr>
            <a:spLocks noGrp="1"/>
          </p:cNvSpPr>
          <p:nvPr>
            <p:ph idx="13" hasCustomPrompt="1"/>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en-GB" dirty="0" smtClean="0"/>
              <a:t>Text level one</a:t>
            </a:r>
          </a:p>
          <a:p>
            <a:pPr lvl="1"/>
            <a:r>
              <a:rPr lang="en-GB" dirty="0" smtClean="0"/>
              <a:t>Text level two</a:t>
            </a:r>
          </a:p>
          <a:p>
            <a:pPr lvl="2"/>
            <a:r>
              <a:rPr lang="en-GB" dirty="0" smtClean="0"/>
              <a:t>Text level three</a:t>
            </a:r>
          </a:p>
        </p:txBody>
      </p:sp>
      <p:sp>
        <p:nvSpPr>
          <p:cNvPr id="22" name="Espace réservé du contenu 2"/>
          <p:cNvSpPr>
            <a:spLocks noGrp="1"/>
          </p:cNvSpPr>
          <p:nvPr>
            <p:ph idx="14" hasCustomPrompt="1"/>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a:p>
            <a:pPr lvl="2"/>
            <a:r>
              <a:rPr lang="en-GB" dirty="0" smtClean="0"/>
              <a:t>Text level three</a:t>
            </a:r>
          </a:p>
        </p:txBody>
      </p:sp>
    </p:spTree>
    <p:extLst>
      <p:ext uri="{BB962C8B-B14F-4D97-AF65-F5344CB8AC3E}">
        <p14:creationId xmlns:p14="http://schemas.microsoft.com/office/powerpoint/2010/main" xmlns="" val="12802411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ext columns">
    <p:spTree>
      <p:nvGrpSpPr>
        <p:cNvPr id="1" name=""/>
        <p:cNvGrpSpPr/>
        <p:nvPr/>
      </p:nvGrpSpPr>
      <p:grpSpPr>
        <a:xfrm>
          <a:off x="0" y="0"/>
          <a:ext cx="0" cy="0"/>
          <a:chOff x="0" y="0"/>
          <a:chExt cx="0" cy="0"/>
        </a:xfrm>
      </p:grpSpPr>
      <p:sp>
        <p:nvSpPr>
          <p:cNvPr id="4" name="Rectangle 3"/>
          <p:cNvSpPr/>
          <p:nvPr userDrawn="1"/>
        </p:nvSpPr>
        <p:spPr bwMode="gray">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3" name="Espace réservé du contenu 2"/>
          <p:cNvSpPr>
            <a:spLocks noGrp="1"/>
          </p:cNvSpPr>
          <p:nvPr>
            <p:ph idx="1" hasCustomPrompt="1"/>
          </p:nvPr>
        </p:nvSpPr>
        <p:spPr bwMode="gray">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en-US" smtClean="0"/>
              <a:t>JPA:Java Persistence API                                      INTERNAL USE ONLY</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12" name="Rectangle 11"/>
          <p:cNvSpPr/>
          <p:nvPr userDrawn="1"/>
        </p:nvSpPr>
        <p:spPr bwMode="gray">
          <a:xfrm>
            <a:off x="3057154"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3" name="Rectangle 12"/>
          <p:cNvSpPr/>
          <p:nvPr userDrawn="1"/>
        </p:nvSpPr>
        <p:spPr bwMode="gray">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dirty="0">
              <a:solidFill>
                <a:schemeClr val="tx1"/>
              </a:solidFill>
            </a:endParaRPr>
          </a:p>
        </p:txBody>
      </p:sp>
      <p:sp>
        <p:nvSpPr>
          <p:cNvPr id="14" name="Espace réservé du contenu 2"/>
          <p:cNvSpPr>
            <a:spLocks noGrp="1"/>
          </p:cNvSpPr>
          <p:nvPr>
            <p:ph idx="13" hasCustomPrompt="1"/>
          </p:nvPr>
        </p:nvSpPr>
        <p:spPr bwMode="gray">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p:txBody>
      </p:sp>
      <p:sp>
        <p:nvSpPr>
          <p:cNvPr id="15" name="Espace réservé du contenu 2"/>
          <p:cNvSpPr>
            <a:spLocks noGrp="1"/>
          </p:cNvSpPr>
          <p:nvPr>
            <p:ph idx="14" hasCustomPrompt="1"/>
          </p:nvPr>
        </p:nvSpPr>
        <p:spPr bwMode="gray">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p:txBody>
      </p:sp>
    </p:spTree>
    <p:extLst>
      <p:ext uri="{BB962C8B-B14F-4D97-AF65-F5344CB8AC3E}">
        <p14:creationId xmlns:p14="http://schemas.microsoft.com/office/powerpoint/2010/main" xmlns="" val="28701692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GB" noProof="0" dirty="0" smtClean="0"/>
              <a:t>Title</a:t>
            </a:r>
            <a:endParaRPr lang="fr-FR" dirty="0"/>
          </a:p>
        </p:txBody>
      </p:sp>
      <p:sp>
        <p:nvSpPr>
          <p:cNvPr id="3" name="Espace réservé de la date 2"/>
          <p:cNvSpPr>
            <a:spLocks noGrp="1"/>
          </p:cNvSpPr>
          <p:nvPr>
            <p:ph type="dt" sz="half" idx="10"/>
          </p:nvPr>
        </p:nvSpPr>
        <p:spPr bwMode="gray"/>
        <p:txBody>
          <a:bodyPr/>
          <a:lstStyle/>
          <a:p>
            <a:endParaRPr lang="fr-FR" dirty="0"/>
          </a:p>
        </p:txBody>
      </p:sp>
      <p:sp>
        <p:nvSpPr>
          <p:cNvPr id="4" name="Espace réservé du pied de page 3"/>
          <p:cNvSpPr>
            <a:spLocks noGrp="1"/>
          </p:cNvSpPr>
          <p:nvPr>
            <p:ph type="ftr" sz="quarter" idx="11"/>
          </p:nvPr>
        </p:nvSpPr>
        <p:spPr bwMode="gray"/>
        <p:txBody>
          <a:bodyPr/>
          <a:lstStyle/>
          <a:p>
            <a:r>
              <a:rPr lang="en-US" smtClean="0"/>
              <a:t>JPA:Java Persistence API                                      INTERNAL USE ONLY</a:t>
            </a:r>
            <a:endParaRPr lang="fr-FR" dirty="0"/>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xmlns="" val="39831729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endParaRPr lang="fr-FR" dirty="0"/>
          </a:p>
        </p:txBody>
      </p:sp>
      <p:sp>
        <p:nvSpPr>
          <p:cNvPr id="3" name="Espace réservé du pied de page 2"/>
          <p:cNvSpPr>
            <a:spLocks noGrp="1"/>
          </p:cNvSpPr>
          <p:nvPr>
            <p:ph type="ftr" sz="quarter" idx="11"/>
          </p:nvPr>
        </p:nvSpPr>
        <p:spPr bwMode="gray"/>
        <p:txBody>
          <a:bodyPr/>
          <a:lstStyle/>
          <a:p>
            <a:r>
              <a:rPr lang="en-US" smtClean="0"/>
              <a:t>JPA:Java Persistence API                                      INTERNAL USE ONLY</a:t>
            </a:r>
            <a:endParaRPr lang="fr-FR" dirty="0"/>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a:t>
            </a:fld>
            <a:endParaRPr lang="fr-FR" dirty="0"/>
          </a:p>
        </p:txBody>
      </p:sp>
      <p:cxnSp>
        <p:nvCxnSpPr>
          <p:cNvPr id="12" name="Connecteur droit 11"/>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xmlns="" val="8679636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 name="Espace réservé de la date 2"/>
          <p:cNvSpPr>
            <a:spLocks noGrp="1"/>
          </p:cNvSpPr>
          <p:nvPr>
            <p:ph type="dt" sz="half" idx="10"/>
          </p:nvPr>
        </p:nvSpPr>
        <p:spPr bwMode="gray"/>
        <p:txBody>
          <a:bodyPr/>
          <a:lstStyle/>
          <a:p>
            <a:endParaRPr lang="fr-FR" dirty="0"/>
          </a:p>
        </p:txBody>
      </p:sp>
      <p:sp>
        <p:nvSpPr>
          <p:cNvPr id="4" name="Espace réservé du pied de page 3"/>
          <p:cNvSpPr>
            <a:spLocks noGrp="1"/>
          </p:cNvSpPr>
          <p:nvPr>
            <p:ph type="ftr" sz="quarter" idx="11"/>
          </p:nvPr>
        </p:nvSpPr>
        <p:spPr bwMode="gray"/>
        <p:txBody>
          <a:bodyPr/>
          <a:lstStyle/>
          <a:p>
            <a:r>
              <a:rPr lang="en-US" smtClean="0"/>
              <a:t>JPA:Java Persistence API                                      INTERNAL USE ONLY</a:t>
            </a:r>
            <a:endParaRPr lang="fr-FR" dirty="0"/>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9" name="ZoneTexte 8"/>
          <p:cNvSpPr txBox="1"/>
          <p:nvPr userDrawn="1"/>
        </p:nvSpPr>
        <p:spPr bwMode="gray">
          <a:xfrm>
            <a:off x="461432" y="776615"/>
            <a:ext cx="2382376" cy="523220"/>
          </a:xfrm>
          <a:prstGeom prst="rect">
            <a:avLst/>
          </a:prstGeom>
          <a:noFill/>
        </p:spPr>
        <p:txBody>
          <a:bodyPr wrap="square" rtlCol="0">
            <a:spAutoFit/>
          </a:bodyPr>
          <a:lstStyle/>
          <a:p>
            <a:r>
              <a:rPr lang="it-IT" sz="2800" b="0" dirty="0" smtClean="0">
                <a:solidFill>
                  <a:schemeClr val="bg1"/>
                </a:solidFill>
                <a:latin typeface="+mn-lt"/>
              </a:rPr>
              <a:t>CONTACTS</a:t>
            </a:r>
            <a:endParaRPr lang="it-IT" sz="2800" b="0" dirty="0">
              <a:solidFill>
                <a:schemeClr val="bg1"/>
              </a:solidFill>
              <a:latin typeface="+mn-lt"/>
            </a:endParaRPr>
          </a:p>
        </p:txBody>
      </p:sp>
    </p:spTree>
    <p:extLst>
      <p:ext uri="{BB962C8B-B14F-4D97-AF65-F5344CB8AC3E}">
        <p14:creationId xmlns:p14="http://schemas.microsoft.com/office/powerpoint/2010/main" xmlns="" val="2096406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 name="Espace réservé de la date 2"/>
          <p:cNvSpPr>
            <a:spLocks noGrp="1"/>
          </p:cNvSpPr>
          <p:nvPr>
            <p:ph type="dt" sz="half" idx="10"/>
          </p:nvPr>
        </p:nvSpPr>
        <p:spPr bwMode="gray"/>
        <p:txBody>
          <a:bodyPr/>
          <a:lstStyle/>
          <a:p>
            <a:endParaRPr lang="fr-FR" dirty="0"/>
          </a:p>
        </p:txBody>
      </p:sp>
      <p:sp>
        <p:nvSpPr>
          <p:cNvPr id="4" name="Espace réservé du pied de page 3"/>
          <p:cNvSpPr>
            <a:spLocks noGrp="1"/>
          </p:cNvSpPr>
          <p:nvPr>
            <p:ph type="ftr" sz="quarter" idx="11"/>
          </p:nvPr>
        </p:nvSpPr>
        <p:spPr bwMode="gray"/>
        <p:txBody>
          <a:bodyPr/>
          <a:lstStyle/>
          <a:p>
            <a:r>
              <a:rPr lang="en-US" smtClean="0"/>
              <a:t>JPA:Java Persistence API                                      INTERNAL USE ONLY</a:t>
            </a:r>
            <a:endParaRPr lang="fr-FR" dirty="0"/>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xmlns="" val="19142697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smtClean="0"/>
              <a:t>Click to edit Master title style</a:t>
            </a:r>
            <a:endParaRPr lang="en-GB" dirty="0"/>
          </a:p>
        </p:txBody>
      </p:sp>
      <p:sp>
        <p:nvSpPr>
          <p:cNvPr id="4" name="Date Placeholder 3"/>
          <p:cNvSpPr>
            <a:spLocks noGrp="1"/>
          </p:cNvSpPr>
          <p:nvPr>
            <p:ph type="dt" sz="half" idx="10"/>
          </p:nvPr>
        </p:nvSpPr>
        <p:spPr/>
        <p:txBody>
          <a:bodyPr/>
          <a:lstStyle/>
          <a:p>
            <a:endParaRPr lang="en-GB" dirty="0">
              <a:solidFill>
                <a:srgbClr val="494A4B"/>
              </a:solidFill>
            </a:endParaRPr>
          </a:p>
        </p:txBody>
      </p:sp>
      <p:sp>
        <p:nvSpPr>
          <p:cNvPr id="6" name="Slide Number Placeholder 5"/>
          <p:cNvSpPr>
            <a:spLocks noGrp="1"/>
          </p:cNvSpPr>
          <p:nvPr>
            <p:ph type="sldNum" sz="quarter" idx="12"/>
          </p:nvPr>
        </p:nvSpPr>
        <p:spPr/>
        <p:txBody>
          <a:bodyPr/>
          <a:lstStyle/>
          <a:p>
            <a:fld id="{A8CBE7A2-1C4D-4FA5-87F5-1DE29F508B93}" type="slidenum">
              <a:rPr lang="en-GB" smtClean="0">
                <a:solidFill>
                  <a:srgbClr val="494A4B"/>
                </a:solidFill>
              </a:rPr>
              <a:pPr/>
              <a:t>‹#›</a:t>
            </a:fld>
            <a:endParaRPr lang="en-GB" dirty="0">
              <a:solidFill>
                <a:srgbClr val="494A4B"/>
              </a:solidFill>
            </a:endParaRPr>
          </a:p>
        </p:txBody>
      </p:sp>
      <p:sp>
        <p:nvSpPr>
          <p:cNvPr id="5" name="Content Placeholder 2"/>
          <p:cNvSpPr>
            <a:spLocks noGrp="1"/>
          </p:cNvSpPr>
          <p:nvPr>
            <p:ph idx="1"/>
          </p:nvPr>
        </p:nvSpPr>
        <p:spPr>
          <a:xfrm>
            <a:off x="287524"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Espace réservé du pied de page 9"/>
          <p:cNvSpPr>
            <a:spLocks noGrp="1"/>
          </p:cNvSpPr>
          <p:nvPr>
            <p:ph type="ftr" sz="quarter" idx="11"/>
          </p:nvPr>
        </p:nvSpPr>
        <p:spPr bwMode="gray">
          <a:xfrm>
            <a:off x="531466" y="6502208"/>
            <a:ext cx="4544590" cy="162152"/>
          </a:xfrm>
        </p:spPr>
        <p:txBody>
          <a:bodyPr/>
          <a:lstStyle/>
          <a:p>
            <a:r>
              <a:rPr lang="en-US" smtClean="0"/>
              <a:t>JPA:Java Persistence API                                      INTERNAL USE ONLY</a:t>
            </a:r>
            <a:endParaRPr lang="fr-FR" dirty="0"/>
          </a:p>
        </p:txBody>
      </p:sp>
    </p:spTree>
    <p:extLst>
      <p:ext uri="{BB962C8B-B14F-4D97-AF65-F5344CB8AC3E}">
        <p14:creationId xmlns:p14="http://schemas.microsoft.com/office/powerpoint/2010/main" xmlns="" val="1939154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opra Steria Consulting">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en-GB" noProof="0" dirty="0" smtClean="0"/>
              <a:t>Title presentation</a:t>
            </a:r>
            <a:endParaRPr lang="fr-FR" dirty="0"/>
          </a:p>
        </p:txBody>
      </p:sp>
      <p:sp>
        <p:nvSpPr>
          <p:cNvPr id="12" name="Sous-titre 2"/>
          <p:cNvSpPr>
            <a:spLocks noGrp="1"/>
          </p:cNvSpPr>
          <p:nvPr>
            <p:ph type="subTitle" idx="1" hasCustomPrompt="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smtClean="0"/>
              <a:t>Subtitle</a:t>
            </a:r>
            <a:endParaRPr lang="en-GB" noProof="0"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14"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xmlns=""/>
              </a:ext>
            </a:extLst>
          </a:blip>
          <a:srcRect/>
          <a:stretch/>
        </p:blipFill>
        <p:spPr bwMode="auto">
          <a:xfrm>
            <a:off x="5194300" y="5927183"/>
            <a:ext cx="4005580" cy="83718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Espace réservé du pied de page 4"/>
          <p:cNvSpPr>
            <a:spLocks noGrp="1"/>
          </p:cNvSpPr>
          <p:nvPr>
            <p:ph type="ftr" sz="quarter" idx="11"/>
          </p:nvPr>
        </p:nvSpPr>
        <p:spPr/>
        <p:txBody>
          <a:bodyPr/>
          <a:lstStyle/>
          <a:p>
            <a:r>
              <a:rPr lang="en-US" smtClean="0"/>
              <a:t>JPA:Java Persistence API                                      INTERNAL USE ONLY</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xmlns="" val="1849499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opra HR Software">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en-GB" noProof="0" dirty="0" smtClean="0"/>
              <a:t>Title presentation</a:t>
            </a:r>
            <a:endParaRPr lang="fr-FR" dirty="0"/>
          </a:p>
        </p:txBody>
      </p:sp>
      <p:sp>
        <p:nvSpPr>
          <p:cNvPr id="12" name="Sous-titre 2"/>
          <p:cNvSpPr>
            <a:spLocks noGrp="1"/>
          </p:cNvSpPr>
          <p:nvPr>
            <p:ph type="subTitle" idx="1" hasCustomPrompt="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smtClean="0"/>
              <a:t>Subtitle</a:t>
            </a:r>
            <a:endParaRPr lang="en-GB" noProof="0"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xmlns=""/>
              </a:ext>
            </a:extLst>
          </a:blip>
          <a:srcRect/>
          <a:stretch/>
        </p:blipFill>
        <p:spPr bwMode="auto">
          <a:xfrm>
            <a:off x="5735014" y="5987144"/>
            <a:ext cx="3462020" cy="76245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Espace réservé du pied de page 4"/>
          <p:cNvSpPr>
            <a:spLocks noGrp="1"/>
          </p:cNvSpPr>
          <p:nvPr>
            <p:ph type="ftr" sz="quarter" idx="11"/>
          </p:nvPr>
        </p:nvSpPr>
        <p:spPr/>
        <p:txBody>
          <a:bodyPr/>
          <a:lstStyle/>
          <a:p>
            <a:r>
              <a:rPr lang="en-US" smtClean="0"/>
              <a:t>JPA:Java Persistence API                                      INTERNAL USE ONLY</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xmlns="" val="8605936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lvl1pPr>
              <a:defRPr>
                <a:solidFill>
                  <a:schemeClr val="tx1"/>
                </a:solidFill>
              </a:defRPr>
            </a:lvl1pPr>
          </a:lstStyle>
          <a:p>
            <a:r>
              <a:rPr lang="en-US" smtClean="0"/>
              <a:t>JPA:Java Persistence API                                      INTERNAL USE ONLY</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12" name="Espace réservé du contenu 11"/>
          <p:cNvSpPr>
            <a:spLocks noGrp="1"/>
          </p:cNvSpPr>
          <p:nvPr>
            <p:ph sz="quarter" idx="13" hasCustomPrompt="1"/>
          </p:nvPr>
        </p:nvSpPr>
        <p:spPr bwMode="gray">
          <a:xfrm>
            <a:off x="515938" y="1484313"/>
            <a:ext cx="8088312" cy="4681537"/>
          </a:xfrm>
        </p:spPr>
        <p:txBody>
          <a:bodyPr/>
          <a:lstStyle/>
          <a:p>
            <a:pPr lvl="0"/>
            <a:r>
              <a:rPr lang="en-GB" noProof="0" dirty="0" smtClean="0"/>
              <a:t>Text level one</a:t>
            </a:r>
          </a:p>
          <a:p>
            <a:pPr lvl="1"/>
            <a:r>
              <a:rPr lang="en-GB" noProof="0" dirty="0" smtClean="0"/>
              <a:t>Text level two</a:t>
            </a:r>
          </a:p>
          <a:p>
            <a:pPr lvl="2"/>
            <a:r>
              <a:rPr lang="en-GB" noProof="0" dirty="0" smtClean="0"/>
              <a:t>Text level three</a:t>
            </a:r>
          </a:p>
        </p:txBody>
      </p:sp>
    </p:spTree>
    <p:extLst>
      <p:ext uri="{BB962C8B-B14F-4D97-AF65-F5344CB8AC3E}">
        <p14:creationId xmlns:p14="http://schemas.microsoft.com/office/powerpoint/2010/main" xmlns="" val="11471722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9" name="Espace réservé du texte 8"/>
          <p:cNvSpPr>
            <a:spLocks noGrp="1"/>
          </p:cNvSpPr>
          <p:nvPr>
            <p:ph type="body" sz="quarter" idx="13" hasCustomPrompt="1"/>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r>
              <a:rPr lang="en-GB" noProof="0" dirty="0" smtClean="0"/>
              <a:t>Chapter title</a:t>
            </a:r>
          </a:p>
          <a:p>
            <a:pPr lvl="1"/>
            <a:r>
              <a:rPr lang="en-GB" noProof="0" dirty="0" smtClean="0"/>
              <a:t>Chapter title in bold </a:t>
            </a:r>
          </a:p>
        </p:txBody>
      </p:sp>
      <p:sp>
        <p:nvSpPr>
          <p:cNvPr id="3" name="Espace réservé de la date 2"/>
          <p:cNvSpPr>
            <a:spLocks noGrp="1"/>
          </p:cNvSpPr>
          <p:nvPr>
            <p:ph type="dt" sz="half" idx="10"/>
          </p:nvPr>
        </p:nvSpPr>
        <p:spPr bwMode="gray"/>
        <p:txBody>
          <a:bodyPr/>
          <a:lstStyle/>
          <a:p>
            <a:endParaRPr lang="fr-FR" dirty="0"/>
          </a:p>
        </p:txBody>
      </p:sp>
      <p:sp>
        <p:nvSpPr>
          <p:cNvPr id="4" name="Espace réservé du pied de page 3"/>
          <p:cNvSpPr>
            <a:spLocks noGrp="1"/>
          </p:cNvSpPr>
          <p:nvPr>
            <p:ph type="ftr" sz="quarter" idx="11"/>
          </p:nvPr>
        </p:nvSpPr>
        <p:spPr bwMode="gray"/>
        <p:txBody>
          <a:bodyPr/>
          <a:lstStyle/>
          <a:p>
            <a:r>
              <a:rPr lang="en-US" smtClean="0"/>
              <a:t>JPA:Java Persistence API                                      INTERNAL USE ONLY</a:t>
            </a:r>
            <a:endParaRPr lang="fr-FR" dirty="0"/>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10" name="ZoneTexte 9"/>
          <p:cNvSpPr txBox="1"/>
          <p:nvPr userDrawn="1"/>
        </p:nvSpPr>
        <p:spPr bwMode="gray">
          <a:xfrm>
            <a:off x="461432" y="776615"/>
            <a:ext cx="2382376" cy="523220"/>
          </a:xfrm>
          <a:prstGeom prst="rect">
            <a:avLst/>
          </a:prstGeom>
          <a:noFill/>
        </p:spPr>
        <p:txBody>
          <a:bodyPr wrap="square" rtlCol="0">
            <a:spAutoFit/>
          </a:bodyPr>
          <a:lstStyle/>
          <a:p>
            <a:r>
              <a:rPr lang="it-IT" sz="2800" b="0" dirty="0" smtClean="0">
                <a:solidFill>
                  <a:schemeClr val="bg1"/>
                </a:solidFill>
                <a:latin typeface="+mn-lt"/>
              </a:rPr>
              <a:t>OVERVIEW</a:t>
            </a:r>
            <a:endParaRPr lang="it-IT" sz="2800" b="0" dirty="0">
              <a:solidFill>
                <a:schemeClr val="bg1"/>
              </a:solidFill>
              <a:latin typeface="+mn-lt"/>
            </a:endParaRPr>
          </a:p>
        </p:txBody>
      </p:sp>
    </p:spTree>
    <p:extLst>
      <p:ext uri="{BB962C8B-B14F-4D97-AF65-F5344CB8AC3E}">
        <p14:creationId xmlns:p14="http://schemas.microsoft.com/office/powerpoint/2010/main" xmlns="" val="3236977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3" name="Espace réservé pour une image  2"/>
          <p:cNvSpPr>
            <a:spLocks noGrp="1"/>
          </p:cNvSpPr>
          <p:nvPr>
            <p:ph type="pic" sz="quarter" idx="15" hasCustomPrompt="1"/>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en-GB" dirty="0" smtClean="0"/>
              <a:t>Click on the icon to insert a picture</a:t>
            </a:r>
          </a:p>
          <a:p>
            <a:endParaRPr lang="fr-FR" dirty="0"/>
          </a:p>
        </p:txBody>
      </p:sp>
      <p:sp>
        <p:nvSpPr>
          <p:cNvPr id="15" name="Espace réservé de la date 14"/>
          <p:cNvSpPr>
            <a:spLocks noGrp="1"/>
          </p:cNvSpPr>
          <p:nvPr>
            <p:ph type="dt" sz="half" idx="12"/>
          </p:nvPr>
        </p:nvSpPr>
        <p:spPr bwMode="gray"/>
        <p:txBody>
          <a:bodyPr/>
          <a:lstStyle/>
          <a:p>
            <a:endParaRPr lang="fr-FR" dirty="0"/>
          </a:p>
        </p:txBody>
      </p:sp>
      <p:sp>
        <p:nvSpPr>
          <p:cNvPr id="16" name="Espace réservé du pied de page 15"/>
          <p:cNvSpPr>
            <a:spLocks noGrp="1"/>
          </p:cNvSpPr>
          <p:nvPr>
            <p:ph type="ftr" sz="quarter" idx="13"/>
          </p:nvPr>
        </p:nvSpPr>
        <p:spPr bwMode="gray"/>
        <p:txBody>
          <a:bodyPr/>
          <a:lstStyle/>
          <a:p>
            <a:r>
              <a:rPr lang="en-US" smtClean="0"/>
              <a:t>JPA:Java Persistence API                                      INTERNAL USE ONLY</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a:t>
            </a:fld>
            <a:endParaRPr lang="fr-FR" dirty="0"/>
          </a:p>
        </p:txBody>
      </p:sp>
      <p:cxnSp>
        <p:nvCxnSpPr>
          <p:cNvPr id="18" name="Connecteur droit 17"/>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24" name="Titre 1"/>
          <p:cNvSpPr>
            <a:spLocks noGrp="1"/>
          </p:cNvSpPr>
          <p:nvPr>
            <p:ph type="ctrTitle" hasCustomPrompt="1"/>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en-GB" noProof="0" dirty="0" smtClean="0"/>
              <a:t>Title presentation</a:t>
            </a:r>
            <a:endParaRPr lang="fr-FR" dirty="0"/>
          </a:p>
        </p:txBody>
      </p:sp>
      <p:sp>
        <p:nvSpPr>
          <p:cNvPr id="25" name="Sous-titre 2"/>
          <p:cNvSpPr>
            <a:spLocks noGrp="1"/>
          </p:cNvSpPr>
          <p:nvPr>
            <p:ph type="subTitle" idx="1" hasCustomPrompt="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smtClean="0"/>
              <a:t>Subtitle</a:t>
            </a:r>
            <a:endParaRPr lang="en-GB" noProof="0" dirty="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xmlns="" val="22136484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15938" y="1484312"/>
            <a:ext cx="8088511" cy="4681537"/>
          </a:xfrm>
          <a:prstGeom prst="rect">
            <a:avLst/>
          </a:prstGeom>
        </p:spPr>
        <p:txBody>
          <a:bodyPr/>
          <a:lstStyle/>
          <a:p>
            <a:pPr lvl="0"/>
            <a:r>
              <a:rPr lang="en-GB" noProof="0" dirty="0" smtClean="0"/>
              <a:t>Text level one</a:t>
            </a:r>
          </a:p>
          <a:p>
            <a:pPr lvl="1"/>
            <a:r>
              <a:rPr lang="en-GB" noProof="0" dirty="0" smtClean="0"/>
              <a:t>Text level two</a:t>
            </a:r>
          </a:p>
          <a:p>
            <a:pPr lvl="2"/>
            <a:r>
              <a:rPr lang="en-GB" noProof="0" dirty="0" smtClean="0"/>
              <a:t>Text level three</a:t>
            </a:r>
          </a:p>
        </p:txBody>
      </p:sp>
      <p:sp>
        <p:nvSpPr>
          <p:cNvPr id="8" name="Titre 7"/>
          <p:cNvSpPr>
            <a:spLocks noGrp="1"/>
          </p:cNvSpPr>
          <p:nvPr>
            <p:ph type="title" hasCustomPrompt="1"/>
          </p:nvPr>
        </p:nvSpPr>
        <p:spPr bwMode="gray">
          <a:xfrm>
            <a:off x="544439" y="316180"/>
            <a:ext cx="8045374" cy="332546"/>
          </a:xfrm>
        </p:spPr>
        <p:txBody>
          <a:bodyPr anchor="ct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en-US" smtClean="0"/>
              <a:t>JPA:Java Persistence API                                      INTERNAL USE ONLY</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4" name="Espace réservé du texte 3"/>
          <p:cNvSpPr>
            <a:spLocks noGrp="1"/>
          </p:cNvSpPr>
          <p:nvPr>
            <p:ph type="body" sz="quarter" idx="13" hasCustomPrompt="1"/>
          </p:nvPr>
        </p:nvSpPr>
        <p:spPr bwMode="gray">
          <a:xfrm>
            <a:off x="544439" y="656624"/>
            <a:ext cx="8045450" cy="269875"/>
          </a:xfrm>
          <a:prstGeom prst="rect">
            <a:avLst/>
          </a:prstGeom>
        </p:spPr>
        <p:txBody>
          <a:bodyPr vert="horz" lIns="0" tIns="45710" rIns="0" bIns="45710" rtlCol="0" anchor="ctr">
            <a:noAutofit/>
          </a:bodyPr>
          <a:lstStyle>
            <a:lvl1pPr marL="0" indent="0">
              <a:lnSpc>
                <a:spcPct val="90000"/>
              </a:lnSpc>
              <a:spcBef>
                <a:spcPct val="0"/>
              </a:spcBef>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en-GB" noProof="0" dirty="0" smtClean="0"/>
              <a:t>Subtitle</a:t>
            </a:r>
          </a:p>
        </p:txBody>
      </p:sp>
    </p:spTree>
    <p:extLst>
      <p:ext uri="{BB962C8B-B14F-4D97-AF65-F5344CB8AC3E}">
        <p14:creationId xmlns:p14="http://schemas.microsoft.com/office/powerpoint/2010/main" xmlns="" val="14361754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5" name="Espace réservé du contenu 4"/>
          <p:cNvSpPr>
            <a:spLocks noGrp="1"/>
          </p:cNvSpPr>
          <p:nvPr>
            <p:ph sz="quarter" idx="14" hasCustomPrompt="1"/>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en-GB" noProof="0" dirty="0" smtClean="0"/>
              <a:t>Text level one</a:t>
            </a:r>
          </a:p>
          <a:p>
            <a:pPr lvl="1"/>
            <a:r>
              <a:rPr lang="en-GB" noProof="0" dirty="0" smtClean="0"/>
              <a:t>Text level two</a:t>
            </a:r>
          </a:p>
          <a:p>
            <a:pPr lvl="2"/>
            <a:r>
              <a:rPr lang="en-GB" noProof="0" dirty="0" smtClean="0"/>
              <a:t>Text level three</a:t>
            </a:r>
          </a:p>
        </p:txBody>
      </p:sp>
      <p:sp>
        <p:nvSpPr>
          <p:cNvPr id="3" name="Espace réservé du contenu 2"/>
          <p:cNvSpPr>
            <a:spLocks noGrp="1"/>
          </p:cNvSpPr>
          <p:nvPr>
            <p:ph idx="1" hasCustomPrompt="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en-GB" noProof="0" dirty="0" smtClean="0"/>
              <a:t>Text level one</a:t>
            </a:r>
          </a:p>
          <a:p>
            <a:pPr lvl="1"/>
            <a:r>
              <a:rPr lang="en-GB" noProof="0" dirty="0" smtClean="0"/>
              <a:t>Text level two</a:t>
            </a:r>
          </a:p>
          <a:p>
            <a:pPr lvl="2"/>
            <a:r>
              <a:rPr lang="en-GB" noProof="0" dirty="0" smtClean="0"/>
              <a:t>Text level three</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en-US" smtClean="0"/>
              <a:t>JPA:Java Persistence API                                      INTERNAL USE ONLY</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xmlns="" val="22107817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rectangular pictur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en-GB" noProof="0" dirty="0" smtClean="0"/>
              <a:t>Text level one</a:t>
            </a:r>
          </a:p>
          <a:p>
            <a:pPr lvl="1"/>
            <a:r>
              <a:rPr lang="en-GB" noProof="0" dirty="0" smtClean="0"/>
              <a:t>Text level two</a:t>
            </a:r>
          </a:p>
          <a:p>
            <a:pPr lvl="2"/>
            <a:r>
              <a:rPr lang="en-GB" noProof="0" dirty="0" smtClean="0"/>
              <a:t>Text level three</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en-US" smtClean="0"/>
              <a:t>JPA:Java Persistence API                                      INTERNAL USE ONLY</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4" name="Espace réservé pour une image  3"/>
          <p:cNvSpPr>
            <a:spLocks noGrp="1"/>
          </p:cNvSpPr>
          <p:nvPr>
            <p:ph type="pic" sz="quarter" idx="13" hasCustomPrompt="1"/>
          </p:nvPr>
        </p:nvSpPr>
        <p:spPr bwMode="gray">
          <a:xfrm>
            <a:off x="4788024" y="1474788"/>
            <a:ext cx="4355975" cy="4691063"/>
          </a:xfrm>
          <a:prstGeom prst="rect">
            <a:avLst/>
          </a:prstGeom>
        </p:spPr>
        <p:txBody>
          <a:bodyPr/>
          <a:lstStyle/>
          <a:p>
            <a:r>
              <a:rPr lang="en-GB" dirty="0" smtClean="0"/>
              <a:t>Click on the icon to insert a picture</a:t>
            </a:r>
            <a:endParaRPr lang="en-GB" dirty="0"/>
          </a:p>
        </p:txBody>
      </p:sp>
    </p:spTree>
    <p:extLst>
      <p:ext uri="{BB962C8B-B14F-4D97-AF65-F5344CB8AC3E}">
        <p14:creationId xmlns:p14="http://schemas.microsoft.com/office/powerpoint/2010/main" xmlns="" val="9820295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90697"/>
            <a:ext cx="8045374" cy="790031"/>
          </a:xfrm>
          <a:prstGeom prst="rect">
            <a:avLst/>
          </a:prstGeom>
        </p:spPr>
        <p:txBody>
          <a:bodyPr vert="horz" lIns="0" tIns="45710" rIns="0" bIns="45710" rtlCol="0" anchor="b">
            <a:noAutofit/>
          </a:bodyPr>
          <a:lstStyle/>
          <a:p>
            <a:r>
              <a:rPr lang="en-GB" noProof="0" dirty="0" smtClean="0"/>
              <a:t>Title</a:t>
            </a:r>
            <a:endParaRPr lang="fr-FR" dirty="0"/>
          </a:p>
        </p:txBody>
      </p:sp>
      <p:sp>
        <p:nvSpPr>
          <p:cNvPr id="4" name="Espace réservé de la date 3"/>
          <p:cNvSpPr>
            <a:spLocks noGrp="1"/>
          </p:cNvSpPr>
          <p:nvPr>
            <p:ph type="dt" sz="half" idx="2"/>
          </p:nvPr>
        </p:nvSpPr>
        <p:spPr bwMode="gray">
          <a:xfrm>
            <a:off x="5142021" y="6468453"/>
            <a:ext cx="1086163" cy="206104"/>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5" name="Espace réservé du pied de page 4"/>
          <p:cNvSpPr>
            <a:spLocks noGrp="1"/>
          </p:cNvSpPr>
          <p:nvPr>
            <p:ph type="ftr" sz="quarter" idx="3"/>
          </p:nvPr>
        </p:nvSpPr>
        <p:spPr bwMode="gray">
          <a:xfrm>
            <a:off x="531466" y="6502208"/>
            <a:ext cx="4544590" cy="162152"/>
          </a:xfrm>
          <a:prstGeom prst="rect">
            <a:avLst/>
          </a:prstGeom>
        </p:spPr>
        <p:txBody>
          <a:bodyPr vert="horz" lIns="91420" tIns="45710" rIns="91420" bIns="45710" rtlCol="0" anchor="ctr"/>
          <a:lstStyle>
            <a:lvl1pPr algn="l">
              <a:defRPr sz="1000">
                <a:solidFill>
                  <a:srgbClr val="464646"/>
                </a:solidFill>
              </a:defRPr>
            </a:lvl1pPr>
          </a:lstStyle>
          <a:p>
            <a:r>
              <a:rPr lang="en-US" smtClean="0"/>
              <a:t>JPA:Java Persistence API                                      INTERNAL USE ONLY</a:t>
            </a:r>
            <a:endParaRPr lang="fr-FR" dirty="0"/>
          </a:p>
        </p:txBody>
      </p:sp>
      <p:sp>
        <p:nvSpPr>
          <p:cNvPr id="6" name="Espace réservé du numéro de diapositive 5"/>
          <p:cNvSpPr>
            <a:spLocks noGrp="1"/>
          </p:cNvSpPr>
          <p:nvPr>
            <p:ph type="sldNum" sz="quarter" idx="4"/>
          </p:nvPr>
        </p:nvSpPr>
        <p:spPr bwMode="gray">
          <a:xfrm>
            <a:off x="122130" y="6502208"/>
            <a:ext cx="296226" cy="162152"/>
          </a:xfrm>
          <a:prstGeom prst="rect">
            <a:avLst/>
          </a:prstGeom>
        </p:spPr>
        <p:txBody>
          <a:bodyPr vert="horz" lIns="0" tIns="45710" rIns="0" bIns="45710" rtlCol="0" anchor="ctr"/>
          <a:lstStyle>
            <a:lvl1pPr algn="r">
              <a:defRPr sz="1000">
                <a:solidFill>
                  <a:srgbClr val="464646"/>
                </a:solidFill>
              </a:defRPr>
            </a:lvl1pPr>
          </a:lstStyle>
          <a:p>
            <a:fld id="{AF43E6FD-AB27-4108-A2FC-346BB5F75E3F}" type="slidenum">
              <a:rPr lang="fr-FR" smtClean="0"/>
              <a:pPr/>
              <a:t>‹#›</a:t>
            </a:fld>
            <a:endParaRPr lang="fr-FR" dirty="0"/>
          </a:p>
        </p:txBody>
      </p:sp>
      <p:cxnSp>
        <p:nvCxnSpPr>
          <p:cNvPr id="11" name="Connecteur droit 10"/>
          <p:cNvCxnSpPr/>
          <p:nvPr/>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Espace réservé du texte 6"/>
          <p:cNvSpPr>
            <a:spLocks noGrp="1"/>
          </p:cNvSpPr>
          <p:nvPr>
            <p:ph type="body" idx="1"/>
          </p:nvPr>
        </p:nvSpPr>
        <p:spPr bwMode="gray">
          <a:xfrm>
            <a:off x="515938" y="1484314"/>
            <a:ext cx="8088312" cy="4681536"/>
          </a:xfrm>
          <a:prstGeom prst="rect">
            <a:avLst/>
          </a:prstGeom>
        </p:spPr>
        <p:txBody>
          <a:bodyPr vert="horz" lIns="0" tIns="0" rIns="0" bIns="0" rtlCol="0">
            <a:noAutofit/>
          </a:bodyPr>
          <a:lstStyle/>
          <a:p>
            <a:pPr lvl="0"/>
            <a:r>
              <a:rPr lang="en-GB" noProof="0" dirty="0" smtClean="0"/>
              <a:t>Text level one</a:t>
            </a:r>
          </a:p>
          <a:p>
            <a:pPr lvl="1"/>
            <a:r>
              <a:rPr lang="en-GB" noProof="0" dirty="0" smtClean="0"/>
              <a:t>Text level two</a:t>
            </a:r>
          </a:p>
          <a:p>
            <a:pPr lvl="2"/>
            <a:r>
              <a:rPr lang="en-GB" noProof="0" dirty="0" smtClean="0"/>
              <a:t>Text level three</a:t>
            </a:r>
          </a:p>
        </p:txBody>
      </p:sp>
      <p:pic>
        <p:nvPicPr>
          <p:cNvPr id="15" name="Image 14"/>
          <p:cNvPicPr>
            <a:picLocks noChangeAspect="1"/>
          </p:cNvPicPr>
          <p:nvPr/>
        </p:nvPicPr>
        <p:blipFill>
          <a:blip r:embed="rId19" cstate="print">
            <a:extLst>
              <a:ext uri="{28A0092B-C50C-407E-A947-70E740481C1C}">
                <a14:useLocalDpi xmlns:a14="http://schemas.microsoft.com/office/drawing/2010/main" xmlns=""/>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xmlns=""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 id="2147483674" r:id="rId17"/>
  </p:sldLayoutIdLst>
  <p:timing>
    <p:tnLst>
      <p:par>
        <p:cTn id="1" dur="indefinite" restart="never" nodeType="tmRoot"/>
      </p:par>
    </p:tnLst>
  </p:timing>
  <p:hf hdr="0" dt="0"/>
  <p:txStyles>
    <p:titleStyle>
      <a:lvl1pPr algn="l" defTabSz="914199" rtl="0" eaLnBrk="1" latinLnBrk="0" hangingPunct="1">
        <a:lnSpc>
          <a:spcPct val="90000"/>
        </a:lnSpc>
        <a:spcBef>
          <a:spcPct val="0"/>
        </a:spcBef>
        <a:buNone/>
        <a:defRPr sz="22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20"/>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openjpa.apache.org/builds/1.2.3/apache-openjpa/docs/jpa_overview_emfactory.html" TargetMode="External"/><Relationship Id="rId2" Type="http://schemas.openxmlformats.org/officeDocument/2006/relationships/hyperlink" Target="http://openjpa.apache.org/builds/1.2.3/apache-openjpa/docs/jpa_overview_persistence.html" TargetMode="External"/><Relationship Id="rId1" Type="http://schemas.openxmlformats.org/officeDocument/2006/relationships/slideLayout" Target="../slideLayouts/slideLayout13.xml"/><Relationship Id="rId5" Type="http://schemas.openxmlformats.org/officeDocument/2006/relationships/hyperlink" Target="http://openjpa.apache.org/builds/1.2.3/apache-openjpa/docs/jpa_overview_query.html" TargetMode="External"/><Relationship Id="rId4" Type="http://schemas.openxmlformats.org/officeDocument/2006/relationships/hyperlink" Target="http://openjpa.apache.org/builds/1.2.3/apache-openjpa/docs/jpa_overview_pc.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en-GB" dirty="0" smtClean="0"/>
              <a:t>JPA : Java Persistence API</a:t>
            </a:r>
            <a:endParaRPr lang="en-GB" dirty="0"/>
          </a:p>
        </p:txBody>
      </p:sp>
      <p:sp>
        <p:nvSpPr>
          <p:cNvPr id="2" name="Footer Placeholder 1"/>
          <p:cNvSpPr>
            <a:spLocks noGrp="1"/>
          </p:cNvSpPr>
          <p:nvPr>
            <p:ph type="ftr" sz="quarter" idx="11"/>
          </p:nvPr>
        </p:nvSpPr>
        <p:spPr/>
        <p:txBody>
          <a:bodyPr/>
          <a:lstStyle/>
          <a:p>
            <a:r>
              <a:rPr lang="en-US" dirty="0" err="1" smtClean="0"/>
              <a:t>JPA:Java</a:t>
            </a:r>
            <a:r>
              <a:rPr lang="en-US" smtClean="0"/>
              <a:t> Persistence API                                      INTERNAL USE ONLY</a:t>
            </a:r>
            <a:endParaRPr lang="fr-FR" dirty="0"/>
          </a:p>
        </p:txBody>
      </p:sp>
      <p:sp>
        <p:nvSpPr>
          <p:cNvPr id="3" name="Slide Number Placeholder 2"/>
          <p:cNvSpPr>
            <a:spLocks noGrp="1"/>
          </p:cNvSpPr>
          <p:nvPr>
            <p:ph type="sldNum" sz="quarter" idx="12"/>
          </p:nvPr>
        </p:nvSpPr>
        <p:spPr/>
        <p:txBody>
          <a:bodyPr/>
          <a:lstStyle/>
          <a:p>
            <a:fld id="{AF43E6FD-AB27-4108-A2FC-346BB5F75E3F}" type="slidenum">
              <a:rPr lang="fr-FR" smtClean="0"/>
              <a:pPr/>
              <a:t>1</a:t>
            </a:fld>
            <a:endParaRPr lang="fr-FR"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2564886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dirty="0" smtClean="0">
                <a:solidFill>
                  <a:schemeClr val="bg2">
                    <a:lumMod val="60000"/>
                    <a:lumOff val="40000"/>
                  </a:schemeClr>
                </a:solidFill>
                <a:ea typeface="Verdana" panose="020B0604030504040204" pitchFamily="34" charset="0"/>
                <a:cs typeface="Verdana" panose="020B0604030504040204" pitchFamily="34" charset="0"/>
              </a:rPr>
              <a:t>example: insert record</a:t>
            </a:r>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10</a:t>
            </a:fld>
            <a:endParaRPr lang="fr-FR" dirty="0"/>
          </a:p>
        </p:txBody>
      </p:sp>
      <p:pic>
        <p:nvPicPr>
          <p:cNvPr id="45059" name="Picture 3"/>
          <p:cNvPicPr>
            <a:picLocks noChangeAspect="1" noChangeArrowheads="1"/>
          </p:cNvPicPr>
          <p:nvPr/>
        </p:nvPicPr>
        <p:blipFill>
          <a:blip r:embed="rId2"/>
          <a:srcRect l="1171" t="9375" r="3368" b="9375"/>
          <a:stretch>
            <a:fillRect/>
          </a:stretch>
        </p:blipFill>
        <p:spPr bwMode="auto">
          <a:xfrm>
            <a:off x="152400" y="1295400"/>
            <a:ext cx="87630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000" b="1" dirty="0" smtClean="0">
                <a:solidFill>
                  <a:schemeClr val="bg2">
                    <a:lumMod val="60000"/>
                    <a:lumOff val="40000"/>
                  </a:schemeClr>
                </a:solidFill>
                <a:ea typeface="Verdana" panose="020B0604030504040204" pitchFamily="34" charset="0"/>
                <a:cs typeface="Verdana" panose="020B0604030504040204" pitchFamily="34" charset="0"/>
              </a:rPr>
              <a:t>example: select records</a:t>
            </a:r>
            <a:endParaRPr lang="en-US" dirty="0"/>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11</a:t>
            </a:fld>
            <a:endParaRPr lang="fr-FR" dirty="0"/>
          </a:p>
        </p:txBody>
      </p:sp>
      <p:pic>
        <p:nvPicPr>
          <p:cNvPr id="46084" name="Picture 4"/>
          <p:cNvPicPr>
            <a:picLocks noChangeAspect="1" noChangeArrowheads="1"/>
          </p:cNvPicPr>
          <p:nvPr/>
        </p:nvPicPr>
        <p:blipFill>
          <a:blip r:embed="rId2"/>
          <a:srcRect t="8594" b="8333"/>
          <a:stretch>
            <a:fillRect/>
          </a:stretch>
        </p:blipFill>
        <p:spPr bwMode="auto">
          <a:xfrm>
            <a:off x="533400" y="1219200"/>
            <a:ext cx="8474218"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dirty="0" smtClean="0">
                <a:solidFill>
                  <a:schemeClr val="bg2">
                    <a:lumMod val="60000"/>
                    <a:lumOff val="40000"/>
                  </a:schemeClr>
                </a:solidFill>
                <a:ea typeface="Verdana" panose="020B0604030504040204" pitchFamily="34" charset="0"/>
                <a:cs typeface="Verdana" panose="020B0604030504040204" pitchFamily="34" charset="0"/>
              </a:rPr>
              <a:t>example: find and delete records</a:t>
            </a:r>
            <a:endParaRPr lang="en-US" dirty="0"/>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12</a:t>
            </a:fld>
            <a:endParaRPr lang="fr-FR" dirty="0"/>
          </a:p>
        </p:txBody>
      </p:sp>
      <p:pic>
        <p:nvPicPr>
          <p:cNvPr id="47106" name="Picture 2"/>
          <p:cNvPicPr>
            <a:picLocks noChangeAspect="1" noChangeArrowheads="1"/>
          </p:cNvPicPr>
          <p:nvPr/>
        </p:nvPicPr>
        <p:blipFill>
          <a:blip r:embed="rId2"/>
          <a:srcRect t="9375" r="5710" b="13542"/>
          <a:stretch>
            <a:fillRect/>
          </a:stretch>
        </p:blipFill>
        <p:spPr bwMode="auto">
          <a:xfrm>
            <a:off x="685800" y="1295400"/>
            <a:ext cx="7620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000" b="1" dirty="0" smtClean="0">
                <a:solidFill>
                  <a:schemeClr val="bg2">
                    <a:lumMod val="60000"/>
                    <a:lumOff val="40000"/>
                  </a:schemeClr>
                </a:solidFill>
                <a:ea typeface="Verdana" panose="020B0604030504040204" pitchFamily="34" charset="0"/>
                <a:cs typeface="Verdana" panose="020B0604030504040204" pitchFamily="34" charset="0"/>
              </a:rPr>
              <a:t>example: find and UPDATE records</a:t>
            </a:r>
            <a:endParaRPr lang="en-US" dirty="0"/>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13</a:t>
            </a:fld>
            <a:endParaRPr lang="fr-FR" dirty="0"/>
          </a:p>
        </p:txBody>
      </p:sp>
      <p:pic>
        <p:nvPicPr>
          <p:cNvPr id="48130" name="Picture 2"/>
          <p:cNvPicPr>
            <a:picLocks noChangeAspect="1" noChangeArrowheads="1"/>
          </p:cNvPicPr>
          <p:nvPr/>
        </p:nvPicPr>
        <p:blipFill>
          <a:blip r:embed="rId2"/>
          <a:srcRect t="11458" r="6296" b="13542"/>
          <a:stretch>
            <a:fillRect/>
          </a:stretch>
        </p:blipFill>
        <p:spPr bwMode="auto">
          <a:xfrm>
            <a:off x="457200" y="990600"/>
            <a:ext cx="8229600" cy="5257800"/>
          </a:xfrm>
          <a:prstGeom prst="rect">
            <a:avLst/>
          </a:prstGeom>
          <a:noFill/>
          <a:ln w="9525">
            <a:noFill/>
            <a:miter lim="800000"/>
            <a:headEnd/>
            <a:tailEnd/>
          </a:ln>
          <a:effectLst/>
        </p:spPr>
      </p:pic>
      <p:sp>
        <p:nvSpPr>
          <p:cNvPr id="9" name="TextBox 8"/>
          <p:cNvSpPr txBox="1"/>
          <p:nvPr/>
        </p:nvSpPr>
        <p:spPr>
          <a:xfrm>
            <a:off x="2133600" y="251460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045374" cy="533400"/>
          </a:xfrm>
        </p:spPr>
        <p:txBody>
          <a:bodyPr/>
          <a:lstStyle/>
          <a:p>
            <a:r>
              <a:rPr lang="en-US" sz="2000" b="1" dirty="0" smtClean="0">
                <a:solidFill>
                  <a:schemeClr val="accent1"/>
                </a:solidFill>
              </a:rPr>
              <a:t>Entity : Relationship between entities</a:t>
            </a:r>
            <a:br>
              <a:rPr lang="en-US" sz="2000" b="1" dirty="0" smtClean="0">
                <a:solidFill>
                  <a:schemeClr val="accent1"/>
                </a:solidFill>
              </a:rPr>
            </a:br>
            <a:endParaRPr lang="en-US" dirty="0"/>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14</a:t>
            </a:fld>
            <a:endParaRPr lang="fr-FR" dirty="0"/>
          </a:p>
        </p:txBody>
      </p:sp>
      <p:sp>
        <p:nvSpPr>
          <p:cNvPr id="5" name="Rectangle 4"/>
          <p:cNvSpPr/>
          <p:nvPr/>
        </p:nvSpPr>
        <p:spPr>
          <a:xfrm>
            <a:off x="533400" y="1219200"/>
            <a:ext cx="8077200" cy="4903907"/>
          </a:xfrm>
          <a:prstGeom prst="rect">
            <a:avLst/>
          </a:prstGeom>
        </p:spPr>
        <p:txBody>
          <a:bodyPr wrap="square">
            <a:spAutoFit/>
          </a:bodyPr>
          <a:lstStyle/>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u="sng" dirty="0" smtClean="0">
                <a:solidFill>
                  <a:schemeClr val="accent3"/>
                </a:solidFill>
              </a:rPr>
              <a:t>HAS –A Mapping between entities</a:t>
            </a:r>
          </a:p>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600" b="1" u="sng" dirty="0" smtClean="0">
              <a:solidFill>
                <a:schemeClr val="accent3"/>
              </a:solidFill>
            </a:endParaRPr>
          </a:p>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smtClean="0"/>
              <a:t>	There are four types of  </a:t>
            </a:r>
            <a:r>
              <a:rPr lang="en-US" altLang="en-US" sz="1400" b="1" dirty="0" smtClean="0"/>
              <a:t>HAS –A  </a:t>
            </a:r>
            <a:r>
              <a:rPr lang="en-US" altLang="en-US" sz="1400" dirty="0" smtClean="0"/>
              <a:t>mappings</a:t>
            </a:r>
          </a:p>
          <a:p>
            <a:pPr marL="1198462" lvl="2" indent="-284163">
              <a:spcBef>
                <a:spcPts val="500"/>
              </a:spcBef>
              <a:buClr>
                <a:schemeClr val="accent4"/>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smtClean="0"/>
              <a:t>@</a:t>
            </a:r>
            <a:r>
              <a:rPr lang="en-US" altLang="en-US" sz="1400" dirty="0" err="1" smtClean="0"/>
              <a:t>OneToOne</a:t>
            </a:r>
            <a:endParaRPr lang="en-US" altLang="en-US" sz="1400" dirty="0" smtClean="0"/>
          </a:p>
          <a:p>
            <a:pPr marL="1198462" lvl="2" indent="-284163">
              <a:spcBef>
                <a:spcPts val="500"/>
              </a:spcBef>
              <a:buClr>
                <a:schemeClr val="accent4"/>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smtClean="0"/>
              <a:t>@</a:t>
            </a:r>
            <a:r>
              <a:rPr lang="en-US" altLang="en-US" sz="1400" dirty="0" err="1" smtClean="0"/>
              <a:t>OneToMany</a:t>
            </a:r>
            <a:endParaRPr lang="en-US" altLang="en-US" sz="1400" dirty="0" smtClean="0"/>
          </a:p>
          <a:p>
            <a:pPr marL="1198462" lvl="2" indent="-284163">
              <a:spcBef>
                <a:spcPts val="500"/>
              </a:spcBef>
              <a:buClr>
                <a:schemeClr val="accent4"/>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smtClean="0"/>
              <a:t>@</a:t>
            </a:r>
            <a:r>
              <a:rPr lang="en-US" altLang="en-US" sz="1400" dirty="0" err="1" smtClean="0"/>
              <a:t>ManyToOne</a:t>
            </a:r>
            <a:r>
              <a:rPr lang="en-US" altLang="en-US" sz="1400" dirty="0" smtClean="0"/>
              <a:t>	</a:t>
            </a:r>
          </a:p>
          <a:p>
            <a:pPr marL="1198462" lvl="2" indent="-284163">
              <a:spcBef>
                <a:spcPts val="500"/>
              </a:spcBef>
              <a:buClr>
                <a:schemeClr val="accent4"/>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smtClean="0"/>
              <a:t>@</a:t>
            </a:r>
            <a:r>
              <a:rPr lang="en-US" altLang="en-US" sz="1400" dirty="0" err="1" smtClean="0"/>
              <a:t>ManyToMany</a:t>
            </a:r>
            <a:endParaRPr lang="en-US" altLang="en-US" sz="1400" dirty="0" smtClean="0"/>
          </a:p>
          <a:p>
            <a:pPr marL="341313" indent="-341313">
              <a:buClr>
                <a:schemeClr val="accent2"/>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400" dirty="0" smtClean="0"/>
          </a:p>
          <a:p>
            <a:pPr marL="798413" lvl="1" indent="-341313">
              <a:buClr>
                <a:schemeClr val="accent2"/>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smtClean="0"/>
              <a:t>The direction of a relationship can be:</a:t>
            </a:r>
          </a:p>
          <a:p>
            <a:pPr marL="1198462" lvl="2" indent="-284163">
              <a:buClr>
                <a:schemeClr val="accent4"/>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smtClean="0"/>
              <a:t>bidirectional – owning side and inverse side</a:t>
            </a:r>
          </a:p>
          <a:p>
            <a:pPr marL="1198462" lvl="2" indent="-284163">
              <a:buClr>
                <a:schemeClr val="accent4"/>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smtClean="0"/>
              <a:t>unidirectional – owning side only</a:t>
            </a:r>
          </a:p>
          <a:p>
            <a:pPr marL="741363" lvl="1" indent="-284163">
              <a:buClr>
                <a:schemeClr val="accent2"/>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400" dirty="0" smtClean="0"/>
          </a:p>
          <a:p>
            <a:pPr marL="741363" lvl="1" indent="-284163">
              <a:buClr>
                <a:schemeClr val="accent2"/>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400" dirty="0" smtClean="0"/>
              <a:t>JPA supports cascading of operation between related entities:</a:t>
            </a:r>
          </a:p>
          <a:p>
            <a:pPr marL="1198462" lvl="2" indent="-284163">
              <a:buClr>
                <a:schemeClr val="accent4"/>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400" dirty="0" err="1" smtClean="0"/>
              <a:t>CascadeType</a:t>
            </a:r>
            <a:r>
              <a:rPr lang="en-GB" altLang="en-US" sz="1400" dirty="0" smtClean="0"/>
              <a:t>  : ALL, PERSIST, MERGE, REMOVE, REFRESH</a:t>
            </a:r>
          </a:p>
          <a:p>
            <a:pPr marL="741363" lvl="1" indent="-284163">
              <a:buClr>
                <a:schemeClr val="accent2"/>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400" dirty="0" smtClean="0"/>
              <a:t>You can declare performance strategy to use with fetching related rows</a:t>
            </a:r>
          </a:p>
          <a:p>
            <a:pPr marL="1198462" lvl="2" indent="-284163">
              <a:buClr>
                <a:schemeClr val="accent4"/>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400" dirty="0" err="1" smtClean="0"/>
              <a:t>FetchType</a:t>
            </a:r>
            <a:r>
              <a:rPr lang="en-GB" altLang="en-US" sz="1400" dirty="0" smtClean="0"/>
              <a:t>  : LAZY, EAGER  (Lazy means don't load row until the property is retrieved)</a:t>
            </a:r>
          </a:p>
          <a:p>
            <a:pPr marL="741363" lvl="1" indent="-284163">
              <a:buClr>
                <a:srgbClr val="FF9900"/>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400" dirty="0" smtClean="0"/>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t>	</a:t>
            </a:r>
            <a:r>
              <a:rPr lang="en-US" altLang="en-US" sz="1600" dirty="0" smtClean="0"/>
              <a:t>Let us see detailed example of the of each of the mappings on next slides</a:t>
            </a:r>
          </a:p>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p>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15</a:t>
            </a:fld>
            <a:endParaRPr lang="fr-FR" dirty="0"/>
          </a:p>
        </p:txBody>
      </p:sp>
      <p:sp>
        <p:nvSpPr>
          <p:cNvPr id="5" name="TextBox 4"/>
          <p:cNvSpPr txBox="1"/>
          <p:nvPr/>
        </p:nvSpPr>
        <p:spPr>
          <a:xfrm>
            <a:off x="457200" y="609600"/>
            <a:ext cx="7924800" cy="461665"/>
          </a:xfrm>
          <a:prstGeom prst="rect">
            <a:avLst/>
          </a:prstGeom>
          <a:noFill/>
        </p:spPr>
        <p:txBody>
          <a:bodyPr wrap="square" rtlCol="0">
            <a:spAutoFit/>
          </a:bodyPr>
          <a:lstStyle/>
          <a:p>
            <a:r>
              <a:rPr lang="en-US" sz="2400" b="1" dirty="0" smtClean="0">
                <a:solidFill>
                  <a:schemeClr val="accent1"/>
                </a:solidFill>
              </a:rPr>
              <a:t>Entity : Relationship between entities : HAS-A</a:t>
            </a:r>
            <a:endParaRPr lang="en-US" sz="2400" b="1" dirty="0">
              <a:solidFill>
                <a:schemeClr val="accent1"/>
              </a:solidFill>
            </a:endParaRPr>
          </a:p>
        </p:txBody>
      </p:sp>
      <p:sp>
        <p:nvSpPr>
          <p:cNvPr id="6" name="Rectangle 5"/>
          <p:cNvSpPr/>
          <p:nvPr/>
        </p:nvSpPr>
        <p:spPr>
          <a:xfrm>
            <a:off x="533400" y="1219200"/>
            <a:ext cx="7848600" cy="369332"/>
          </a:xfrm>
          <a:prstGeom prst="rect">
            <a:avLst/>
          </a:prstGeom>
        </p:spPr>
        <p:txBody>
          <a:bodyPr wrap="square">
            <a:spAutoFit/>
          </a:bodyPr>
          <a:lstStyle/>
          <a:p>
            <a:r>
              <a:rPr lang="en-US" b="1" dirty="0" smtClean="0">
                <a:solidFill>
                  <a:schemeClr val="accent3"/>
                </a:solidFill>
              </a:rPr>
              <a:t>@</a:t>
            </a:r>
            <a:r>
              <a:rPr lang="en-US" b="1" dirty="0" err="1" smtClean="0">
                <a:solidFill>
                  <a:schemeClr val="accent3"/>
                </a:solidFill>
              </a:rPr>
              <a:t>ManyToOne</a:t>
            </a:r>
            <a:r>
              <a:rPr lang="en-US" b="1" dirty="0" smtClean="0">
                <a:solidFill>
                  <a:schemeClr val="accent3"/>
                </a:solidFill>
              </a:rPr>
              <a:t> Unidirectional  Relationship</a:t>
            </a:r>
            <a:endParaRPr lang="en-US" b="1" dirty="0">
              <a:solidFill>
                <a:schemeClr val="accent3"/>
              </a:solidFill>
            </a:endParaRPr>
          </a:p>
        </p:txBody>
      </p:sp>
      <p:pic>
        <p:nvPicPr>
          <p:cNvPr id="51202" name="Picture 2" descr="http://4.bp.blogspot.com/-0doyMrDzdnU/UaT_TBQeFKI/AAAAAAAAG4k/Xt5oKTuGI7k/s320/ManyToOne.png"/>
          <p:cNvPicPr>
            <a:picLocks noChangeAspect="1" noChangeArrowheads="1"/>
          </p:cNvPicPr>
          <p:nvPr/>
        </p:nvPicPr>
        <p:blipFill>
          <a:blip r:embed="rId2"/>
          <a:srcRect/>
          <a:stretch>
            <a:fillRect/>
          </a:stretch>
        </p:blipFill>
        <p:spPr bwMode="auto">
          <a:xfrm>
            <a:off x="609600" y="1905000"/>
            <a:ext cx="2895600" cy="1330376"/>
          </a:xfrm>
          <a:prstGeom prst="rect">
            <a:avLst/>
          </a:prstGeom>
          <a:noFill/>
        </p:spPr>
      </p:pic>
      <p:pic>
        <p:nvPicPr>
          <p:cNvPr id="51204" name="Picture 4" descr="http://2.bp.blogspot.com/-sPxnEEQFGRI/UaT_sEbyDyI/AAAAAAAAG4s/UyGQFHveI_U/s320/ManyToOne_New.png"/>
          <p:cNvPicPr>
            <a:picLocks noChangeAspect="1" noChangeArrowheads="1"/>
          </p:cNvPicPr>
          <p:nvPr/>
        </p:nvPicPr>
        <p:blipFill>
          <a:blip r:embed="rId3"/>
          <a:srcRect/>
          <a:stretch>
            <a:fillRect/>
          </a:stretch>
        </p:blipFill>
        <p:spPr bwMode="auto">
          <a:xfrm>
            <a:off x="4495800" y="1828800"/>
            <a:ext cx="3124200" cy="1307805"/>
          </a:xfrm>
          <a:prstGeom prst="rect">
            <a:avLst/>
          </a:prstGeom>
          <a:noFill/>
        </p:spPr>
      </p:pic>
      <p:pic>
        <p:nvPicPr>
          <p:cNvPr id="51208" name="Picture 8"/>
          <p:cNvPicPr>
            <a:picLocks noChangeAspect="1" noChangeArrowheads="1"/>
          </p:cNvPicPr>
          <p:nvPr/>
        </p:nvPicPr>
        <p:blipFill>
          <a:blip r:embed="rId4"/>
          <a:srcRect t="9375" r="28917" b="32292"/>
          <a:stretch>
            <a:fillRect/>
          </a:stretch>
        </p:blipFill>
        <p:spPr bwMode="auto">
          <a:xfrm>
            <a:off x="762000" y="3733800"/>
            <a:ext cx="7480596"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16</a:t>
            </a:fld>
            <a:endParaRPr lang="fr-FR" dirty="0"/>
          </a:p>
        </p:txBody>
      </p:sp>
      <p:sp>
        <p:nvSpPr>
          <p:cNvPr id="5" name="TextBox 4"/>
          <p:cNvSpPr txBox="1"/>
          <p:nvPr/>
        </p:nvSpPr>
        <p:spPr>
          <a:xfrm>
            <a:off x="457200" y="609600"/>
            <a:ext cx="7924800" cy="461665"/>
          </a:xfrm>
          <a:prstGeom prst="rect">
            <a:avLst/>
          </a:prstGeom>
          <a:noFill/>
        </p:spPr>
        <p:txBody>
          <a:bodyPr wrap="square" rtlCol="0">
            <a:spAutoFit/>
          </a:bodyPr>
          <a:lstStyle/>
          <a:p>
            <a:r>
              <a:rPr lang="en-US" sz="2400" b="1" dirty="0" smtClean="0">
                <a:solidFill>
                  <a:schemeClr val="accent1"/>
                </a:solidFill>
              </a:rPr>
              <a:t>Entity : Relationship between entities : HAS-A</a:t>
            </a:r>
            <a:endParaRPr lang="en-US" sz="2400" b="1" dirty="0">
              <a:solidFill>
                <a:schemeClr val="accent1"/>
              </a:solidFill>
            </a:endParaRPr>
          </a:p>
        </p:txBody>
      </p:sp>
      <p:sp>
        <p:nvSpPr>
          <p:cNvPr id="6" name="Rectangle 5"/>
          <p:cNvSpPr/>
          <p:nvPr/>
        </p:nvSpPr>
        <p:spPr>
          <a:xfrm>
            <a:off x="533400" y="1371600"/>
            <a:ext cx="7848600" cy="369332"/>
          </a:xfrm>
          <a:prstGeom prst="rect">
            <a:avLst/>
          </a:prstGeom>
        </p:spPr>
        <p:txBody>
          <a:bodyPr wrap="square">
            <a:spAutoFit/>
          </a:bodyPr>
          <a:lstStyle/>
          <a:p>
            <a:r>
              <a:rPr lang="en-US" b="1" dirty="0" smtClean="0">
                <a:solidFill>
                  <a:schemeClr val="accent3"/>
                </a:solidFill>
              </a:rPr>
              <a:t>@</a:t>
            </a:r>
            <a:r>
              <a:rPr lang="en-US" b="1" dirty="0" err="1" smtClean="0">
                <a:solidFill>
                  <a:schemeClr val="accent3"/>
                </a:solidFill>
              </a:rPr>
              <a:t>ManyToOne</a:t>
            </a:r>
            <a:r>
              <a:rPr lang="en-US" b="1" dirty="0" smtClean="0">
                <a:solidFill>
                  <a:schemeClr val="accent3"/>
                </a:solidFill>
              </a:rPr>
              <a:t>  </a:t>
            </a:r>
            <a:r>
              <a:rPr lang="en-US" b="1" dirty="0" smtClean="0">
                <a:solidFill>
                  <a:schemeClr val="accent3"/>
                </a:solidFill>
                <a:sym typeface="Wingdings" pitchFamily="2" charset="2"/>
              </a:rPr>
              <a:t> @</a:t>
            </a:r>
            <a:r>
              <a:rPr lang="en-US" b="1" dirty="0" err="1" smtClean="0">
                <a:solidFill>
                  <a:schemeClr val="accent3"/>
                </a:solidFill>
                <a:sym typeface="Wingdings" pitchFamily="2" charset="2"/>
              </a:rPr>
              <a:t>OneToMany</a:t>
            </a:r>
            <a:r>
              <a:rPr lang="en-US" b="1" dirty="0" smtClean="0">
                <a:solidFill>
                  <a:schemeClr val="accent3"/>
                </a:solidFill>
                <a:sym typeface="Wingdings" pitchFamily="2" charset="2"/>
              </a:rPr>
              <a:t> </a:t>
            </a:r>
            <a:r>
              <a:rPr lang="en-US" b="1" dirty="0" smtClean="0">
                <a:solidFill>
                  <a:schemeClr val="accent3"/>
                </a:solidFill>
              </a:rPr>
              <a:t> bidirectional Relationship</a:t>
            </a:r>
            <a:endParaRPr lang="en-US" b="1" dirty="0">
              <a:solidFill>
                <a:schemeClr val="accent3"/>
              </a:solidFill>
            </a:endParaRPr>
          </a:p>
        </p:txBody>
      </p:sp>
      <p:pic>
        <p:nvPicPr>
          <p:cNvPr id="51202" name="Picture 2" descr="http://4.bp.blogspot.com/-0doyMrDzdnU/UaT_TBQeFKI/AAAAAAAAG4k/Xt5oKTuGI7k/s320/ManyToOne.png"/>
          <p:cNvPicPr>
            <a:picLocks noChangeAspect="1" noChangeArrowheads="1"/>
          </p:cNvPicPr>
          <p:nvPr/>
        </p:nvPicPr>
        <p:blipFill>
          <a:blip r:embed="rId2"/>
          <a:srcRect/>
          <a:stretch>
            <a:fillRect/>
          </a:stretch>
        </p:blipFill>
        <p:spPr bwMode="auto">
          <a:xfrm>
            <a:off x="685800" y="1905000"/>
            <a:ext cx="3276600" cy="1505426"/>
          </a:xfrm>
          <a:prstGeom prst="rect">
            <a:avLst/>
          </a:prstGeom>
          <a:noFill/>
        </p:spPr>
      </p:pic>
      <p:pic>
        <p:nvPicPr>
          <p:cNvPr id="51204" name="Picture 4" descr="http://2.bp.blogspot.com/-sPxnEEQFGRI/UaT_sEbyDyI/AAAAAAAAG4s/UyGQFHveI_U/s320/ManyToOne_New.png"/>
          <p:cNvPicPr>
            <a:picLocks noChangeAspect="1" noChangeArrowheads="1"/>
          </p:cNvPicPr>
          <p:nvPr/>
        </p:nvPicPr>
        <p:blipFill>
          <a:blip r:embed="rId3"/>
          <a:srcRect/>
          <a:stretch>
            <a:fillRect/>
          </a:stretch>
        </p:blipFill>
        <p:spPr bwMode="auto">
          <a:xfrm>
            <a:off x="4572000" y="1828800"/>
            <a:ext cx="3581400" cy="1499191"/>
          </a:xfrm>
          <a:prstGeom prst="rect">
            <a:avLst/>
          </a:prstGeom>
          <a:noFill/>
        </p:spPr>
      </p:pic>
      <p:pic>
        <p:nvPicPr>
          <p:cNvPr id="53250" name="Picture 2"/>
          <p:cNvPicPr>
            <a:picLocks noChangeAspect="1" noChangeArrowheads="1"/>
          </p:cNvPicPr>
          <p:nvPr/>
        </p:nvPicPr>
        <p:blipFill>
          <a:blip r:embed="rId4"/>
          <a:srcRect l="9370" t="12500" r="8053" b="21875"/>
          <a:stretch>
            <a:fillRect/>
          </a:stretch>
        </p:blipFill>
        <p:spPr bwMode="auto">
          <a:xfrm>
            <a:off x="533400" y="3505200"/>
            <a:ext cx="8153400" cy="27286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17</a:t>
            </a:fld>
            <a:endParaRPr lang="fr-FR" dirty="0"/>
          </a:p>
        </p:txBody>
      </p:sp>
      <p:sp>
        <p:nvSpPr>
          <p:cNvPr id="5" name="TextBox 4"/>
          <p:cNvSpPr txBox="1"/>
          <p:nvPr/>
        </p:nvSpPr>
        <p:spPr>
          <a:xfrm>
            <a:off x="457200" y="609600"/>
            <a:ext cx="7924800" cy="461665"/>
          </a:xfrm>
          <a:prstGeom prst="rect">
            <a:avLst/>
          </a:prstGeom>
          <a:noFill/>
        </p:spPr>
        <p:txBody>
          <a:bodyPr wrap="square" rtlCol="0">
            <a:spAutoFit/>
          </a:bodyPr>
          <a:lstStyle/>
          <a:p>
            <a:r>
              <a:rPr lang="en-US" sz="2400" b="1" dirty="0" smtClean="0">
                <a:solidFill>
                  <a:schemeClr val="accent1"/>
                </a:solidFill>
              </a:rPr>
              <a:t>Entity : Relationship between entities : HAS-A</a:t>
            </a:r>
            <a:endParaRPr lang="en-US" sz="2400" b="1" dirty="0">
              <a:solidFill>
                <a:schemeClr val="accent1"/>
              </a:solidFill>
            </a:endParaRPr>
          </a:p>
        </p:txBody>
      </p:sp>
      <p:sp>
        <p:nvSpPr>
          <p:cNvPr id="6" name="Rectangle 5"/>
          <p:cNvSpPr/>
          <p:nvPr/>
        </p:nvSpPr>
        <p:spPr>
          <a:xfrm>
            <a:off x="533400" y="1295400"/>
            <a:ext cx="7848600" cy="369332"/>
          </a:xfrm>
          <a:prstGeom prst="rect">
            <a:avLst/>
          </a:prstGeom>
        </p:spPr>
        <p:txBody>
          <a:bodyPr wrap="square">
            <a:spAutoFit/>
          </a:bodyPr>
          <a:lstStyle/>
          <a:p>
            <a:r>
              <a:rPr lang="en-US" b="1" dirty="0" smtClean="0">
                <a:solidFill>
                  <a:schemeClr val="accent3"/>
                </a:solidFill>
              </a:rPr>
              <a:t>@</a:t>
            </a:r>
            <a:r>
              <a:rPr lang="en-US" b="1" dirty="0" err="1" smtClean="0">
                <a:solidFill>
                  <a:schemeClr val="accent3"/>
                </a:solidFill>
              </a:rPr>
              <a:t>OneToMany</a:t>
            </a:r>
            <a:r>
              <a:rPr lang="en-US" b="1" dirty="0" smtClean="0">
                <a:solidFill>
                  <a:schemeClr val="accent3"/>
                </a:solidFill>
              </a:rPr>
              <a:t> Unidirectional Relationship</a:t>
            </a:r>
            <a:endParaRPr lang="en-US" b="1" dirty="0">
              <a:solidFill>
                <a:schemeClr val="accent3"/>
              </a:solidFill>
            </a:endParaRPr>
          </a:p>
        </p:txBody>
      </p:sp>
      <p:pic>
        <p:nvPicPr>
          <p:cNvPr id="1026" name="Picture 2"/>
          <p:cNvPicPr>
            <a:picLocks noChangeAspect="1" noChangeArrowheads="1"/>
          </p:cNvPicPr>
          <p:nvPr/>
        </p:nvPicPr>
        <p:blipFill>
          <a:blip r:embed="rId2"/>
          <a:srcRect l="17570" t="42708" r="39092" b="39584"/>
          <a:stretch>
            <a:fillRect/>
          </a:stretch>
        </p:blipFill>
        <p:spPr bwMode="auto">
          <a:xfrm>
            <a:off x="4267200" y="1828800"/>
            <a:ext cx="3980329" cy="914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t="9375" r="27379" b="37500"/>
          <a:stretch>
            <a:fillRect/>
          </a:stretch>
        </p:blipFill>
        <p:spPr bwMode="auto">
          <a:xfrm>
            <a:off x="609599" y="2895600"/>
            <a:ext cx="7652657" cy="2819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l="18155" t="39583" r="50220" b="39584"/>
          <a:stretch>
            <a:fillRect/>
          </a:stretch>
        </p:blipFill>
        <p:spPr bwMode="auto">
          <a:xfrm>
            <a:off x="685800" y="1828800"/>
            <a:ext cx="2590800" cy="9595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18</a:t>
            </a:fld>
            <a:endParaRPr lang="fr-FR" dirty="0"/>
          </a:p>
        </p:txBody>
      </p:sp>
      <p:pic>
        <p:nvPicPr>
          <p:cNvPr id="54274" name="Picture 2" descr="I:\New folder\Study Material\Entity Association Annotations.jpg"/>
          <p:cNvPicPr>
            <a:picLocks noChangeAspect="1" noChangeArrowheads="1"/>
          </p:cNvPicPr>
          <p:nvPr/>
        </p:nvPicPr>
        <p:blipFill>
          <a:blip r:embed="rId2"/>
          <a:srcRect/>
          <a:stretch>
            <a:fillRect/>
          </a:stretch>
        </p:blipFill>
        <p:spPr bwMode="auto">
          <a:xfrm>
            <a:off x="457199" y="1295400"/>
            <a:ext cx="8305801" cy="4724400"/>
          </a:xfrm>
          <a:prstGeom prst="rect">
            <a:avLst/>
          </a:prstGeom>
          <a:noFill/>
        </p:spPr>
      </p:pic>
      <p:sp>
        <p:nvSpPr>
          <p:cNvPr id="6" name="Title 5"/>
          <p:cNvSpPr txBox="1">
            <a:spLocks noGrp="1"/>
          </p:cNvSpPr>
          <p:nvPr>
            <p:ph type="title"/>
          </p:nvPr>
        </p:nvSpPr>
        <p:spPr>
          <a:xfrm>
            <a:off x="533400" y="685800"/>
            <a:ext cx="8045374" cy="341612"/>
          </a:xfrm>
          <a:prstGeom prst="rect">
            <a:avLst/>
          </a:prstGeom>
          <a:noFill/>
        </p:spPr>
        <p:txBody>
          <a:bodyPr wrap="square" rtlCol="0">
            <a:spAutoFit/>
          </a:bodyPr>
          <a:lstStyle/>
          <a:p>
            <a:r>
              <a:rPr lang="en-US" sz="1800" b="1" dirty="0" smtClean="0">
                <a:solidFill>
                  <a:schemeClr val="accent1"/>
                </a:solidFill>
              </a:rPr>
              <a:t>Entity : Relationship between entities : HAS-A</a:t>
            </a:r>
            <a:endParaRPr lang="en-US" sz="1800" b="1" dirty="0">
              <a:solidFill>
                <a:schemeClr val="accent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045374" cy="533400"/>
          </a:xfrm>
        </p:spPr>
        <p:txBody>
          <a:bodyPr/>
          <a:lstStyle/>
          <a:p>
            <a:r>
              <a:rPr lang="en-US" sz="2000" b="1" dirty="0" smtClean="0">
                <a:solidFill>
                  <a:schemeClr val="accent1"/>
                </a:solidFill>
              </a:rPr>
              <a:t>Entity : Relationship between entities</a:t>
            </a:r>
            <a:br>
              <a:rPr lang="en-US" sz="2000" b="1" dirty="0" smtClean="0">
                <a:solidFill>
                  <a:schemeClr val="accent1"/>
                </a:solidFill>
              </a:rPr>
            </a:br>
            <a:endParaRPr lang="en-US" dirty="0"/>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19</a:t>
            </a:fld>
            <a:endParaRPr lang="fr-FR" dirty="0"/>
          </a:p>
        </p:txBody>
      </p:sp>
      <p:sp>
        <p:nvSpPr>
          <p:cNvPr id="5" name="Rectangle 4"/>
          <p:cNvSpPr/>
          <p:nvPr/>
        </p:nvSpPr>
        <p:spPr>
          <a:xfrm>
            <a:off x="533400" y="1219201"/>
            <a:ext cx="8077200" cy="3416320"/>
          </a:xfrm>
          <a:prstGeom prst="rect">
            <a:avLst/>
          </a:prstGeom>
        </p:spPr>
        <p:txBody>
          <a:bodyPr wrap="square">
            <a:spAutoFit/>
          </a:bodyPr>
          <a:lstStyle/>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u="sng" dirty="0" smtClean="0">
                <a:solidFill>
                  <a:schemeClr val="accent3"/>
                </a:solidFill>
              </a:rPr>
              <a:t>Inheritance (IS-A) between entities</a:t>
            </a:r>
          </a:p>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400" dirty="0" smtClean="0"/>
          </a:p>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smtClean="0"/>
              <a:t>	</a:t>
            </a:r>
            <a:r>
              <a:rPr lang="en-US" sz="1400" dirty="0" smtClean="0"/>
              <a:t> JPA support three types of inheritance strategies such as </a:t>
            </a:r>
          </a:p>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smtClean="0"/>
              <a:t>		SINGLE_TABLE, </a:t>
            </a:r>
          </a:p>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smtClean="0"/>
              <a:t>		JOINED_TABLE, </a:t>
            </a:r>
          </a:p>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smtClean="0"/>
              <a:t>		TABLE_PER_CONCRETE_CLASS.</a:t>
            </a:r>
          </a:p>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400" dirty="0" smtClean="0"/>
          </a:p>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b="1" dirty="0" smtClean="0"/>
              <a:t>Inheritance strategy decides how entity data should be stored in database tables.</a:t>
            </a:r>
          </a:p>
          <a:p>
            <a:endParaRPr lang="en-US" dirty="0" smtClean="0"/>
          </a:p>
          <a:p>
            <a:r>
              <a:rPr lang="en-US" sz="1400" dirty="0" smtClean="0"/>
              <a:t>Let us consider an example of Staff, </a:t>
            </a:r>
            <a:r>
              <a:rPr lang="en-US" sz="1400" dirty="0" err="1" smtClean="0"/>
              <a:t>TeachingStaff</a:t>
            </a:r>
            <a:r>
              <a:rPr lang="en-US" sz="1400" dirty="0" smtClean="0"/>
              <a:t>, </a:t>
            </a:r>
            <a:r>
              <a:rPr lang="en-US" sz="1400" dirty="0" err="1" smtClean="0"/>
              <a:t>NonTeachingStaff</a:t>
            </a:r>
            <a:r>
              <a:rPr lang="en-US" sz="1400" dirty="0" smtClean="0"/>
              <a:t> classes and their relationships as follows:</a:t>
            </a:r>
          </a:p>
          <a:p>
            <a:r>
              <a:rPr lang="en-US" dirty="0" smtClean="0"/>
              <a:t/>
            </a:r>
            <a:br>
              <a:rPr lang="en-US" dirty="0" smtClean="0"/>
            </a:br>
            <a:endParaRPr lang="en-US" altLang="en-US" sz="1600" dirty="0" smtClean="0"/>
          </a:p>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p>
          <a:p>
            <a:pPr marL="341313" indent="-341313">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p>
        </p:txBody>
      </p:sp>
      <p:pic>
        <p:nvPicPr>
          <p:cNvPr id="1026" name="Picture 2" descr="Inheritance Strategy"/>
          <p:cNvPicPr>
            <a:picLocks noChangeAspect="1" noChangeArrowheads="1"/>
          </p:cNvPicPr>
          <p:nvPr/>
        </p:nvPicPr>
        <p:blipFill>
          <a:blip r:embed="rId2"/>
          <a:srcRect/>
          <a:stretch>
            <a:fillRect/>
          </a:stretch>
        </p:blipFill>
        <p:spPr bwMode="auto">
          <a:xfrm>
            <a:off x="2590800" y="3581400"/>
            <a:ext cx="3124200" cy="1556714"/>
          </a:xfrm>
          <a:prstGeom prst="rect">
            <a:avLst/>
          </a:prstGeom>
          <a:noFill/>
        </p:spPr>
      </p:pic>
      <p:sp>
        <p:nvSpPr>
          <p:cNvPr id="7" name="Rectangle 6"/>
          <p:cNvSpPr/>
          <p:nvPr/>
        </p:nvSpPr>
        <p:spPr>
          <a:xfrm>
            <a:off x="685800" y="5105400"/>
            <a:ext cx="7848600" cy="523220"/>
          </a:xfrm>
          <a:prstGeom prst="rect">
            <a:avLst/>
          </a:prstGeom>
        </p:spPr>
        <p:txBody>
          <a:bodyPr wrap="square">
            <a:spAutoFit/>
          </a:bodyPr>
          <a:lstStyle/>
          <a:p>
            <a:r>
              <a:rPr lang="en-US" sz="1400" dirty="0" smtClean="0"/>
              <a:t>In the above shown diagram Staff is an entity and </a:t>
            </a:r>
            <a:r>
              <a:rPr lang="en-US" sz="1400" dirty="0" err="1" smtClean="0"/>
              <a:t>TeachingStaff</a:t>
            </a:r>
            <a:r>
              <a:rPr lang="en-US" sz="1400" dirty="0" smtClean="0"/>
              <a:t> and </a:t>
            </a:r>
            <a:r>
              <a:rPr lang="en-US" sz="1400" dirty="0" err="1" smtClean="0"/>
              <a:t>NonTeachingStaff</a:t>
            </a:r>
            <a:r>
              <a:rPr lang="en-US" sz="1400" dirty="0" smtClean="0"/>
              <a:t> are the sub entities of Staff. Here we will discuss the above example in all three strategies of inheritance</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2400" b="1" dirty="0" smtClean="0">
                <a:solidFill>
                  <a:srgbClr val="C00000"/>
                </a:solidFill>
              </a:rPr>
              <a:t>Topics to be covered</a:t>
            </a:r>
            <a:endParaRPr lang="en-GB" sz="2400" b="1" dirty="0">
              <a:solidFill>
                <a:srgbClr val="C00000"/>
              </a:solidFill>
            </a:endParaRPr>
          </a:p>
        </p:txBody>
      </p:sp>
      <p:sp>
        <p:nvSpPr>
          <p:cNvPr id="3" name="Slide Number Placeholder 2"/>
          <p:cNvSpPr>
            <a:spLocks noGrp="1"/>
          </p:cNvSpPr>
          <p:nvPr>
            <p:ph type="sldNum" sz="quarter" idx="12"/>
          </p:nvPr>
        </p:nvSpPr>
        <p:spPr/>
        <p:txBody>
          <a:bodyPr/>
          <a:lstStyle/>
          <a:p>
            <a:fld id="{A8CBE7A2-1C4D-4FA5-87F5-1DE29F508B93}" type="slidenum">
              <a:rPr lang="en-GB" smtClean="0">
                <a:solidFill>
                  <a:srgbClr val="494A4B"/>
                </a:solidFill>
              </a:rPr>
              <a:pPr/>
              <a:t>2</a:t>
            </a:fld>
            <a:endParaRPr lang="en-GB" dirty="0">
              <a:solidFill>
                <a:srgbClr val="494A4B"/>
              </a:solidFill>
            </a:endParaRPr>
          </a:p>
        </p:txBody>
      </p:sp>
      <p:sp>
        <p:nvSpPr>
          <p:cNvPr id="2" name="Content Placeholder 1"/>
          <p:cNvSpPr>
            <a:spLocks noGrp="1"/>
          </p:cNvSpPr>
          <p:nvPr>
            <p:ph sz="quarter" idx="13"/>
          </p:nvPr>
        </p:nvSpPr>
        <p:spPr>
          <a:xfrm>
            <a:off x="515938" y="1484313"/>
            <a:ext cx="8232526" cy="4681537"/>
          </a:xfrm>
        </p:spPr>
        <p:txBody>
          <a:bodyPr>
            <a:normAutofit/>
          </a:bodyPr>
          <a:lstStyle/>
          <a:p>
            <a:pPr>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ea typeface="Verdana" panose="020B0604030504040204" pitchFamily="34" charset="0"/>
                <a:cs typeface="Verdana" panose="020B0604030504040204" pitchFamily="34" charset="0"/>
              </a:rPr>
              <a:t>Introduction to java persistence</a:t>
            </a:r>
          </a:p>
          <a:p>
            <a:pPr>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ea typeface="Verdana" panose="020B0604030504040204" pitchFamily="34" charset="0"/>
                <a:cs typeface="Verdana" panose="020B0604030504040204" pitchFamily="34" charset="0"/>
              </a:rPr>
              <a:t>The Java Persistence </a:t>
            </a:r>
            <a:r>
              <a:rPr lang="en-US" altLang="en-US" sz="1800" dirty="0" smtClean="0">
                <a:ea typeface="Verdana" panose="020B0604030504040204" pitchFamily="34" charset="0"/>
                <a:cs typeface="Verdana" panose="020B0604030504040204" pitchFamily="34" charset="0"/>
              </a:rPr>
              <a:t>API</a:t>
            </a:r>
          </a:p>
          <a:p>
            <a:pPr lvl="1">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ea typeface="Verdana" panose="020B0604030504040204" pitchFamily="34" charset="0"/>
                <a:cs typeface="Verdana" panose="020B0604030504040204" pitchFamily="34" charset="0"/>
              </a:rPr>
              <a:t>Entities</a:t>
            </a:r>
          </a:p>
          <a:p>
            <a:pPr lvl="1">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ea typeface="Verdana" panose="020B0604030504040204" pitchFamily="34" charset="0"/>
                <a:cs typeface="Verdana" panose="020B0604030504040204" pitchFamily="34" charset="0"/>
              </a:rPr>
              <a:t>Entity Mappings (Relationships)</a:t>
            </a:r>
          </a:p>
          <a:p>
            <a:pPr lvl="5">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ea typeface="Verdana" panose="020B0604030504040204" pitchFamily="34" charset="0"/>
                <a:cs typeface="Verdana" panose="020B0604030504040204" pitchFamily="34" charset="0"/>
              </a:rPr>
              <a:t>HAS-A   Aggregation </a:t>
            </a:r>
          </a:p>
          <a:p>
            <a:pPr lvl="5">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ea typeface="Verdana" panose="020B0604030504040204" pitchFamily="34" charset="0"/>
                <a:cs typeface="Verdana" panose="020B0604030504040204" pitchFamily="34" charset="0"/>
              </a:rPr>
              <a:t>IS-A  Inheritance</a:t>
            </a:r>
          </a:p>
          <a:p>
            <a:pPr lvl="1">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ea typeface="Verdana" panose="020B0604030504040204" pitchFamily="34" charset="0"/>
                <a:cs typeface="Verdana" panose="020B0604030504040204" pitchFamily="34" charset="0"/>
              </a:rPr>
              <a:t>Entity Manager </a:t>
            </a:r>
            <a:r>
              <a:rPr lang="en-US" altLang="en-US" dirty="0">
                <a:ea typeface="Verdana" panose="020B0604030504040204" pitchFamily="34" charset="0"/>
                <a:cs typeface="Verdana" panose="020B0604030504040204" pitchFamily="34" charset="0"/>
              </a:rPr>
              <a:t> </a:t>
            </a:r>
            <a:r>
              <a:rPr lang="en-US" altLang="en-US" dirty="0" smtClean="0">
                <a:ea typeface="Verdana" panose="020B0604030504040204" pitchFamily="34" charset="0"/>
                <a:cs typeface="Verdana" panose="020B0604030504040204" pitchFamily="34" charset="0"/>
              </a:rPr>
              <a:t> </a:t>
            </a:r>
            <a:r>
              <a:rPr lang="en-US" altLang="en-US" dirty="0">
                <a:ea typeface="Verdana" panose="020B0604030504040204" pitchFamily="34" charset="0"/>
                <a:cs typeface="Verdana" panose="020B0604030504040204" pitchFamily="34" charset="0"/>
              </a:rPr>
              <a:t>the Persistent </a:t>
            </a:r>
            <a:r>
              <a:rPr lang="en-US" altLang="en-US" dirty="0" smtClean="0">
                <a:ea typeface="Verdana" panose="020B0604030504040204" pitchFamily="34" charset="0"/>
                <a:cs typeface="Verdana" panose="020B0604030504040204" pitchFamily="34" charset="0"/>
              </a:rPr>
              <a:t>Context &amp; Life cycle of Entity</a:t>
            </a:r>
          </a:p>
          <a:p>
            <a:pPr lvl="5">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ea typeface="Verdana" panose="020B0604030504040204" pitchFamily="34" charset="0"/>
                <a:cs typeface="Verdana" panose="020B0604030504040204" pitchFamily="34" charset="0"/>
              </a:rPr>
              <a:t>Types of </a:t>
            </a:r>
            <a:r>
              <a:rPr lang="en-US" altLang="en-US" dirty="0" err="1" smtClean="0">
                <a:ea typeface="Verdana" panose="020B0604030504040204" pitchFamily="34" charset="0"/>
                <a:cs typeface="Verdana" panose="020B0604030504040204" pitchFamily="34" charset="0"/>
              </a:rPr>
              <a:t>EntityManager</a:t>
            </a:r>
            <a:endParaRPr lang="en-US" altLang="en-US" dirty="0" smtClean="0">
              <a:ea typeface="Verdana" panose="020B0604030504040204" pitchFamily="34" charset="0"/>
              <a:cs typeface="Verdana" panose="020B0604030504040204" pitchFamily="34" charset="0"/>
            </a:endParaRPr>
          </a:p>
          <a:p>
            <a:pPr lvl="1">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ea typeface="Verdana" panose="020B0604030504040204" pitchFamily="34" charset="0"/>
                <a:cs typeface="Verdana" panose="020B0604030504040204" pitchFamily="34" charset="0"/>
              </a:rPr>
              <a:t>JPA </a:t>
            </a:r>
            <a:r>
              <a:rPr lang="en-US" altLang="en-US" dirty="0">
                <a:ea typeface="Verdana" panose="020B0604030504040204" pitchFamily="34" charset="0"/>
                <a:cs typeface="Verdana" panose="020B0604030504040204" pitchFamily="34" charset="0"/>
              </a:rPr>
              <a:t>Query Language</a:t>
            </a:r>
          </a:p>
          <a:p>
            <a:pPr lvl="0"/>
            <a:endParaRPr lang="en-GB" sz="1400" dirty="0" smtClean="0"/>
          </a:p>
          <a:p>
            <a:pPr lvl="0"/>
            <a:endParaRPr lang="en-GB" sz="1400" dirty="0"/>
          </a:p>
        </p:txBody>
      </p:sp>
      <p:sp>
        <p:nvSpPr>
          <p:cNvPr id="4" name="Footer Placeholder 3"/>
          <p:cNvSpPr>
            <a:spLocks noGrp="1"/>
          </p:cNvSpPr>
          <p:nvPr>
            <p:ph type="ftr" sz="quarter" idx="11"/>
          </p:nvPr>
        </p:nvSpPr>
        <p:spPr/>
        <p:txBody>
          <a:bodyPr/>
          <a:lstStyle/>
          <a:p>
            <a:r>
              <a:rPr lang="en-US" smtClean="0"/>
              <a:t>JPA:Java Persistence API                                      INTERNAL USE ONLY</a:t>
            </a:r>
            <a:endParaRPr lang="fr-FR" dirty="0"/>
          </a:p>
        </p:txBody>
      </p:sp>
    </p:spTree>
    <p:extLst>
      <p:ext uri="{BB962C8B-B14F-4D97-AF65-F5344CB8AC3E}">
        <p14:creationId xmlns:p14="http://schemas.microsoft.com/office/powerpoint/2010/main" xmlns="" val="25006275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solidFill>
                  <a:schemeClr val="accent1"/>
                </a:solidFill>
              </a:rPr>
              <a:t>Entity : Relationship between entities : Inheritance</a:t>
            </a:r>
            <a:endParaRPr lang="en-US" sz="1800" dirty="0"/>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20</a:t>
            </a:fld>
            <a:endParaRPr lang="fr-FR" dirty="0"/>
          </a:p>
        </p:txBody>
      </p:sp>
      <p:sp>
        <p:nvSpPr>
          <p:cNvPr id="5" name="TextBox 4"/>
          <p:cNvSpPr txBox="1"/>
          <p:nvPr/>
        </p:nvSpPr>
        <p:spPr>
          <a:xfrm>
            <a:off x="533400" y="1295401"/>
            <a:ext cx="2094356" cy="646331"/>
          </a:xfrm>
          <a:prstGeom prst="rect">
            <a:avLst/>
          </a:prstGeom>
          <a:noFill/>
        </p:spPr>
        <p:txBody>
          <a:bodyPr wrap="square" rtlCol="0">
            <a:spAutoFit/>
          </a:bodyPr>
          <a:lstStyle/>
          <a:p>
            <a:r>
              <a:rPr lang="en-US" u="sng" dirty="0" smtClean="0">
                <a:solidFill>
                  <a:schemeClr val="accent4"/>
                </a:solidFill>
              </a:rPr>
              <a:t>Single Table strategy</a:t>
            </a:r>
          </a:p>
          <a:p>
            <a:endParaRPr lang="en-US" dirty="0"/>
          </a:p>
        </p:txBody>
      </p:sp>
      <p:graphicFrame>
        <p:nvGraphicFramePr>
          <p:cNvPr id="6" name="Table 5"/>
          <p:cNvGraphicFramePr>
            <a:graphicFrameLocks noGrp="1"/>
          </p:cNvGraphicFramePr>
          <p:nvPr/>
        </p:nvGraphicFramePr>
        <p:xfrm>
          <a:off x="838200" y="3352800"/>
          <a:ext cx="6096000" cy="2956560"/>
        </p:xfrm>
        <a:graphic>
          <a:graphicData uri="http://schemas.openxmlformats.org/drawingml/2006/table">
            <a:tbl>
              <a:tblPr/>
              <a:tblGrid>
                <a:gridCol w="1016000"/>
                <a:gridCol w="1016000"/>
                <a:gridCol w="1016000"/>
                <a:gridCol w="1016000"/>
                <a:gridCol w="1016000"/>
                <a:gridCol w="1016000"/>
              </a:tblGrid>
              <a:tr h="350520">
                <a:tc>
                  <a:txBody>
                    <a:bodyPr/>
                    <a:lstStyle/>
                    <a:p>
                      <a:pPr algn="l" fontAlgn="t"/>
                      <a:r>
                        <a:rPr lang="en-US"/>
                        <a:t>Sid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t>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t>Sname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t>Areaexpertise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t>Qualification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t>Subjectexpertise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50520">
                <a:tc>
                  <a:txBody>
                    <a:bodyPr/>
                    <a:lstStyle/>
                    <a:p>
                      <a:pPr fontAlgn="t"/>
                      <a:r>
                        <a:rPr lang="en-US"/>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Gopal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endParaRPr lang="en-US"/>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MSC MED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Maths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13360">
                <a:tc>
                  <a:txBody>
                    <a:bodyPr/>
                    <a:lstStyle/>
                    <a:p>
                      <a:pPr fontAlgn="t"/>
                      <a:r>
                        <a:rPr lang="en-US"/>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Manisha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endParaRPr lang="en-US"/>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BSC BED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English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13360">
                <a:tc>
                  <a:txBody>
                    <a:bodyPr/>
                    <a:lstStyle/>
                    <a:p>
                      <a:pPr fontAlgn="t"/>
                      <a:r>
                        <a:rPr lang="en-US"/>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Satish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Accounts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endParaRPr lang="en-US"/>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endParaRPr lang="en-US"/>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0520">
                <a:tc>
                  <a:txBody>
                    <a:bodyPr/>
                    <a:lstStyle/>
                    <a:p>
                      <a:pPr fontAlgn="t"/>
                      <a:r>
                        <a:rPr lang="en-US"/>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Krishna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t>Office Admin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endParaRPr lang="en-US"/>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endParaRPr lang="en-US"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pic>
        <p:nvPicPr>
          <p:cNvPr id="7" name="Picture 2" descr="Inheritance Strategy"/>
          <p:cNvPicPr>
            <a:picLocks noChangeAspect="1" noChangeArrowheads="1"/>
          </p:cNvPicPr>
          <p:nvPr/>
        </p:nvPicPr>
        <p:blipFill>
          <a:blip r:embed="rId2"/>
          <a:srcRect/>
          <a:stretch>
            <a:fillRect/>
          </a:stretch>
        </p:blipFill>
        <p:spPr bwMode="auto">
          <a:xfrm>
            <a:off x="5029200" y="1371600"/>
            <a:ext cx="3124200" cy="1556714"/>
          </a:xfrm>
          <a:prstGeom prst="rect">
            <a:avLst/>
          </a:prstGeom>
          <a:noFill/>
        </p:spPr>
      </p:pic>
      <p:sp>
        <p:nvSpPr>
          <p:cNvPr id="10" name="TextBox 9"/>
          <p:cNvSpPr txBox="1"/>
          <p:nvPr/>
        </p:nvSpPr>
        <p:spPr>
          <a:xfrm>
            <a:off x="533400" y="1828800"/>
            <a:ext cx="4419600" cy="738664"/>
          </a:xfrm>
          <a:prstGeom prst="rect">
            <a:avLst/>
          </a:prstGeom>
          <a:noFill/>
        </p:spPr>
        <p:txBody>
          <a:bodyPr wrap="square" rtlCol="0">
            <a:spAutoFit/>
          </a:bodyPr>
          <a:lstStyle/>
          <a:p>
            <a:r>
              <a:rPr lang="en-US" sz="1400" dirty="0" smtClean="0"/>
              <a:t>Name of Discriminator Column : Type</a:t>
            </a:r>
          </a:p>
          <a:p>
            <a:r>
              <a:rPr lang="en-US" sz="1400" dirty="0" smtClean="0"/>
              <a:t>Value of Discriminator Column : TS and NS for teaching 	staff and non-teaching staff respectively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solidFill>
                  <a:schemeClr val="accent1"/>
                </a:solidFill>
              </a:rPr>
              <a:t>Entity : Relationship between entities : Inheritance</a:t>
            </a:r>
            <a:endParaRPr lang="en-US" sz="1800" dirty="0"/>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21</a:t>
            </a:fld>
            <a:endParaRPr lang="fr-FR" dirty="0"/>
          </a:p>
        </p:txBody>
      </p:sp>
      <p:sp>
        <p:nvSpPr>
          <p:cNvPr id="5" name="TextBox 4"/>
          <p:cNvSpPr txBox="1"/>
          <p:nvPr/>
        </p:nvSpPr>
        <p:spPr>
          <a:xfrm>
            <a:off x="533400" y="1295401"/>
            <a:ext cx="2094356" cy="646331"/>
          </a:xfrm>
          <a:prstGeom prst="rect">
            <a:avLst/>
          </a:prstGeom>
          <a:noFill/>
        </p:spPr>
        <p:txBody>
          <a:bodyPr wrap="square" rtlCol="0">
            <a:spAutoFit/>
          </a:bodyPr>
          <a:lstStyle/>
          <a:p>
            <a:r>
              <a:rPr lang="en-US" u="sng" dirty="0" smtClean="0">
                <a:solidFill>
                  <a:schemeClr val="accent4"/>
                </a:solidFill>
              </a:rPr>
              <a:t>Single Table strategy</a:t>
            </a:r>
          </a:p>
          <a:p>
            <a:endParaRPr lang="en-US" dirty="0"/>
          </a:p>
        </p:txBody>
      </p:sp>
      <p:pic>
        <p:nvPicPr>
          <p:cNvPr id="53250" name="Picture 2"/>
          <p:cNvPicPr>
            <a:picLocks noChangeAspect="1" noChangeArrowheads="1"/>
          </p:cNvPicPr>
          <p:nvPr/>
        </p:nvPicPr>
        <p:blipFill>
          <a:blip r:embed="rId2"/>
          <a:srcRect l="1171" t="9375" r="2196" b="10417"/>
          <a:stretch>
            <a:fillRect/>
          </a:stretch>
        </p:blipFill>
        <p:spPr bwMode="auto">
          <a:xfrm>
            <a:off x="609599" y="1752600"/>
            <a:ext cx="7681851"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solidFill>
                  <a:schemeClr val="accent1"/>
                </a:solidFill>
              </a:rPr>
              <a:t>Entity : Relationship between entities : Inheritance</a:t>
            </a:r>
            <a:endParaRPr lang="en-US" sz="1800" dirty="0"/>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22</a:t>
            </a:fld>
            <a:endParaRPr lang="fr-FR" dirty="0"/>
          </a:p>
        </p:txBody>
      </p:sp>
      <p:sp>
        <p:nvSpPr>
          <p:cNvPr id="5" name="TextBox 4"/>
          <p:cNvSpPr txBox="1"/>
          <p:nvPr/>
        </p:nvSpPr>
        <p:spPr>
          <a:xfrm>
            <a:off x="533400" y="1295401"/>
            <a:ext cx="3657600" cy="646331"/>
          </a:xfrm>
          <a:prstGeom prst="rect">
            <a:avLst/>
          </a:prstGeom>
          <a:noFill/>
        </p:spPr>
        <p:txBody>
          <a:bodyPr wrap="square" rtlCol="0">
            <a:spAutoFit/>
          </a:bodyPr>
          <a:lstStyle/>
          <a:p>
            <a:r>
              <a:rPr lang="en-US" u="sng" dirty="0" smtClean="0">
                <a:solidFill>
                  <a:schemeClr val="accent4"/>
                </a:solidFill>
              </a:rPr>
              <a:t>JOINED STRATEGY </a:t>
            </a:r>
          </a:p>
          <a:p>
            <a:r>
              <a:rPr lang="en-US" dirty="0" smtClean="0">
                <a:solidFill>
                  <a:schemeClr val="accent4"/>
                </a:solidFill>
              </a:rPr>
              <a:t>Based on primary-Foreign key</a:t>
            </a:r>
            <a:endParaRPr lang="en-US" dirty="0"/>
          </a:p>
        </p:txBody>
      </p:sp>
      <p:pic>
        <p:nvPicPr>
          <p:cNvPr id="7" name="Picture 2" descr="Inheritance Strategy"/>
          <p:cNvPicPr>
            <a:picLocks noChangeAspect="1" noChangeArrowheads="1"/>
          </p:cNvPicPr>
          <p:nvPr/>
        </p:nvPicPr>
        <p:blipFill>
          <a:blip r:embed="rId2"/>
          <a:srcRect/>
          <a:stretch>
            <a:fillRect/>
          </a:stretch>
        </p:blipFill>
        <p:spPr bwMode="auto">
          <a:xfrm>
            <a:off x="5029200" y="1371600"/>
            <a:ext cx="3124200" cy="1556714"/>
          </a:xfrm>
          <a:prstGeom prst="rect">
            <a:avLst/>
          </a:prstGeom>
          <a:noFill/>
        </p:spPr>
      </p:pic>
      <p:pic>
        <p:nvPicPr>
          <p:cNvPr id="54274" name="Picture 2"/>
          <p:cNvPicPr>
            <a:picLocks noChangeAspect="1" noChangeArrowheads="1"/>
          </p:cNvPicPr>
          <p:nvPr/>
        </p:nvPicPr>
        <p:blipFill>
          <a:blip r:embed="rId3"/>
          <a:srcRect t="20833" r="73060" b="58333"/>
          <a:stretch>
            <a:fillRect/>
          </a:stretch>
        </p:blipFill>
        <p:spPr bwMode="auto">
          <a:xfrm>
            <a:off x="152400" y="3810000"/>
            <a:ext cx="3505200" cy="1524000"/>
          </a:xfrm>
          <a:prstGeom prst="rect">
            <a:avLst/>
          </a:prstGeom>
          <a:noFill/>
          <a:ln w="9525">
            <a:noFill/>
            <a:miter lim="800000"/>
            <a:headEnd/>
            <a:tailEnd/>
          </a:ln>
          <a:effectLst/>
        </p:spPr>
      </p:pic>
      <p:pic>
        <p:nvPicPr>
          <p:cNvPr id="54275" name="Picture 3"/>
          <p:cNvPicPr>
            <a:picLocks noChangeAspect="1" noChangeArrowheads="1"/>
          </p:cNvPicPr>
          <p:nvPr/>
        </p:nvPicPr>
        <p:blipFill>
          <a:blip r:embed="rId3"/>
          <a:srcRect t="46875" r="62518" b="14583"/>
          <a:stretch>
            <a:fillRect/>
          </a:stretch>
        </p:blipFill>
        <p:spPr bwMode="auto">
          <a:xfrm>
            <a:off x="3962400" y="3276600"/>
            <a:ext cx="48768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solidFill>
                  <a:schemeClr val="accent1"/>
                </a:solidFill>
              </a:rPr>
              <a:t>Entity : Relationship between entities : Inheritance</a:t>
            </a:r>
            <a:endParaRPr lang="en-US" sz="1800" dirty="0"/>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23</a:t>
            </a:fld>
            <a:endParaRPr lang="fr-FR" dirty="0"/>
          </a:p>
        </p:txBody>
      </p:sp>
      <p:sp>
        <p:nvSpPr>
          <p:cNvPr id="5" name="TextBox 4"/>
          <p:cNvSpPr txBox="1"/>
          <p:nvPr/>
        </p:nvSpPr>
        <p:spPr>
          <a:xfrm>
            <a:off x="533400" y="1295401"/>
            <a:ext cx="2094356" cy="646331"/>
          </a:xfrm>
          <a:prstGeom prst="rect">
            <a:avLst/>
          </a:prstGeom>
          <a:noFill/>
        </p:spPr>
        <p:txBody>
          <a:bodyPr wrap="square" rtlCol="0">
            <a:spAutoFit/>
          </a:bodyPr>
          <a:lstStyle/>
          <a:p>
            <a:r>
              <a:rPr lang="en-US" u="sng" dirty="0" smtClean="0">
                <a:solidFill>
                  <a:schemeClr val="accent4"/>
                </a:solidFill>
              </a:rPr>
              <a:t>JOINED STRATEGY </a:t>
            </a:r>
          </a:p>
          <a:p>
            <a:endParaRPr lang="en-US" dirty="0"/>
          </a:p>
        </p:txBody>
      </p:sp>
      <p:pic>
        <p:nvPicPr>
          <p:cNvPr id="55298" name="Picture 2"/>
          <p:cNvPicPr>
            <a:picLocks noChangeAspect="1" noChangeArrowheads="1"/>
          </p:cNvPicPr>
          <p:nvPr/>
        </p:nvPicPr>
        <p:blipFill>
          <a:blip r:embed="rId2"/>
          <a:srcRect t="9375" r="11567" b="54167"/>
          <a:stretch>
            <a:fillRect/>
          </a:stretch>
        </p:blipFill>
        <p:spPr bwMode="auto">
          <a:xfrm>
            <a:off x="609600" y="2133600"/>
            <a:ext cx="7848600" cy="20654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solidFill>
                  <a:schemeClr val="accent1"/>
                </a:solidFill>
              </a:rPr>
              <a:t>Entity : Relationship between entities : Inheritance</a:t>
            </a:r>
            <a:endParaRPr lang="en-US" sz="1800" dirty="0"/>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24</a:t>
            </a:fld>
            <a:endParaRPr lang="fr-FR" dirty="0"/>
          </a:p>
        </p:txBody>
      </p:sp>
      <p:sp>
        <p:nvSpPr>
          <p:cNvPr id="5" name="TextBox 4"/>
          <p:cNvSpPr txBox="1"/>
          <p:nvPr/>
        </p:nvSpPr>
        <p:spPr>
          <a:xfrm>
            <a:off x="533400" y="1295401"/>
            <a:ext cx="3657600" cy="369332"/>
          </a:xfrm>
          <a:prstGeom prst="rect">
            <a:avLst/>
          </a:prstGeom>
          <a:noFill/>
        </p:spPr>
        <p:txBody>
          <a:bodyPr wrap="square" rtlCol="0">
            <a:spAutoFit/>
          </a:bodyPr>
          <a:lstStyle/>
          <a:p>
            <a:r>
              <a:rPr lang="en-US" u="sng" dirty="0" smtClean="0">
                <a:solidFill>
                  <a:schemeClr val="accent4"/>
                </a:solidFill>
              </a:rPr>
              <a:t>TABLE PER CLASS Strategy</a:t>
            </a:r>
          </a:p>
        </p:txBody>
      </p:sp>
      <p:pic>
        <p:nvPicPr>
          <p:cNvPr id="7" name="Picture 2" descr="Inheritance Strategy"/>
          <p:cNvPicPr>
            <a:picLocks noChangeAspect="1" noChangeArrowheads="1"/>
          </p:cNvPicPr>
          <p:nvPr/>
        </p:nvPicPr>
        <p:blipFill>
          <a:blip r:embed="rId2"/>
          <a:srcRect/>
          <a:stretch>
            <a:fillRect/>
          </a:stretch>
        </p:blipFill>
        <p:spPr bwMode="auto">
          <a:xfrm>
            <a:off x="5029200" y="1371600"/>
            <a:ext cx="3124200" cy="1556714"/>
          </a:xfrm>
          <a:prstGeom prst="rect">
            <a:avLst/>
          </a:prstGeom>
          <a:noFill/>
        </p:spPr>
      </p:pic>
      <p:pic>
        <p:nvPicPr>
          <p:cNvPr id="56322" name="Picture 2"/>
          <p:cNvPicPr>
            <a:picLocks noChangeAspect="1" noChangeArrowheads="1"/>
          </p:cNvPicPr>
          <p:nvPr/>
        </p:nvPicPr>
        <p:blipFill>
          <a:blip r:embed="rId3"/>
          <a:srcRect t="48958" r="53734" b="10417"/>
          <a:stretch>
            <a:fillRect/>
          </a:stretch>
        </p:blipFill>
        <p:spPr bwMode="auto">
          <a:xfrm>
            <a:off x="1447800" y="3352800"/>
            <a:ext cx="60198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solidFill>
                  <a:schemeClr val="accent1"/>
                </a:solidFill>
              </a:rPr>
              <a:t>Entity : Relationship between entities : Inheritance</a:t>
            </a:r>
            <a:endParaRPr lang="en-US" sz="1800" dirty="0"/>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25</a:t>
            </a:fld>
            <a:endParaRPr lang="fr-FR" dirty="0"/>
          </a:p>
        </p:txBody>
      </p:sp>
      <p:sp>
        <p:nvSpPr>
          <p:cNvPr id="5" name="TextBox 4"/>
          <p:cNvSpPr txBox="1"/>
          <p:nvPr/>
        </p:nvSpPr>
        <p:spPr>
          <a:xfrm>
            <a:off x="533400" y="1295401"/>
            <a:ext cx="3657600" cy="369332"/>
          </a:xfrm>
          <a:prstGeom prst="rect">
            <a:avLst/>
          </a:prstGeom>
          <a:noFill/>
        </p:spPr>
        <p:txBody>
          <a:bodyPr wrap="square" rtlCol="0">
            <a:spAutoFit/>
          </a:bodyPr>
          <a:lstStyle/>
          <a:p>
            <a:r>
              <a:rPr lang="en-US" u="sng" dirty="0" smtClean="0">
                <a:solidFill>
                  <a:schemeClr val="accent4"/>
                </a:solidFill>
              </a:rPr>
              <a:t>TABLE PER CLASS Strategy</a:t>
            </a:r>
          </a:p>
        </p:txBody>
      </p:sp>
      <p:pic>
        <p:nvPicPr>
          <p:cNvPr id="57346" name="Picture 2"/>
          <p:cNvPicPr>
            <a:picLocks noChangeAspect="1" noChangeArrowheads="1"/>
          </p:cNvPicPr>
          <p:nvPr/>
        </p:nvPicPr>
        <p:blipFill>
          <a:blip r:embed="rId2"/>
          <a:srcRect l="1757" t="9375" r="14495" b="56250"/>
          <a:stretch>
            <a:fillRect/>
          </a:stretch>
        </p:blipFill>
        <p:spPr bwMode="auto">
          <a:xfrm>
            <a:off x="685800" y="2438400"/>
            <a:ext cx="7696200" cy="17760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26</a:t>
            </a:fld>
            <a:endParaRPr lang="fr-FR" dirty="0"/>
          </a:p>
        </p:txBody>
      </p:sp>
      <p:sp>
        <p:nvSpPr>
          <p:cNvPr id="5" name="Rectangle 4"/>
          <p:cNvSpPr/>
          <p:nvPr/>
        </p:nvSpPr>
        <p:spPr>
          <a:xfrm>
            <a:off x="457200" y="1371600"/>
            <a:ext cx="7467600" cy="2500685"/>
          </a:xfrm>
          <a:prstGeom prst="rect">
            <a:avLst/>
          </a:prstGeom>
        </p:spPr>
        <p:txBody>
          <a:bodyPr wrap="square">
            <a:spAutoFit/>
          </a:bodyPr>
          <a:lstStyle/>
          <a:p>
            <a:pPr marL="341313" indent="-341313">
              <a:buClr>
                <a:srgbClr val="FFFF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err="1" smtClean="0"/>
              <a:t>EntityManager</a:t>
            </a:r>
            <a:r>
              <a:rPr lang="en-US" altLang="en-US" sz="1400" dirty="0" smtClean="0"/>
              <a:t> </a:t>
            </a:r>
            <a:r>
              <a:rPr lang="en-US" altLang="en-US" sz="1400" dirty="0" err="1" smtClean="0"/>
              <a:t>manges</a:t>
            </a:r>
            <a:r>
              <a:rPr lang="en-US" altLang="en-US" sz="1400" dirty="0" smtClean="0"/>
              <a:t> entities. The entity manager is represented by </a:t>
            </a:r>
            <a:r>
              <a:rPr lang="en-US" altLang="en-US" sz="1400" b="1" dirty="0" err="1" smtClean="0"/>
              <a:t>javax</a:t>
            </a:r>
            <a:r>
              <a:rPr lang="en-US" altLang="en-US" sz="1400" b="1" dirty="0" smtClean="0"/>
              <a:t>. persistence. Entity Manager</a:t>
            </a:r>
            <a:r>
              <a:rPr lang="en-US" altLang="en-US" sz="1400" dirty="0" smtClean="0"/>
              <a:t> instances Each </a:t>
            </a:r>
            <a:r>
              <a:rPr lang="en-US" altLang="en-US" sz="1400" dirty="0" err="1" smtClean="0"/>
              <a:t>EntityManager</a:t>
            </a:r>
            <a:r>
              <a:rPr lang="en-US" altLang="en-US" sz="1400" dirty="0" smtClean="0"/>
              <a:t> instance is associated with a </a:t>
            </a:r>
            <a:r>
              <a:rPr lang="en-US" altLang="en-US" sz="1400" b="1" dirty="0" smtClean="0"/>
              <a:t>persistence context</a:t>
            </a:r>
          </a:p>
          <a:p>
            <a:pPr marL="341313" indent="-341313">
              <a:spcBef>
                <a:spcPts val="250"/>
              </a:spcBef>
              <a:buClr>
                <a:srgbClr val="FFFF00"/>
              </a:buClr>
              <a:buFont typeface="Tahoma" pitchFamily="32"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400" b="1" dirty="0" smtClean="0"/>
          </a:p>
          <a:p>
            <a:pPr marL="341313" indent="-341313">
              <a:buClr>
                <a:srgbClr val="FFFF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smtClean="0"/>
              <a:t>A persistence context defines the scope under which particular entity instances are created, persisted, and removed A persistence context is a set of managed entity instances that exist in a particular data store </a:t>
            </a:r>
            <a:r>
              <a:rPr lang="en-AU" altLang="en-US" sz="1400" dirty="0" smtClean="0"/>
              <a:t>Entities keyed by their persistent identity Only </a:t>
            </a:r>
            <a:r>
              <a:rPr lang="en-AU" altLang="en-US" sz="1400" b="1" dirty="0" smtClean="0"/>
              <a:t>one</a:t>
            </a:r>
            <a:r>
              <a:rPr lang="en-AU" altLang="en-US" sz="1400" dirty="0" smtClean="0"/>
              <a:t> entity with a given persistent identity may exist in the persistence context Entities are added to the persistence context, but are not individually removable (“detached”) Controlled and managed by </a:t>
            </a:r>
            <a:r>
              <a:rPr lang="en-AU" altLang="en-US" sz="1400" b="1" dirty="0" err="1" smtClean="0"/>
              <a:t>EntityManager</a:t>
            </a:r>
            <a:r>
              <a:rPr lang="en-AU" altLang="en-US" sz="1400" b="1" dirty="0" smtClean="0"/>
              <a:t> </a:t>
            </a:r>
            <a:r>
              <a:rPr lang="en-AU" altLang="en-US" sz="1400" dirty="0" smtClean="0"/>
              <a:t>Contents of persistence context change as a result of operations on </a:t>
            </a:r>
            <a:r>
              <a:rPr lang="en-AU" altLang="en-US" sz="1400" dirty="0" err="1" smtClean="0"/>
              <a:t>EntityManager</a:t>
            </a:r>
            <a:r>
              <a:rPr lang="en-AU" altLang="en-US" sz="1400" dirty="0" smtClean="0"/>
              <a:t> API</a:t>
            </a:r>
          </a:p>
          <a:p>
            <a:pPr marL="341313" indent="-341313">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400" dirty="0" smtClean="0"/>
          </a:p>
        </p:txBody>
      </p:sp>
      <p:sp>
        <p:nvSpPr>
          <p:cNvPr id="8" name="TextBox 7"/>
          <p:cNvSpPr txBox="1"/>
          <p:nvPr/>
        </p:nvSpPr>
        <p:spPr>
          <a:xfrm>
            <a:off x="457200" y="685800"/>
            <a:ext cx="7924800" cy="461665"/>
          </a:xfrm>
          <a:prstGeom prst="rect">
            <a:avLst/>
          </a:prstGeom>
          <a:noFill/>
        </p:spPr>
        <p:txBody>
          <a:bodyPr wrap="square" rtlCol="0">
            <a:spAutoFit/>
          </a:bodyPr>
          <a:lstStyle/>
          <a:p>
            <a:r>
              <a:rPr lang="en-US" sz="2400" b="1" dirty="0" smtClean="0">
                <a:solidFill>
                  <a:schemeClr val="accent1"/>
                </a:solidFill>
              </a:rPr>
              <a:t>Entity Manager &amp; Persistence Context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JPA:Java</a:t>
            </a:r>
            <a:r>
              <a:rPr lang="en-US" dirty="0" smtClean="0"/>
              <a:t>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27</a:t>
            </a:fld>
            <a:endParaRPr lang="fr-FR" dirty="0"/>
          </a:p>
        </p:txBody>
      </p:sp>
      <p:sp>
        <p:nvSpPr>
          <p:cNvPr id="6" name="Rectangle 5"/>
          <p:cNvSpPr/>
          <p:nvPr/>
        </p:nvSpPr>
        <p:spPr>
          <a:xfrm>
            <a:off x="3733800" y="2743200"/>
            <a:ext cx="17526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TextBox 7"/>
          <p:cNvSpPr txBox="1"/>
          <p:nvPr/>
        </p:nvSpPr>
        <p:spPr>
          <a:xfrm>
            <a:off x="7543800" y="3886200"/>
            <a:ext cx="1371600" cy="246221"/>
          </a:xfrm>
          <a:prstGeom prst="rect">
            <a:avLst/>
          </a:prstGeom>
          <a:noFill/>
        </p:spPr>
        <p:txBody>
          <a:bodyPr wrap="square" rtlCol="0">
            <a:spAutoFit/>
          </a:bodyPr>
          <a:lstStyle/>
          <a:p>
            <a:r>
              <a:rPr lang="en-US" sz="1000" b="1" dirty="0" smtClean="0"/>
              <a:t>Persistent Context</a:t>
            </a:r>
            <a:endParaRPr lang="en-US" sz="1000" b="1" dirty="0"/>
          </a:p>
        </p:txBody>
      </p:sp>
      <p:sp>
        <p:nvSpPr>
          <p:cNvPr id="10" name="TextBox 9"/>
          <p:cNvSpPr txBox="1"/>
          <p:nvPr/>
        </p:nvSpPr>
        <p:spPr>
          <a:xfrm>
            <a:off x="457200" y="685801"/>
            <a:ext cx="7924800" cy="461665"/>
          </a:xfrm>
          <a:prstGeom prst="rect">
            <a:avLst/>
          </a:prstGeom>
          <a:noFill/>
        </p:spPr>
        <p:txBody>
          <a:bodyPr wrap="square" rtlCol="0">
            <a:spAutoFit/>
          </a:bodyPr>
          <a:lstStyle/>
          <a:p>
            <a:r>
              <a:rPr lang="en-US" sz="2400" b="1" dirty="0" smtClean="0">
                <a:solidFill>
                  <a:schemeClr val="accent1"/>
                </a:solidFill>
              </a:rPr>
              <a:t>Entity Manager &amp; Persistence Context  &amp; Entity Life cycle</a:t>
            </a:r>
          </a:p>
        </p:txBody>
      </p:sp>
      <p:pic>
        <p:nvPicPr>
          <p:cNvPr id="10242" name="Picture 2" descr="jpa-lifecycle"/>
          <p:cNvPicPr>
            <a:picLocks noChangeAspect="1" noChangeArrowheads="1"/>
          </p:cNvPicPr>
          <p:nvPr/>
        </p:nvPicPr>
        <p:blipFill>
          <a:blip r:embed="rId2"/>
          <a:srcRect/>
          <a:stretch>
            <a:fillRect/>
          </a:stretch>
        </p:blipFill>
        <p:spPr bwMode="auto">
          <a:xfrm>
            <a:off x="533400" y="1524000"/>
            <a:ext cx="7086600" cy="4642944"/>
          </a:xfrm>
          <a:prstGeom prst="rect">
            <a:avLst/>
          </a:prstGeom>
          <a:noFill/>
        </p:spPr>
      </p:pic>
      <p:sp>
        <p:nvSpPr>
          <p:cNvPr id="7" name="Rectangle 6"/>
          <p:cNvSpPr/>
          <p:nvPr/>
        </p:nvSpPr>
        <p:spPr>
          <a:xfrm rot="16200000">
            <a:off x="5753100" y="1028700"/>
            <a:ext cx="533400" cy="5029200"/>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Rectangle 12"/>
          <p:cNvSpPr/>
          <p:nvPr/>
        </p:nvSpPr>
        <p:spPr>
          <a:xfrm>
            <a:off x="6096000" y="5791200"/>
            <a:ext cx="1524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4" name="Rectangle 13"/>
          <p:cNvSpPr/>
          <p:nvPr/>
        </p:nvSpPr>
        <p:spPr>
          <a:xfrm>
            <a:off x="457200" y="5715000"/>
            <a:ext cx="1447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JPA:Java</a:t>
            </a:r>
            <a:r>
              <a:rPr lang="en-US" dirty="0" smtClean="0"/>
              <a:t>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28</a:t>
            </a:fld>
            <a:endParaRPr lang="fr-FR" dirty="0"/>
          </a:p>
        </p:txBody>
      </p:sp>
      <p:sp>
        <p:nvSpPr>
          <p:cNvPr id="6" name="Rectangle 5"/>
          <p:cNvSpPr/>
          <p:nvPr/>
        </p:nvSpPr>
        <p:spPr>
          <a:xfrm>
            <a:off x="3733800" y="2743200"/>
            <a:ext cx="17526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TextBox 9"/>
          <p:cNvSpPr txBox="1"/>
          <p:nvPr/>
        </p:nvSpPr>
        <p:spPr>
          <a:xfrm>
            <a:off x="457200" y="685801"/>
            <a:ext cx="7924800" cy="461665"/>
          </a:xfrm>
          <a:prstGeom prst="rect">
            <a:avLst/>
          </a:prstGeom>
          <a:noFill/>
        </p:spPr>
        <p:txBody>
          <a:bodyPr wrap="square" rtlCol="0">
            <a:spAutoFit/>
          </a:bodyPr>
          <a:lstStyle/>
          <a:p>
            <a:r>
              <a:rPr lang="en-US" sz="2400" b="1" dirty="0" smtClean="0">
                <a:solidFill>
                  <a:schemeClr val="accent1"/>
                </a:solidFill>
              </a:rPr>
              <a:t>Entity Manager &amp; Persistence Context  &amp; Entity Life cycle</a:t>
            </a:r>
          </a:p>
        </p:txBody>
      </p:sp>
      <p:sp>
        <p:nvSpPr>
          <p:cNvPr id="11" name="Rectangle 10"/>
          <p:cNvSpPr/>
          <p:nvPr/>
        </p:nvSpPr>
        <p:spPr>
          <a:xfrm>
            <a:off x="762000" y="1600200"/>
            <a:ext cx="7696200" cy="2031325"/>
          </a:xfrm>
          <a:prstGeom prst="rect">
            <a:avLst/>
          </a:prstGeom>
        </p:spPr>
        <p:txBody>
          <a:bodyPr wrap="square">
            <a:spAutoFit/>
          </a:bodyPr>
          <a:lstStyle/>
          <a:p>
            <a:r>
              <a:rPr lang="en-US" b="1" dirty="0" smtClean="0"/>
              <a:t>Transient State :</a:t>
            </a:r>
          </a:p>
          <a:p>
            <a:r>
              <a:rPr lang="en-US" b="1" dirty="0" smtClean="0"/>
              <a:t>A newly created object </a:t>
            </a:r>
            <a:r>
              <a:rPr lang="en-US" dirty="0" smtClean="0"/>
              <a:t>and object identifier should not be there in database.</a:t>
            </a:r>
          </a:p>
          <a:p>
            <a:r>
              <a:rPr lang="en-US" dirty="0" smtClean="0"/>
              <a:t>Objects instantiated using the new operator are not immediately persistent. Their state is “Transient”. Which means they are not associated with any database table row, and so their state is lost as soon as they are  reference removed. Transient state instances state is lost and garbage-collected as soon as they are no longer referenced.</a:t>
            </a:r>
            <a:endParaRPr lang="en-US" dirty="0"/>
          </a:p>
        </p:txBody>
      </p:sp>
      <p:sp>
        <p:nvSpPr>
          <p:cNvPr id="12" name="Rectangle 11"/>
          <p:cNvSpPr/>
          <p:nvPr/>
        </p:nvSpPr>
        <p:spPr>
          <a:xfrm>
            <a:off x="762000" y="3962400"/>
            <a:ext cx="7391400" cy="1754326"/>
          </a:xfrm>
          <a:prstGeom prst="rect">
            <a:avLst/>
          </a:prstGeom>
        </p:spPr>
        <p:txBody>
          <a:bodyPr wrap="square">
            <a:spAutoFit/>
          </a:bodyPr>
          <a:lstStyle/>
          <a:p>
            <a:r>
              <a:rPr lang="en-US" b="1" dirty="0" smtClean="0"/>
              <a:t>Persistent </a:t>
            </a:r>
            <a:r>
              <a:rPr lang="en-US" b="1" dirty="0" smtClean="0"/>
              <a:t>(managed) State </a:t>
            </a:r>
            <a:r>
              <a:rPr lang="en-US" b="1" dirty="0" smtClean="0"/>
              <a:t>:</a:t>
            </a:r>
          </a:p>
          <a:p>
            <a:r>
              <a:rPr lang="en-US" dirty="0" smtClean="0"/>
              <a:t>if the object is associated with persistence-context then that object state is</a:t>
            </a:r>
            <a:r>
              <a:rPr lang="en-US" b="1" dirty="0" smtClean="0"/>
              <a:t> “Persistence State” . </a:t>
            </a:r>
            <a:r>
              <a:rPr lang="en-US" b="1" smtClean="0"/>
              <a:t>Persistent(Managed) </a:t>
            </a:r>
            <a:r>
              <a:rPr lang="en-US" b="1" dirty="0" smtClean="0"/>
              <a:t>state instances are always associated with persistence-context </a:t>
            </a:r>
            <a:r>
              <a:rPr lang="en-US" dirty="0" smtClean="0"/>
              <a:t>and transnational.</a:t>
            </a:r>
          </a:p>
          <a:p>
            <a:r>
              <a:rPr lang="en-US" dirty="0" smtClean="0"/>
              <a:t>If we are changing persistent State object values those are synchronized automatically with the database while committing the transaction.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JPA:Java</a:t>
            </a:r>
            <a:r>
              <a:rPr lang="en-US" dirty="0" smtClean="0"/>
              <a:t>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29</a:t>
            </a:fld>
            <a:endParaRPr lang="fr-FR" dirty="0"/>
          </a:p>
        </p:txBody>
      </p:sp>
      <p:sp>
        <p:nvSpPr>
          <p:cNvPr id="6" name="Rectangle 5"/>
          <p:cNvSpPr/>
          <p:nvPr/>
        </p:nvSpPr>
        <p:spPr>
          <a:xfrm>
            <a:off x="3733800" y="2743200"/>
            <a:ext cx="17526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TextBox 9"/>
          <p:cNvSpPr txBox="1"/>
          <p:nvPr/>
        </p:nvSpPr>
        <p:spPr>
          <a:xfrm>
            <a:off x="457200" y="685801"/>
            <a:ext cx="7924800" cy="461665"/>
          </a:xfrm>
          <a:prstGeom prst="rect">
            <a:avLst/>
          </a:prstGeom>
          <a:noFill/>
        </p:spPr>
        <p:txBody>
          <a:bodyPr wrap="square" rtlCol="0">
            <a:spAutoFit/>
          </a:bodyPr>
          <a:lstStyle/>
          <a:p>
            <a:r>
              <a:rPr lang="en-US" sz="2400" b="1" dirty="0" smtClean="0">
                <a:solidFill>
                  <a:schemeClr val="accent1"/>
                </a:solidFill>
              </a:rPr>
              <a:t>Entity Manager &amp; Persistence Context  &amp; Entity Life cycle</a:t>
            </a:r>
          </a:p>
        </p:txBody>
      </p:sp>
      <p:sp>
        <p:nvSpPr>
          <p:cNvPr id="8" name="Rectangle 7"/>
          <p:cNvSpPr/>
          <p:nvPr/>
        </p:nvSpPr>
        <p:spPr>
          <a:xfrm>
            <a:off x="685800" y="1582341"/>
            <a:ext cx="7543800" cy="2308324"/>
          </a:xfrm>
          <a:prstGeom prst="rect">
            <a:avLst/>
          </a:prstGeom>
        </p:spPr>
        <p:txBody>
          <a:bodyPr wrap="square">
            <a:spAutoFit/>
          </a:bodyPr>
          <a:lstStyle/>
          <a:p>
            <a:r>
              <a:rPr lang="en-US" b="1" dirty="0" smtClean="0"/>
              <a:t>Detached State :</a:t>
            </a:r>
          </a:p>
          <a:p>
            <a:r>
              <a:rPr lang="en-US" dirty="0" smtClean="0"/>
              <a:t>Object identifier should be there in database table and Object should not associated with persistence-context.</a:t>
            </a:r>
          </a:p>
          <a:p>
            <a:r>
              <a:rPr lang="en-US" dirty="0" smtClean="0"/>
              <a:t>Instances loose their association with persistence context when you close() entity manager. We refer to these objects as detached.</a:t>
            </a:r>
          </a:p>
          <a:p>
            <a:r>
              <a:rPr lang="en-US" dirty="0" smtClean="0"/>
              <a:t>Indicating that their state is no longer guaranteed to be synchronized with database, they are no longer inside persistence context if their references removed, then they are eligible for garbage collector.</a:t>
            </a:r>
            <a:endParaRPr lang="en-US" dirty="0"/>
          </a:p>
        </p:txBody>
      </p:sp>
      <p:sp>
        <p:nvSpPr>
          <p:cNvPr id="9" name="Rectangle 8"/>
          <p:cNvSpPr/>
          <p:nvPr/>
        </p:nvSpPr>
        <p:spPr>
          <a:xfrm>
            <a:off x="685800" y="4114800"/>
            <a:ext cx="7696200" cy="1477328"/>
          </a:xfrm>
          <a:prstGeom prst="rect">
            <a:avLst/>
          </a:prstGeom>
        </p:spPr>
        <p:txBody>
          <a:bodyPr wrap="square">
            <a:spAutoFit/>
          </a:bodyPr>
          <a:lstStyle/>
          <a:p>
            <a:r>
              <a:rPr lang="en-US" b="1" dirty="0" smtClean="0"/>
              <a:t>Removed State :</a:t>
            </a:r>
          </a:p>
          <a:p>
            <a:r>
              <a:rPr lang="en-US" dirty="0" smtClean="0"/>
              <a:t>A persistent state entity object can also be retrieved from database and marked for deletion, by using the </a:t>
            </a:r>
            <a:r>
              <a:rPr lang="en-US" dirty="0" err="1" smtClean="0"/>
              <a:t>EntityManger’s</a:t>
            </a:r>
            <a:r>
              <a:rPr lang="en-US" dirty="0" smtClean="0"/>
              <a:t> remove() with in an active transaction. Then entity object changes its state from </a:t>
            </a:r>
            <a:r>
              <a:rPr lang="en-US" b="1" dirty="0" smtClean="0"/>
              <a:t>Persistent</a:t>
            </a:r>
            <a:r>
              <a:rPr lang="en-US" dirty="0" smtClean="0"/>
              <a:t> to </a:t>
            </a:r>
            <a:r>
              <a:rPr lang="en-US" b="1" dirty="0" smtClean="0"/>
              <a:t>Removed,</a:t>
            </a:r>
            <a:r>
              <a:rPr lang="en-US" dirty="0" smtClean="0"/>
              <a:t> and physically deleted from the database during commit.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4439" y="262705"/>
            <a:ext cx="8045374" cy="790031"/>
          </a:xfrm>
        </p:spPr>
        <p:txBody>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a:solidFill>
                  <a:srgbClr val="C00000"/>
                </a:solidFill>
              </a:rPr>
              <a:t>Introduction to java </a:t>
            </a:r>
            <a:r>
              <a:rPr lang="en-US" altLang="en-US" b="1" dirty="0" smtClean="0">
                <a:solidFill>
                  <a:srgbClr val="C00000"/>
                </a:solidFill>
              </a:rPr>
              <a:t>persistence API</a:t>
            </a:r>
            <a:endParaRPr lang="en-US" altLang="en-US" b="1" dirty="0">
              <a:solidFill>
                <a:srgbClr val="C00000"/>
              </a:solidFill>
            </a:endParaRPr>
          </a:p>
        </p:txBody>
      </p:sp>
      <p:sp>
        <p:nvSpPr>
          <p:cNvPr id="3" name="Slide Number Placeholder 2"/>
          <p:cNvSpPr>
            <a:spLocks noGrp="1"/>
          </p:cNvSpPr>
          <p:nvPr>
            <p:ph type="sldNum" sz="quarter" idx="12"/>
          </p:nvPr>
        </p:nvSpPr>
        <p:spPr/>
        <p:txBody>
          <a:bodyPr/>
          <a:lstStyle/>
          <a:p>
            <a:fld id="{A8CBE7A2-1C4D-4FA5-87F5-1DE29F508B93}" type="slidenum">
              <a:rPr lang="en-GB" smtClean="0">
                <a:solidFill>
                  <a:srgbClr val="494A4B"/>
                </a:solidFill>
              </a:rPr>
              <a:pPr/>
              <a:t>3</a:t>
            </a:fld>
            <a:endParaRPr lang="en-GB" dirty="0">
              <a:solidFill>
                <a:srgbClr val="494A4B"/>
              </a:solidFill>
            </a:endParaRPr>
          </a:p>
        </p:txBody>
      </p:sp>
      <p:sp>
        <p:nvSpPr>
          <p:cNvPr id="2" name="Content Placeholder 1"/>
          <p:cNvSpPr>
            <a:spLocks noGrp="1"/>
          </p:cNvSpPr>
          <p:nvPr>
            <p:ph sz="quarter" idx="13"/>
          </p:nvPr>
        </p:nvSpPr>
        <p:spPr>
          <a:xfrm>
            <a:off x="609600" y="1412776"/>
            <a:ext cx="7730430" cy="4681537"/>
          </a:xfrm>
        </p:spPr>
        <p:txBody>
          <a:bodyPr>
            <a:normAutofit lnSpcReduction="10000"/>
          </a:bodyPr>
          <a:lstStyle/>
          <a:p>
            <a:pPr>
              <a:buFont typeface="Wingdings" panose="05000000000000000000" pitchFamily="2" charset="2"/>
              <a:buChar char="q"/>
            </a:pPr>
            <a:r>
              <a:rPr lang="en-US" dirty="0"/>
              <a:t>What is JPA?</a:t>
            </a:r>
          </a:p>
          <a:p>
            <a:pPr marL="473075" lvl="1" indent="0">
              <a:buNone/>
            </a:pPr>
            <a:r>
              <a:rPr lang="en-US" dirty="0"/>
              <a:t>Java Persistence API is a collection of classes and methods to persistently store the vast amounts of data into a database which is provided by the Oracle </a:t>
            </a:r>
            <a:r>
              <a:rPr lang="en-US" dirty="0" smtClean="0"/>
              <a:t>Corporation</a:t>
            </a:r>
          </a:p>
          <a:p>
            <a:pPr>
              <a:buFont typeface="Wingdings" panose="05000000000000000000" pitchFamily="2" charset="2"/>
              <a:buChar char="q"/>
            </a:pPr>
            <a:r>
              <a:rPr lang="en-US" dirty="0" smtClean="0"/>
              <a:t>Why </a:t>
            </a:r>
            <a:r>
              <a:rPr lang="en-US" dirty="0"/>
              <a:t>to use JPA</a:t>
            </a:r>
            <a:r>
              <a:rPr lang="en-US" dirty="0" smtClean="0"/>
              <a:t>?</a:t>
            </a:r>
          </a:p>
          <a:p>
            <a:pPr lvl="1">
              <a:buFont typeface="Wingdings" panose="05000000000000000000" pitchFamily="2" charset="2"/>
              <a:buChar char="q"/>
            </a:pPr>
            <a:r>
              <a:rPr lang="en-US" dirty="0" smtClean="0"/>
              <a:t>Eliminates all of the 'hand' mapping in Java from a SQL </a:t>
            </a:r>
            <a:r>
              <a:rPr lang="en-US" dirty="0" err="1" smtClean="0"/>
              <a:t>ResultSet</a:t>
            </a:r>
            <a:r>
              <a:rPr lang="en-US" dirty="0" smtClean="0"/>
              <a:t> to a Java POJO greatly reducing the amount of mapping work</a:t>
            </a:r>
          </a:p>
          <a:p>
            <a:pPr lvl="1">
              <a:buFont typeface="Wingdings" panose="05000000000000000000" pitchFamily="2" charset="2"/>
              <a:buChar char="q"/>
            </a:pPr>
            <a:r>
              <a:rPr lang="en-US" dirty="0" smtClean="0"/>
              <a:t>Reduce object </a:t>
            </a:r>
            <a:r>
              <a:rPr lang="en-US" dirty="0" smtClean="0">
                <a:sym typeface="Wingdings" pitchFamily="2" charset="2"/>
              </a:rPr>
              <a:t> relation (table) mismatch</a:t>
            </a:r>
            <a:endParaRPr lang="en-US" dirty="0" smtClean="0"/>
          </a:p>
          <a:p>
            <a:pPr lvl="1">
              <a:buFont typeface="Wingdings" panose="05000000000000000000" pitchFamily="2" charset="2"/>
              <a:buChar char="q"/>
            </a:pPr>
            <a:r>
              <a:rPr lang="en-US" dirty="0" smtClean="0"/>
              <a:t>Leverages large persistence library to avoid developing solutions to problems that others have already solved.</a:t>
            </a:r>
          </a:p>
          <a:p>
            <a:pPr lvl="1">
              <a:buFont typeface="Wingdings" panose="05000000000000000000" pitchFamily="2" charset="2"/>
              <a:buChar char="q"/>
            </a:pPr>
            <a:r>
              <a:rPr lang="en-US" dirty="0" smtClean="0"/>
              <a:t>Supports both Java EE and Java SE</a:t>
            </a:r>
          </a:p>
          <a:p>
            <a:pPr lvl="1">
              <a:buFont typeface="Wingdings" panose="05000000000000000000" pitchFamily="2" charset="2"/>
              <a:buChar char="q"/>
            </a:pPr>
            <a:r>
              <a:rPr lang="en-US" dirty="0" smtClean="0"/>
              <a:t>JPA provider can easily be switched .</a:t>
            </a:r>
          </a:p>
          <a:p>
            <a:pPr>
              <a:buFont typeface="Wingdings" panose="05000000000000000000" pitchFamily="2" charset="2"/>
              <a:buChar char="q"/>
            </a:pPr>
            <a:r>
              <a:rPr lang="en-US" dirty="0" smtClean="0"/>
              <a:t>Where to use JPA?</a:t>
            </a:r>
          </a:p>
          <a:p>
            <a:pPr marL="473075" lvl="1" indent="0">
              <a:buNone/>
            </a:pPr>
            <a:r>
              <a:rPr lang="en-GB" altLang="en-US" dirty="0"/>
              <a:t>JPA can </a:t>
            </a:r>
            <a:r>
              <a:rPr lang="en-GB" altLang="en-US" dirty="0" smtClean="0"/>
              <a:t>be </a:t>
            </a:r>
            <a:r>
              <a:rPr lang="en-GB" altLang="en-US" dirty="0"/>
              <a:t>used in Java SE </a:t>
            </a:r>
            <a:r>
              <a:rPr lang="en-GB" altLang="en-US" dirty="0" smtClean="0"/>
              <a:t>5  application (onwards) </a:t>
            </a:r>
            <a:r>
              <a:rPr lang="en-GB" altLang="en-US" dirty="0"/>
              <a:t>without a container</a:t>
            </a:r>
            <a:r>
              <a:rPr lang="en-GB" altLang="en-US" dirty="0" smtClean="0"/>
              <a:t>!!!! And in Java EE applications  with containers</a:t>
            </a:r>
            <a:endParaRPr lang="en-GB" altLang="en-US" dirty="0"/>
          </a:p>
          <a:p>
            <a:pPr lvl="1"/>
            <a:endParaRPr lang="en-US" dirty="0" smtClean="0"/>
          </a:p>
          <a:p>
            <a:endParaRPr lang="en-US" dirty="0"/>
          </a:p>
          <a:p>
            <a:endParaRPr lang="en-US" dirty="0"/>
          </a:p>
          <a:p>
            <a:pPr marL="0" lvl="0" indent="0">
              <a:buNone/>
            </a:pPr>
            <a:endParaRPr lang="en-GB" sz="1400" dirty="0"/>
          </a:p>
        </p:txBody>
      </p:sp>
      <p:sp>
        <p:nvSpPr>
          <p:cNvPr id="4" name="Footer Placeholder 3"/>
          <p:cNvSpPr>
            <a:spLocks noGrp="1"/>
          </p:cNvSpPr>
          <p:nvPr>
            <p:ph type="ftr" sz="quarter" idx="11"/>
          </p:nvPr>
        </p:nvSpPr>
        <p:spPr/>
        <p:txBody>
          <a:bodyPr/>
          <a:lstStyle/>
          <a:p>
            <a:r>
              <a:rPr lang="en-US" smtClean="0"/>
              <a:t>JPA:Java Persistence API                                      INTERNAL USE ONLY</a:t>
            </a:r>
            <a:endParaRPr lang="fr-FR" dirty="0"/>
          </a:p>
        </p:txBody>
      </p:sp>
    </p:spTree>
    <p:extLst>
      <p:ext uri="{BB962C8B-B14F-4D97-AF65-F5344CB8AC3E}">
        <p14:creationId xmlns:p14="http://schemas.microsoft.com/office/powerpoint/2010/main" xmlns="" val="33382631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JPA:Java</a:t>
            </a:r>
            <a:r>
              <a:rPr lang="en-US" dirty="0" smtClean="0"/>
              <a:t>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30</a:t>
            </a:fld>
            <a:endParaRPr lang="fr-FR" dirty="0"/>
          </a:p>
        </p:txBody>
      </p:sp>
      <p:sp>
        <p:nvSpPr>
          <p:cNvPr id="6" name="Rectangle 5"/>
          <p:cNvSpPr/>
          <p:nvPr/>
        </p:nvSpPr>
        <p:spPr>
          <a:xfrm>
            <a:off x="3733800" y="2743200"/>
            <a:ext cx="17526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TextBox 9"/>
          <p:cNvSpPr txBox="1"/>
          <p:nvPr/>
        </p:nvSpPr>
        <p:spPr>
          <a:xfrm>
            <a:off x="457200" y="685801"/>
            <a:ext cx="7924800" cy="461665"/>
          </a:xfrm>
          <a:prstGeom prst="rect">
            <a:avLst/>
          </a:prstGeom>
          <a:noFill/>
        </p:spPr>
        <p:txBody>
          <a:bodyPr wrap="square" rtlCol="0">
            <a:spAutoFit/>
          </a:bodyPr>
          <a:lstStyle/>
          <a:p>
            <a:r>
              <a:rPr lang="en-US" sz="2400" b="1" dirty="0" smtClean="0">
                <a:solidFill>
                  <a:schemeClr val="accent1"/>
                </a:solidFill>
              </a:rPr>
              <a:t>Types of </a:t>
            </a:r>
            <a:r>
              <a:rPr lang="en-US" sz="2400" b="1" dirty="0" err="1" smtClean="0">
                <a:solidFill>
                  <a:schemeClr val="accent1"/>
                </a:solidFill>
              </a:rPr>
              <a:t>EntityManager</a:t>
            </a:r>
            <a:endParaRPr lang="en-US" sz="2400" b="1" dirty="0" smtClean="0">
              <a:solidFill>
                <a:schemeClr val="accent1"/>
              </a:solidFill>
            </a:endParaRPr>
          </a:p>
        </p:txBody>
      </p:sp>
      <p:sp>
        <p:nvSpPr>
          <p:cNvPr id="11" name="Rectangle 10"/>
          <p:cNvSpPr/>
          <p:nvPr/>
        </p:nvSpPr>
        <p:spPr>
          <a:xfrm>
            <a:off x="990600" y="2209800"/>
            <a:ext cx="3048000" cy="3124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TextBox 12"/>
          <p:cNvSpPr txBox="1"/>
          <p:nvPr/>
        </p:nvSpPr>
        <p:spPr>
          <a:xfrm>
            <a:off x="457200" y="1371600"/>
            <a:ext cx="7848600" cy="6093976"/>
          </a:xfrm>
          <a:prstGeom prst="rect">
            <a:avLst/>
          </a:prstGeom>
          <a:noFill/>
        </p:spPr>
        <p:txBody>
          <a:bodyPr wrap="square" rtlCol="0">
            <a:spAutoFit/>
          </a:bodyPr>
          <a:lstStyle/>
          <a:p>
            <a:pPr marL="342900" indent="-342900">
              <a:buFont typeface="Arial" pitchFamily="34" charset="0"/>
              <a:buChar char="•"/>
            </a:pPr>
            <a:r>
              <a:rPr lang="en-US" sz="1400" dirty="0" smtClean="0"/>
              <a:t>Outside EJB Container means in Java SE application</a:t>
            </a:r>
          </a:p>
          <a:p>
            <a:pPr marL="800000" lvl="1" indent="-342900">
              <a:buFont typeface="+mj-lt"/>
              <a:buAutoNum type="arabicPeriod"/>
            </a:pPr>
            <a:r>
              <a:rPr lang="en-US" sz="1400" b="1" dirty="0" smtClean="0"/>
              <a:t>AplicationManaged </a:t>
            </a:r>
            <a:r>
              <a:rPr lang="en-US" sz="1400" b="1" dirty="0" err="1" smtClean="0"/>
              <a:t>EntityManager</a:t>
            </a:r>
            <a:r>
              <a:rPr lang="en-US" sz="1400" b="1" dirty="0" smtClean="0"/>
              <a:t>: </a:t>
            </a:r>
          </a:p>
          <a:p>
            <a:pPr marL="1257099" lvl="2" indent="-342900">
              <a:buFont typeface="Arial" pitchFamily="34" charset="0"/>
              <a:buChar char="•"/>
            </a:pPr>
            <a:r>
              <a:rPr lang="en-US" sz="1400" dirty="0" smtClean="0"/>
              <a:t>created by </a:t>
            </a:r>
            <a:r>
              <a:rPr lang="en-US" sz="1400" dirty="0" err="1" smtClean="0"/>
              <a:t>Persistence</a:t>
            </a:r>
            <a:r>
              <a:rPr lang="en-US" sz="1400" dirty="0" err="1" smtClean="0">
                <a:sym typeface="Wingdings" pitchFamily="2" charset="2"/>
              </a:rPr>
              <a:t>EntityManagerFactory</a:t>
            </a:r>
            <a:r>
              <a:rPr lang="en-US" sz="1400" dirty="0" smtClean="0">
                <a:sym typeface="Wingdings" pitchFamily="2" charset="2"/>
              </a:rPr>
              <a:t>-</a:t>
            </a:r>
            <a:r>
              <a:rPr lang="en-US" sz="1400" dirty="0" err="1" smtClean="0">
                <a:sym typeface="Wingdings" pitchFamily="2" charset="2"/>
              </a:rPr>
              <a:t>EntityManager</a:t>
            </a:r>
            <a:r>
              <a:rPr lang="en-US" sz="1400" dirty="0" smtClean="0">
                <a:sym typeface="Wingdings" pitchFamily="2" charset="2"/>
              </a:rPr>
              <a:t> using name of PU</a:t>
            </a:r>
          </a:p>
          <a:p>
            <a:pPr marL="1257099" lvl="2" indent="-342900">
              <a:buFont typeface="Arial" pitchFamily="34" charset="0"/>
              <a:buChar char="•"/>
            </a:pPr>
            <a:r>
              <a:rPr lang="en-US" sz="1400" dirty="0" err="1" smtClean="0">
                <a:sym typeface="Wingdings" pitchFamily="2" charset="2"/>
              </a:rPr>
              <a:t>EntityManager</a:t>
            </a:r>
            <a:r>
              <a:rPr lang="en-US" sz="1400" dirty="0" smtClean="0">
                <a:sym typeface="Wingdings" pitchFamily="2" charset="2"/>
              </a:rPr>
              <a:t> manages transaction itself</a:t>
            </a:r>
          </a:p>
          <a:p>
            <a:pPr marL="1714199" lvl="3" indent="-342900"/>
            <a:endParaRPr lang="en-US" sz="1400" dirty="0" smtClean="0">
              <a:sym typeface="Wingdings" pitchFamily="2" charset="2"/>
            </a:endParaRPr>
          </a:p>
          <a:p>
            <a:pPr marL="342900" indent="-342900">
              <a:buFont typeface="Arial" pitchFamily="34" charset="0"/>
              <a:buChar char="•"/>
            </a:pPr>
            <a:r>
              <a:rPr lang="en-US" sz="1400" dirty="0" smtClean="0"/>
              <a:t>Inside EJB Container like </a:t>
            </a:r>
            <a:r>
              <a:rPr lang="en-US" sz="1400" dirty="0" err="1" smtClean="0"/>
              <a:t>Weblogic</a:t>
            </a:r>
            <a:r>
              <a:rPr lang="en-US" sz="1400" dirty="0" smtClean="0"/>
              <a:t>/ </a:t>
            </a:r>
            <a:r>
              <a:rPr lang="en-US" sz="1400" dirty="0" err="1" smtClean="0"/>
              <a:t>Websphere</a:t>
            </a:r>
            <a:r>
              <a:rPr lang="en-US" sz="1400" dirty="0" smtClean="0"/>
              <a:t>/JBOSS means in Java EE application</a:t>
            </a:r>
          </a:p>
          <a:p>
            <a:pPr marL="800000" lvl="1" indent="-342900">
              <a:buFont typeface="+mj-lt"/>
              <a:buAutoNum type="arabicPeriod"/>
            </a:pPr>
            <a:r>
              <a:rPr lang="en-US" sz="1400" b="1" dirty="0" smtClean="0"/>
              <a:t>AplicationManaged </a:t>
            </a:r>
            <a:r>
              <a:rPr lang="en-US" sz="1400" b="1" dirty="0" err="1" smtClean="0"/>
              <a:t>EntityManager</a:t>
            </a:r>
            <a:endParaRPr lang="en-US" sz="1400" b="1" dirty="0" smtClean="0"/>
          </a:p>
          <a:p>
            <a:pPr marL="800000" lvl="1" indent="-342900"/>
            <a:r>
              <a:rPr lang="en-US" sz="1400" b="1" dirty="0" smtClean="0"/>
              <a:t>		</a:t>
            </a:r>
            <a:r>
              <a:rPr lang="en-US" sz="1400" dirty="0" smtClean="0"/>
              <a:t>Injected using Persistent unit as below</a:t>
            </a:r>
          </a:p>
          <a:p>
            <a:pPr marL="800000" lvl="1" indent="-342900"/>
            <a:r>
              <a:rPr lang="en-US" sz="1400" dirty="0" smtClean="0"/>
              <a:t>		@</a:t>
            </a:r>
            <a:r>
              <a:rPr lang="en-US" sz="1400" dirty="0" err="1" smtClean="0"/>
              <a:t>persistentUnit</a:t>
            </a:r>
            <a:r>
              <a:rPr lang="en-US" sz="1400" dirty="0" smtClean="0"/>
              <a:t> (name=“JPAPU”)</a:t>
            </a:r>
          </a:p>
          <a:p>
            <a:pPr marL="800000" lvl="1" indent="-342900"/>
            <a:r>
              <a:rPr lang="en-US" sz="1400" dirty="0" smtClean="0"/>
              <a:t>		private </a:t>
            </a:r>
            <a:r>
              <a:rPr lang="en-US" sz="1400" dirty="0" err="1" smtClean="0"/>
              <a:t>EntityManager</a:t>
            </a:r>
            <a:r>
              <a:rPr lang="en-US" sz="1400" dirty="0" smtClean="0"/>
              <a:t> </a:t>
            </a:r>
            <a:r>
              <a:rPr lang="en-US" sz="1400" dirty="0" err="1" smtClean="0"/>
              <a:t>em</a:t>
            </a:r>
            <a:r>
              <a:rPr lang="en-US" sz="1400" dirty="0" smtClean="0"/>
              <a:t>;</a:t>
            </a:r>
          </a:p>
          <a:p>
            <a:pPr marL="800000" lvl="1" indent="-342900"/>
            <a:endParaRPr lang="en-US" sz="1400" dirty="0" smtClean="0"/>
          </a:p>
          <a:p>
            <a:pPr marL="800000" lvl="1" indent="-342900"/>
            <a:r>
              <a:rPr lang="en-US" sz="1400" dirty="0" smtClean="0"/>
              <a:t>	can create transaction itself and manage the same</a:t>
            </a:r>
          </a:p>
          <a:p>
            <a:pPr marL="800000" lvl="1" indent="-342900"/>
            <a:endParaRPr lang="en-US" sz="1400" dirty="0" smtClean="0"/>
          </a:p>
          <a:p>
            <a:pPr marL="800000" lvl="1" indent="-342900"/>
            <a:r>
              <a:rPr lang="en-US" sz="1400" b="1" dirty="0" smtClean="0"/>
              <a:t>		</a:t>
            </a:r>
          </a:p>
          <a:p>
            <a:pPr marL="800000" lvl="1" indent="-342900">
              <a:buFont typeface="+mj-lt"/>
              <a:buAutoNum type="arabicPeriod"/>
            </a:pPr>
            <a:r>
              <a:rPr lang="en-US" sz="1400" b="1" dirty="0" smtClean="0"/>
              <a:t>Container Managed </a:t>
            </a:r>
            <a:r>
              <a:rPr lang="en-US" sz="1400" b="1" dirty="0" err="1" smtClean="0"/>
              <a:t>EntityManager</a:t>
            </a:r>
            <a:endParaRPr lang="en-US" sz="1400" b="1" dirty="0" smtClean="0"/>
          </a:p>
          <a:p>
            <a:pPr marL="1257099" lvl="2" indent="-342900"/>
            <a:r>
              <a:rPr lang="en-US" sz="1400" b="1" dirty="0" smtClean="0"/>
              <a:t>A )  </a:t>
            </a:r>
            <a:r>
              <a:rPr lang="en-US" sz="1400" b="1" dirty="0" err="1" smtClean="0"/>
              <a:t>Transactionscoped</a:t>
            </a:r>
            <a:endParaRPr lang="en-US" sz="1400" b="1" dirty="0" smtClean="0"/>
          </a:p>
          <a:p>
            <a:r>
              <a:rPr lang="en-US" dirty="0" smtClean="0"/>
              <a:t>	</a:t>
            </a:r>
            <a:r>
              <a:rPr lang="en-US" sz="1400" dirty="0" smtClean="0"/>
              <a:t>@</a:t>
            </a:r>
            <a:r>
              <a:rPr lang="en-US" sz="1400" dirty="0" err="1" smtClean="0"/>
              <a:t>PersistenceContext</a:t>
            </a:r>
            <a:r>
              <a:rPr lang="en-US" sz="1400" dirty="0" smtClean="0"/>
              <a:t>(type=</a:t>
            </a:r>
            <a:r>
              <a:rPr lang="en-US" sz="1400" dirty="0" err="1" smtClean="0"/>
              <a:t>PersistenceContextType.</a:t>
            </a:r>
            <a:r>
              <a:rPr lang="en-US" sz="1400" i="1" dirty="0" err="1" smtClean="0"/>
              <a:t>TRANSACTION</a:t>
            </a:r>
            <a:r>
              <a:rPr lang="en-US" sz="1400" i="1" dirty="0" smtClean="0"/>
              <a:t>)</a:t>
            </a:r>
          </a:p>
          <a:p>
            <a:r>
              <a:rPr lang="en-US" sz="1400" b="1" dirty="0" smtClean="0"/>
              <a:t>	</a:t>
            </a:r>
            <a:r>
              <a:rPr lang="en-US" sz="1400" dirty="0" smtClean="0"/>
              <a:t>private </a:t>
            </a:r>
            <a:r>
              <a:rPr lang="en-US" sz="1400" dirty="0" err="1" smtClean="0"/>
              <a:t>EntityManager</a:t>
            </a:r>
            <a:r>
              <a:rPr lang="en-US" sz="1400" dirty="0" smtClean="0"/>
              <a:t> </a:t>
            </a:r>
            <a:r>
              <a:rPr lang="en-US" sz="1400" dirty="0" err="1" smtClean="0"/>
              <a:t>em</a:t>
            </a:r>
            <a:r>
              <a:rPr lang="en-US" sz="1400" dirty="0" smtClean="0"/>
              <a:t>;</a:t>
            </a:r>
          </a:p>
          <a:p>
            <a:r>
              <a:rPr lang="en-US" sz="1400" b="1" dirty="0" smtClean="0"/>
              <a:t>	</a:t>
            </a:r>
          </a:p>
          <a:p>
            <a:r>
              <a:rPr lang="en-US" sz="1400" b="1" dirty="0" smtClean="0"/>
              <a:t>	B  )   </a:t>
            </a:r>
            <a:r>
              <a:rPr lang="en-US" sz="1400" b="1" dirty="0" err="1" smtClean="0"/>
              <a:t>Extendedscoped</a:t>
            </a:r>
            <a:endParaRPr lang="en-US" sz="1400" b="1" dirty="0" smtClean="0"/>
          </a:p>
          <a:p>
            <a:r>
              <a:rPr lang="en-US" sz="1400" b="1" dirty="0" smtClean="0"/>
              <a:t>	</a:t>
            </a:r>
            <a:r>
              <a:rPr lang="en-US" sz="1400" dirty="0" smtClean="0"/>
              <a:t>@</a:t>
            </a:r>
            <a:r>
              <a:rPr lang="en-US" sz="1400" dirty="0" err="1" smtClean="0"/>
              <a:t>PersistenceContext</a:t>
            </a:r>
            <a:r>
              <a:rPr lang="en-US" sz="1400" dirty="0" smtClean="0"/>
              <a:t>(type=</a:t>
            </a:r>
            <a:r>
              <a:rPr lang="en-US" sz="1400" dirty="0" err="1" smtClean="0"/>
              <a:t>PersistenceContextType.</a:t>
            </a:r>
            <a:r>
              <a:rPr lang="en-US" sz="1400" i="1" dirty="0" err="1" smtClean="0"/>
              <a:t>EXTENDED</a:t>
            </a:r>
            <a:r>
              <a:rPr lang="en-US" sz="1400" i="1" dirty="0" smtClean="0"/>
              <a:t>)</a:t>
            </a:r>
          </a:p>
          <a:p>
            <a:r>
              <a:rPr lang="en-US" sz="1400" b="1" dirty="0" smtClean="0"/>
              <a:t>	</a:t>
            </a:r>
            <a:r>
              <a:rPr lang="en-US" sz="1400" dirty="0" smtClean="0"/>
              <a:t>private </a:t>
            </a:r>
            <a:r>
              <a:rPr lang="en-US" sz="1400" dirty="0" err="1" smtClean="0"/>
              <a:t>EntityManager</a:t>
            </a:r>
            <a:r>
              <a:rPr lang="en-US" sz="1400" dirty="0" smtClean="0"/>
              <a:t> </a:t>
            </a:r>
            <a:r>
              <a:rPr lang="en-US" sz="1400" dirty="0" err="1" smtClean="0"/>
              <a:t>em</a:t>
            </a:r>
            <a:r>
              <a:rPr lang="en-US" sz="1400" dirty="0" smtClean="0"/>
              <a:t>;</a:t>
            </a:r>
          </a:p>
          <a:p>
            <a:r>
              <a:rPr lang="en-US" sz="2400" dirty="0" smtClean="0"/>
              <a:t>	</a:t>
            </a:r>
          </a:p>
          <a:p>
            <a:pPr marL="2171298" lvl="4" indent="-342900"/>
            <a:r>
              <a:rPr lang="en-US" dirty="0" smtClean="0"/>
              <a:t> </a:t>
            </a:r>
          </a:p>
          <a:p>
            <a:pPr marL="800000" lvl="1" indent="-342900">
              <a:buFont typeface="Arial" pitchFamily="34" charset="0"/>
              <a:buChar char="•"/>
            </a:pPr>
            <a:endParaRPr lang="en-US" dirty="0" smtClean="0"/>
          </a:p>
          <a:p>
            <a:pPr marL="800000" lvl="1" indent="-342900"/>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JPA:Java</a:t>
            </a:r>
            <a:r>
              <a:rPr lang="en-US" dirty="0" smtClean="0"/>
              <a:t>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31</a:t>
            </a:fld>
            <a:endParaRPr lang="fr-FR" dirty="0"/>
          </a:p>
        </p:txBody>
      </p:sp>
      <p:sp>
        <p:nvSpPr>
          <p:cNvPr id="6" name="Rectangle 5"/>
          <p:cNvSpPr/>
          <p:nvPr/>
        </p:nvSpPr>
        <p:spPr>
          <a:xfrm>
            <a:off x="3733800" y="2743200"/>
            <a:ext cx="17526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TextBox 9"/>
          <p:cNvSpPr txBox="1"/>
          <p:nvPr/>
        </p:nvSpPr>
        <p:spPr>
          <a:xfrm>
            <a:off x="457200" y="685801"/>
            <a:ext cx="7924800" cy="461665"/>
          </a:xfrm>
          <a:prstGeom prst="rect">
            <a:avLst/>
          </a:prstGeom>
          <a:noFill/>
        </p:spPr>
        <p:txBody>
          <a:bodyPr wrap="square" rtlCol="0">
            <a:spAutoFit/>
          </a:bodyPr>
          <a:lstStyle/>
          <a:p>
            <a:r>
              <a:rPr lang="en-US" sz="2400" b="1" dirty="0" smtClean="0">
                <a:solidFill>
                  <a:schemeClr val="accent1"/>
                </a:solidFill>
              </a:rPr>
              <a:t>Types of </a:t>
            </a:r>
            <a:r>
              <a:rPr lang="en-US" sz="2400" b="1" dirty="0" err="1" smtClean="0">
                <a:solidFill>
                  <a:schemeClr val="accent1"/>
                </a:solidFill>
              </a:rPr>
              <a:t>EntityManager</a:t>
            </a:r>
            <a:endParaRPr lang="en-US" sz="2400" b="1" dirty="0" smtClean="0">
              <a:solidFill>
                <a:schemeClr val="accent1"/>
              </a:solidFill>
            </a:endParaRPr>
          </a:p>
        </p:txBody>
      </p:sp>
      <p:sp>
        <p:nvSpPr>
          <p:cNvPr id="11" name="Rectangle 10"/>
          <p:cNvSpPr/>
          <p:nvPr/>
        </p:nvSpPr>
        <p:spPr>
          <a:xfrm>
            <a:off x="990600" y="2209800"/>
            <a:ext cx="3048000" cy="3124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TextBox 12"/>
          <p:cNvSpPr txBox="1"/>
          <p:nvPr/>
        </p:nvSpPr>
        <p:spPr>
          <a:xfrm>
            <a:off x="457200" y="1371600"/>
            <a:ext cx="7848600" cy="6093976"/>
          </a:xfrm>
          <a:prstGeom prst="rect">
            <a:avLst/>
          </a:prstGeom>
          <a:noFill/>
        </p:spPr>
        <p:txBody>
          <a:bodyPr wrap="square" rtlCol="0">
            <a:spAutoFit/>
          </a:bodyPr>
          <a:lstStyle/>
          <a:p>
            <a:pPr marL="342900" indent="-342900">
              <a:buFont typeface="Arial" pitchFamily="34" charset="0"/>
              <a:buChar char="•"/>
            </a:pPr>
            <a:r>
              <a:rPr lang="en-US" sz="1400" dirty="0" smtClean="0"/>
              <a:t>Outside EJB Container means in Java SE application</a:t>
            </a:r>
          </a:p>
          <a:p>
            <a:pPr marL="800000" lvl="1" indent="-342900">
              <a:buFont typeface="+mj-lt"/>
              <a:buAutoNum type="arabicPeriod"/>
            </a:pPr>
            <a:r>
              <a:rPr lang="en-US" sz="1400" b="1" dirty="0" smtClean="0"/>
              <a:t>AplicationManaged </a:t>
            </a:r>
            <a:r>
              <a:rPr lang="en-US" sz="1400" b="1" dirty="0" err="1" smtClean="0"/>
              <a:t>EntityManager</a:t>
            </a:r>
            <a:r>
              <a:rPr lang="en-US" sz="1400" b="1" dirty="0" smtClean="0"/>
              <a:t>: </a:t>
            </a:r>
          </a:p>
          <a:p>
            <a:pPr marL="1257099" lvl="2" indent="-342900">
              <a:buFont typeface="Arial" pitchFamily="34" charset="0"/>
              <a:buChar char="•"/>
            </a:pPr>
            <a:r>
              <a:rPr lang="en-US" sz="1400" dirty="0" smtClean="0"/>
              <a:t>created by </a:t>
            </a:r>
            <a:r>
              <a:rPr lang="en-US" sz="1400" dirty="0" err="1" smtClean="0"/>
              <a:t>Persistence</a:t>
            </a:r>
            <a:r>
              <a:rPr lang="en-US" sz="1400" dirty="0" err="1" smtClean="0">
                <a:sym typeface="Wingdings" pitchFamily="2" charset="2"/>
              </a:rPr>
              <a:t>EntityManagerFactory</a:t>
            </a:r>
            <a:r>
              <a:rPr lang="en-US" sz="1400" dirty="0" smtClean="0">
                <a:sym typeface="Wingdings" pitchFamily="2" charset="2"/>
              </a:rPr>
              <a:t>-</a:t>
            </a:r>
            <a:r>
              <a:rPr lang="en-US" sz="1400" dirty="0" err="1" smtClean="0">
                <a:sym typeface="Wingdings" pitchFamily="2" charset="2"/>
              </a:rPr>
              <a:t>EntityManager</a:t>
            </a:r>
            <a:r>
              <a:rPr lang="en-US" sz="1400" dirty="0" smtClean="0">
                <a:sym typeface="Wingdings" pitchFamily="2" charset="2"/>
              </a:rPr>
              <a:t> using name of PU</a:t>
            </a:r>
          </a:p>
          <a:p>
            <a:pPr marL="1257099" lvl="2" indent="-342900">
              <a:buFont typeface="Arial" pitchFamily="34" charset="0"/>
              <a:buChar char="•"/>
            </a:pPr>
            <a:r>
              <a:rPr lang="en-US" sz="1400" dirty="0" err="1" smtClean="0">
                <a:sym typeface="Wingdings" pitchFamily="2" charset="2"/>
              </a:rPr>
              <a:t>EntityManager</a:t>
            </a:r>
            <a:r>
              <a:rPr lang="en-US" sz="1400" dirty="0" smtClean="0">
                <a:sym typeface="Wingdings" pitchFamily="2" charset="2"/>
              </a:rPr>
              <a:t> manages transaction itself</a:t>
            </a:r>
          </a:p>
          <a:p>
            <a:pPr marL="1714199" lvl="3" indent="-342900"/>
            <a:endParaRPr lang="en-US" sz="1400" dirty="0" smtClean="0">
              <a:sym typeface="Wingdings" pitchFamily="2" charset="2"/>
            </a:endParaRPr>
          </a:p>
          <a:p>
            <a:pPr marL="342900" indent="-342900">
              <a:buFont typeface="Arial" pitchFamily="34" charset="0"/>
              <a:buChar char="•"/>
            </a:pPr>
            <a:r>
              <a:rPr lang="en-US" sz="1400" dirty="0" smtClean="0"/>
              <a:t>Inside EJB Container like </a:t>
            </a:r>
            <a:r>
              <a:rPr lang="en-US" sz="1400" dirty="0" err="1" smtClean="0"/>
              <a:t>Weblogic</a:t>
            </a:r>
            <a:r>
              <a:rPr lang="en-US" sz="1400" dirty="0" smtClean="0"/>
              <a:t>/ </a:t>
            </a:r>
            <a:r>
              <a:rPr lang="en-US" sz="1400" dirty="0" err="1" smtClean="0"/>
              <a:t>Websphere</a:t>
            </a:r>
            <a:r>
              <a:rPr lang="en-US" sz="1400" dirty="0" smtClean="0"/>
              <a:t>/JBOSS means in Java EE application</a:t>
            </a:r>
          </a:p>
          <a:p>
            <a:pPr marL="800000" lvl="1" indent="-342900">
              <a:buFont typeface="+mj-lt"/>
              <a:buAutoNum type="arabicPeriod"/>
            </a:pPr>
            <a:r>
              <a:rPr lang="en-US" sz="1400" b="1" dirty="0" smtClean="0"/>
              <a:t>AplicationManaged </a:t>
            </a:r>
            <a:r>
              <a:rPr lang="en-US" sz="1400" b="1" dirty="0" err="1" smtClean="0"/>
              <a:t>EntityManager</a:t>
            </a:r>
            <a:endParaRPr lang="en-US" sz="1400" b="1" dirty="0" smtClean="0"/>
          </a:p>
          <a:p>
            <a:pPr marL="800000" lvl="1" indent="-342900"/>
            <a:r>
              <a:rPr lang="en-US" sz="1400" b="1" dirty="0" smtClean="0"/>
              <a:t>		</a:t>
            </a:r>
            <a:r>
              <a:rPr lang="en-US" sz="1400" dirty="0" smtClean="0"/>
              <a:t>Injected using Persistent unit as below</a:t>
            </a:r>
          </a:p>
          <a:p>
            <a:pPr marL="800000" lvl="1" indent="-342900"/>
            <a:r>
              <a:rPr lang="en-US" sz="1400" dirty="0" smtClean="0"/>
              <a:t>		@</a:t>
            </a:r>
            <a:r>
              <a:rPr lang="en-US" sz="1400" dirty="0" err="1" smtClean="0"/>
              <a:t>persistentUnit</a:t>
            </a:r>
            <a:r>
              <a:rPr lang="en-US" sz="1400" dirty="0" smtClean="0"/>
              <a:t> (name=“JPAPU”)</a:t>
            </a:r>
          </a:p>
          <a:p>
            <a:pPr marL="800000" lvl="1" indent="-342900"/>
            <a:r>
              <a:rPr lang="en-US" sz="1400" dirty="0" smtClean="0"/>
              <a:t>		private </a:t>
            </a:r>
            <a:r>
              <a:rPr lang="en-US" sz="1400" dirty="0" err="1" smtClean="0"/>
              <a:t>EntityManager</a:t>
            </a:r>
            <a:r>
              <a:rPr lang="en-US" sz="1400" dirty="0" smtClean="0"/>
              <a:t> </a:t>
            </a:r>
            <a:r>
              <a:rPr lang="en-US" sz="1400" dirty="0" err="1" smtClean="0"/>
              <a:t>em</a:t>
            </a:r>
            <a:r>
              <a:rPr lang="en-US" sz="1400" dirty="0" smtClean="0"/>
              <a:t>;</a:t>
            </a:r>
          </a:p>
          <a:p>
            <a:pPr marL="800000" lvl="1" indent="-342900"/>
            <a:endParaRPr lang="en-US" sz="1400" dirty="0" smtClean="0"/>
          </a:p>
          <a:p>
            <a:pPr marL="800000" lvl="1" indent="-342900"/>
            <a:r>
              <a:rPr lang="en-US" sz="1400" dirty="0" smtClean="0"/>
              <a:t>	can create transaction itself and manage the same</a:t>
            </a:r>
          </a:p>
          <a:p>
            <a:pPr marL="800000" lvl="1" indent="-342900"/>
            <a:endParaRPr lang="en-US" sz="1400" dirty="0" smtClean="0"/>
          </a:p>
          <a:p>
            <a:pPr marL="800000" lvl="1" indent="-342900"/>
            <a:r>
              <a:rPr lang="en-US" sz="1400" b="1" dirty="0" smtClean="0"/>
              <a:t>		</a:t>
            </a:r>
          </a:p>
          <a:p>
            <a:pPr marL="800000" lvl="1" indent="-342900">
              <a:buFont typeface="+mj-lt"/>
              <a:buAutoNum type="arabicPeriod"/>
            </a:pPr>
            <a:r>
              <a:rPr lang="en-US" sz="1400" b="1" dirty="0" smtClean="0"/>
              <a:t>Container Managed </a:t>
            </a:r>
            <a:r>
              <a:rPr lang="en-US" sz="1400" b="1" dirty="0" err="1" smtClean="0"/>
              <a:t>EntityManager</a:t>
            </a:r>
            <a:endParaRPr lang="en-US" sz="1400" b="1" dirty="0" smtClean="0"/>
          </a:p>
          <a:p>
            <a:pPr marL="1257099" lvl="2" indent="-342900"/>
            <a:r>
              <a:rPr lang="en-US" sz="1400" b="1" dirty="0" smtClean="0"/>
              <a:t>A )  </a:t>
            </a:r>
            <a:r>
              <a:rPr lang="en-US" sz="1400" b="1" dirty="0" err="1" smtClean="0"/>
              <a:t>Transactionscoped</a:t>
            </a:r>
            <a:endParaRPr lang="en-US" sz="1400" b="1" dirty="0" smtClean="0"/>
          </a:p>
          <a:p>
            <a:r>
              <a:rPr lang="en-US" dirty="0" smtClean="0"/>
              <a:t>	</a:t>
            </a:r>
            <a:r>
              <a:rPr lang="en-US" sz="1400" dirty="0" smtClean="0"/>
              <a:t>@</a:t>
            </a:r>
            <a:r>
              <a:rPr lang="en-US" sz="1400" dirty="0" err="1" smtClean="0"/>
              <a:t>PersistenceContext</a:t>
            </a:r>
            <a:r>
              <a:rPr lang="en-US" sz="1400" dirty="0" smtClean="0"/>
              <a:t>(type=</a:t>
            </a:r>
            <a:r>
              <a:rPr lang="en-US" sz="1400" dirty="0" err="1" smtClean="0"/>
              <a:t>PersistenceContextType.</a:t>
            </a:r>
            <a:r>
              <a:rPr lang="en-US" sz="1400" i="1" dirty="0" err="1" smtClean="0"/>
              <a:t>TRANSACTION</a:t>
            </a:r>
            <a:r>
              <a:rPr lang="en-US" sz="1400" i="1" dirty="0" smtClean="0"/>
              <a:t>)</a:t>
            </a:r>
          </a:p>
          <a:p>
            <a:r>
              <a:rPr lang="en-US" sz="1400" b="1" dirty="0" smtClean="0"/>
              <a:t>	</a:t>
            </a:r>
            <a:r>
              <a:rPr lang="en-US" sz="1400" dirty="0" smtClean="0"/>
              <a:t>private </a:t>
            </a:r>
            <a:r>
              <a:rPr lang="en-US" sz="1400" dirty="0" err="1" smtClean="0"/>
              <a:t>EntityManager</a:t>
            </a:r>
            <a:r>
              <a:rPr lang="en-US" sz="1400" dirty="0" smtClean="0"/>
              <a:t> </a:t>
            </a:r>
            <a:r>
              <a:rPr lang="en-US" sz="1400" dirty="0" err="1" smtClean="0"/>
              <a:t>em</a:t>
            </a:r>
            <a:r>
              <a:rPr lang="en-US" sz="1400" dirty="0" smtClean="0"/>
              <a:t>;</a:t>
            </a:r>
          </a:p>
          <a:p>
            <a:r>
              <a:rPr lang="en-US" sz="1400" b="1" dirty="0" smtClean="0"/>
              <a:t>	</a:t>
            </a:r>
          </a:p>
          <a:p>
            <a:r>
              <a:rPr lang="en-US" sz="1400" b="1" dirty="0" smtClean="0"/>
              <a:t>	B  )   </a:t>
            </a:r>
            <a:r>
              <a:rPr lang="en-US" sz="1400" b="1" dirty="0" err="1" smtClean="0"/>
              <a:t>Extendedscoped</a:t>
            </a:r>
            <a:endParaRPr lang="en-US" sz="1400" b="1" dirty="0" smtClean="0"/>
          </a:p>
          <a:p>
            <a:r>
              <a:rPr lang="en-US" sz="1400" b="1" dirty="0" smtClean="0"/>
              <a:t>	</a:t>
            </a:r>
            <a:r>
              <a:rPr lang="en-US" sz="1400" dirty="0" smtClean="0"/>
              <a:t>@</a:t>
            </a:r>
            <a:r>
              <a:rPr lang="en-US" sz="1400" dirty="0" err="1" smtClean="0"/>
              <a:t>PersistenceContext</a:t>
            </a:r>
            <a:r>
              <a:rPr lang="en-US" sz="1400" dirty="0" smtClean="0"/>
              <a:t>(type=</a:t>
            </a:r>
            <a:r>
              <a:rPr lang="en-US" sz="1400" dirty="0" err="1" smtClean="0"/>
              <a:t>PersistenceContextType.</a:t>
            </a:r>
            <a:r>
              <a:rPr lang="en-US" sz="1400" i="1" dirty="0" err="1" smtClean="0"/>
              <a:t>EXTENDED</a:t>
            </a:r>
            <a:r>
              <a:rPr lang="en-US" sz="1400" i="1" dirty="0" smtClean="0"/>
              <a:t>)</a:t>
            </a:r>
          </a:p>
          <a:p>
            <a:r>
              <a:rPr lang="en-US" sz="1400" b="1" dirty="0" smtClean="0"/>
              <a:t>	</a:t>
            </a:r>
            <a:r>
              <a:rPr lang="en-US" sz="1400" dirty="0" smtClean="0"/>
              <a:t>private </a:t>
            </a:r>
            <a:r>
              <a:rPr lang="en-US" sz="1400" dirty="0" err="1" smtClean="0"/>
              <a:t>EntityManager</a:t>
            </a:r>
            <a:r>
              <a:rPr lang="en-US" sz="1400" dirty="0" smtClean="0"/>
              <a:t> </a:t>
            </a:r>
            <a:r>
              <a:rPr lang="en-US" sz="1400" dirty="0" err="1" smtClean="0"/>
              <a:t>em</a:t>
            </a:r>
            <a:r>
              <a:rPr lang="en-US" sz="1400" dirty="0" smtClean="0"/>
              <a:t>;</a:t>
            </a:r>
          </a:p>
          <a:p>
            <a:r>
              <a:rPr lang="en-US" sz="2400" dirty="0" smtClean="0"/>
              <a:t>	</a:t>
            </a:r>
          </a:p>
          <a:p>
            <a:pPr marL="2171298" lvl="4" indent="-342900"/>
            <a:r>
              <a:rPr lang="en-US" dirty="0" smtClean="0"/>
              <a:t> </a:t>
            </a:r>
          </a:p>
          <a:p>
            <a:pPr marL="800000" lvl="1" indent="-342900">
              <a:buFont typeface="Arial" pitchFamily="34" charset="0"/>
              <a:buChar char="•"/>
            </a:pPr>
            <a:endParaRPr lang="en-US" dirty="0" smtClean="0"/>
          </a:p>
          <a:p>
            <a:pPr marL="800000" lvl="1" indent="-342900"/>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JPA:Java</a:t>
            </a:r>
            <a:r>
              <a:rPr lang="en-US" dirty="0" smtClean="0"/>
              <a:t>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32</a:t>
            </a:fld>
            <a:endParaRPr lang="fr-FR" dirty="0"/>
          </a:p>
        </p:txBody>
      </p:sp>
      <p:sp>
        <p:nvSpPr>
          <p:cNvPr id="6" name="Rectangle 5"/>
          <p:cNvSpPr/>
          <p:nvPr/>
        </p:nvSpPr>
        <p:spPr>
          <a:xfrm>
            <a:off x="3733800" y="2743200"/>
            <a:ext cx="17526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1" name="Rectangle 10"/>
          <p:cNvSpPr/>
          <p:nvPr/>
        </p:nvSpPr>
        <p:spPr>
          <a:xfrm>
            <a:off x="990600" y="2209800"/>
            <a:ext cx="3048000" cy="3124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TextBox 12"/>
          <p:cNvSpPr txBox="1"/>
          <p:nvPr/>
        </p:nvSpPr>
        <p:spPr>
          <a:xfrm>
            <a:off x="457200" y="1143000"/>
            <a:ext cx="7848600" cy="5789790"/>
          </a:xfrm>
          <a:prstGeom prst="rect">
            <a:avLst/>
          </a:prstGeom>
          <a:noFill/>
        </p:spPr>
        <p:txBody>
          <a:bodyPr wrap="square" rtlCol="0">
            <a:spAutoFit/>
          </a:bodyPr>
          <a:lstStyle/>
          <a:p>
            <a:pPr marL="341313" indent="-341313">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smtClean="0">
                <a:solidFill>
                  <a:schemeClr val="accent4"/>
                </a:solidFill>
              </a:rPr>
              <a:t>What is JPQL:</a:t>
            </a:r>
          </a:p>
          <a:p>
            <a:pPr marL="341313" indent="-341313">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smtClean="0"/>
              <a:t>JPA has a </a:t>
            </a:r>
            <a:r>
              <a:rPr lang="en-GB" altLang="en-US" sz="1600" dirty="0" smtClean="0"/>
              <a:t>query language based on SQL .</a:t>
            </a:r>
            <a:r>
              <a:rPr lang="en-US" altLang="en-US" sz="1600" dirty="0" smtClean="0"/>
              <a:t>JPQL is an extension of EJB QL</a:t>
            </a:r>
          </a:p>
          <a:p>
            <a:pPr marL="341313" indent="-341313">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smtClean="0"/>
              <a:t>M</a:t>
            </a:r>
            <a:r>
              <a:rPr lang="en-GB" altLang="en-US" sz="1600" dirty="0" smtClean="0"/>
              <a:t>ore robust flexible and object-oriented than SQL. The persistence engine parses the query string, transform the JPQL to the native SQL before executing it</a:t>
            </a:r>
          </a:p>
          <a:p>
            <a:pPr marL="341313" indent="-341313">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smtClean="0">
                <a:solidFill>
                  <a:schemeClr val="accent4"/>
                </a:solidFill>
              </a:rPr>
              <a:t>Creating Queries</a:t>
            </a:r>
            <a:endParaRPr lang="en-GB" altLang="en-US" b="1" dirty="0" smtClean="0">
              <a:solidFill>
                <a:schemeClr val="accent4"/>
              </a:solidFill>
            </a:endParaRPr>
          </a:p>
          <a:p>
            <a:pPr marL="341313" indent="-341313">
              <a:lnSpc>
                <a:spcPct val="90000"/>
              </a:lnSpc>
              <a:spcBef>
                <a:spcPts val="600"/>
              </a:spcBef>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Query instances are obtained</a:t>
            </a:r>
            <a:r>
              <a:rPr lang="en-US" altLang="en-US" dirty="0" smtClean="0"/>
              <a:t> using:</a:t>
            </a:r>
          </a:p>
          <a:p>
            <a:pPr marL="798412" lvl="2" indent="-341313">
              <a:lnSpc>
                <a:spcPct val="90000"/>
              </a:lnSpc>
              <a:spcBef>
                <a:spcPts val="500"/>
              </a:spcBef>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err="1" smtClean="0"/>
              <a:t>EntityManager.createNamedQuery</a:t>
            </a:r>
            <a:r>
              <a:rPr lang="en-US" altLang="en-US" sz="1600" dirty="0" smtClean="0"/>
              <a:t> (static query)</a:t>
            </a:r>
          </a:p>
          <a:p>
            <a:pPr marL="798412" lvl="2" indent="-341313">
              <a:lnSpc>
                <a:spcPct val="90000"/>
              </a:lnSpc>
              <a:spcBef>
                <a:spcPts val="500"/>
              </a:spcBef>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err="1" smtClean="0"/>
              <a:t>EntityManager.createQuery</a:t>
            </a:r>
            <a:r>
              <a:rPr lang="en-US" altLang="en-US" sz="1600" dirty="0" smtClean="0"/>
              <a:t>  (dynamic query)</a:t>
            </a:r>
          </a:p>
          <a:p>
            <a:pPr marL="798412" lvl="2" indent="-341313">
              <a:lnSpc>
                <a:spcPct val="90000"/>
              </a:lnSpc>
              <a:spcBef>
                <a:spcPts val="500"/>
              </a:spcBef>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err="1" smtClean="0"/>
              <a:t>EntityManager.createNativeQuery</a:t>
            </a:r>
            <a:r>
              <a:rPr lang="en-US" altLang="en-US" sz="1600" dirty="0" smtClean="0"/>
              <a:t>  (native query)</a:t>
            </a:r>
          </a:p>
          <a:p>
            <a:pPr marL="341313" indent="-341313">
              <a:lnSpc>
                <a:spcPct val="90000"/>
              </a:lnSpc>
              <a:spcBef>
                <a:spcPts val="600"/>
              </a:spcBef>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dirty="0" smtClean="0">
                <a:solidFill>
                  <a:schemeClr val="accent4"/>
                </a:solidFill>
              </a:rPr>
              <a:t>Query API:</a:t>
            </a:r>
          </a:p>
          <a:p>
            <a:pPr marL="798412" lvl="2" indent="-341313">
              <a:lnSpc>
                <a:spcPct val="90000"/>
              </a:lnSpc>
              <a:spcBef>
                <a:spcPts val="500"/>
              </a:spcBef>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err="1" smtClean="0"/>
              <a:t>getResultList</a:t>
            </a:r>
            <a:r>
              <a:rPr lang="en-GB" altLang="en-US" sz="1600" dirty="0" smtClean="0"/>
              <a:t>() – execute query returning multiple results</a:t>
            </a:r>
          </a:p>
          <a:p>
            <a:pPr marL="798412" lvl="2" indent="-341313">
              <a:lnSpc>
                <a:spcPct val="90000"/>
              </a:lnSpc>
              <a:spcBef>
                <a:spcPts val="500"/>
              </a:spcBef>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err="1" smtClean="0"/>
              <a:t>getSingleResult</a:t>
            </a:r>
            <a:r>
              <a:rPr lang="en-GB" altLang="en-US" sz="1600" dirty="0" smtClean="0"/>
              <a:t>() – execute query returning single result</a:t>
            </a:r>
          </a:p>
          <a:p>
            <a:pPr marL="798412" lvl="2" indent="-341313">
              <a:lnSpc>
                <a:spcPct val="90000"/>
              </a:lnSpc>
              <a:spcBef>
                <a:spcPts val="500"/>
              </a:spcBef>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ltLang="en-US" sz="1600" dirty="0" err="1" smtClean="0"/>
              <a:t>executeUpdate</a:t>
            </a:r>
            <a:r>
              <a:rPr lang="en-AU" altLang="en-US" sz="1600" dirty="0" smtClean="0"/>
              <a:t>() – execute bulk update or delete</a:t>
            </a:r>
          </a:p>
          <a:p>
            <a:pPr marL="798412" lvl="2" indent="-341313">
              <a:lnSpc>
                <a:spcPct val="90000"/>
              </a:lnSpc>
              <a:spcBef>
                <a:spcPts val="500"/>
              </a:spcBef>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ltLang="en-US" sz="1600" dirty="0" err="1" smtClean="0"/>
              <a:t>setFirstResult</a:t>
            </a:r>
            <a:r>
              <a:rPr lang="en-AU" altLang="en-US" sz="1600" dirty="0" smtClean="0"/>
              <a:t>() – set the first result to retrieve</a:t>
            </a:r>
          </a:p>
          <a:p>
            <a:pPr marL="798412" lvl="2" indent="-341313">
              <a:lnSpc>
                <a:spcPct val="90000"/>
              </a:lnSpc>
              <a:spcBef>
                <a:spcPts val="500"/>
              </a:spcBef>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ltLang="en-US" sz="1600" dirty="0" err="1" smtClean="0"/>
              <a:t>setMaxResults</a:t>
            </a:r>
            <a:r>
              <a:rPr lang="en-AU" altLang="en-US" sz="1600" dirty="0" smtClean="0"/>
              <a:t>() – set the maximum number of results to retrieve</a:t>
            </a:r>
          </a:p>
          <a:p>
            <a:pPr marL="798412" lvl="2" indent="-341313">
              <a:lnSpc>
                <a:spcPct val="90000"/>
              </a:lnSpc>
              <a:spcBef>
                <a:spcPts val="500"/>
              </a:spcBef>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ltLang="en-US" sz="1600" dirty="0" err="1" smtClean="0"/>
              <a:t>setParameter</a:t>
            </a:r>
            <a:r>
              <a:rPr lang="en-AU" altLang="en-US" sz="1600" dirty="0" smtClean="0"/>
              <a:t>() – bind a value to a named or positional parameter</a:t>
            </a:r>
          </a:p>
          <a:p>
            <a:pPr marL="798412" lvl="2" indent="-341313">
              <a:lnSpc>
                <a:spcPct val="90000"/>
              </a:lnSpc>
              <a:spcBef>
                <a:spcPts val="500"/>
              </a:spcBef>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ltLang="en-US" sz="1600" i="1" dirty="0" err="1" smtClean="0"/>
              <a:t>setHint</a:t>
            </a:r>
            <a:r>
              <a:rPr lang="en-AU" altLang="en-US" sz="1600" i="1" dirty="0" smtClean="0"/>
              <a:t>() – apply a vendor-specific hint to the quer</a:t>
            </a:r>
            <a:r>
              <a:rPr lang="en-AU" altLang="en-US" sz="1600" dirty="0" smtClean="0"/>
              <a:t>y</a:t>
            </a:r>
          </a:p>
          <a:p>
            <a:pPr marL="798412" lvl="2" indent="-341313">
              <a:lnSpc>
                <a:spcPct val="90000"/>
              </a:lnSpc>
              <a:spcBef>
                <a:spcPts val="500"/>
              </a:spcBef>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ltLang="en-US" sz="1600" dirty="0" err="1" smtClean="0"/>
              <a:t>setFlushMode</a:t>
            </a:r>
            <a:r>
              <a:rPr lang="en-AU" altLang="en-US" sz="1600" dirty="0" smtClean="0"/>
              <a:t>()– apply a flush mode to the query when it gets run</a:t>
            </a:r>
          </a:p>
          <a:p>
            <a:pPr marL="341313" indent="-341313">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smtClean="0"/>
          </a:p>
          <a:p>
            <a:pPr marL="800000" lvl="1" indent="-342900"/>
            <a:endParaRPr lang="en-US" dirty="0"/>
          </a:p>
        </p:txBody>
      </p:sp>
      <p:sp>
        <p:nvSpPr>
          <p:cNvPr id="8" name="Rectangle 7"/>
          <p:cNvSpPr/>
          <p:nvPr/>
        </p:nvSpPr>
        <p:spPr>
          <a:xfrm>
            <a:off x="0" y="609600"/>
            <a:ext cx="4657685" cy="523220"/>
          </a:xfrm>
          <a:prstGeom prst="rect">
            <a:avLst/>
          </a:prstGeom>
        </p:spPr>
        <p:txBody>
          <a:bodyPr wrap="none">
            <a:spAutoFit/>
          </a:bodyPr>
          <a:lstStyle/>
          <a:p>
            <a:pPr marL="741363" lvl="1" indent="-284163">
              <a:buClr>
                <a:srgbClr val="FFFF0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b="1" dirty="0" smtClean="0">
                <a:solidFill>
                  <a:schemeClr val="accent3"/>
                </a:solidFill>
              </a:rPr>
              <a:t>JPA Query Language (JPQL)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JPA:Java</a:t>
            </a:r>
            <a:r>
              <a:rPr lang="en-US" dirty="0" smtClean="0"/>
              <a:t>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33</a:t>
            </a:fld>
            <a:endParaRPr lang="fr-FR" dirty="0"/>
          </a:p>
        </p:txBody>
      </p:sp>
      <p:sp>
        <p:nvSpPr>
          <p:cNvPr id="6" name="Rectangle 5"/>
          <p:cNvSpPr/>
          <p:nvPr/>
        </p:nvSpPr>
        <p:spPr>
          <a:xfrm>
            <a:off x="3733800" y="2743200"/>
            <a:ext cx="17526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1" name="Rectangle 10"/>
          <p:cNvSpPr/>
          <p:nvPr/>
        </p:nvSpPr>
        <p:spPr>
          <a:xfrm>
            <a:off x="990600" y="2209800"/>
            <a:ext cx="3048000" cy="3124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TextBox 12"/>
          <p:cNvSpPr txBox="1"/>
          <p:nvPr/>
        </p:nvSpPr>
        <p:spPr>
          <a:xfrm>
            <a:off x="457200" y="1143000"/>
            <a:ext cx="7848600" cy="5270674"/>
          </a:xfrm>
          <a:prstGeom prst="rect">
            <a:avLst/>
          </a:prstGeom>
          <a:noFill/>
        </p:spPr>
        <p:txBody>
          <a:bodyPr wrap="square" rtlCol="0">
            <a:spAutoFit/>
          </a:bodyPr>
          <a:lstStyle/>
          <a:p>
            <a:pPr marL="341313" indent="-341313">
              <a:buClr>
                <a:srgbClr val="FFFF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err="1" smtClean="0">
                <a:solidFill>
                  <a:schemeClr val="accent4"/>
                </a:solidFill>
              </a:rPr>
              <a:t>NamedQuery</a:t>
            </a:r>
            <a:endParaRPr lang="en-US" altLang="en-US" b="1" dirty="0" smtClean="0">
              <a:solidFill>
                <a:schemeClr val="accent4"/>
              </a:solidFill>
            </a:endParaRPr>
          </a:p>
          <a:p>
            <a:pPr marL="341313" indent="-341313">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Defined</a:t>
            </a:r>
            <a:r>
              <a:rPr lang="en-GB" altLang="en-US" dirty="0" smtClean="0"/>
              <a:t> statically with the help of </a:t>
            </a:r>
            <a:r>
              <a:rPr lang="en-US" altLang="en-US" dirty="0" smtClean="0"/>
              <a:t>@</a:t>
            </a:r>
            <a:r>
              <a:rPr lang="en-US" altLang="en-US" dirty="0" err="1" smtClean="0"/>
              <a:t>NamedQuery</a:t>
            </a:r>
            <a:r>
              <a:rPr lang="en-US" altLang="en-US" dirty="0" smtClean="0"/>
              <a:t> </a:t>
            </a:r>
            <a:r>
              <a:rPr lang="en-GB" altLang="en-US" dirty="0" smtClean="0"/>
              <a:t>annotation </a:t>
            </a:r>
            <a:r>
              <a:rPr lang="en-US" altLang="en-US" dirty="0" smtClean="0"/>
              <a:t>together with</a:t>
            </a:r>
            <a:r>
              <a:rPr lang="en-GB" altLang="en-US" dirty="0" smtClean="0"/>
              <a:t> the entity class</a:t>
            </a:r>
          </a:p>
          <a:p>
            <a:pPr marL="341313" indent="-341313">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a:t>
            </a:r>
            <a:r>
              <a:rPr lang="en-US" altLang="en-US" dirty="0" err="1" smtClean="0"/>
              <a:t>NamedQuery</a:t>
            </a:r>
            <a:r>
              <a:rPr lang="en-US" altLang="en-US" dirty="0" smtClean="0"/>
              <a:t> elements:</a:t>
            </a:r>
          </a:p>
          <a:p>
            <a:pPr marL="741363" lvl="1" indent="-284163">
              <a:buClr>
                <a:srgbClr val="FF9900"/>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name - </a:t>
            </a:r>
            <a:r>
              <a:rPr lang="en-GB" altLang="en-US" dirty="0" smtClean="0"/>
              <a:t>the name of the query that will be used with the </a:t>
            </a:r>
            <a:r>
              <a:rPr lang="en-GB" altLang="en-US" dirty="0" err="1" smtClean="0"/>
              <a:t>createNamedQuery</a:t>
            </a:r>
            <a:r>
              <a:rPr lang="en-GB" altLang="en-US" dirty="0" smtClean="0"/>
              <a:t> method</a:t>
            </a:r>
          </a:p>
          <a:p>
            <a:pPr marL="741363" lvl="1" indent="-284163">
              <a:buClr>
                <a:srgbClr val="FF9900"/>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query – query string</a:t>
            </a:r>
          </a:p>
          <a:p>
            <a:pPr>
              <a:spcBef>
                <a:spcPts val="10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200" b="1" dirty="0" smtClean="0">
                <a:latin typeface="Courier New" pitchFamily="49" charset="0"/>
                <a:cs typeface="Courier New" pitchFamily="49" charset="0"/>
              </a:rPr>
              <a:t>	@</a:t>
            </a:r>
            <a:r>
              <a:rPr lang="en-GB" altLang="en-US" sz="1200" b="1" dirty="0" err="1" smtClean="0">
                <a:latin typeface="Courier New" pitchFamily="49" charset="0"/>
                <a:cs typeface="Courier New" pitchFamily="49" charset="0"/>
              </a:rPr>
              <a:t>NamedQuery</a:t>
            </a:r>
            <a:r>
              <a:rPr lang="en-GB" altLang="en-US" sz="1200" b="1" dirty="0" smtClean="0">
                <a:latin typeface="Courier New" pitchFamily="49" charset="0"/>
                <a:cs typeface="Courier New" pitchFamily="49" charset="0"/>
              </a:rPr>
              <a:t>(name="</a:t>
            </a:r>
            <a:r>
              <a:rPr lang="en-GB" altLang="en-US" sz="1200" b="1" dirty="0" err="1" smtClean="0">
                <a:latin typeface="Courier New" pitchFamily="49" charset="0"/>
                <a:cs typeface="Courier New" pitchFamily="49" charset="0"/>
              </a:rPr>
              <a:t>findAllCustomers“,query</a:t>
            </a:r>
            <a:r>
              <a:rPr lang="en-GB" altLang="en-US" sz="1200" b="1" dirty="0" smtClean="0">
                <a:latin typeface="Courier New" pitchFamily="49" charset="0"/>
                <a:cs typeface="Courier New" pitchFamily="49" charset="0"/>
              </a:rPr>
              <a:t>="SELECT </a:t>
            </a:r>
            <a:r>
              <a:rPr lang="en-US" altLang="en-US" sz="1200" b="1" dirty="0" smtClean="0">
                <a:latin typeface="Courier New" pitchFamily="49" charset="0"/>
                <a:cs typeface="Courier New" pitchFamily="49" charset="0"/>
              </a:rPr>
              <a:t>c</a:t>
            </a:r>
            <a:r>
              <a:rPr lang="en-GB" altLang="en-US" sz="1200" b="1" dirty="0" smtClean="0">
                <a:latin typeface="Courier New" pitchFamily="49" charset="0"/>
                <a:cs typeface="Courier New" pitchFamily="49" charset="0"/>
              </a:rPr>
              <a:t> FROM Customer")</a:t>
            </a:r>
          </a:p>
          <a:p>
            <a:pPr lvl="2">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100" b="1" dirty="0" smtClean="0">
              <a:latin typeface="Courier New" pitchFamily="49" charset="0"/>
            </a:endParaRPr>
          </a:p>
          <a:p>
            <a:pPr lvl="2">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600" b="1" dirty="0" smtClean="0">
                <a:latin typeface="Courier New" pitchFamily="49" charset="0"/>
              </a:rPr>
              <a:t>OR</a:t>
            </a:r>
          </a:p>
          <a:p>
            <a:pPr>
              <a:spcBef>
                <a:spcPts val="1063"/>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200" b="1" dirty="0" err="1" smtClean="0">
                <a:latin typeface="Courier New" pitchFamily="49" charset="0"/>
                <a:cs typeface="Courier New" pitchFamily="49" charset="0"/>
              </a:rPr>
              <a:t>NamedQueries</a:t>
            </a:r>
            <a:r>
              <a:rPr lang="en-GB" altLang="en-US" sz="1200" b="1" dirty="0" smtClean="0">
                <a:latin typeface="Courier New" pitchFamily="49" charset="0"/>
                <a:cs typeface="Courier New" pitchFamily="49" charset="0"/>
              </a:rPr>
              <a:t>( {</a:t>
            </a:r>
          </a:p>
          <a:p>
            <a:pPr>
              <a:spcBef>
                <a:spcPts val="1063"/>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200" b="1" dirty="0" smtClean="0">
                <a:latin typeface="Courier New" pitchFamily="49" charset="0"/>
                <a:cs typeface="Courier New" pitchFamily="49" charset="0"/>
              </a:rPr>
              <a:t>	@</a:t>
            </a:r>
            <a:r>
              <a:rPr lang="en-GB" altLang="en-US" sz="1200" b="1" dirty="0" err="1" smtClean="0">
                <a:latin typeface="Courier New" pitchFamily="49" charset="0"/>
                <a:cs typeface="Courier New" pitchFamily="49" charset="0"/>
              </a:rPr>
              <a:t>NamedQuery</a:t>
            </a:r>
            <a:r>
              <a:rPr lang="en-GB" altLang="en-US" sz="1200" b="1" dirty="0" smtClean="0">
                <a:latin typeface="Courier New" pitchFamily="49" charset="0"/>
                <a:cs typeface="Courier New" pitchFamily="49" charset="0"/>
              </a:rPr>
              <a:t>(name = “</a:t>
            </a:r>
            <a:r>
              <a:rPr lang="en-GB" altLang="en-US" sz="1200" b="1" dirty="0" err="1" smtClean="0">
                <a:latin typeface="Courier New" pitchFamily="49" charset="0"/>
                <a:cs typeface="Courier New" pitchFamily="49" charset="0"/>
              </a:rPr>
              <a:t>Mobile.selectAllQuery</a:t>
            </a:r>
            <a:r>
              <a:rPr lang="en-GB" altLang="en-US" sz="1200" b="1" dirty="0" smtClean="0">
                <a:latin typeface="Courier New" pitchFamily="49" charset="0"/>
                <a:cs typeface="Courier New" pitchFamily="49" charset="0"/>
              </a:rPr>
              <a:t>” query = “SELECT M FROM MOBILEENTITY”),</a:t>
            </a:r>
          </a:p>
          <a:p>
            <a:pPr>
              <a:spcBef>
                <a:spcPts val="1063"/>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200" b="1" dirty="0" smtClean="0">
                <a:latin typeface="Courier New" pitchFamily="49" charset="0"/>
                <a:cs typeface="Courier New" pitchFamily="49" charset="0"/>
              </a:rPr>
              <a:t>	@</a:t>
            </a:r>
            <a:r>
              <a:rPr lang="en-GB" altLang="en-US" sz="1200" b="1" dirty="0" err="1" smtClean="0">
                <a:latin typeface="Courier New" pitchFamily="49" charset="0"/>
                <a:cs typeface="Courier New" pitchFamily="49" charset="0"/>
              </a:rPr>
              <a:t>NamedQuery</a:t>
            </a:r>
            <a:r>
              <a:rPr lang="en-GB" altLang="en-US" sz="1200" b="1" dirty="0" smtClean="0">
                <a:latin typeface="Courier New" pitchFamily="49" charset="0"/>
                <a:cs typeface="Courier New" pitchFamily="49" charset="0"/>
              </a:rPr>
              <a:t>(name = “</a:t>
            </a:r>
            <a:r>
              <a:rPr lang="en-GB" altLang="en-US" sz="1200" b="1" dirty="0" err="1" smtClean="0">
                <a:latin typeface="Courier New" pitchFamily="49" charset="0"/>
                <a:cs typeface="Courier New" pitchFamily="49" charset="0"/>
              </a:rPr>
              <a:t>Mobile.deleteAllQuery</a:t>
            </a:r>
            <a:r>
              <a:rPr lang="en-GB" altLang="en-US" sz="1200" b="1" dirty="0" smtClean="0">
                <a:latin typeface="Courier New" pitchFamily="49" charset="0"/>
                <a:cs typeface="Courier New" pitchFamily="49" charset="0"/>
              </a:rPr>
              <a:t>” query = “DELETE M FROM MOBILEENTITY”)</a:t>
            </a:r>
          </a:p>
          <a:p>
            <a:pPr>
              <a:spcBef>
                <a:spcPts val="1063"/>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200" b="1" dirty="0" smtClean="0">
                <a:latin typeface="Courier New" pitchFamily="49" charset="0"/>
                <a:cs typeface="Courier New" pitchFamily="49" charset="0"/>
              </a:rPr>
              <a:t>		   ) }	</a:t>
            </a:r>
          </a:p>
          <a:p>
            <a:pPr>
              <a:spcBef>
                <a:spcPts val="1063"/>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100" b="1" dirty="0" smtClean="0">
              <a:latin typeface="Courier New" pitchFamily="49" charset="0"/>
            </a:endParaRPr>
          </a:p>
          <a:p>
            <a:pPr>
              <a:spcBef>
                <a:spcPts val="1063"/>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b="1" dirty="0" smtClean="0">
                <a:latin typeface="Courier New" pitchFamily="49" charset="0"/>
              </a:rPr>
              <a:t>Query </a:t>
            </a:r>
            <a:r>
              <a:rPr lang="en-US" altLang="en-US" sz="1100" b="1" dirty="0" err="1" smtClean="0">
                <a:latin typeface="Courier New" pitchFamily="49" charset="0"/>
              </a:rPr>
              <a:t>findAllQuery</a:t>
            </a:r>
            <a:r>
              <a:rPr lang="en-US" altLang="en-US" sz="1100" b="1" dirty="0" smtClean="0">
                <a:latin typeface="Courier New" pitchFamily="49" charset="0"/>
              </a:rPr>
              <a:t> = </a:t>
            </a:r>
            <a:r>
              <a:rPr lang="en-US" altLang="en-US" sz="1100" b="1" dirty="0" err="1" smtClean="0">
                <a:latin typeface="Courier New" pitchFamily="49" charset="0"/>
              </a:rPr>
              <a:t>entityManager.createNamedQuery</a:t>
            </a:r>
            <a:r>
              <a:rPr lang="en-US" altLang="en-US" sz="1100" b="1" dirty="0" smtClean="0">
                <a:latin typeface="Courier New" pitchFamily="49" charset="0"/>
              </a:rPr>
              <a:t>(“</a:t>
            </a:r>
            <a:r>
              <a:rPr lang="en-GB" altLang="en-US" sz="1100" b="1" dirty="0" err="1" smtClean="0">
                <a:latin typeface="Courier New" pitchFamily="49" charset="0"/>
                <a:cs typeface="Courier New" pitchFamily="49" charset="0"/>
              </a:rPr>
              <a:t>Mobile.selectAllQuery</a:t>
            </a:r>
            <a:r>
              <a:rPr lang="en-US" altLang="en-US" sz="1100" b="1" dirty="0" smtClean="0">
                <a:latin typeface="Courier New" pitchFamily="49" charset="0"/>
              </a:rPr>
              <a:t>”); </a:t>
            </a:r>
          </a:p>
          <a:p>
            <a:pPr>
              <a:spcBef>
                <a:spcPts val="1063"/>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b="1" dirty="0" smtClean="0">
                <a:latin typeface="Courier New" pitchFamily="49" charset="0"/>
              </a:rPr>
              <a:t>List&lt;Mobile&gt; </a:t>
            </a:r>
            <a:r>
              <a:rPr lang="en-US" altLang="en-US" sz="1100" b="1" dirty="0" err="1" smtClean="0">
                <a:latin typeface="Courier New" pitchFamily="49" charset="0"/>
              </a:rPr>
              <a:t>mobileList</a:t>
            </a:r>
            <a:r>
              <a:rPr lang="en-US" altLang="en-US" sz="1100" b="1" dirty="0" smtClean="0">
                <a:latin typeface="Courier New" pitchFamily="49" charset="0"/>
              </a:rPr>
              <a:t>= </a:t>
            </a:r>
            <a:r>
              <a:rPr lang="en-US" altLang="en-US" sz="1100" b="1" dirty="0" err="1" smtClean="0">
                <a:latin typeface="Courier New" pitchFamily="49" charset="0"/>
              </a:rPr>
              <a:t>findAllQuery.getResultList</a:t>
            </a:r>
            <a:r>
              <a:rPr lang="en-US" altLang="en-US" sz="1100" b="1" dirty="0" smtClean="0">
                <a:latin typeface="Courier New" pitchFamily="49" charset="0"/>
              </a:rPr>
              <a:t>();</a:t>
            </a:r>
          </a:p>
          <a:p>
            <a:pPr marL="341313" indent="-341313">
              <a:buClr>
                <a:srgbClr val="FFFFFF"/>
              </a:buClr>
              <a:buFont typeface="Tahom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p>
        </p:txBody>
      </p:sp>
      <p:sp>
        <p:nvSpPr>
          <p:cNvPr id="8" name="Rectangle 7"/>
          <p:cNvSpPr/>
          <p:nvPr/>
        </p:nvSpPr>
        <p:spPr>
          <a:xfrm>
            <a:off x="0" y="609600"/>
            <a:ext cx="4739439" cy="523220"/>
          </a:xfrm>
          <a:prstGeom prst="rect">
            <a:avLst/>
          </a:prstGeom>
        </p:spPr>
        <p:txBody>
          <a:bodyPr wrap="none">
            <a:spAutoFit/>
          </a:bodyPr>
          <a:lstStyle/>
          <a:p>
            <a:pPr marL="741363" lvl="1" indent="-284163">
              <a:buClr>
                <a:srgbClr val="FFFF0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b="1" dirty="0" smtClean="0">
                <a:solidFill>
                  <a:schemeClr val="accent3"/>
                </a:solidFill>
              </a:rPr>
              <a:t>JPA Query Language (JPQL)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JPA:Java</a:t>
            </a:r>
            <a:r>
              <a:rPr lang="en-US" dirty="0" smtClean="0"/>
              <a:t>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34</a:t>
            </a:fld>
            <a:endParaRPr lang="fr-FR" dirty="0"/>
          </a:p>
        </p:txBody>
      </p:sp>
      <p:sp>
        <p:nvSpPr>
          <p:cNvPr id="6" name="Rectangle 5"/>
          <p:cNvSpPr/>
          <p:nvPr/>
        </p:nvSpPr>
        <p:spPr>
          <a:xfrm>
            <a:off x="3733800" y="2743200"/>
            <a:ext cx="17526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1" name="Rectangle 10"/>
          <p:cNvSpPr/>
          <p:nvPr/>
        </p:nvSpPr>
        <p:spPr>
          <a:xfrm>
            <a:off x="990600" y="2209800"/>
            <a:ext cx="3048000" cy="3124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Rectangle 7"/>
          <p:cNvSpPr/>
          <p:nvPr/>
        </p:nvSpPr>
        <p:spPr>
          <a:xfrm>
            <a:off x="0" y="609600"/>
            <a:ext cx="4739439" cy="523220"/>
          </a:xfrm>
          <a:prstGeom prst="rect">
            <a:avLst/>
          </a:prstGeom>
        </p:spPr>
        <p:txBody>
          <a:bodyPr wrap="none">
            <a:spAutoFit/>
          </a:bodyPr>
          <a:lstStyle/>
          <a:p>
            <a:pPr marL="741363" lvl="1" indent="-284163">
              <a:buClr>
                <a:srgbClr val="FFFF0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b="1" dirty="0" smtClean="0">
                <a:solidFill>
                  <a:schemeClr val="accent3"/>
                </a:solidFill>
              </a:rPr>
              <a:t>JPA Query Language (JPQL) </a:t>
            </a:r>
          </a:p>
        </p:txBody>
      </p:sp>
      <p:pic>
        <p:nvPicPr>
          <p:cNvPr id="58370" name="Picture 2"/>
          <p:cNvPicPr>
            <a:picLocks noChangeAspect="1" noChangeArrowheads="1"/>
          </p:cNvPicPr>
          <p:nvPr/>
        </p:nvPicPr>
        <p:blipFill>
          <a:blip r:embed="rId2"/>
          <a:srcRect l="9370" t="9375" r="22108" b="10417"/>
          <a:stretch>
            <a:fillRect/>
          </a:stretch>
        </p:blipFill>
        <p:spPr bwMode="auto">
          <a:xfrm>
            <a:off x="457200" y="1219200"/>
            <a:ext cx="7757556"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4"/>
          </p:nvPr>
        </p:nvSpPr>
        <p:spPr/>
        <p:txBody>
          <a:bodyPr/>
          <a:lstStyle/>
          <a:p>
            <a:fld id="{AF43E6FD-AB27-4108-A2FC-346BB5F75E3F}" type="slidenum">
              <a:rPr lang="fr-FR" smtClean="0"/>
              <a:pPr/>
              <a:t>35</a:t>
            </a:fld>
            <a:endParaRPr lang="fr-FR" dirty="0"/>
          </a:p>
        </p:txBody>
      </p:sp>
      <p:sp>
        <p:nvSpPr>
          <p:cNvPr id="6" name="Titre 5"/>
          <p:cNvSpPr>
            <a:spLocks noGrp="1"/>
          </p:cNvSpPr>
          <p:nvPr>
            <p:ph type="ctrTitle"/>
          </p:nvPr>
        </p:nvSpPr>
        <p:spPr/>
        <p:txBody>
          <a:bodyPr/>
          <a:lstStyle/>
          <a:p>
            <a:r>
              <a:rPr lang="fr-FR" dirty="0" smtClean="0"/>
              <a:t>Questions</a:t>
            </a:r>
            <a:endParaRPr lang="fr-FR" dirty="0"/>
          </a:p>
        </p:txBody>
      </p:sp>
      <p:sp>
        <p:nvSpPr>
          <p:cNvPr id="2" name="Espace réservé du pied de page 1"/>
          <p:cNvSpPr>
            <a:spLocks noGrp="1"/>
          </p:cNvSpPr>
          <p:nvPr>
            <p:ph type="ftr" sz="quarter" idx="13"/>
          </p:nvPr>
        </p:nvSpPr>
        <p:spPr/>
        <p:txBody>
          <a:bodyPr/>
          <a:lstStyle/>
          <a:p>
            <a:r>
              <a:rPr lang="en-US" smtClean="0"/>
              <a:t>JPA:Java Persistence API                                      INTERNAL USE ONLY</a:t>
            </a:r>
            <a:endParaRPr lang="fr-FR" dirty="0"/>
          </a:p>
        </p:txBody>
      </p:sp>
      <p:pic>
        <p:nvPicPr>
          <p:cNvPr id="11" name="Espace réservé pour une image  10"/>
          <p:cNvPicPr>
            <a:picLocks noGrp="1" noChangeAspect="1"/>
          </p:cNvPicPr>
          <p:nvPr>
            <p:ph type="pic" sz="quarter" idx="15"/>
          </p:nvPr>
        </p:nvPicPr>
        <p:blipFill>
          <a:blip r:embed="rId3">
            <a:extLst>
              <a:ext uri="{28A0092B-C50C-407E-A947-70E740481C1C}">
                <a14:useLocalDpi xmlns:a14="http://schemas.microsoft.com/office/drawing/2010/main" xmlns="" val="0"/>
              </a:ext>
            </a:extLst>
          </a:blip>
          <a:srcRect t="763" b="763"/>
          <a:stretch>
            <a:fillRect/>
          </a:stretch>
        </p:blipFill>
        <p:spPr/>
      </p:pic>
    </p:spTree>
    <p:extLst>
      <p:ext uri="{BB962C8B-B14F-4D97-AF65-F5344CB8AC3E}">
        <p14:creationId xmlns:p14="http://schemas.microsoft.com/office/powerpoint/2010/main" xmlns="" val="37409051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r>
              <a:rPr lang="en-US" smtClean="0"/>
              <a:t>JPA:Java Persistence API                                      INTERNAL USE ONLY</a:t>
            </a:r>
            <a:endParaRPr lang="fr-FR" dirty="0"/>
          </a:p>
        </p:txBody>
      </p:sp>
      <p:sp>
        <p:nvSpPr>
          <p:cNvPr id="3" name="Espace réservé du numéro de diapositive 2"/>
          <p:cNvSpPr>
            <a:spLocks noGrp="1"/>
          </p:cNvSpPr>
          <p:nvPr>
            <p:ph type="sldNum" sz="quarter" idx="12"/>
          </p:nvPr>
        </p:nvSpPr>
        <p:spPr/>
        <p:txBody>
          <a:bodyPr/>
          <a:lstStyle/>
          <a:p>
            <a:fld id="{AF43E6FD-AB27-4108-A2FC-346BB5F75E3F}" type="slidenum">
              <a:rPr lang="fr-FR" smtClean="0"/>
              <a:pPr/>
              <a:t>36</a:t>
            </a:fld>
            <a:endParaRPr lang="fr-FR" dirty="0"/>
          </a:p>
        </p:txBody>
      </p:sp>
      <p:pic>
        <p:nvPicPr>
          <p:cNvPr id="4" name="Image 3"/>
          <p:cNvPicPr>
            <a:picLocks noChangeAspect="1"/>
          </p:cNvPicPr>
          <p:nvPr/>
        </p:nvPicPr>
        <p:blipFill rotWithShape="1">
          <a:blip r:embed="rId3" cstate="print">
            <a:extLst>
              <a:ext uri="{28A0092B-C50C-407E-A947-70E740481C1C}">
                <a14:useLocalDpi xmlns:a14="http://schemas.microsoft.com/office/drawing/2010/main" xmlns=""/>
              </a:ext>
            </a:extLst>
          </a:blip>
          <a:srcRect/>
          <a:stretch/>
        </p:blipFill>
        <p:spPr bwMode="gray">
          <a:xfrm>
            <a:off x="1308667" y="3273124"/>
            <a:ext cx="6503693" cy="1235996"/>
          </a:xfrm>
          <a:prstGeom prst="rect">
            <a:avLst/>
          </a:prstGeom>
        </p:spPr>
      </p:pic>
    </p:spTree>
    <p:extLst>
      <p:ext uri="{BB962C8B-B14F-4D97-AF65-F5344CB8AC3E}">
        <p14:creationId xmlns:p14="http://schemas.microsoft.com/office/powerpoint/2010/main" xmlns="" val="212716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C00000"/>
                </a:solidFill>
              </a:rPr>
              <a:t>Introduction to java persistence API</a:t>
            </a:r>
            <a:endParaRPr lang="en-US" dirty="0">
              <a:solidFill>
                <a:srgbClr val="C00000"/>
              </a:solidFill>
            </a:endParaRPr>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4</a:t>
            </a:fld>
            <a:endParaRPr lang="fr-FR" dirty="0"/>
          </a:p>
        </p:txBody>
      </p:sp>
      <p:sp>
        <p:nvSpPr>
          <p:cNvPr id="5" name="Rectangle 4"/>
          <p:cNvSpPr/>
          <p:nvPr/>
        </p:nvSpPr>
        <p:spPr>
          <a:xfrm>
            <a:off x="251520" y="1268760"/>
            <a:ext cx="8208912" cy="5078313"/>
          </a:xfrm>
          <a:prstGeom prst="rect">
            <a:avLst/>
          </a:prstGeom>
        </p:spPr>
        <p:txBody>
          <a:bodyPr wrap="square">
            <a:spAutoFit/>
          </a:bodyPr>
          <a:lstStyle/>
          <a:p>
            <a:pPr marL="285750" indent="-285750" algn="just">
              <a:buClr>
                <a:schemeClr val="accent1"/>
              </a:buClr>
              <a:buFont typeface="Wingdings" panose="05000000000000000000" pitchFamily="2" charset="2"/>
              <a:buChar char="q"/>
            </a:pPr>
            <a:r>
              <a:rPr lang="en-US" dirty="0"/>
              <a:t>JPA History :</a:t>
            </a:r>
          </a:p>
          <a:p>
            <a:pPr lvl="1" algn="just">
              <a:buClr>
                <a:schemeClr val="accent1"/>
              </a:buClr>
            </a:pPr>
            <a:r>
              <a:rPr lang="en-US" dirty="0"/>
              <a:t>Earlier versions of EJB, defined persistence layer combined with business logic layer using </a:t>
            </a:r>
            <a:r>
              <a:rPr lang="en-US" dirty="0" err="1"/>
              <a:t>javax.ejb.EntityBean</a:t>
            </a:r>
            <a:r>
              <a:rPr lang="en-US" dirty="0"/>
              <a:t> </a:t>
            </a:r>
            <a:r>
              <a:rPr lang="en-US" dirty="0" smtClean="0"/>
              <a:t>Interface</a:t>
            </a:r>
          </a:p>
          <a:p>
            <a:pPr marL="1199949" lvl="2" indent="-285750" algn="just">
              <a:buClr>
                <a:schemeClr val="accent4"/>
              </a:buClr>
              <a:buFont typeface="Wingdings" panose="05000000000000000000" pitchFamily="2" charset="2"/>
              <a:buChar char="q"/>
            </a:pPr>
            <a:r>
              <a:rPr lang="en-US" dirty="0" smtClean="0"/>
              <a:t>While </a:t>
            </a:r>
            <a:r>
              <a:rPr lang="en-US" dirty="0"/>
              <a:t>introducing EJB 3.0, the persistence layer was separated and specified as JPA 1.0 (Java Persistence API). The specifications of this API were released along with the specifications of JAVA EE5 on May 11, 2006 using JSR </a:t>
            </a:r>
            <a:r>
              <a:rPr lang="en-US" dirty="0" smtClean="0"/>
              <a:t>220.</a:t>
            </a:r>
          </a:p>
          <a:p>
            <a:pPr marL="1199949" lvl="2" indent="-285750" algn="just">
              <a:buClr>
                <a:schemeClr val="accent4"/>
              </a:buClr>
              <a:buFont typeface="Wingdings" panose="05000000000000000000" pitchFamily="2" charset="2"/>
              <a:buChar char="q"/>
            </a:pPr>
            <a:r>
              <a:rPr lang="en-US" dirty="0" smtClean="0"/>
              <a:t>JPA </a:t>
            </a:r>
            <a:r>
              <a:rPr lang="en-US" dirty="0"/>
              <a:t>2.0 was released with the specifications of JAVA EE6 on December 10, 2009 as a part of Java Community Process JSR </a:t>
            </a:r>
            <a:r>
              <a:rPr lang="en-US" dirty="0" smtClean="0"/>
              <a:t>317.</a:t>
            </a:r>
          </a:p>
          <a:p>
            <a:pPr marL="1199949" lvl="2" indent="-285750" algn="just">
              <a:buClr>
                <a:schemeClr val="accent4"/>
              </a:buClr>
              <a:buFont typeface="Wingdings" panose="05000000000000000000" pitchFamily="2" charset="2"/>
              <a:buChar char="q"/>
            </a:pPr>
            <a:r>
              <a:rPr lang="en-US" dirty="0" smtClean="0"/>
              <a:t>JPA </a:t>
            </a:r>
            <a:r>
              <a:rPr lang="en-US" dirty="0"/>
              <a:t>2.1 was released with the specification of JAVA EE7 on April 22, 2013 using JSR 338</a:t>
            </a:r>
          </a:p>
          <a:p>
            <a:pPr marL="285750" indent="-285750">
              <a:buClr>
                <a:schemeClr val="accent1"/>
              </a:buClr>
              <a:buFont typeface="Wingdings" panose="05000000000000000000" pitchFamily="2" charset="2"/>
              <a:buChar char="q"/>
            </a:pPr>
            <a:endParaRPr lang="en-US" dirty="0" smtClean="0"/>
          </a:p>
          <a:p>
            <a:pPr marL="285750" indent="-285750">
              <a:buClr>
                <a:schemeClr val="accent1"/>
              </a:buClr>
              <a:buFont typeface="Wingdings" panose="05000000000000000000" pitchFamily="2" charset="2"/>
              <a:buChar char="q"/>
            </a:pPr>
            <a:r>
              <a:rPr lang="en-US" dirty="0" smtClean="0"/>
              <a:t>JPA Providers</a:t>
            </a:r>
          </a:p>
          <a:p>
            <a:pPr marL="742850" lvl="1" indent="-285750" algn="just">
              <a:buClr>
                <a:schemeClr val="accent4"/>
              </a:buClr>
              <a:buFont typeface="Wingdings" panose="05000000000000000000" pitchFamily="2" charset="2"/>
              <a:buChar char="q"/>
            </a:pPr>
            <a:r>
              <a:rPr lang="en-US" dirty="0" smtClean="0"/>
              <a:t>JPA </a:t>
            </a:r>
            <a:r>
              <a:rPr lang="en-US" dirty="0"/>
              <a:t>is an open source API, therefore various enterprise vendors such as </a:t>
            </a:r>
            <a:r>
              <a:rPr lang="en-US" dirty="0" smtClean="0"/>
              <a:t>Oracle</a:t>
            </a:r>
            <a:r>
              <a:rPr lang="en-US" dirty="0"/>
              <a:t>, </a:t>
            </a:r>
            <a:r>
              <a:rPr lang="en-US" dirty="0" err="1"/>
              <a:t>Redhat</a:t>
            </a:r>
            <a:r>
              <a:rPr lang="en-US" dirty="0"/>
              <a:t>, Eclipse, etc. provide new products by adding the JPA </a:t>
            </a:r>
            <a:r>
              <a:rPr lang="en-US" dirty="0" smtClean="0"/>
              <a:t>persistence </a:t>
            </a:r>
            <a:r>
              <a:rPr lang="en-US" dirty="0"/>
              <a:t>flavor in them. Some of these products </a:t>
            </a:r>
            <a:r>
              <a:rPr lang="en-US" dirty="0" smtClean="0"/>
              <a:t>include: </a:t>
            </a:r>
            <a:r>
              <a:rPr lang="en-US" b="1" dirty="0" smtClean="0"/>
              <a:t>Hibernate</a:t>
            </a:r>
            <a:r>
              <a:rPr lang="en-US" b="1" dirty="0"/>
              <a:t>, </a:t>
            </a:r>
            <a:r>
              <a:rPr lang="en-US" b="1" dirty="0" err="1"/>
              <a:t>Eclipselink</a:t>
            </a:r>
            <a:r>
              <a:rPr lang="en-US" b="1" dirty="0"/>
              <a:t>, </a:t>
            </a:r>
            <a:r>
              <a:rPr lang="en-US" b="1" dirty="0" err="1"/>
              <a:t>Toplink</a:t>
            </a:r>
            <a:r>
              <a:rPr lang="en-US" b="1" dirty="0"/>
              <a:t>, Spring Data JPA, etc</a:t>
            </a:r>
            <a:r>
              <a:rPr lang="en-US" b="1" dirty="0" smtClean="0"/>
              <a:t>.</a:t>
            </a:r>
          </a:p>
          <a:p>
            <a:pPr algn="just"/>
            <a:endParaRPr lang="en-US" b="1" dirty="0"/>
          </a:p>
        </p:txBody>
      </p:sp>
    </p:spTree>
    <p:extLst>
      <p:ext uri="{BB962C8B-B14F-4D97-AF65-F5344CB8AC3E}">
        <p14:creationId xmlns:p14="http://schemas.microsoft.com/office/powerpoint/2010/main" xmlns="" val="1388483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C00000"/>
                </a:solidFill>
              </a:rPr>
              <a:t>Introduction to java persistence API</a:t>
            </a:r>
            <a:endParaRPr lang="en-US" dirty="0">
              <a:solidFill>
                <a:srgbClr val="C00000"/>
              </a:solidFill>
            </a:endParaRPr>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5</a:t>
            </a:fld>
            <a:endParaRPr lang="fr-FR" dirty="0"/>
          </a:p>
        </p:txBody>
      </p:sp>
      <p:pic>
        <p:nvPicPr>
          <p:cNvPr id="2052" name="Picture 4" descr="Image result for jpa communications with database"/>
          <p:cNvPicPr>
            <a:picLocks noChangeAspect="1" noChangeArrowheads="1"/>
          </p:cNvPicPr>
          <p:nvPr/>
        </p:nvPicPr>
        <p:blipFill>
          <a:blip r:embed="rId2"/>
          <a:srcRect b="7692"/>
          <a:stretch>
            <a:fillRect/>
          </a:stretch>
        </p:blipFill>
        <p:spPr bwMode="auto">
          <a:xfrm>
            <a:off x="533400" y="2209800"/>
            <a:ext cx="5680365" cy="2743200"/>
          </a:xfrm>
          <a:prstGeom prst="rect">
            <a:avLst/>
          </a:prstGeom>
          <a:noFill/>
        </p:spPr>
      </p:pic>
      <p:sp>
        <p:nvSpPr>
          <p:cNvPr id="7" name="Rectangle 6"/>
          <p:cNvSpPr/>
          <p:nvPr/>
        </p:nvSpPr>
        <p:spPr>
          <a:xfrm>
            <a:off x="533400" y="1066800"/>
            <a:ext cx="2055947" cy="369332"/>
          </a:xfrm>
          <a:prstGeom prst="rect">
            <a:avLst/>
          </a:prstGeom>
        </p:spPr>
        <p:txBody>
          <a:bodyPr wrap="none">
            <a:spAutoFit/>
          </a:bodyPr>
          <a:lstStyle/>
          <a:p>
            <a:r>
              <a:rPr lang="en-US" b="1" dirty="0" smtClean="0"/>
              <a:t>Java -JPA-Database </a:t>
            </a:r>
            <a:endParaRPr lang="en-US" b="1" dirty="0"/>
          </a:p>
        </p:txBody>
      </p:sp>
      <p:sp>
        <p:nvSpPr>
          <p:cNvPr id="11" name="Arc 10"/>
          <p:cNvSpPr/>
          <p:nvPr/>
        </p:nvSpPr>
        <p:spPr>
          <a:xfrm flipV="1">
            <a:off x="1981200" y="4267200"/>
            <a:ext cx="2819400" cy="1066800"/>
          </a:xfrm>
          <a:prstGeom prst="arc">
            <a:avLst>
              <a:gd name="adj1" fmla="val 10745232"/>
              <a:gd name="adj2" fmla="val 0"/>
            </a:avLst>
          </a:prstGeom>
          <a:ln w="19050">
            <a:solidFill>
              <a:srgbClr val="CF022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048000" y="5334000"/>
            <a:ext cx="1143000" cy="369332"/>
          </a:xfrm>
          <a:prstGeom prst="rect">
            <a:avLst/>
          </a:prstGeom>
          <a:noFill/>
        </p:spPr>
        <p:txBody>
          <a:bodyPr wrap="square" rtlCol="0">
            <a:spAutoFit/>
          </a:bodyPr>
          <a:lstStyle/>
          <a:p>
            <a:r>
              <a:rPr lang="en-US" dirty="0" smtClean="0"/>
              <a:t>entities</a:t>
            </a:r>
            <a:endParaRPr lang="en-US" dirty="0"/>
          </a:p>
        </p:txBody>
      </p:sp>
      <p:sp>
        <p:nvSpPr>
          <p:cNvPr id="13" name="Flowchart: Magnetic Disk 12"/>
          <p:cNvSpPr/>
          <p:nvPr/>
        </p:nvSpPr>
        <p:spPr>
          <a:xfrm>
            <a:off x="7239000" y="3962400"/>
            <a:ext cx="1371600" cy="1066800"/>
          </a:xfrm>
          <a:prstGeom prst="flowChartMagneticDisk">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Database</a:t>
            </a:r>
          </a:p>
        </p:txBody>
      </p:sp>
      <p:cxnSp>
        <p:nvCxnSpPr>
          <p:cNvPr id="15" name="Straight Arrow Connector 14"/>
          <p:cNvCxnSpPr/>
          <p:nvPr/>
        </p:nvCxnSpPr>
        <p:spPr>
          <a:xfrm>
            <a:off x="5867400" y="4648200"/>
            <a:ext cx="1371600" cy="1588"/>
          </a:xfrm>
          <a:prstGeom prst="straightConnector1">
            <a:avLst/>
          </a:prstGeom>
          <a:ln w="19050">
            <a:solidFill>
              <a:srgbClr val="CF022B"/>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14400" y="5486400"/>
            <a:ext cx="2057400" cy="381000"/>
          </a:xfrm>
          <a:prstGeom prst="rect">
            <a:avLst/>
          </a:prstGeom>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solidFill>
                  <a:schemeClr val="bg1"/>
                </a:solidFill>
              </a:rPr>
              <a:t>Query</a:t>
            </a:r>
          </a:p>
        </p:txBody>
      </p:sp>
      <p:cxnSp>
        <p:nvCxnSpPr>
          <p:cNvPr id="29" name="Straight Arrow Connector 28"/>
          <p:cNvCxnSpPr/>
          <p:nvPr/>
        </p:nvCxnSpPr>
        <p:spPr>
          <a:xfrm rot="5400000">
            <a:off x="1410494" y="5142706"/>
            <a:ext cx="685800" cy="1588"/>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447800" y="4876800"/>
            <a:ext cx="256802" cy="261610"/>
          </a:xfrm>
          <a:prstGeom prst="rect">
            <a:avLst/>
          </a:prstGeom>
          <a:noFill/>
        </p:spPr>
        <p:txBody>
          <a:bodyPr wrap="none" rtlCol="0">
            <a:spAutoFit/>
          </a:bodyPr>
          <a:lstStyle/>
          <a:p>
            <a:r>
              <a:rPr lang="en-US" sz="1100" b="1" dirty="0" smtClean="0"/>
              <a:t>1</a:t>
            </a:r>
            <a:endParaRPr lang="en-US" sz="1100" b="1" dirty="0"/>
          </a:p>
        </p:txBody>
      </p:sp>
      <p:sp>
        <p:nvSpPr>
          <p:cNvPr id="31" name="TextBox 30"/>
          <p:cNvSpPr txBox="1"/>
          <p:nvPr/>
        </p:nvSpPr>
        <p:spPr>
          <a:xfrm>
            <a:off x="1447800" y="5257800"/>
            <a:ext cx="304800" cy="369332"/>
          </a:xfrm>
          <a:prstGeom prst="rect">
            <a:avLst/>
          </a:prstGeom>
          <a:noFill/>
        </p:spPr>
        <p:txBody>
          <a:bodyPr wrap="square" rtlCol="0">
            <a:spAutoFit/>
          </a:bodyPr>
          <a:lstStyle/>
          <a:p>
            <a:r>
              <a:rPr lang="en-US" dirty="0" smtClean="0"/>
              <a:t>*</a:t>
            </a:r>
            <a:endParaRPr lang="en-US" dirty="0"/>
          </a:p>
        </p:txBody>
      </p:sp>
      <p:sp>
        <p:nvSpPr>
          <p:cNvPr id="32" name="Rectangle 31"/>
          <p:cNvSpPr/>
          <p:nvPr/>
        </p:nvSpPr>
        <p:spPr>
          <a:xfrm>
            <a:off x="457200" y="1524000"/>
            <a:ext cx="6400800" cy="4572000"/>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p:txBody>
      </p:sp>
      <p:pic>
        <p:nvPicPr>
          <p:cNvPr id="2054" name="Picture 6" descr="Image result for .jar"/>
          <p:cNvPicPr>
            <a:picLocks noChangeAspect="1" noChangeArrowheads="1"/>
          </p:cNvPicPr>
          <p:nvPr/>
        </p:nvPicPr>
        <p:blipFill>
          <a:blip r:embed="rId3"/>
          <a:srcRect/>
          <a:stretch>
            <a:fillRect/>
          </a:stretch>
        </p:blipFill>
        <p:spPr bwMode="auto">
          <a:xfrm>
            <a:off x="5410200" y="1905000"/>
            <a:ext cx="685801" cy="768097"/>
          </a:xfrm>
          <a:prstGeom prst="rect">
            <a:avLst/>
          </a:prstGeom>
          <a:noFill/>
        </p:spPr>
      </p:pic>
      <p:cxnSp>
        <p:nvCxnSpPr>
          <p:cNvPr id="35" name="Straight Arrow Connector 34"/>
          <p:cNvCxnSpPr/>
          <p:nvPr/>
        </p:nvCxnSpPr>
        <p:spPr>
          <a:xfrm rot="5400000" flipH="1" flipV="1">
            <a:off x="5181601" y="3124201"/>
            <a:ext cx="914399" cy="1"/>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4000" y="1676400"/>
            <a:ext cx="1524000" cy="276999"/>
          </a:xfrm>
          <a:prstGeom prst="rect">
            <a:avLst/>
          </a:prstGeom>
          <a:noFill/>
        </p:spPr>
        <p:txBody>
          <a:bodyPr wrap="square" rtlCol="0">
            <a:spAutoFit/>
          </a:bodyPr>
          <a:lstStyle/>
          <a:p>
            <a:r>
              <a:rPr lang="en-US" sz="1200" b="1" dirty="0" smtClean="0">
                <a:solidFill>
                  <a:schemeClr val="accent6">
                    <a:lumMod val="75000"/>
                  </a:schemeClr>
                </a:solidFill>
              </a:rPr>
              <a:t>Database driver (.jar)</a:t>
            </a:r>
            <a:endParaRPr lang="en-US" sz="1200" b="1" dirty="0">
              <a:solidFill>
                <a:schemeClr val="accent6">
                  <a:lumMod val="75000"/>
                </a:schemeClr>
              </a:solidFill>
            </a:endParaRPr>
          </a:p>
        </p:txBody>
      </p:sp>
      <p:sp>
        <p:nvSpPr>
          <p:cNvPr id="38" name="TextBox 37"/>
          <p:cNvSpPr txBox="1"/>
          <p:nvPr/>
        </p:nvSpPr>
        <p:spPr>
          <a:xfrm>
            <a:off x="533400" y="1524000"/>
            <a:ext cx="1689822" cy="369332"/>
          </a:xfrm>
          <a:prstGeom prst="rect">
            <a:avLst/>
          </a:prstGeom>
          <a:noFill/>
        </p:spPr>
        <p:txBody>
          <a:bodyPr wrap="none" rtlCol="0">
            <a:spAutoFit/>
          </a:bodyPr>
          <a:lstStyle/>
          <a:p>
            <a:r>
              <a:rPr lang="en-US" dirty="0" smtClean="0"/>
              <a:t>Java Application</a:t>
            </a:r>
            <a:endParaRPr lang="en-US" dirty="0"/>
          </a:p>
        </p:txBody>
      </p:sp>
      <p:sp>
        <p:nvSpPr>
          <p:cNvPr id="45" name="TextBox 44"/>
          <p:cNvSpPr txBox="1"/>
          <p:nvPr/>
        </p:nvSpPr>
        <p:spPr>
          <a:xfrm>
            <a:off x="5181600" y="2971800"/>
            <a:ext cx="510076" cy="307777"/>
          </a:xfrm>
          <a:prstGeom prst="rect">
            <a:avLst/>
          </a:prstGeom>
          <a:noFill/>
        </p:spPr>
        <p:txBody>
          <a:bodyPr wrap="none" rtlCol="0">
            <a:spAutoFit/>
          </a:bodyPr>
          <a:lstStyle/>
          <a:p>
            <a:r>
              <a:rPr lang="en-US" sz="1400" b="1" dirty="0" smtClean="0"/>
              <a:t>uses</a:t>
            </a:r>
            <a:endParaRPr lang="en-US" sz="1400" b="1" dirty="0"/>
          </a:p>
        </p:txBody>
      </p:sp>
      <p:sp>
        <p:nvSpPr>
          <p:cNvPr id="47" name="TextBox 46"/>
          <p:cNvSpPr txBox="1"/>
          <p:nvPr/>
        </p:nvSpPr>
        <p:spPr>
          <a:xfrm>
            <a:off x="1600200" y="5410200"/>
            <a:ext cx="304800" cy="369332"/>
          </a:xfrm>
          <a:prstGeom prst="rect">
            <a:avLst/>
          </a:prstGeom>
          <a:noFill/>
        </p:spPr>
        <p:txBody>
          <a:bodyPr wrap="square" rtlCol="0">
            <a:spAutoFit/>
          </a:bodyPr>
          <a:lstStyle/>
          <a:p>
            <a:r>
              <a:rPr lang="en-US" dirty="0" smtClean="0"/>
              <a:t>*</a:t>
            </a:r>
            <a:endParaRPr lang="en-US" dirty="0"/>
          </a:p>
        </p:txBody>
      </p:sp>
      <p:sp>
        <p:nvSpPr>
          <p:cNvPr id="48" name="TextBox 47"/>
          <p:cNvSpPr txBox="1"/>
          <p:nvPr/>
        </p:nvSpPr>
        <p:spPr>
          <a:xfrm>
            <a:off x="5715000" y="3200400"/>
            <a:ext cx="256802" cy="261610"/>
          </a:xfrm>
          <a:prstGeom prst="rect">
            <a:avLst/>
          </a:prstGeom>
          <a:noFill/>
        </p:spPr>
        <p:txBody>
          <a:bodyPr wrap="none" rtlCol="0">
            <a:spAutoFit/>
          </a:bodyPr>
          <a:lstStyle/>
          <a:p>
            <a:r>
              <a:rPr lang="en-US" sz="1100" b="1" dirty="0" smtClean="0"/>
              <a:t>1</a:t>
            </a:r>
            <a:endParaRPr lang="en-US" sz="1100" b="1" dirty="0"/>
          </a:p>
        </p:txBody>
      </p:sp>
      <p:sp>
        <p:nvSpPr>
          <p:cNvPr id="49" name="TextBox 48"/>
          <p:cNvSpPr txBox="1"/>
          <p:nvPr/>
        </p:nvSpPr>
        <p:spPr>
          <a:xfrm>
            <a:off x="5715000" y="2667000"/>
            <a:ext cx="256802" cy="261610"/>
          </a:xfrm>
          <a:prstGeom prst="rect">
            <a:avLst/>
          </a:prstGeom>
          <a:noFill/>
        </p:spPr>
        <p:txBody>
          <a:bodyPr wrap="none" rtlCol="0">
            <a:spAutoFit/>
          </a:bodyPr>
          <a:lstStyle/>
          <a:p>
            <a:r>
              <a:rPr lang="en-US" sz="1100" b="1" dirty="0" smtClean="0"/>
              <a:t>1</a:t>
            </a:r>
            <a:endParaRPr lang="en-US" sz="11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C00000"/>
                </a:solidFill>
              </a:rPr>
              <a:t>Introduction to java persistence API</a:t>
            </a:r>
            <a:endParaRPr lang="en-US" dirty="0">
              <a:solidFill>
                <a:srgbClr val="C00000"/>
              </a:solidFill>
            </a:endParaRPr>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6</a:t>
            </a:fld>
            <a:endParaRPr lang="fr-FR" dirty="0"/>
          </a:p>
        </p:txBody>
      </p:sp>
      <p:sp>
        <p:nvSpPr>
          <p:cNvPr id="44034" name="Rectangle 2"/>
          <p:cNvSpPr>
            <a:spLocks noChangeArrowheads="1"/>
          </p:cNvSpPr>
          <p:nvPr/>
        </p:nvSpPr>
        <p:spPr bwMode="auto">
          <a:xfrm rot="10800000" flipV="1">
            <a:off x="457200" y="1308556"/>
            <a:ext cx="8229600" cy="510909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
                <a:schemeClr val="accent1"/>
              </a:buClr>
              <a:buSzTx/>
              <a:buFont typeface="Wingdings" pitchFamily="2" charset="2"/>
              <a:buChar char="q"/>
              <a:tabLst/>
            </a:pPr>
            <a:r>
              <a:rPr kumimoji="0" lang="en-US" sz="1400" b="0" i="0"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400" b="1" i="0" strike="noStrike" cap="none" normalizeH="0" baseline="0" dirty="0" smtClean="0">
                <a:ln>
                  <a:noFill/>
                </a:ln>
                <a:solidFill>
                  <a:srgbClr val="2DAA64"/>
                </a:solidFill>
                <a:effectLst/>
                <a:latin typeface="Verdana" pitchFamily="34" charset="0"/>
                <a:ea typeface="Verdana" pitchFamily="34" charset="0"/>
                <a:cs typeface="Verdana" pitchFamily="34" charset="0"/>
                <a:hlinkClick r:id="rId2" tooltip="Chapter 6.  Persistence"/>
              </a:rPr>
              <a:t>Persistence</a:t>
            </a:r>
            <a:r>
              <a:rPr kumimoji="0" lang="en-US" sz="1400" b="0" i="0" u="none" strike="noStrike" cap="none" normalizeH="0" baseline="0" dirty="0" smtClean="0">
                <a:ln>
                  <a:noFill/>
                </a:ln>
                <a:solidFill>
                  <a:srgbClr val="2DAA64"/>
                </a:solidFill>
                <a:effectLst/>
                <a:latin typeface="Verdana" pitchFamily="34" charset="0"/>
                <a:ea typeface="Verdana" pitchFamily="34" charset="0"/>
                <a:cs typeface="Verdana" pitchFamily="34" charset="0"/>
              </a:rPr>
              <a:t>: </a:t>
            </a:r>
            <a:r>
              <a:rPr lang="en-US" sz="1400" dirty="0" smtClean="0"/>
              <a:t>The </a:t>
            </a:r>
            <a:r>
              <a:rPr lang="en-US" sz="1400" dirty="0" err="1" smtClean="0"/>
              <a:t>javax.persistence.Persistence</a:t>
            </a:r>
            <a:r>
              <a:rPr lang="en-US" sz="1400" dirty="0" smtClean="0"/>
              <a:t> class contains static helper methods to obtain </a:t>
            </a:r>
            <a:r>
              <a:rPr lang="en-US" sz="1400" dirty="0" err="1" smtClean="0"/>
              <a:t>EntityManagerFactory</a:t>
            </a:r>
            <a:r>
              <a:rPr lang="en-US" sz="1400" dirty="0" smtClean="0"/>
              <a:t> instances in a vendor-neutral fashion.</a:t>
            </a:r>
          </a:p>
          <a:p>
            <a:pPr marL="0" marR="0" lvl="0" indent="0" defTabSz="914400" rtl="0" eaLnBrk="0" fontAlgn="base" latinLnBrk="0" hangingPunct="0">
              <a:lnSpc>
                <a:spcPct val="100000"/>
              </a:lnSpc>
              <a:spcBef>
                <a:spcPct val="0"/>
              </a:spcBef>
              <a:spcAft>
                <a:spcPct val="0"/>
              </a:spcAft>
              <a:buClr>
                <a:schemeClr val="accent1"/>
              </a:buClr>
              <a:buSzTx/>
              <a:buFont typeface="Wingdings" pitchFamily="2" charset="2"/>
              <a:buChar char="q"/>
              <a:tabLst/>
            </a:pPr>
            <a:endParaRPr kumimoji="0" lang="en-US" sz="14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R="0" lvl="0" indent="0" fontAlgn="base">
              <a:lnSpc>
                <a:spcPct val="100000"/>
              </a:lnSpc>
              <a:spcBef>
                <a:spcPct val="0"/>
              </a:spcBef>
              <a:spcAft>
                <a:spcPct val="0"/>
              </a:spcAft>
              <a:buClr>
                <a:schemeClr val="accent1"/>
              </a:buClr>
              <a:buSzTx/>
              <a:buFont typeface="Wingdings" pitchFamily="2" charset="2"/>
              <a:buChar char="q"/>
              <a:tabLst/>
            </a:pPr>
            <a:r>
              <a:rPr kumimoji="0" lang="en-US" sz="14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400" b="1" i="0" u="none" strike="noStrike" cap="none" normalizeH="0" baseline="0" dirty="0" err="1" smtClean="0">
                <a:ln>
                  <a:noFill/>
                </a:ln>
                <a:solidFill>
                  <a:srgbClr val="597BB3"/>
                </a:solidFill>
                <a:effectLst/>
                <a:latin typeface="Verdana" pitchFamily="34" charset="0"/>
                <a:ea typeface="Verdana" pitchFamily="34" charset="0"/>
                <a:cs typeface="Verdana" pitchFamily="34" charset="0"/>
                <a:hlinkClick r:id="rId3" tooltip="Chapter 7.  EntityManagerFactory"/>
              </a:rPr>
              <a:t>EntityManagerFactory</a:t>
            </a:r>
            <a:r>
              <a:rPr kumimoji="0" lang="en-US" sz="14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lang="en-US" sz="1400" dirty="0" smtClean="0"/>
              <a:t>The </a:t>
            </a:r>
            <a:r>
              <a:rPr lang="en-US" sz="1400" dirty="0" err="1" smtClean="0"/>
              <a:t>javax.persistence.EntityManagerFactory</a:t>
            </a:r>
            <a:r>
              <a:rPr lang="en-US" sz="1400" dirty="0" smtClean="0"/>
              <a:t> class is a factory for </a:t>
            </a:r>
            <a:r>
              <a:rPr lang="en-US" sz="1400" dirty="0" err="1" smtClean="0"/>
              <a:t>EntityManager</a:t>
            </a:r>
            <a:r>
              <a:rPr lang="en-US" sz="1400" dirty="0" smtClean="0"/>
              <a:t> s.</a:t>
            </a:r>
          </a:p>
          <a:p>
            <a:pPr marL="0" marR="0" lvl="0" indent="0" defTabSz="914400" rtl="0" eaLnBrk="0" fontAlgn="base" latinLnBrk="0" hangingPunct="0">
              <a:lnSpc>
                <a:spcPct val="100000"/>
              </a:lnSpc>
              <a:spcBef>
                <a:spcPct val="0"/>
              </a:spcBef>
              <a:spcAft>
                <a:spcPct val="0"/>
              </a:spcAft>
              <a:buClr>
                <a:schemeClr val="accent1"/>
              </a:buClr>
              <a:buSzTx/>
              <a:tabLst/>
            </a:pPr>
            <a:endParaRPr kumimoji="0" lang="en-US" sz="14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R="0" lvl="0" indent="0" fontAlgn="base">
              <a:lnSpc>
                <a:spcPct val="100000"/>
              </a:lnSpc>
              <a:spcBef>
                <a:spcPct val="0"/>
              </a:spcBef>
              <a:spcAft>
                <a:spcPct val="0"/>
              </a:spcAft>
              <a:buClr>
                <a:schemeClr val="accent1"/>
              </a:buClr>
              <a:buSzTx/>
              <a:buFont typeface="Wingdings" pitchFamily="2" charset="2"/>
              <a:buChar char="q"/>
              <a:tabLst/>
            </a:pPr>
            <a:r>
              <a:rPr kumimoji="0" lang="en-US" sz="14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lang="en-US" sz="1400" b="1" dirty="0" err="1" smtClean="0">
                <a:solidFill>
                  <a:srgbClr val="597BB3"/>
                </a:solidFill>
                <a:latin typeface="Verdana" pitchFamily="34" charset="0"/>
                <a:ea typeface="Verdana" pitchFamily="34" charset="0"/>
                <a:cs typeface="Verdana" pitchFamily="34" charset="0"/>
                <a:hlinkClick r:id="rId3" tooltip="Chapter 7.  EntityManagerFactory"/>
              </a:rPr>
              <a:t>EntityManager</a:t>
            </a:r>
            <a:r>
              <a:rPr kumimoji="0" lang="en-US" sz="14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lang="en-US" sz="1400" dirty="0" smtClean="0"/>
              <a:t>The </a:t>
            </a:r>
            <a:r>
              <a:rPr lang="en-US" sz="1400" dirty="0" err="1" smtClean="0"/>
              <a:t>javax.persistence.EntityManager</a:t>
            </a:r>
            <a:r>
              <a:rPr lang="en-US" sz="1400" dirty="0" smtClean="0"/>
              <a:t> is the primary JPA interface used by applications. Each </a:t>
            </a:r>
            <a:r>
              <a:rPr lang="en-US" sz="1400" dirty="0" err="1" smtClean="0"/>
              <a:t>EntityManager</a:t>
            </a:r>
            <a:r>
              <a:rPr lang="en-US" sz="1400" dirty="0" smtClean="0"/>
              <a:t> manages a set of persistent objects, and has APIs to insert new objects and delete existing ones. </a:t>
            </a:r>
            <a:r>
              <a:rPr lang="en-US" sz="1400" dirty="0" err="1" smtClean="0"/>
              <a:t>EntityManagers</a:t>
            </a:r>
            <a:r>
              <a:rPr lang="en-US" sz="1400" dirty="0" smtClean="0"/>
              <a:t> also act as factories for Query instances.</a:t>
            </a:r>
          </a:p>
          <a:p>
            <a:pPr marL="0" marR="0" lvl="0" indent="0" defTabSz="914400" rtl="0" eaLnBrk="0" fontAlgn="base" latinLnBrk="0" hangingPunct="0">
              <a:lnSpc>
                <a:spcPct val="100000"/>
              </a:lnSpc>
              <a:spcBef>
                <a:spcPct val="0"/>
              </a:spcBef>
              <a:spcAft>
                <a:spcPct val="0"/>
              </a:spcAft>
              <a:buClr>
                <a:schemeClr val="accent1"/>
              </a:buClr>
              <a:buSzTx/>
              <a:buFont typeface="Wingdings" pitchFamily="2" charset="2"/>
              <a:buChar char="q"/>
              <a:tabLst/>
            </a:pPr>
            <a:endParaRPr kumimoji="0" lang="en-US" sz="14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0" marR="0" lvl="0" indent="0" defTabSz="914400" rtl="0" eaLnBrk="0" fontAlgn="base" latinLnBrk="0" hangingPunct="0">
              <a:lnSpc>
                <a:spcPct val="100000"/>
              </a:lnSpc>
              <a:spcBef>
                <a:spcPct val="0"/>
              </a:spcBef>
              <a:spcAft>
                <a:spcPct val="0"/>
              </a:spcAft>
              <a:buClr>
                <a:schemeClr val="accent1"/>
              </a:buClr>
              <a:buSzTx/>
              <a:buFont typeface="Wingdings" pitchFamily="2" charset="2"/>
              <a:buChar char="q"/>
              <a:tabLst/>
            </a:pPr>
            <a:r>
              <a:rPr kumimoji="0" lang="en-US" sz="14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400" b="1" i="0" u="none" strike="noStrike" cap="none" normalizeH="0" baseline="0" dirty="0" smtClean="0">
                <a:ln>
                  <a:noFill/>
                </a:ln>
                <a:solidFill>
                  <a:srgbClr val="597BB3"/>
                </a:solidFill>
                <a:effectLst/>
                <a:latin typeface="Verdana" pitchFamily="34" charset="0"/>
                <a:ea typeface="Verdana" pitchFamily="34" charset="0"/>
                <a:cs typeface="Verdana" pitchFamily="34" charset="0"/>
                <a:hlinkClick r:id="rId4" tooltip="Chapter 4.  Entity"/>
              </a:rPr>
              <a:t>Entity </a:t>
            </a:r>
            <a:r>
              <a:rPr kumimoji="0" lang="en-US" sz="14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lang="en-US" sz="1400" dirty="0" err="1" smtClean="0"/>
              <a:t>Entites</a:t>
            </a:r>
            <a:r>
              <a:rPr lang="en-US" sz="1400" dirty="0" smtClean="0"/>
              <a:t> are persistent objects that represent database records.</a:t>
            </a:r>
          </a:p>
          <a:p>
            <a:pPr marL="0" marR="0" lvl="0" indent="0" defTabSz="914400" rtl="0" eaLnBrk="0" fontAlgn="base" latinLnBrk="0" hangingPunct="0">
              <a:lnSpc>
                <a:spcPct val="100000"/>
              </a:lnSpc>
              <a:spcBef>
                <a:spcPct val="0"/>
              </a:spcBef>
              <a:spcAft>
                <a:spcPct val="0"/>
              </a:spcAft>
              <a:buClr>
                <a:schemeClr val="accent1"/>
              </a:buClr>
              <a:buSzTx/>
              <a:buFont typeface="Wingdings" pitchFamily="2" charset="2"/>
              <a:buChar char="q"/>
              <a:tabLst/>
            </a:pPr>
            <a:endParaRPr lang="en-US" sz="1400" dirty="0" smtClean="0">
              <a:solidFill>
                <a:srgbClr val="000000"/>
              </a:solidFill>
              <a:latin typeface="Verdana" pitchFamily="34" charset="0"/>
              <a:ea typeface="Verdana" pitchFamily="34" charset="0"/>
              <a:cs typeface="Verdana" pitchFamily="34" charset="0"/>
            </a:endParaRPr>
          </a:p>
          <a:p>
            <a:pPr>
              <a:buClr>
                <a:schemeClr val="accent1"/>
              </a:buClr>
              <a:buFont typeface="Wingdings" pitchFamily="2" charset="2"/>
              <a:buChar char="q"/>
            </a:pPr>
            <a:r>
              <a:rPr lang="en-US" sz="1400" b="1" dirty="0" smtClean="0">
                <a:solidFill>
                  <a:srgbClr val="597BB3"/>
                </a:solidFill>
                <a:latin typeface="Verdana" pitchFamily="34" charset="0"/>
                <a:ea typeface="Verdana" pitchFamily="34" charset="0"/>
                <a:cs typeface="Verdana" pitchFamily="34" charset="0"/>
                <a:hlinkClick r:id="rId4" tooltip="Chapter 4.  Entity"/>
              </a:rPr>
              <a:t> Persistence Units</a:t>
            </a:r>
            <a:r>
              <a:rPr lang="en-US" sz="1400" b="1" dirty="0" smtClean="0">
                <a:solidFill>
                  <a:srgbClr val="597BB3"/>
                </a:solidFill>
                <a:latin typeface="Verdana" pitchFamily="34" charset="0"/>
                <a:ea typeface="Verdana" pitchFamily="34" charset="0"/>
                <a:cs typeface="Verdana" pitchFamily="34" charset="0"/>
              </a:rPr>
              <a:t> </a:t>
            </a:r>
            <a:r>
              <a:rPr lang="en-US" sz="1400" dirty="0" smtClean="0"/>
              <a:t>Persistence unit contains configuration to connect with database. Persistence units are defined by the</a:t>
            </a:r>
            <a:r>
              <a:rPr lang="en-US" sz="1400" b="1" i="1" dirty="0" smtClean="0"/>
              <a:t> persistence.xml</a:t>
            </a:r>
            <a:r>
              <a:rPr lang="en-US" sz="1400" dirty="0" smtClean="0"/>
              <a:t> configuration file</a:t>
            </a:r>
          </a:p>
          <a:p>
            <a:pPr>
              <a:buClr>
                <a:schemeClr val="accent1"/>
              </a:buClr>
              <a:buFont typeface="Wingdings" pitchFamily="2" charset="2"/>
              <a:buChar char="q"/>
            </a:pPr>
            <a:endParaRPr lang="en-US" sz="1400" dirty="0" smtClean="0"/>
          </a:p>
          <a:p>
            <a:pPr>
              <a:buClr>
                <a:schemeClr val="accent1"/>
              </a:buClr>
              <a:buFont typeface="Wingdings" pitchFamily="2" charset="2"/>
              <a:buChar char="q"/>
            </a:pPr>
            <a:r>
              <a:rPr lang="en-US" sz="1400" b="1" dirty="0" smtClean="0">
                <a:solidFill>
                  <a:srgbClr val="597BB3"/>
                </a:solidFill>
                <a:latin typeface="Verdana" pitchFamily="34" charset="0"/>
                <a:ea typeface="Verdana" pitchFamily="34" charset="0"/>
                <a:cs typeface="Verdana" pitchFamily="34" charset="0"/>
                <a:hlinkClick r:id="rId4" tooltip="Chapter 4.  Entity"/>
              </a:rPr>
              <a:t>Persistence Context:</a:t>
            </a:r>
            <a:r>
              <a:rPr lang="en-US" sz="1400" b="1" dirty="0" smtClean="0">
                <a:solidFill>
                  <a:srgbClr val="597BB3"/>
                </a:solidFill>
                <a:latin typeface="Verdana" pitchFamily="34" charset="0"/>
                <a:ea typeface="Verdana" pitchFamily="34" charset="0"/>
                <a:cs typeface="Verdana" pitchFamily="34" charset="0"/>
              </a:rPr>
              <a:t> </a:t>
            </a:r>
            <a:r>
              <a:rPr lang="en-US" sz="1400" dirty="0" smtClean="0"/>
              <a:t>A persistence context handles a set of entities which hold data to be persisted/deleted  in/from some persistence store (e.g. a database). In particular, the context is aware of the different states an entity can have (e.g. </a:t>
            </a:r>
            <a:r>
              <a:rPr lang="en-US" sz="1400" dirty="0" err="1" smtClean="0"/>
              <a:t>managed,removed</a:t>
            </a:r>
            <a:r>
              <a:rPr lang="en-US" sz="1400" dirty="0" smtClean="0"/>
              <a:t>)</a:t>
            </a:r>
          </a:p>
          <a:p>
            <a:pPr marL="0" marR="0" lvl="0" indent="0" defTabSz="914400" rtl="0" eaLnBrk="0" fontAlgn="base" latinLnBrk="0" hangingPunct="0">
              <a:lnSpc>
                <a:spcPct val="100000"/>
              </a:lnSpc>
              <a:spcBef>
                <a:spcPct val="0"/>
              </a:spcBef>
              <a:spcAft>
                <a:spcPct val="0"/>
              </a:spcAft>
              <a:buClr>
                <a:schemeClr val="accent1"/>
              </a:buClr>
              <a:buSzTx/>
              <a:buFont typeface="Wingdings" pitchFamily="2" charset="2"/>
              <a:buChar char="q"/>
              <a:tabLst/>
            </a:pPr>
            <a:endParaRPr kumimoji="0" lang="en-US" sz="14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R="0" lvl="0" indent="0" fontAlgn="base">
              <a:lnSpc>
                <a:spcPct val="100000"/>
              </a:lnSpc>
              <a:spcBef>
                <a:spcPct val="0"/>
              </a:spcBef>
              <a:spcAft>
                <a:spcPct val="0"/>
              </a:spcAft>
              <a:buClr>
                <a:schemeClr val="accent1"/>
              </a:buClr>
              <a:buSzTx/>
              <a:buFont typeface="Wingdings" pitchFamily="2" charset="2"/>
              <a:buChar char="q"/>
              <a:tabLst/>
            </a:pPr>
            <a:r>
              <a:rPr kumimoji="0" lang="en-US" sz="14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kumimoji="0" lang="en-US" sz="1400" b="1" i="0" u="none" strike="noStrike" cap="none" normalizeH="0" baseline="0" dirty="0" smtClean="0">
                <a:ln>
                  <a:noFill/>
                </a:ln>
                <a:solidFill>
                  <a:srgbClr val="597BB3"/>
                </a:solidFill>
                <a:effectLst/>
                <a:latin typeface="Verdana" pitchFamily="34" charset="0"/>
                <a:ea typeface="Verdana" pitchFamily="34" charset="0"/>
                <a:cs typeface="Verdana" pitchFamily="34" charset="0"/>
                <a:hlinkClick r:id="rId5" tooltip="Chapter 10.  JPA Query"/>
              </a:rPr>
              <a:t>Query </a:t>
            </a:r>
            <a:r>
              <a:rPr kumimoji="0" lang="en-US" sz="14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 </a:t>
            </a:r>
            <a:r>
              <a:rPr lang="en-US" sz="1400" dirty="0" smtClean="0"/>
              <a:t>The </a:t>
            </a:r>
            <a:r>
              <a:rPr lang="en-US" sz="1400" dirty="0" err="1" smtClean="0"/>
              <a:t>javax.persistence.Query</a:t>
            </a:r>
            <a:r>
              <a:rPr lang="en-US" sz="1400" dirty="0" smtClean="0"/>
              <a:t> interface is implemented by each JPA vendor to find persistent objects that meet certain criteria. JPA standardizes support for queries using both the Java Persistence Query Language (JPQL) and the Structured Query Language (SQL). You obtain Query instances from an </a:t>
            </a:r>
            <a:r>
              <a:rPr lang="en-US" sz="1400" dirty="0" err="1" smtClean="0"/>
              <a:t>EntityManager</a:t>
            </a:r>
            <a:r>
              <a:rPr lang="en-US" sz="1400" dirty="0" smtClean="0"/>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914199" rtl="0">
              <a:lnSpc>
                <a:spcPct val="90000"/>
              </a:lnSpc>
              <a:spcBef>
                <a:spcPct val="0"/>
              </a:spcBef>
            </a:pPr>
            <a:r>
              <a:rPr lang="en-US" altLang="en-US" sz="2000" b="1" dirty="0" smtClean="0">
                <a:solidFill>
                  <a:schemeClr val="bg2">
                    <a:lumMod val="60000"/>
                    <a:lumOff val="40000"/>
                  </a:schemeClr>
                </a:solidFill>
                <a:ea typeface="Verdana" panose="020B0604030504040204" pitchFamily="34" charset="0"/>
                <a:cs typeface="Verdana" panose="020B0604030504040204" pitchFamily="34" charset="0"/>
              </a:rPr>
              <a:t>ENTITY</a:t>
            </a:r>
            <a:endParaRPr lang="en-US" sz="2000" dirty="0">
              <a:latin typeface="+mj-lt"/>
            </a:endParaRPr>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7</a:t>
            </a:fld>
            <a:endParaRPr lang="fr-FR" dirty="0"/>
          </a:p>
        </p:txBody>
      </p:sp>
      <p:sp>
        <p:nvSpPr>
          <p:cNvPr id="5" name="TextBox 4"/>
          <p:cNvSpPr txBox="1"/>
          <p:nvPr/>
        </p:nvSpPr>
        <p:spPr>
          <a:xfrm>
            <a:off x="683569" y="1556792"/>
            <a:ext cx="8136904" cy="3536866"/>
          </a:xfrm>
          <a:prstGeom prst="rect">
            <a:avLst/>
          </a:prstGeom>
          <a:noFill/>
        </p:spPr>
        <p:txBody>
          <a:bodyPr wrap="square" rtlCol="0">
            <a:spAutoFit/>
          </a:bodyPr>
          <a:lstStyle/>
          <a:p>
            <a:pPr marL="285750" indent="-285750">
              <a:spcBef>
                <a:spcPts val="650"/>
              </a:spcBef>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An </a:t>
            </a:r>
            <a:r>
              <a:rPr lang="en-US" altLang="en-US" b="1" dirty="0">
                <a:solidFill>
                  <a:srgbClr val="000000"/>
                </a:solidFill>
              </a:rPr>
              <a:t>entity</a:t>
            </a:r>
            <a:r>
              <a:rPr lang="en-US" altLang="en-US" dirty="0">
                <a:solidFill>
                  <a:srgbClr val="000000"/>
                </a:solidFill>
              </a:rPr>
              <a:t> is a plain old java object (</a:t>
            </a:r>
            <a:r>
              <a:rPr lang="en-US" altLang="en-US" dirty="0" smtClean="0">
                <a:solidFill>
                  <a:srgbClr val="000000"/>
                </a:solidFill>
              </a:rPr>
              <a:t>POJO) The </a:t>
            </a:r>
            <a:r>
              <a:rPr lang="en-US" altLang="en-US" dirty="0">
                <a:solidFill>
                  <a:srgbClr val="000000"/>
                </a:solidFill>
              </a:rPr>
              <a:t>Class represents a table in a relational </a:t>
            </a:r>
            <a:r>
              <a:rPr lang="en-US" altLang="en-US" dirty="0" smtClean="0">
                <a:solidFill>
                  <a:srgbClr val="000000"/>
                </a:solidFill>
              </a:rPr>
              <a:t>database. instances  of this entity (POJO) correspond </a:t>
            </a:r>
            <a:r>
              <a:rPr lang="en-US" altLang="en-US" dirty="0">
                <a:solidFill>
                  <a:srgbClr val="000000"/>
                </a:solidFill>
              </a:rPr>
              <a:t>to </a:t>
            </a:r>
            <a:r>
              <a:rPr lang="en-US" altLang="en-US" dirty="0" smtClean="0">
                <a:solidFill>
                  <a:srgbClr val="000000"/>
                </a:solidFill>
              </a:rPr>
              <a:t>rows in database table.</a:t>
            </a:r>
            <a:endParaRPr lang="en-US" altLang="en-US" dirty="0">
              <a:solidFill>
                <a:srgbClr val="000000"/>
              </a:solidFill>
            </a:endParaRPr>
          </a:p>
          <a:p>
            <a:pPr marL="285750" indent="-285750">
              <a:spcBef>
                <a:spcPts val="650"/>
              </a:spcBef>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Requirements:</a:t>
            </a:r>
          </a:p>
          <a:p>
            <a:pPr marL="742950" lvl="1" indent="-285750">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annotated with the </a:t>
            </a:r>
            <a:r>
              <a:rPr lang="en-US" altLang="en-US" b="1" dirty="0" err="1">
                <a:solidFill>
                  <a:srgbClr val="000000"/>
                </a:solidFill>
              </a:rPr>
              <a:t>javax.persistence.Entity</a:t>
            </a:r>
            <a:r>
              <a:rPr lang="en-US" altLang="en-US" dirty="0">
                <a:solidFill>
                  <a:srgbClr val="000000"/>
                </a:solidFill>
              </a:rPr>
              <a:t> annotation</a:t>
            </a:r>
          </a:p>
          <a:p>
            <a:pPr marL="742950" lvl="1" indent="-285750">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a:solidFill>
                  <a:srgbClr val="000000"/>
                </a:solidFill>
              </a:rPr>
              <a:t>public</a:t>
            </a:r>
            <a:r>
              <a:rPr lang="en-US" altLang="en-US" dirty="0">
                <a:solidFill>
                  <a:srgbClr val="000000"/>
                </a:solidFill>
              </a:rPr>
              <a:t> or </a:t>
            </a:r>
            <a:r>
              <a:rPr lang="en-US" altLang="en-US" b="1" dirty="0" smtClean="0">
                <a:solidFill>
                  <a:srgbClr val="000000"/>
                </a:solidFill>
              </a:rPr>
              <a:t>protected</a:t>
            </a:r>
            <a:r>
              <a:rPr lang="en-US" altLang="en-US" dirty="0">
                <a:solidFill>
                  <a:srgbClr val="000000"/>
                </a:solidFill>
              </a:rPr>
              <a:t> </a:t>
            </a:r>
            <a:r>
              <a:rPr lang="en-US" altLang="en-US" dirty="0" smtClean="0">
                <a:solidFill>
                  <a:srgbClr val="000000"/>
                </a:solidFill>
              </a:rPr>
              <a:t>no-argument </a:t>
            </a:r>
            <a:r>
              <a:rPr lang="en-US" altLang="en-US" dirty="0">
                <a:solidFill>
                  <a:srgbClr val="000000"/>
                </a:solidFill>
              </a:rPr>
              <a:t>constructor</a:t>
            </a:r>
          </a:p>
          <a:p>
            <a:pPr marL="742950" lvl="1" indent="-285750">
              <a:spcBef>
                <a:spcPts val="550"/>
              </a:spcBef>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the class must </a:t>
            </a:r>
            <a:r>
              <a:rPr lang="en-US" altLang="en-US" b="1" dirty="0" smtClean="0">
                <a:solidFill>
                  <a:srgbClr val="000000"/>
                </a:solidFill>
              </a:rPr>
              <a:t>NOT</a:t>
            </a:r>
            <a:r>
              <a:rPr lang="en-US" altLang="en-US" dirty="0" smtClean="0">
                <a:solidFill>
                  <a:srgbClr val="000000"/>
                </a:solidFill>
              </a:rPr>
              <a:t> </a:t>
            </a:r>
            <a:r>
              <a:rPr lang="en-US" altLang="en-US" dirty="0">
                <a:solidFill>
                  <a:srgbClr val="000000"/>
                </a:solidFill>
              </a:rPr>
              <a:t>be declared </a:t>
            </a:r>
            <a:r>
              <a:rPr lang="en-US" altLang="en-US" b="1" dirty="0">
                <a:solidFill>
                  <a:srgbClr val="000000"/>
                </a:solidFill>
              </a:rPr>
              <a:t>final</a:t>
            </a:r>
          </a:p>
          <a:p>
            <a:pPr marL="742950" lvl="1" indent="-285750">
              <a:spcBef>
                <a:spcPts val="550"/>
              </a:spcBef>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000000"/>
                </a:solidFill>
              </a:rPr>
              <a:t>no methods or persistent instance variables must be declared </a:t>
            </a:r>
            <a:r>
              <a:rPr lang="en-US" altLang="en-US" b="1" dirty="0" smtClean="0">
                <a:solidFill>
                  <a:srgbClr val="000000"/>
                </a:solidFill>
              </a:rPr>
              <a:t>final</a:t>
            </a:r>
          </a:p>
          <a:p>
            <a:pPr marL="742950" lvl="1" indent="-285750">
              <a:spcBef>
                <a:spcPts val="550"/>
              </a:spcBef>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rgbClr val="000000"/>
                </a:solidFill>
              </a:rPr>
              <a:t>May </a:t>
            </a:r>
            <a:r>
              <a:rPr lang="en-US" altLang="en-US" dirty="0">
                <a:solidFill>
                  <a:srgbClr val="000000"/>
                </a:solidFill>
              </a:rPr>
              <a:t>be Serializable, but not </a:t>
            </a:r>
            <a:r>
              <a:rPr lang="en-US" altLang="en-US" dirty="0" smtClean="0">
                <a:solidFill>
                  <a:srgbClr val="000000"/>
                </a:solidFill>
              </a:rPr>
              <a:t>required  </a:t>
            </a:r>
            <a:r>
              <a:rPr lang="en-US" altLang="en-US" sz="1400" dirty="0" smtClean="0">
                <a:solidFill>
                  <a:srgbClr val="000000"/>
                </a:solidFill>
              </a:rPr>
              <a:t>Only </a:t>
            </a:r>
            <a:r>
              <a:rPr lang="en-US" altLang="en-US" sz="1400" dirty="0">
                <a:solidFill>
                  <a:srgbClr val="000000"/>
                </a:solidFill>
              </a:rPr>
              <a:t>needed if passed by value (in a remote </a:t>
            </a:r>
            <a:r>
              <a:rPr lang="en-US" altLang="en-US" sz="1400" dirty="0" smtClean="0">
                <a:solidFill>
                  <a:srgbClr val="000000"/>
                </a:solidFill>
              </a:rPr>
              <a:t>call)</a:t>
            </a:r>
          </a:p>
          <a:p>
            <a:pPr marL="742950" lvl="1" indent="-285750">
              <a:spcBef>
                <a:spcPts val="550"/>
              </a:spcBef>
              <a:buClr>
                <a:schemeClr val="accent1"/>
              </a:buClr>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rgbClr val="000000"/>
                </a:solidFill>
              </a:rPr>
              <a:t>Persistent </a:t>
            </a:r>
            <a:r>
              <a:rPr lang="en-US" altLang="en-US" dirty="0">
                <a:solidFill>
                  <a:srgbClr val="000000"/>
                </a:solidFill>
              </a:rPr>
              <a:t>instance variables must be declared private, </a:t>
            </a:r>
            <a:r>
              <a:rPr lang="en-US" altLang="en-US" dirty="0" smtClean="0">
                <a:solidFill>
                  <a:srgbClr val="000000"/>
                </a:solidFill>
              </a:rPr>
              <a:t>protected.</a:t>
            </a:r>
            <a:endParaRPr lang="en-US" altLang="en-US" b="1" dirty="0">
              <a:solidFill>
                <a:srgbClr val="000000"/>
              </a:solidFill>
            </a:endParaRPr>
          </a:p>
          <a:p>
            <a:endParaRPr lang="en-US" dirty="0"/>
          </a:p>
        </p:txBody>
      </p:sp>
    </p:spTree>
    <p:extLst>
      <p:ext uri="{BB962C8B-B14F-4D97-AF65-F5344CB8AC3E}">
        <p14:creationId xmlns:p14="http://schemas.microsoft.com/office/powerpoint/2010/main" xmlns="" val="2791390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439" y="457200"/>
            <a:ext cx="8045374" cy="523528"/>
          </a:xfrm>
        </p:spPr>
        <p:txBody>
          <a:bodyPr/>
          <a:lstStyle/>
          <a:p>
            <a:r>
              <a:rPr lang="en-US" altLang="en-US" sz="2400" b="1" dirty="0" smtClean="0">
                <a:solidFill>
                  <a:schemeClr val="bg2">
                    <a:lumMod val="60000"/>
                    <a:lumOff val="40000"/>
                  </a:schemeClr>
                </a:solidFill>
                <a:ea typeface="Verdana" panose="020B0604030504040204" pitchFamily="34" charset="0"/>
                <a:cs typeface="Verdana" panose="020B0604030504040204" pitchFamily="34" charset="0"/>
              </a:rPr>
              <a:t/>
            </a:r>
            <a:br>
              <a:rPr lang="en-US" altLang="en-US" sz="2400" b="1" dirty="0" smtClean="0">
                <a:solidFill>
                  <a:schemeClr val="bg2">
                    <a:lumMod val="60000"/>
                    <a:lumOff val="40000"/>
                  </a:schemeClr>
                </a:solidFill>
                <a:ea typeface="Verdana" panose="020B0604030504040204" pitchFamily="34" charset="0"/>
                <a:cs typeface="Verdana" panose="020B0604030504040204" pitchFamily="34" charset="0"/>
              </a:rPr>
            </a:br>
            <a:r>
              <a:rPr lang="en-US" altLang="en-US" sz="2400" b="1" dirty="0" smtClean="0">
                <a:solidFill>
                  <a:schemeClr val="bg2">
                    <a:lumMod val="60000"/>
                    <a:lumOff val="40000"/>
                  </a:schemeClr>
                </a:solidFill>
                <a:ea typeface="Verdana" panose="020B0604030504040204" pitchFamily="34" charset="0"/>
                <a:cs typeface="Verdana" panose="020B0604030504040204" pitchFamily="34" charset="0"/>
              </a:rPr>
              <a:t>Entity</a:t>
            </a:r>
            <a:endParaRPr lang="en-US" dirty="0"/>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8</a:t>
            </a:fld>
            <a:endParaRPr lang="fr-FR" dirty="0"/>
          </a:p>
        </p:txBody>
      </p:sp>
      <p:sp>
        <p:nvSpPr>
          <p:cNvPr id="6" name="Rectangle 5"/>
          <p:cNvSpPr/>
          <p:nvPr/>
        </p:nvSpPr>
        <p:spPr>
          <a:xfrm>
            <a:off x="4267200" y="1143000"/>
            <a:ext cx="4572000" cy="4816703"/>
          </a:xfrm>
          <a:prstGeom prst="rect">
            <a:avLst/>
          </a:prstGeom>
        </p:spPr>
        <p:txBody>
          <a:bodyPr wrap="square">
            <a:spAutoFit/>
          </a:bodyPr>
          <a:lstStyle/>
          <a:p>
            <a:pPr marL="341313" indent="-341313">
              <a:spcBef>
                <a:spcPts val="600"/>
              </a:spcBef>
              <a:buFont typeface="Tahom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smtClean="0">
                <a:latin typeface="Verdana" pitchFamily="34" charset="0"/>
                <a:ea typeface="Verdana" pitchFamily="34" charset="0"/>
                <a:cs typeface="Verdana" pitchFamily="34" charset="0"/>
              </a:rPr>
              <a:t>The persistent state of an entity can be accessed:</a:t>
            </a:r>
          </a:p>
          <a:p>
            <a:pPr marL="741363" lvl="1" indent="-284163">
              <a:spcBef>
                <a:spcPts val="550"/>
              </a:spcBef>
              <a:buFont typeface="Tahom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smtClean="0">
                <a:latin typeface="Verdana" pitchFamily="34" charset="0"/>
                <a:ea typeface="Verdana" pitchFamily="34" charset="0"/>
                <a:cs typeface="Verdana" pitchFamily="34" charset="0"/>
              </a:rPr>
              <a:t>through JavaBeans-style properties (getters/setters)</a:t>
            </a:r>
          </a:p>
          <a:p>
            <a:pPr marL="341313" indent="-341313">
              <a:spcBef>
                <a:spcPts val="250"/>
              </a:spcBef>
              <a:buFont typeface="Tahoma"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600" dirty="0" smtClean="0">
              <a:latin typeface="Verdana" pitchFamily="34" charset="0"/>
              <a:ea typeface="Verdana" pitchFamily="34" charset="0"/>
              <a:cs typeface="Verdana" pitchFamily="34" charset="0"/>
            </a:endParaRPr>
          </a:p>
          <a:p>
            <a:pPr marL="341313" indent="-341313">
              <a:spcBef>
                <a:spcPts val="600"/>
              </a:spcBef>
              <a:buFont typeface="Tahom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smtClean="0">
                <a:latin typeface="Verdana" pitchFamily="34" charset="0"/>
                <a:ea typeface="Verdana" pitchFamily="34" charset="0"/>
                <a:cs typeface="Verdana" pitchFamily="34" charset="0"/>
              </a:rPr>
              <a:t>Supported types:</a:t>
            </a:r>
          </a:p>
          <a:p>
            <a:pPr marL="741363" lvl="1" indent="-284163">
              <a:spcBef>
                <a:spcPts val="550"/>
              </a:spcBef>
              <a:buFont typeface="Tahom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smtClean="0">
                <a:latin typeface="Verdana" pitchFamily="34" charset="0"/>
                <a:ea typeface="Verdana" pitchFamily="34" charset="0"/>
                <a:cs typeface="Verdana" pitchFamily="34" charset="0"/>
              </a:rPr>
              <a:t>primitive types, String, other serializable types, enumerated types</a:t>
            </a:r>
          </a:p>
          <a:p>
            <a:pPr marL="741363" lvl="1" indent="-284163">
              <a:spcBef>
                <a:spcPts val="550"/>
              </a:spcBef>
              <a:buFont typeface="Tahom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smtClean="0">
                <a:latin typeface="Verdana" pitchFamily="34" charset="0"/>
                <a:ea typeface="Verdana" pitchFamily="34" charset="0"/>
                <a:cs typeface="Verdana" pitchFamily="34" charset="0"/>
              </a:rPr>
              <a:t>other entities and/or collections of entities</a:t>
            </a:r>
          </a:p>
          <a:p>
            <a:pPr marL="741363" lvl="1" indent="-284163">
              <a:spcBef>
                <a:spcPts val="550"/>
              </a:spcBef>
              <a:buFont typeface="Tahom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smtClean="0">
                <a:latin typeface="Verdana" pitchFamily="34" charset="0"/>
                <a:ea typeface="Verdana" pitchFamily="34" charset="0"/>
                <a:cs typeface="Verdana" pitchFamily="34" charset="0"/>
              </a:rPr>
              <a:t>embeddable classes</a:t>
            </a:r>
          </a:p>
          <a:p>
            <a:pPr marL="341313" indent="-341313">
              <a:spcBef>
                <a:spcPts val="250"/>
              </a:spcBef>
              <a:buFont typeface="Tahoma"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600" dirty="0" smtClean="0">
              <a:latin typeface="Verdana" pitchFamily="34" charset="0"/>
              <a:ea typeface="Verdana" pitchFamily="34" charset="0"/>
              <a:cs typeface="Verdana" pitchFamily="34" charset="0"/>
            </a:endParaRPr>
          </a:p>
          <a:p>
            <a:pPr marL="341313" indent="-341313">
              <a:spcBef>
                <a:spcPts val="600"/>
              </a:spcBef>
              <a:buFont typeface="Tahom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smtClean="0">
                <a:latin typeface="Verdana" pitchFamily="34" charset="0"/>
                <a:ea typeface="Verdana" pitchFamily="34" charset="0"/>
                <a:cs typeface="Verdana" pitchFamily="34" charset="0"/>
              </a:rPr>
              <a:t>All fields not annotated with </a:t>
            </a:r>
            <a:r>
              <a:rPr lang="en-US" altLang="en-US" sz="1600" dirty="0" smtClean="0">
                <a:solidFill>
                  <a:srgbClr val="FF0000"/>
                </a:solidFill>
                <a:latin typeface="Verdana" pitchFamily="34" charset="0"/>
                <a:ea typeface="Verdana" pitchFamily="34" charset="0"/>
                <a:cs typeface="Verdana" pitchFamily="34" charset="0"/>
              </a:rPr>
              <a:t>@Transient </a:t>
            </a:r>
            <a:r>
              <a:rPr lang="en-US" altLang="en-US" sz="1600" dirty="0" smtClean="0">
                <a:latin typeface="Verdana" pitchFamily="34" charset="0"/>
                <a:ea typeface="Verdana" pitchFamily="34" charset="0"/>
                <a:cs typeface="Verdana" pitchFamily="34" charset="0"/>
              </a:rPr>
              <a:t>or not marked as Java transient will be persisted to the data store!</a:t>
            </a:r>
          </a:p>
        </p:txBody>
      </p:sp>
      <p:pic>
        <p:nvPicPr>
          <p:cNvPr id="1027" name="Picture 3"/>
          <p:cNvPicPr>
            <a:picLocks noChangeAspect="1" noChangeArrowheads="1"/>
          </p:cNvPicPr>
          <p:nvPr/>
        </p:nvPicPr>
        <p:blipFill>
          <a:blip r:embed="rId2"/>
          <a:srcRect l="14641" t="12500" r="61347" b="23958"/>
          <a:stretch>
            <a:fillRect/>
          </a:stretch>
        </p:blipFill>
        <p:spPr bwMode="auto">
          <a:xfrm>
            <a:off x="609600" y="1295400"/>
            <a:ext cx="3124200" cy="4648200"/>
          </a:xfrm>
          <a:prstGeom prst="rect">
            <a:avLst/>
          </a:prstGeom>
          <a:noFill/>
          <a:ln w="9525">
            <a:noFill/>
            <a:miter lim="800000"/>
            <a:headEnd/>
            <a:tailEnd/>
          </a:ln>
          <a:effectLst/>
        </p:spPr>
      </p:pic>
    </p:spTree>
    <p:extLst>
      <p:ext uri="{BB962C8B-B14F-4D97-AF65-F5344CB8AC3E}">
        <p14:creationId xmlns:p14="http://schemas.microsoft.com/office/powerpoint/2010/main" xmlns="" val="2996259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dirty="0" smtClean="0">
                <a:solidFill>
                  <a:schemeClr val="bg2">
                    <a:lumMod val="60000"/>
                    <a:lumOff val="40000"/>
                  </a:schemeClr>
                </a:solidFill>
                <a:ea typeface="Verdana" panose="020B0604030504040204" pitchFamily="34" charset="0"/>
                <a:cs typeface="Verdana" panose="020B0604030504040204" pitchFamily="34" charset="0"/>
              </a:rPr>
              <a:t>PERSISTENT IDENTIFIER : PRIMARY KEY</a:t>
            </a:r>
          </a:p>
        </p:txBody>
      </p:sp>
      <p:sp>
        <p:nvSpPr>
          <p:cNvPr id="3" name="Footer Placeholder 2"/>
          <p:cNvSpPr>
            <a:spLocks noGrp="1"/>
          </p:cNvSpPr>
          <p:nvPr>
            <p:ph type="ftr" sz="quarter" idx="11"/>
          </p:nvPr>
        </p:nvSpPr>
        <p:spPr/>
        <p:txBody>
          <a:bodyPr/>
          <a:lstStyle/>
          <a:p>
            <a:r>
              <a:rPr lang="en-US" smtClean="0"/>
              <a:t>JPA:Java Persistence API                                      INTERNAL USE ONLY</a:t>
            </a:r>
            <a:endParaRPr lang="fr-FR" dirty="0"/>
          </a:p>
        </p:txBody>
      </p:sp>
      <p:sp>
        <p:nvSpPr>
          <p:cNvPr id="4" name="Slide Number Placeholder 3"/>
          <p:cNvSpPr>
            <a:spLocks noGrp="1"/>
          </p:cNvSpPr>
          <p:nvPr>
            <p:ph type="sldNum" sz="quarter" idx="12"/>
          </p:nvPr>
        </p:nvSpPr>
        <p:spPr/>
        <p:txBody>
          <a:bodyPr/>
          <a:lstStyle/>
          <a:p>
            <a:fld id="{AF43E6FD-AB27-4108-A2FC-346BB5F75E3F}" type="slidenum">
              <a:rPr lang="fr-FR" smtClean="0"/>
              <a:pPr/>
              <a:t>9</a:t>
            </a:fld>
            <a:endParaRPr lang="fr-FR" dirty="0"/>
          </a:p>
        </p:txBody>
      </p:sp>
      <p:sp>
        <p:nvSpPr>
          <p:cNvPr id="5" name="Rectangle 4"/>
          <p:cNvSpPr/>
          <p:nvPr/>
        </p:nvSpPr>
        <p:spPr>
          <a:xfrm>
            <a:off x="457200" y="1219200"/>
            <a:ext cx="8229600" cy="4320157"/>
          </a:xfrm>
          <a:prstGeom prst="rect">
            <a:avLst/>
          </a:prstGeom>
        </p:spPr>
        <p:txBody>
          <a:bodyPr wrap="square">
            <a:spAutoFit/>
          </a:bodyPr>
          <a:lstStyle/>
          <a:p>
            <a:pPr marL="341313" indent="-341313">
              <a:lnSpc>
                <a:spcPct val="80000"/>
              </a:lnSpc>
              <a:buClr>
                <a:schemeClr val="accent1"/>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ltLang="en-US" sz="1600" dirty="0" smtClean="0"/>
              <a:t>Each entity must have a unique object identifier (persistent identifier) </a:t>
            </a:r>
            <a:r>
              <a:rPr lang="en-GB" altLang="en-US" sz="1600" dirty="0" smtClean="0"/>
              <a:t>Identifier (id) in entity = primary key in database</a:t>
            </a:r>
          </a:p>
          <a:p>
            <a:pPr marL="341313" indent="-341313">
              <a:lnSpc>
                <a:spcPct val="80000"/>
              </a:lnSpc>
              <a:buClr>
                <a:schemeClr val="accent1"/>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600" dirty="0" smtClean="0"/>
          </a:p>
          <a:p>
            <a:pPr marL="341313" indent="-341313">
              <a:lnSpc>
                <a:spcPct val="80000"/>
              </a:lnSpc>
              <a:buClr>
                <a:schemeClr val="accent1"/>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smtClean="0"/>
              <a:t>Uniquely identifies entity in memory and in DB</a:t>
            </a:r>
          </a:p>
          <a:p>
            <a:pPr marL="341313" indent="-341313">
              <a:lnSpc>
                <a:spcPct val="80000"/>
              </a:lnSpc>
              <a:buClr>
                <a:schemeClr val="accent1"/>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600" dirty="0" smtClean="0"/>
          </a:p>
          <a:p>
            <a:pPr marL="341313" indent="-341313">
              <a:lnSpc>
                <a:spcPct val="80000"/>
              </a:lnSpc>
              <a:buClr>
                <a:schemeClr val="accent1"/>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smtClean="0"/>
              <a:t>Persistent identity types:</a:t>
            </a:r>
          </a:p>
          <a:p>
            <a:pPr marL="741363" lvl="1" indent="-284163">
              <a:lnSpc>
                <a:spcPct val="80000"/>
              </a:lnSpc>
              <a:buClr>
                <a:schemeClr val="accent1"/>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smtClean="0"/>
              <a:t>Simple id – single field/property</a:t>
            </a:r>
            <a:r>
              <a:rPr lang="en-GB" altLang="en-US" sz="1600" b="1" dirty="0" smtClean="0"/>
              <a:t>:  @Id </a:t>
            </a:r>
            <a:r>
              <a:rPr lang="en-GB" altLang="en-US" sz="1600" b="1" dirty="0" err="1" smtClean="0"/>
              <a:t>int</a:t>
            </a:r>
            <a:r>
              <a:rPr lang="en-GB" altLang="en-US" sz="1600" b="1" dirty="0" smtClean="0"/>
              <a:t> id;</a:t>
            </a:r>
            <a:endParaRPr lang="en-GB" altLang="en-US" sz="1600" dirty="0" smtClean="0"/>
          </a:p>
          <a:p>
            <a:pPr marL="741363" lvl="1" indent="-284163">
              <a:lnSpc>
                <a:spcPct val="80000"/>
              </a:lnSpc>
              <a:buClr>
                <a:schemeClr val="accent1"/>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smtClean="0"/>
              <a:t>Compound id – multiple fields/properties   </a:t>
            </a:r>
            <a:r>
              <a:rPr lang="en-GB" altLang="en-US" sz="1600" b="1" dirty="0" smtClean="0"/>
              <a:t>@Id </a:t>
            </a:r>
            <a:r>
              <a:rPr lang="en-GB" altLang="en-US" sz="1600" b="1" dirty="0" err="1" smtClean="0"/>
              <a:t>int</a:t>
            </a:r>
            <a:r>
              <a:rPr lang="en-GB" altLang="en-US" sz="1600" b="1" dirty="0" smtClean="0"/>
              <a:t> id;    @Id String name;</a:t>
            </a:r>
          </a:p>
          <a:p>
            <a:pPr marL="741363" lvl="1" indent="-284163">
              <a:lnSpc>
                <a:spcPct val="80000"/>
              </a:lnSpc>
              <a:buClr>
                <a:schemeClr val="accent1"/>
              </a:buClr>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smtClean="0"/>
              <a:t>Embedded id – single field of PK class type  </a:t>
            </a:r>
            <a:r>
              <a:rPr lang="en-GB" altLang="en-US" sz="1600" b="1" dirty="0" smtClean="0"/>
              <a:t>@</a:t>
            </a:r>
            <a:r>
              <a:rPr lang="en-GB" altLang="en-US" sz="1600" b="1" dirty="0" err="1" smtClean="0"/>
              <a:t>EmbeddedId</a:t>
            </a:r>
            <a:r>
              <a:rPr lang="en-GB" altLang="en-US" sz="1600" b="1" dirty="0" smtClean="0"/>
              <a:t> </a:t>
            </a:r>
            <a:r>
              <a:rPr lang="en-GB" altLang="en-US" sz="1600" b="1" dirty="0" err="1" smtClean="0"/>
              <a:t>EmployeePK</a:t>
            </a:r>
            <a:r>
              <a:rPr lang="en-GB" altLang="en-US" sz="1600" b="1" dirty="0" smtClean="0"/>
              <a:t> id;</a:t>
            </a:r>
          </a:p>
          <a:p>
            <a:pPr marL="458788" indent="-458788">
              <a:spcBef>
                <a:spcPts val="700"/>
              </a:spcBef>
              <a:buClr>
                <a:schemeClr val="accent1"/>
              </a:buClr>
              <a:buFont typeface="Wingdings" pitchFamily="2" charset="2"/>
              <a:buChar char="q"/>
              <a:tabLst>
                <a:tab pos="458788" algn="l"/>
                <a:tab pos="1373188" algn="l"/>
                <a:tab pos="2287588" algn="l"/>
                <a:tab pos="3201988" algn="l"/>
                <a:tab pos="4116388" algn="l"/>
                <a:tab pos="5030788" algn="l"/>
                <a:tab pos="5945188" algn="l"/>
                <a:tab pos="6859588" algn="l"/>
                <a:tab pos="7773988" algn="l"/>
                <a:tab pos="8688388" algn="l"/>
                <a:tab pos="9602788" algn="l"/>
                <a:tab pos="10517188" algn="l"/>
              </a:tabLst>
            </a:pPr>
            <a:r>
              <a:rPr lang="en-US" altLang="en-US" sz="1600" dirty="0" smtClean="0"/>
              <a:t>Identifiers can be generated in the database by specifying </a:t>
            </a:r>
            <a:r>
              <a:rPr lang="en-US" altLang="en-US" sz="1600" b="1" dirty="0" smtClean="0"/>
              <a:t>@</a:t>
            </a:r>
            <a:r>
              <a:rPr lang="en-US" altLang="en-US" sz="1600" b="1" dirty="0" err="1" smtClean="0"/>
              <a:t>GeneratedValue</a:t>
            </a:r>
            <a:r>
              <a:rPr lang="en-US" altLang="en-US" sz="1600" dirty="0" smtClean="0"/>
              <a:t> on the identifier</a:t>
            </a:r>
          </a:p>
          <a:p>
            <a:pPr marL="458788" indent="-458788">
              <a:spcBef>
                <a:spcPts val="700"/>
              </a:spcBef>
              <a:buClr>
                <a:schemeClr val="accent1"/>
              </a:buClr>
              <a:buFont typeface="Wingdings" pitchFamily="2" charset="2"/>
              <a:buChar char="q"/>
              <a:tabLst>
                <a:tab pos="458788" algn="l"/>
                <a:tab pos="1373188" algn="l"/>
                <a:tab pos="2287588" algn="l"/>
                <a:tab pos="3201988" algn="l"/>
                <a:tab pos="4116388" algn="l"/>
                <a:tab pos="5030788" algn="l"/>
                <a:tab pos="5945188" algn="l"/>
                <a:tab pos="6859588" algn="l"/>
                <a:tab pos="7773988" algn="l"/>
                <a:tab pos="8688388" algn="l"/>
                <a:tab pos="9602788" algn="l"/>
                <a:tab pos="10517188" algn="l"/>
              </a:tabLst>
            </a:pPr>
            <a:r>
              <a:rPr lang="en-US" altLang="en-US" sz="1600" dirty="0" smtClean="0"/>
              <a:t>Four pre-defined generation strategies:</a:t>
            </a:r>
          </a:p>
          <a:p>
            <a:pPr marL="919163" lvl="1" indent="-344488">
              <a:spcBef>
                <a:spcPts val="700"/>
              </a:spcBef>
              <a:buClr>
                <a:schemeClr val="accent1"/>
              </a:buClr>
              <a:buFont typeface="Wingdings" pitchFamily="2" charset="2"/>
              <a:buChar char="q"/>
              <a:tabLst>
                <a:tab pos="458788" algn="l"/>
                <a:tab pos="1373188" algn="l"/>
                <a:tab pos="2287588" algn="l"/>
                <a:tab pos="3201988" algn="l"/>
                <a:tab pos="4116388" algn="l"/>
                <a:tab pos="5030788" algn="l"/>
                <a:tab pos="5945188" algn="l"/>
                <a:tab pos="6859588" algn="l"/>
                <a:tab pos="7773988" algn="l"/>
                <a:tab pos="8688388" algn="l"/>
                <a:tab pos="9602788" algn="l"/>
                <a:tab pos="10517188" algn="l"/>
              </a:tabLst>
            </a:pPr>
            <a:r>
              <a:rPr lang="en-US" altLang="en-US" sz="1600" dirty="0" smtClean="0"/>
              <a:t>AUTO, IDENTITY, SEQUENCE, TABLE </a:t>
            </a:r>
          </a:p>
          <a:p>
            <a:pPr marL="458788" indent="-458788">
              <a:spcBef>
                <a:spcPts val="700"/>
              </a:spcBef>
              <a:buClr>
                <a:schemeClr val="accent1"/>
              </a:buClr>
              <a:buFont typeface="Wingdings" pitchFamily="2" charset="2"/>
              <a:buChar char="q"/>
              <a:tabLst>
                <a:tab pos="458788" algn="l"/>
                <a:tab pos="1373188" algn="l"/>
                <a:tab pos="2287588" algn="l"/>
                <a:tab pos="3201988" algn="l"/>
                <a:tab pos="4116388" algn="l"/>
                <a:tab pos="5030788" algn="l"/>
                <a:tab pos="5945188" algn="l"/>
                <a:tab pos="6859588" algn="l"/>
                <a:tab pos="7773988" algn="l"/>
                <a:tab pos="8688388" algn="l"/>
                <a:tab pos="9602788" algn="l"/>
                <a:tab pos="10517188" algn="l"/>
              </a:tabLst>
            </a:pPr>
            <a:r>
              <a:rPr lang="en-US" altLang="en-US" sz="1600" dirty="0" smtClean="0"/>
              <a:t>Generators may pre-exist or be generated</a:t>
            </a:r>
          </a:p>
          <a:p>
            <a:pPr marL="458788" indent="-458788">
              <a:spcBef>
                <a:spcPts val="700"/>
              </a:spcBef>
              <a:buClr>
                <a:schemeClr val="accent1"/>
              </a:buClr>
              <a:buFont typeface="Wingdings" pitchFamily="2" charset="2"/>
              <a:buChar char="q"/>
              <a:tabLst>
                <a:tab pos="458788" algn="l"/>
                <a:tab pos="1373188" algn="l"/>
                <a:tab pos="2287588" algn="l"/>
                <a:tab pos="3201988" algn="l"/>
                <a:tab pos="4116388" algn="l"/>
                <a:tab pos="5030788" algn="l"/>
                <a:tab pos="5945188" algn="l"/>
                <a:tab pos="6859588" algn="l"/>
                <a:tab pos="7773988" algn="l"/>
                <a:tab pos="8688388" algn="l"/>
                <a:tab pos="9602788" algn="l"/>
                <a:tab pos="10517188" algn="l"/>
              </a:tabLst>
            </a:pPr>
            <a:r>
              <a:rPr lang="en-US" altLang="en-US" sz="1600" dirty="0" smtClean="0"/>
              <a:t>Specifying strategy of AUTO indicates that the provider will choose a strategy</a:t>
            </a:r>
          </a:p>
          <a:p>
            <a:pPr marL="741363" lvl="1" indent="-284163">
              <a:lnSpc>
                <a:spcPct val="80000"/>
              </a:lnSpc>
              <a:spcBef>
                <a:spcPts val="5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400" b="1" dirty="0" smtClean="0"/>
          </a:p>
          <a:p>
            <a:pPr marL="341313" indent="-341313">
              <a:spcBef>
                <a:spcPts val="600"/>
              </a:spcBef>
              <a:buClr>
                <a:srgbClr val="FFFFFF"/>
              </a:buClr>
              <a:buFont typeface="Tahom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altLang="en-US" sz="1400" dirty="0" smtClean="0"/>
          </a:p>
        </p:txBody>
      </p:sp>
      <p:sp>
        <p:nvSpPr>
          <p:cNvPr id="6" name="Rectangle 2"/>
          <p:cNvSpPr>
            <a:spLocks noChangeArrowheads="1"/>
          </p:cNvSpPr>
          <p:nvPr/>
        </p:nvSpPr>
        <p:spPr bwMode="auto">
          <a:xfrm>
            <a:off x="685800" y="5105400"/>
            <a:ext cx="6337300" cy="833178"/>
          </a:xfrm>
          <a:prstGeom prst="rect">
            <a:avLst/>
          </a:prstGeom>
          <a:noFill/>
          <a:ln w="12600">
            <a:solidFill>
              <a:srgbClr val="FFFFFF"/>
            </a:solidFill>
            <a:miter lim="800000"/>
            <a:headEnd/>
            <a:tailEnd/>
          </a:ln>
          <a:effectLst/>
        </p:spPr>
        <p:txBody>
          <a:bodyPr wrap="squar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600" b="1" dirty="0">
                <a:latin typeface="Courier New" pitchFamily="49" charset="0"/>
              </a:rPr>
              <a:t>  @Id </a:t>
            </a:r>
            <a:endParaRPr lang="en-US" altLang="en-US" sz="1600" b="1" dirty="0" smtClean="0">
              <a:latin typeface="Courier New" pitchFamily="49"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600" b="1" dirty="0" smtClean="0">
                <a:latin typeface="Courier New" pitchFamily="49" charset="0"/>
              </a:rPr>
              <a:t>	  @</a:t>
            </a:r>
            <a:r>
              <a:rPr lang="en-US" altLang="en-US" sz="1600" b="1" dirty="0" err="1">
                <a:latin typeface="Courier New" pitchFamily="49" charset="0"/>
              </a:rPr>
              <a:t>GeneratedValue</a:t>
            </a:r>
            <a:r>
              <a:rPr lang="en-US" altLang="en-US" sz="1600" b="1" dirty="0">
                <a:latin typeface="Courier New" pitchFamily="49" charset="0"/>
              </a:rPr>
              <a:t>(strategy=AUTO)</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600" b="1" dirty="0">
                <a:latin typeface="Courier New" pitchFamily="49" charset="0"/>
              </a:rPr>
              <a:t>  private </a:t>
            </a:r>
            <a:r>
              <a:rPr lang="en-US" altLang="en-US" sz="1600" b="1" dirty="0" err="1">
                <a:latin typeface="Courier New" pitchFamily="49" charset="0"/>
              </a:rPr>
              <a:t>int</a:t>
            </a:r>
            <a:r>
              <a:rPr lang="en-US" altLang="en-US" sz="1600" b="1" dirty="0">
                <a:latin typeface="Courier New" pitchFamily="49" charset="0"/>
              </a:rPr>
              <a:t> id;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N_Template_SopraSteria_Consulting_SopraHR">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D61148B17DD3458EE9AF6E867E69BE" ma:contentTypeVersion="43" ma:contentTypeDescription="Create a new document." ma:contentTypeScope="" ma:versionID="0e5a522658c43ec1191cb86d705b1ea9">
  <xsd:schema xmlns:xsd="http://www.w3.org/2001/XMLSchema" xmlns:xs="http://www.w3.org/2001/XMLSchema" xmlns:p="http://schemas.microsoft.com/office/2006/metadata/properties" xmlns:ns2="50225291-ab28-4933-aad2-ab5526dc66db" xmlns:ns3="9c0b9d78-07c7-42f5-b59a-02807376ab9b" xmlns:ns4="21f1b9a1-a14a-4bc7-a26e-d14c8d65680a" targetNamespace="http://schemas.microsoft.com/office/2006/metadata/properties" ma:root="true" ma:fieldsID="d7529612beba689fa5091c8e88ae360a" ns2:_="" ns3:_="" ns4:_="">
    <xsd:import namespace="50225291-ab28-4933-aad2-ab5526dc66db"/>
    <xsd:import namespace="9c0b9d78-07c7-42f5-b59a-02807376ab9b"/>
    <xsd:import namespace="21f1b9a1-a14a-4bc7-a26e-d14c8d65680a"/>
    <xsd:element name="properties">
      <xsd:complexType>
        <xsd:sequence>
          <xsd:element name="documentManagement">
            <xsd:complexType>
              <xsd:all>
                <xsd:element ref="ns2:copyname" minOccurs="0"/>
                <xsd:element ref="ns2:Document_x0020_Type"/>
                <xsd:element ref="ns2:Parent_x0020_Country" minOccurs="0"/>
                <xsd:element ref="ns3:Process_x0020_Name" minOccurs="0"/>
                <xsd:element ref="ns3:Share_x0020_Document_x0020_With" minOccurs="0"/>
                <xsd:element ref="ns2:Process_x0020_Mapping" minOccurs="0"/>
                <xsd:element ref="ns4:Short_x0020_Description"/>
                <xsd:element ref="ns2:Version_x0020_No." minOccurs="0"/>
                <xsd:element ref="ns2:Last_x0020_Review_x0020_Date" minOccurs="0"/>
                <xsd:element ref="ns2:SortOrder" minOccurs="0"/>
                <xsd:element ref="ns2:Policy_x0020_Group" minOccurs="0"/>
                <xsd:element ref="ns2:Rebranded_x002f_Revitalised" minOccurs="0"/>
                <xsd:element ref="ns2:ToBeArchived_x002f_Restored" minOccurs="0"/>
                <xsd:element ref="ns2:Archive_x002f_RestoreReason" minOccurs="0"/>
                <xsd:element ref="ns3:Process_x0020_Name_x003a_SubCoreProcessId" minOccurs="0"/>
                <xsd:element ref="ns3:Process_x0020_Name_x003a_SubCoreProcessReference" minOccurs="0"/>
                <xsd:element ref="ns2:SharedWithDetails" minOccurs="0"/>
                <xsd:element ref="ns3:Share_x0020_Document_x0020_With_x003a_SubCoreProcessId" minOccurs="0"/>
                <xsd:element ref="ns3:TaxKeywordTaxHTField" minOccurs="0"/>
                <xsd:element ref="ns4:TaxCatchAllLabel" minOccurs="0"/>
                <xsd:element ref="ns4:TaxCatchAll" minOccurs="0"/>
                <xsd:element ref="ns2:Change_x0020_Document_x0020_By" minOccurs="0"/>
                <xsd:element ref="ns2:Change_x0020_Document_x0020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225291-ab28-4933-aad2-ab5526dc66db" elementFormDefault="qualified">
    <xsd:import namespace="http://schemas.microsoft.com/office/2006/documentManagement/types"/>
    <xsd:import namespace="http://schemas.microsoft.com/office/infopath/2007/PartnerControls"/>
    <xsd:element name="copyname" ma:index="1" nillable="true" ma:displayName="copyname" ma:internalName="copyname">
      <xsd:simpleType>
        <xsd:restriction base="dms:Text">
          <xsd:maxLength value="255"/>
        </xsd:restriction>
      </xsd:simpleType>
    </xsd:element>
    <xsd:element name="Document_x0020_Type" ma:index="3" ma:displayName="DocumentType" ma:default="(4) Procedure" ma:description="Document Type - Pick List" ma:format="Dropdown" ma:internalName="Document_x0020_Type0">
      <xsd:simpleType>
        <xsd:restriction base="dms:Choice">
          <xsd:enumeration value="(1) Policy"/>
          <xsd:enumeration value="(2) Framework"/>
          <xsd:enumeration value="(3) Process"/>
          <xsd:enumeration value="(4) Procedure"/>
          <xsd:enumeration value="(5) Template"/>
          <xsd:enumeration value="(6) Guideline"/>
          <xsd:enumeration value="(7) Checklist"/>
          <xsd:enumeration value="(8) Internal Standard"/>
          <xsd:enumeration value="(9) Work Instruction"/>
          <xsd:enumeration value="(10) Business Rules"/>
        </xsd:restriction>
      </xsd:simpleType>
    </xsd:element>
    <xsd:element name="Parent_x0020_Country" ma:index="4" nillable="true" ma:displayName="Parent Country" ma:default="All" ma:internalName="Parent_x0020_Country">
      <xsd:complexType>
        <xsd:complexContent>
          <xsd:extension base="dms:MultiChoice">
            <xsd:sequence>
              <xsd:element name="Value" maxOccurs="unbounded" minOccurs="0" nillable="true">
                <xsd:simpleType>
                  <xsd:restriction base="dms:Choice">
                    <xsd:enumeration value="All"/>
                    <xsd:enumeration value="UK"/>
                    <xsd:enumeration value="India"/>
                  </xsd:restriction>
                </xsd:simpleType>
              </xsd:element>
            </xsd:sequence>
          </xsd:extension>
        </xsd:complexContent>
      </xsd:complexType>
    </xsd:element>
    <xsd:element name="Process_x0020_Mapping" ma:index="7" nillable="true" ma:displayName="Process/SubProcess Mapping" ma:internalName="Process_x002F_SubProcess_x0020_Mapping" ma:readOnly="false">
      <xsd:simpleType>
        <xsd:restriction base="dms:Text">
          <xsd:maxLength value="255"/>
        </xsd:restriction>
      </xsd:simpleType>
    </xsd:element>
    <xsd:element name="Version_x0020_No." ma:index="9" nillable="true" ma:displayName="Version No." ma:internalName="Version_x0020_No_x002e_">
      <xsd:simpleType>
        <xsd:restriction base="dms:Text">
          <xsd:maxLength value="255"/>
        </xsd:restriction>
      </xsd:simpleType>
    </xsd:element>
    <xsd:element name="Last_x0020_Review_x0020_Date" ma:index="10" nillable="true" ma:displayName="Last Review Date" ma:format="DateOnly" ma:internalName="Last_x0020_Review_x0020_Date">
      <xsd:simpleType>
        <xsd:restriction base="dms:DateTime"/>
      </xsd:simpleType>
    </xsd:element>
    <xsd:element name="SortOrder" ma:index="13" nillable="true" ma:displayName="SortOrder" ma:internalName="SortOrder">
      <xsd:simpleType>
        <xsd:restriction base="dms:Number"/>
      </xsd:simpleType>
    </xsd:element>
    <xsd:element name="Policy_x0020_Group" ma:index="14" nillable="true" ma:displayName="Policy Group" ma:format="Dropdown" ma:internalName="Policy_x0020_Group">
      <xsd:simpleType>
        <xsd:restriction base="dms:Choice">
          <xsd:enumeration value="Accounting Policies"/>
          <xsd:enumeration value="Admin"/>
          <xsd:enumeration value="Corporate Business Continuity Management"/>
          <xsd:enumeration value="Delivery"/>
          <xsd:enumeration value="DSI"/>
          <xsd:enumeration value="Enterprise Risk Management"/>
          <xsd:enumeration value="Environment"/>
          <xsd:enumeration value="Finance"/>
          <xsd:enumeration value="Health and Safety"/>
          <xsd:enumeration value="HR"/>
          <xsd:enumeration value="Corporate Security"/>
          <xsd:enumeration value="Legal and Secretariat"/>
          <xsd:enumeration value="Others"/>
          <xsd:enumeration value="Procurement"/>
          <xsd:enumeration value="Quality"/>
          <xsd:enumeration value="Sales and Bid"/>
          <xsd:enumeration value="Group Policies and Procedures"/>
          <xsd:enumeration value="Property &amp; Facilities"/>
          <xsd:enumeration value="Corporate Sustainability"/>
        </xsd:restriction>
      </xsd:simpleType>
    </xsd:element>
    <xsd:element name="Rebranded_x002f_Revitalised" ma:index="15" nillable="true" ma:displayName="Document Status" ma:default="Rebranded" ma:format="Dropdown" ma:internalName="Rebranded_x002f_Revitalised">
      <xsd:simpleType>
        <xsd:restriction base="dms:Choice">
          <xsd:enumeration value="Rebranded"/>
          <xsd:enumeration value="Revitalized"/>
          <xsd:enumeration value="Old Format"/>
          <xsd:enumeration value="Simplified"/>
        </xsd:restriction>
      </xsd:simpleType>
    </xsd:element>
    <xsd:element name="ToBeArchived_x002f_Restored" ma:index="17" nillable="true" ma:displayName="To Be Archived/Restored" ma:format="Dropdown" ma:internalName="ToBeArchived_x002f_Restored">
      <xsd:simpleType>
        <xsd:restriction base="dms:Choice">
          <xsd:enumeration value="Yes"/>
        </xsd:restriction>
      </xsd:simpleType>
    </xsd:element>
    <xsd:element name="Archive_x002f_RestoreReason" ma:index="18" nillable="true" ma:displayName="Archive/Restore Reason" ma:internalName="Archive_x002f_RestoreReason">
      <xsd:simpleType>
        <xsd:restriction base="dms:Note">
          <xsd:maxLength value="255"/>
        </xsd:restriction>
      </xsd:simpleType>
    </xsd:element>
    <xsd:element name="SharedWithDetails" ma:index="23" nillable="true" ma:displayName="Shared With Details" ma:description="" ma:internalName="SharedWithDetails" ma:readOnly="true">
      <xsd:simpleType>
        <xsd:restriction base="dms:Note">
          <xsd:maxLength value="255"/>
        </xsd:restriction>
      </xsd:simpleType>
    </xsd:element>
    <xsd:element name="Change_x0020_Document_x0020_By" ma:index="34" nillable="true" ma:displayName="Change Document By" ma:list="UserInfo" ma:SharePointGroup="0" ma:internalName="Change_x0020_Document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hange_x0020_Document_x0020_Description" ma:index="35" nillable="true" ma:displayName="Change Document Description" ma:internalName="Change_x0020_Document_x0020_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c0b9d78-07c7-42f5-b59a-02807376ab9b" elementFormDefault="qualified">
    <xsd:import namespace="http://schemas.microsoft.com/office/2006/documentManagement/types"/>
    <xsd:import namespace="http://schemas.microsoft.com/office/infopath/2007/PartnerControls"/>
    <xsd:element name="Process_x0020_Name" ma:index="5" nillable="true" ma:displayName="Process Name" ma:list="{b25d84c9-49b5-43e1-b620-db1e625100f3}" ma:internalName="Process_x0020_Name" ma:showField="SubCoreProcessName" ma:web="9c0b9d78-07c7-42f5-b59a-02807376ab9b">
      <xsd:simpleType>
        <xsd:restriction base="dms:Lookup"/>
      </xsd:simpleType>
    </xsd:element>
    <xsd:element name="Share_x0020_Document_x0020_With" ma:index="6" nillable="true" ma:displayName="Share Document With" ma:list="{b25d84c9-49b5-43e1-b620-db1e625100f3}" ma:internalName="Share_x0020_Document_x0020_With" ma:showField="SubCoreProcessName" ma:web="9c0b9d78-07c7-42f5-b59a-02807376ab9b">
      <xsd:complexType>
        <xsd:complexContent>
          <xsd:extension base="dms:MultiChoiceLookup">
            <xsd:sequence>
              <xsd:element name="Value" type="dms:Lookup" maxOccurs="unbounded" minOccurs="0" nillable="true"/>
            </xsd:sequence>
          </xsd:extension>
        </xsd:complexContent>
      </xsd:complexType>
    </xsd:element>
    <xsd:element name="Process_x0020_Name_x003a_SubCoreProcessId" ma:index="21" nillable="true" ma:displayName="Process Name:SubCoreProcessId" ma:list="{b25d84c9-49b5-43e1-b620-db1e625100f3}" ma:internalName="Process_x0020_Name_x003A_SubCoreProcessId" ma:readOnly="true" ma:showField="SubCoreProcessId" ma:web="9c0b9d78-07c7-42f5-b59a-02807376ab9b">
      <xsd:simpleType>
        <xsd:restriction base="dms:Lookup"/>
      </xsd:simpleType>
    </xsd:element>
    <xsd:element name="Process_x0020_Name_x003a_SubCoreProcessReference" ma:index="22" nillable="true" ma:displayName="BMS Reference" ma:list="{b25d84c9-49b5-43e1-b620-db1e625100f3}" ma:internalName="Process_x0020_Name_x003A_SubCoreProcessReference" ma:readOnly="true" ma:showField="SubCoreProcessReference" ma:web="9c0b9d78-07c7-42f5-b59a-02807376ab9b">
      <xsd:simpleType>
        <xsd:restriction base="dms:Lookup"/>
      </xsd:simpleType>
    </xsd:element>
    <xsd:element name="Share_x0020_Document_x0020_With_x003a_SubCoreProcessId" ma:index="28" nillable="true" ma:displayName="Share Document With:SubCoreProcessId" ma:list="{b25d84c9-49b5-43e1-b620-db1e625100f3}" ma:internalName="Share_x0020_Document_x0020_With_x003A_SubCoreProcessId" ma:readOnly="true" ma:showField="SubCoreProcessId" ma:web="9c0b9d78-07c7-42f5-b59a-02807376ab9b">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000e2059-5ee7-47e9-8d7c-e5c5b9f97e02"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f1b9a1-a14a-4bc7-a26e-d14c8d65680a" elementFormDefault="qualified">
    <xsd:import namespace="http://schemas.microsoft.com/office/2006/documentManagement/types"/>
    <xsd:import namespace="http://schemas.microsoft.com/office/infopath/2007/PartnerControls"/>
    <xsd:element name="Short_x0020_Description" ma:index="8" ma:displayName="Description" ma:description="Document Description" ma:internalName="Description_x0020__x0028_doc_x0029_">
      <xsd:simpleType>
        <xsd:restriction base="dms:Note">
          <xsd:maxLength value="255"/>
        </xsd:restriction>
      </xsd:simpleType>
    </xsd:element>
    <xsd:element name="TaxCatchAllLabel" ma:index="32" nillable="true" ma:displayName="Taxonomy Catch All Column1" ma:description="" ma:hidden="true" ma:list="{ab5a8a0d-0bac-4725-b0a2-b48b6fd4ec43}" ma:internalName="TaxCatchAllLabel" ma:readOnly="true" ma:showField="CatchAllDataLabel" ma:web="9c0b9d78-07c7-42f5-b59a-02807376ab9b">
      <xsd:complexType>
        <xsd:complexContent>
          <xsd:extension base="dms:MultiChoiceLookup">
            <xsd:sequence>
              <xsd:element name="Value" type="dms:Lookup" maxOccurs="unbounded" minOccurs="0" nillable="true"/>
            </xsd:sequence>
          </xsd:extension>
        </xsd:complexContent>
      </xsd:complexType>
    </xsd:element>
    <xsd:element name="TaxCatchAll" ma:index="33" nillable="true" ma:displayName="Taxonomy Catch All Column" ma:description="" ma:hidden="true" ma:list="{ab5a8a0d-0bac-4725-b0a2-b48b6fd4ec43}" ma:internalName="TaxCatchAll" ma:showField="CatchAllData" ma:web="9c0b9d78-07c7-42f5-b59a-02807376ab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0bb87e37-15cd-4478-a4ee-3a559d99c3fb" ContentTypeId="0x010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21f1b9a1-a14a-4bc7-a26e-d14c8d65680a"/>
    <Short_x0020_Description xmlns="21f1b9a1-a14a-4bc7-a26e-d14c8d65680a">BMS-TP-011 Template (TP) - PPT</Short_x0020_Description>
    <Archive_x002f_RestoreReason xmlns="50225291-ab28-4933-aad2-ab5526dc66db" xsi:nil="true"/>
    <Document_x0020_Type xmlns="50225291-ab28-4933-aad2-ab5526dc66db">(5) Template</Document_x0020_Type>
    <Parent_x0020_Country xmlns="50225291-ab28-4933-aad2-ab5526dc66db">
      <Value>UK</Value>
      <Value>India</Value>
    </Parent_x0020_Country>
    <copyname xmlns="50225291-ab28-4933-aad2-ab5526dc66db">BMS-TP-011 Template (TP) - PPT</copyname>
    <TaxKeywordTaxHTField xmlns="9c0b9d78-07c7-42f5-b59a-02807376ab9b">
      <Terms xmlns="http://schemas.microsoft.com/office/infopath/2007/PartnerControls"/>
    </TaxKeywordTaxHTField>
    <Last_x0020_Review_x0020_Date xmlns="50225291-ab28-4933-aad2-ab5526dc66db">2016-06-09T07:00:00+00:00</Last_x0020_Review_x0020_Date>
    <Policy_x0020_Group xmlns="50225291-ab28-4933-aad2-ab5526dc66db" xsi:nil="true"/>
    <Rebranded_x002f_Revitalised xmlns="50225291-ab28-4933-aad2-ab5526dc66db">Simplified</Rebranded_x002f_Revitalised>
    <Share_x0020_Document_x0020_With xmlns="9c0b9d78-07c7-42f5-b59a-02807376ab9b"/>
    <Version_x0020_No. xmlns="50225291-ab28-4933-aad2-ab5526dc66db">1.0</Version_x0020_No.>
    <Process_x0020_Mapping xmlns="50225291-ab28-4933-aad2-ab5526dc66db" xsi:nil="true"/>
    <ToBeArchived_x002f_Restored xmlns="50225291-ab28-4933-aad2-ab5526dc66db" xsi:nil="true"/>
    <Process_x0020_Name xmlns="9c0b9d78-07c7-42f5-b59a-02807376ab9b" xsi:nil="true"/>
    <SortOrder xmlns="50225291-ab28-4933-aad2-ab5526dc66db" xsi:nil="true"/>
    <Change_x0020_Document_x0020_Description xmlns="50225291-ab28-4933-aad2-ab5526dc66db">Simplified PPT Template</Change_x0020_Document_x0020_Description>
    <Change_x0020_Document_x0020_By xmlns="50225291-ab28-4933-aad2-ab5526dc66db">
      <UserInfo>
        <DisplayName>TALATI Zankar</DisplayName>
        <AccountId>664</AccountId>
        <AccountType/>
      </UserInfo>
    </Change_x0020_Document_x0020_By>
  </documentManagement>
</p:properties>
</file>

<file path=customXml/item5.xml><?xml version="1.0" encoding="utf-8"?>
<?mso-contentType ?>
<customXsn xmlns="http://schemas.microsoft.com/office/2006/metadata/customXsn">
  <xsnLocation/>
  <cached>True</cached>
  <openByDefault>False</openByDefault>
  <xsnScope>/sites/BMS/libProcessLibrary</xsnScope>
</customXsn>
</file>

<file path=customXml/itemProps1.xml><?xml version="1.0" encoding="utf-8"?>
<ds:datastoreItem xmlns:ds="http://schemas.openxmlformats.org/officeDocument/2006/customXml" ds:itemID="{0417E0D4-E1C3-47E0-8B5D-892143999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225291-ab28-4933-aad2-ab5526dc66db"/>
    <ds:schemaRef ds:uri="9c0b9d78-07c7-42f5-b59a-02807376ab9b"/>
    <ds:schemaRef ds:uri="21f1b9a1-a14a-4bc7-a26e-d14c8d6568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94EED0-E762-4ECF-87FD-077B43FFBC03}">
  <ds:schemaRefs>
    <ds:schemaRef ds:uri="Microsoft.SharePoint.Taxonomy.ContentTypeSync"/>
  </ds:schemaRefs>
</ds:datastoreItem>
</file>

<file path=customXml/itemProps3.xml><?xml version="1.0" encoding="utf-8"?>
<ds:datastoreItem xmlns:ds="http://schemas.openxmlformats.org/officeDocument/2006/customXml" ds:itemID="{E368A512-73EB-49E2-B5D1-942B8B89988C}">
  <ds:schemaRefs>
    <ds:schemaRef ds:uri="http://schemas.microsoft.com/sharepoint/v3/contenttype/forms"/>
  </ds:schemaRefs>
</ds:datastoreItem>
</file>

<file path=customXml/itemProps4.xml><?xml version="1.0" encoding="utf-8"?>
<ds:datastoreItem xmlns:ds="http://schemas.openxmlformats.org/officeDocument/2006/customXml" ds:itemID="{C5291E0E-528F-442D-9599-63A5567E7BA9}">
  <ds:schemaRefs>
    <ds:schemaRef ds:uri="http://purl.org/dc/dcmitype/"/>
    <ds:schemaRef ds:uri="9c0b9d78-07c7-42f5-b59a-02807376ab9b"/>
    <ds:schemaRef ds:uri="http://schemas.openxmlformats.org/package/2006/metadata/core-properties"/>
    <ds:schemaRef ds:uri="http://schemas.microsoft.com/office/2006/documentManagement/types"/>
    <ds:schemaRef ds:uri="50225291-ab28-4933-aad2-ab5526dc66db"/>
    <ds:schemaRef ds:uri="http://schemas.microsoft.com/office/infopath/2007/PartnerControls"/>
    <ds:schemaRef ds:uri="http://schemas.microsoft.com/office/2006/metadata/properties"/>
    <ds:schemaRef ds:uri="http://purl.org/dc/elements/1.1/"/>
    <ds:schemaRef ds:uri="21f1b9a1-a14a-4bc7-a26e-d14c8d65680a"/>
    <ds:schemaRef ds:uri="http://www.w3.org/XML/1998/namespace"/>
    <ds:schemaRef ds:uri="http://purl.org/dc/terms/"/>
  </ds:schemaRefs>
</ds:datastoreItem>
</file>

<file path=customXml/itemProps5.xml><?xml version="1.0" encoding="utf-8"?>
<ds:datastoreItem xmlns:ds="http://schemas.openxmlformats.org/officeDocument/2006/customXml" ds:itemID="{D88F517A-FB72-45EC-846C-ADCC110CC230}">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EN_Template_SopraSteria_Consulting_SopraHR</Template>
  <TotalTime>1633</TotalTime>
  <Words>1766</Words>
  <Application>Microsoft Office PowerPoint</Application>
  <PresentationFormat>On-screen Show (4:3)</PresentationFormat>
  <Paragraphs>374</Paragraphs>
  <Slides>36</Slides>
  <Notes>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EN_Template_SopraSteria_Consulting_SopraHR</vt:lpstr>
      <vt:lpstr>JPA : Java Persistence API</vt:lpstr>
      <vt:lpstr>Topics to be covered</vt:lpstr>
      <vt:lpstr>Introduction to java persistence API</vt:lpstr>
      <vt:lpstr>Introduction to java persistence API</vt:lpstr>
      <vt:lpstr>Introduction to java persistence API</vt:lpstr>
      <vt:lpstr>Introduction to java persistence API</vt:lpstr>
      <vt:lpstr>ENTITY</vt:lpstr>
      <vt:lpstr> Entity</vt:lpstr>
      <vt:lpstr>PERSISTENT IDENTIFIER : PRIMARY KEY</vt:lpstr>
      <vt:lpstr>example: insert record</vt:lpstr>
      <vt:lpstr>example: select records</vt:lpstr>
      <vt:lpstr>example: find and delete records</vt:lpstr>
      <vt:lpstr>example: find and UPDATE records</vt:lpstr>
      <vt:lpstr>Entity : Relationship between entities </vt:lpstr>
      <vt:lpstr>Slide 15</vt:lpstr>
      <vt:lpstr>Slide 16</vt:lpstr>
      <vt:lpstr>Slide 17</vt:lpstr>
      <vt:lpstr>Entity : Relationship between entities : HAS-A</vt:lpstr>
      <vt:lpstr>Entity : Relationship between entities </vt:lpstr>
      <vt:lpstr>Entity : Relationship between entities : Inheritance</vt:lpstr>
      <vt:lpstr>Entity : Relationship between entities : Inheritance</vt:lpstr>
      <vt:lpstr>Entity : Relationship between entities : Inheritance</vt:lpstr>
      <vt:lpstr>Entity : Relationship between entities : Inheritance</vt:lpstr>
      <vt:lpstr>Entity : Relationship between entities : Inheritance</vt:lpstr>
      <vt:lpstr>Entity : Relationship between entities : Inheritance</vt:lpstr>
      <vt:lpstr>Slide 26</vt:lpstr>
      <vt:lpstr>Slide 27</vt:lpstr>
      <vt:lpstr>Slide 28</vt:lpstr>
      <vt:lpstr>Slide 29</vt:lpstr>
      <vt:lpstr>Slide 30</vt:lpstr>
      <vt:lpstr>Slide 31</vt:lpstr>
      <vt:lpstr>Slide 32</vt:lpstr>
      <vt:lpstr>Slide 33</vt:lpstr>
      <vt:lpstr>Slide 34</vt:lpstr>
      <vt:lpstr>Questions</vt:lpstr>
      <vt:lpstr>Slide 36</vt:lpstr>
    </vt:vector>
  </TitlesOfParts>
  <Company>Steria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(TP) - PPT</dc:title>
  <dc:creator>TALATI Zankar</dc:creator>
  <cp:lastModifiedBy>VIREN</cp:lastModifiedBy>
  <cp:revision>222</cp:revision>
  <cp:lastPrinted>2014-12-05T13:23:42Z</cp:lastPrinted>
  <dcterms:created xsi:type="dcterms:W3CDTF">2014-12-05T13:21:19Z</dcterms:created>
  <dcterms:modified xsi:type="dcterms:W3CDTF">2016-09-05T06:28:48Z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0x0101003DD61148B17DD3458EE9AF6E867E69BE</vt:lpwstr>
  </property>
  <property fmtid="{D5CDD505-2E9C-101B-9397-08002B2CF9AE}" pid="3" name="TaxKeyword">
    <vt:lpwstr/>
  </property>
  <property fmtid="{D5CDD505-2E9C-101B-9397-08002B2CF9AE}" pid="4" name="Community">
    <vt:lpwstr/>
  </property>
  <property fmtid="{D5CDD505-2E9C-101B-9397-08002B2CF9AE}" pid="5" name="xd_ProgID">
    <vt:lpwstr/>
  </property>
  <property fmtid="{D5CDD505-2E9C-101B-9397-08002B2CF9AE}" pid="6" name="Languages">
    <vt:lpwstr/>
  </property>
  <property fmtid="{D5CDD505-2E9C-101B-9397-08002B2CF9AE}" pid="7" name="TemplateUrl">
    <vt:lpwstr/>
  </property>
  <property fmtid="{D5CDD505-2E9C-101B-9397-08002B2CF9AE}" pid="8" name="Steria location">
    <vt:lpwstr/>
  </property>
  <property fmtid="{D5CDD505-2E9C-101B-9397-08002B2CF9AE}" pid="9" name="Document type">
    <vt:lpwstr/>
  </property>
</Properties>
</file>