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6"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022" autoAdjust="0"/>
  </p:normalViewPr>
  <p:slideViewPr>
    <p:cSldViewPr snapToGrid="0">
      <p:cViewPr varScale="1">
        <p:scale>
          <a:sx n="81" d="100"/>
          <a:sy n="81" d="100"/>
        </p:scale>
        <p:origin x="1526" y="28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8.xml"/><Relationship Id="rId1" Type="http://schemas.microsoft.com/office/2011/relationships/chartStyle" Target="style8.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r>
              <a:rPr lang="en-US"/>
              <a:t>NEW</a:t>
            </a:r>
            <a:r>
              <a:rPr lang="en-US" baseline="0"/>
              <a:t> DELUXE BOOK SHOP PROFIT</a:t>
            </a:r>
            <a:endParaRPr lang="en-US"/>
          </a:p>
        </c:rich>
      </c:tx>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view3D>
      <c:rotX val="0"/>
      <c:rotY val="0"/>
      <c:depthPercent val="60"/>
      <c:rAngAx val="0"/>
      <c:perspective val="100"/>
    </c:view3D>
    <c:floor>
      <c:thickness val="0"/>
      <c:spPr>
        <a:solidFill>
          <a:schemeClr val="lt1">
            <a:lumMod val="95000"/>
          </a:schemeClr>
        </a:solid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Sheet1!$I$5</c:f>
              <c:strCache>
                <c:ptCount val="1"/>
                <c:pt idx="0">
                  <c:v>NET PROFIT(PER PC)</c:v>
                </c:pt>
              </c:strCache>
            </c:strRef>
          </c:tx>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invertIfNegative val="0"/>
          <c:val>
            <c:numRef>
              <c:f>Sheet1!$I$6:$I$25</c:f>
              <c:numCache>
                <c:formatCode>General</c:formatCode>
                <c:ptCount val="20"/>
                <c:pt idx="0">
                  <c:v>70</c:v>
                </c:pt>
                <c:pt idx="1">
                  <c:v>10</c:v>
                </c:pt>
                <c:pt idx="2">
                  <c:v>9</c:v>
                </c:pt>
                <c:pt idx="3">
                  <c:v>14.5</c:v>
                </c:pt>
                <c:pt idx="4">
                  <c:v>42</c:v>
                </c:pt>
                <c:pt idx="5">
                  <c:v>15</c:v>
                </c:pt>
                <c:pt idx="6">
                  <c:v>9.5</c:v>
                </c:pt>
                <c:pt idx="7">
                  <c:v>19.799999999999997</c:v>
                </c:pt>
                <c:pt idx="8">
                  <c:v>1.4</c:v>
                </c:pt>
                <c:pt idx="9">
                  <c:v>18</c:v>
                </c:pt>
                <c:pt idx="10">
                  <c:v>38.4</c:v>
                </c:pt>
                <c:pt idx="11">
                  <c:v>74</c:v>
                </c:pt>
                <c:pt idx="12">
                  <c:v>331.5</c:v>
                </c:pt>
                <c:pt idx="13">
                  <c:v>79</c:v>
                </c:pt>
                <c:pt idx="14">
                  <c:v>165.2</c:v>
                </c:pt>
                <c:pt idx="15">
                  <c:v>15.5</c:v>
                </c:pt>
                <c:pt idx="16">
                  <c:v>18</c:v>
                </c:pt>
                <c:pt idx="17">
                  <c:v>8.8000000000000007</c:v>
                </c:pt>
                <c:pt idx="18">
                  <c:v>108</c:v>
                </c:pt>
                <c:pt idx="19">
                  <c:v>8.8500000000000014</c:v>
                </c:pt>
              </c:numCache>
            </c:numRef>
          </c:val>
          <c:extLst>
            <c:ext xmlns:c16="http://schemas.microsoft.com/office/drawing/2014/chart" uri="{C3380CC4-5D6E-409C-BE32-E72D297353CC}">
              <c16:uniqueId val="{00000000-CFDC-400C-9289-8D7B38468404}"/>
            </c:ext>
          </c:extLst>
        </c:ser>
        <c:dLbls>
          <c:showLegendKey val="0"/>
          <c:showVal val="0"/>
          <c:showCatName val="0"/>
          <c:showSerName val="0"/>
          <c:showPercent val="0"/>
          <c:showBubbleSize val="0"/>
        </c:dLbls>
        <c:gapWidth val="65"/>
        <c:shape val="box"/>
        <c:axId val="410686008"/>
        <c:axId val="410686664"/>
        <c:axId val="0"/>
      </c:bar3DChart>
      <c:catAx>
        <c:axId val="410686008"/>
        <c:scaling>
          <c:orientation val="minMax"/>
        </c:scaling>
        <c:delete val="0"/>
        <c:axPos val="b"/>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900" b="0" i="0" u="none" strike="noStrike" kern="1200" cap="all" baseline="0">
                <a:solidFill>
                  <a:schemeClr val="dk1">
                    <a:lumMod val="75000"/>
                    <a:lumOff val="25000"/>
                  </a:schemeClr>
                </a:solidFill>
                <a:latin typeface="+mn-lt"/>
                <a:ea typeface="+mn-ea"/>
                <a:cs typeface="+mn-cs"/>
              </a:defRPr>
            </a:pPr>
            <a:endParaRPr lang="en-US"/>
          </a:p>
        </c:txPr>
        <c:crossAx val="410686664"/>
        <c:crosses val="autoZero"/>
        <c:auto val="1"/>
        <c:lblAlgn val="ctr"/>
        <c:lblOffset val="100"/>
        <c:noMultiLvlLbl val="0"/>
      </c:catAx>
      <c:valAx>
        <c:axId val="410686664"/>
        <c:scaling>
          <c:orientation val="minMax"/>
        </c:scaling>
        <c:delete val="0"/>
        <c:axPos val="l"/>
        <c:majorGridlines>
          <c:spPr>
            <a:ln w="9525" cap="flat" cmpd="sng" algn="ctr">
              <a:solidFill>
                <a:schemeClr val="dk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crossAx val="41068600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r>
              <a:rPr lang="en-US"/>
              <a:t>IMPRESSION</a:t>
            </a:r>
            <a:r>
              <a:rPr lang="en-US" baseline="0"/>
              <a:t> BOOK SHOP PROFIT</a:t>
            </a:r>
            <a:endParaRPr lang="en-US"/>
          </a:p>
        </c:rich>
      </c:tx>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view3D>
      <c:rotX val="0"/>
      <c:rotY val="0"/>
      <c:depthPercent val="60"/>
      <c:rAngAx val="0"/>
      <c:perspective val="100"/>
    </c:view3D>
    <c:floor>
      <c:thickness val="0"/>
      <c:spPr>
        <a:solidFill>
          <a:schemeClr val="lt1">
            <a:lumMod val="95000"/>
          </a:schemeClr>
        </a:solid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Sheet1!$I$32</c:f>
              <c:strCache>
                <c:ptCount val="1"/>
                <c:pt idx="0">
                  <c:v>NET PROFIT(PER PC)</c:v>
                </c:pt>
              </c:strCache>
            </c:strRef>
          </c:tx>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invertIfNegative val="0"/>
          <c:val>
            <c:numRef>
              <c:f>Sheet1!$I$33:$I$52</c:f>
              <c:numCache>
                <c:formatCode>General</c:formatCode>
                <c:ptCount val="20"/>
                <c:pt idx="0">
                  <c:v>95</c:v>
                </c:pt>
                <c:pt idx="1">
                  <c:v>6.6000000000000014</c:v>
                </c:pt>
                <c:pt idx="2">
                  <c:v>10.799999999999997</c:v>
                </c:pt>
                <c:pt idx="3">
                  <c:v>13</c:v>
                </c:pt>
                <c:pt idx="4">
                  <c:v>45</c:v>
                </c:pt>
                <c:pt idx="5">
                  <c:v>10</c:v>
                </c:pt>
                <c:pt idx="6">
                  <c:v>10.200000000000003</c:v>
                </c:pt>
                <c:pt idx="7">
                  <c:v>15</c:v>
                </c:pt>
                <c:pt idx="8">
                  <c:v>1.6</c:v>
                </c:pt>
                <c:pt idx="9">
                  <c:v>19.8</c:v>
                </c:pt>
                <c:pt idx="10">
                  <c:v>51.5</c:v>
                </c:pt>
                <c:pt idx="11">
                  <c:v>67</c:v>
                </c:pt>
                <c:pt idx="12">
                  <c:v>181.5</c:v>
                </c:pt>
                <c:pt idx="13">
                  <c:v>90</c:v>
                </c:pt>
                <c:pt idx="14">
                  <c:v>161</c:v>
                </c:pt>
                <c:pt idx="15">
                  <c:v>20.5</c:v>
                </c:pt>
                <c:pt idx="16">
                  <c:v>13.600000000000001</c:v>
                </c:pt>
                <c:pt idx="17">
                  <c:v>8.8000000000000007</c:v>
                </c:pt>
                <c:pt idx="18">
                  <c:v>118</c:v>
                </c:pt>
                <c:pt idx="19">
                  <c:v>18.850000000000001</c:v>
                </c:pt>
              </c:numCache>
            </c:numRef>
          </c:val>
          <c:extLst>
            <c:ext xmlns:c16="http://schemas.microsoft.com/office/drawing/2014/chart" uri="{C3380CC4-5D6E-409C-BE32-E72D297353CC}">
              <c16:uniqueId val="{00000000-E67D-4A8C-887B-F5F43D32DC32}"/>
            </c:ext>
          </c:extLst>
        </c:ser>
        <c:dLbls>
          <c:showLegendKey val="0"/>
          <c:showVal val="0"/>
          <c:showCatName val="0"/>
          <c:showSerName val="0"/>
          <c:showPercent val="0"/>
          <c:showBubbleSize val="0"/>
        </c:dLbls>
        <c:gapWidth val="65"/>
        <c:shape val="box"/>
        <c:axId val="414490336"/>
        <c:axId val="414496896"/>
        <c:axId val="0"/>
      </c:bar3DChart>
      <c:catAx>
        <c:axId val="414490336"/>
        <c:scaling>
          <c:orientation val="minMax"/>
        </c:scaling>
        <c:delete val="0"/>
        <c:axPos val="b"/>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900" b="0" i="0" u="none" strike="noStrike" kern="1200" cap="all" baseline="0">
                <a:solidFill>
                  <a:schemeClr val="dk1">
                    <a:lumMod val="75000"/>
                    <a:lumOff val="25000"/>
                  </a:schemeClr>
                </a:solidFill>
                <a:latin typeface="+mn-lt"/>
                <a:ea typeface="+mn-ea"/>
                <a:cs typeface="+mn-cs"/>
              </a:defRPr>
            </a:pPr>
            <a:endParaRPr lang="en-US"/>
          </a:p>
        </c:txPr>
        <c:crossAx val="414496896"/>
        <c:crosses val="autoZero"/>
        <c:auto val="1"/>
        <c:lblAlgn val="ctr"/>
        <c:lblOffset val="100"/>
        <c:noMultiLvlLbl val="0"/>
      </c:catAx>
      <c:valAx>
        <c:axId val="414496896"/>
        <c:scaling>
          <c:orientation val="minMax"/>
        </c:scaling>
        <c:delete val="0"/>
        <c:axPos val="l"/>
        <c:majorGridlines>
          <c:spPr>
            <a:ln w="9525" cap="flat" cmpd="sng" algn="ctr">
              <a:solidFill>
                <a:schemeClr val="dk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crossAx val="41449033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NEW</a:t>
            </a:r>
            <a:r>
              <a:rPr lang="en-IN" baseline="0"/>
              <a:t> DELUXE BOOK SHOP PROFIT</a:t>
            </a:r>
            <a:endParaRPr lang="en-IN"/>
          </a:p>
        </c:rich>
      </c:tx>
      <c:layout>
        <c:manualLayout>
          <c:xMode val="edge"/>
          <c:yMode val="edge"/>
          <c:x val="0.22370122484689414"/>
          <c:y val="2.7777777777777776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6.1111111111111109E-2"/>
          <c:y val="0.1674307378244386"/>
          <c:w val="0.93888888888888888"/>
          <c:h val="0.60235928842228059"/>
        </c:manualLayout>
      </c:layout>
      <c:pie3DChart>
        <c:varyColors val="1"/>
        <c:ser>
          <c:idx val="0"/>
          <c:order val="0"/>
          <c:tx>
            <c:strRef>
              <c:f>Sheet1!$I$5</c:f>
              <c:strCache>
                <c:ptCount val="1"/>
                <c:pt idx="0">
                  <c:v>NET PROFIT(PER PC)</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1-6A76-48C1-A1B1-8D47E1D15A6E}"/>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03-6A76-48C1-A1B1-8D47E1D15A6E}"/>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05-6A76-48C1-A1B1-8D47E1D15A6E}"/>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07-6A76-48C1-A1B1-8D47E1D15A6E}"/>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09-6A76-48C1-A1B1-8D47E1D15A6E}"/>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0B-6A76-48C1-A1B1-8D47E1D15A6E}"/>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D-6A76-48C1-A1B1-8D47E1D15A6E}"/>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F-6A76-48C1-A1B1-8D47E1D15A6E}"/>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1-6A76-48C1-A1B1-8D47E1D15A6E}"/>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3-6A76-48C1-A1B1-8D47E1D15A6E}"/>
              </c:ext>
            </c:extLst>
          </c:dPt>
          <c:dPt>
            <c:idx val="10"/>
            <c:bubble3D val="0"/>
            <c:spPr>
              <a:solidFill>
                <a:schemeClr val="accent5">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5-6A76-48C1-A1B1-8D47E1D15A6E}"/>
              </c:ext>
            </c:extLst>
          </c:dPt>
          <c:dPt>
            <c:idx val="11"/>
            <c:bubble3D val="0"/>
            <c:spPr>
              <a:solidFill>
                <a:schemeClr val="accent6">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7-6A76-48C1-A1B1-8D47E1D15A6E}"/>
              </c:ext>
            </c:extLst>
          </c:dPt>
          <c:dPt>
            <c:idx val="12"/>
            <c:bubble3D val="0"/>
            <c:spPr>
              <a:solidFill>
                <a:schemeClr val="accent1">
                  <a:lumMod val="80000"/>
                  <a:lumOff val="2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9-6A76-48C1-A1B1-8D47E1D15A6E}"/>
              </c:ext>
            </c:extLst>
          </c:dPt>
          <c:dPt>
            <c:idx val="13"/>
            <c:bubble3D val="0"/>
            <c:spPr>
              <a:solidFill>
                <a:schemeClr val="accent2">
                  <a:lumMod val="80000"/>
                  <a:lumOff val="2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B-6A76-48C1-A1B1-8D47E1D15A6E}"/>
              </c:ext>
            </c:extLst>
          </c:dPt>
          <c:dPt>
            <c:idx val="14"/>
            <c:bubble3D val="0"/>
            <c:spPr>
              <a:solidFill>
                <a:schemeClr val="accent3">
                  <a:lumMod val="80000"/>
                  <a:lumOff val="2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D-6A76-48C1-A1B1-8D47E1D15A6E}"/>
              </c:ext>
            </c:extLst>
          </c:dPt>
          <c:dPt>
            <c:idx val="15"/>
            <c:bubble3D val="0"/>
            <c:spPr>
              <a:solidFill>
                <a:schemeClr val="accent4">
                  <a:lumMod val="80000"/>
                  <a:lumOff val="2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F-6A76-48C1-A1B1-8D47E1D15A6E}"/>
              </c:ext>
            </c:extLst>
          </c:dPt>
          <c:dPt>
            <c:idx val="16"/>
            <c:bubble3D val="0"/>
            <c:spPr>
              <a:solidFill>
                <a:schemeClr val="accent5">
                  <a:lumMod val="80000"/>
                  <a:lumOff val="2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1-6A76-48C1-A1B1-8D47E1D15A6E}"/>
              </c:ext>
            </c:extLst>
          </c:dPt>
          <c:dPt>
            <c:idx val="17"/>
            <c:bubble3D val="0"/>
            <c:spPr>
              <a:solidFill>
                <a:schemeClr val="accent6">
                  <a:lumMod val="80000"/>
                  <a:lumOff val="2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3-6A76-48C1-A1B1-8D47E1D15A6E}"/>
              </c:ext>
            </c:extLst>
          </c:dPt>
          <c:dPt>
            <c:idx val="18"/>
            <c:bubble3D val="0"/>
            <c:spPr>
              <a:solidFill>
                <a:schemeClr val="accent1">
                  <a:lumMod val="8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5-6A76-48C1-A1B1-8D47E1D15A6E}"/>
              </c:ext>
            </c:extLst>
          </c:dPt>
          <c:dPt>
            <c:idx val="19"/>
            <c:bubble3D val="0"/>
            <c:spPr>
              <a:solidFill>
                <a:schemeClr val="accent2">
                  <a:lumMod val="8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7-6A76-48C1-A1B1-8D47E1D15A6E}"/>
              </c:ext>
            </c:extLst>
          </c:dPt>
          <c:val>
            <c:numRef>
              <c:f>Sheet1!$I$6:$I$25</c:f>
              <c:numCache>
                <c:formatCode>General</c:formatCode>
                <c:ptCount val="20"/>
                <c:pt idx="0">
                  <c:v>70</c:v>
                </c:pt>
                <c:pt idx="1">
                  <c:v>10</c:v>
                </c:pt>
                <c:pt idx="2">
                  <c:v>9</c:v>
                </c:pt>
                <c:pt idx="3">
                  <c:v>14.5</c:v>
                </c:pt>
                <c:pt idx="4">
                  <c:v>42</c:v>
                </c:pt>
                <c:pt idx="5">
                  <c:v>15</c:v>
                </c:pt>
                <c:pt idx="6">
                  <c:v>9.5</c:v>
                </c:pt>
                <c:pt idx="7">
                  <c:v>19.799999999999997</c:v>
                </c:pt>
                <c:pt idx="8">
                  <c:v>1.4</c:v>
                </c:pt>
                <c:pt idx="9">
                  <c:v>18</c:v>
                </c:pt>
                <c:pt idx="10">
                  <c:v>38.4</c:v>
                </c:pt>
                <c:pt idx="11">
                  <c:v>74</c:v>
                </c:pt>
                <c:pt idx="12">
                  <c:v>331.5</c:v>
                </c:pt>
                <c:pt idx="13">
                  <c:v>79</c:v>
                </c:pt>
                <c:pt idx="14">
                  <c:v>165.2</c:v>
                </c:pt>
                <c:pt idx="15">
                  <c:v>15.5</c:v>
                </c:pt>
                <c:pt idx="16">
                  <c:v>18</c:v>
                </c:pt>
                <c:pt idx="17">
                  <c:v>8.8000000000000007</c:v>
                </c:pt>
                <c:pt idx="18">
                  <c:v>108</c:v>
                </c:pt>
                <c:pt idx="19">
                  <c:v>8.8500000000000014</c:v>
                </c:pt>
              </c:numCache>
            </c:numRef>
          </c:val>
          <c:extLst>
            <c:ext xmlns:c16="http://schemas.microsoft.com/office/drawing/2014/chart" uri="{C3380CC4-5D6E-409C-BE32-E72D297353CC}">
              <c16:uniqueId val="{00000028-6A76-48C1-A1B1-8D47E1D15A6E}"/>
            </c:ext>
          </c:extLst>
        </c:ser>
        <c:dLbls>
          <c:showLegendKey val="0"/>
          <c:showVal val="0"/>
          <c:showCatName val="0"/>
          <c:showSerName val="0"/>
          <c:showPercent val="0"/>
          <c:showBubbleSize val="0"/>
          <c:showLeaderLines val="1"/>
        </c:dLbls>
      </c:pie3DChart>
      <c:spPr>
        <a:noFill/>
        <a:ln>
          <a:noFill/>
        </a:ln>
        <a:effectLst/>
      </c:spPr>
    </c:plotArea>
    <c:legend>
      <c:legendPos val="b"/>
      <c:overlay val="0"/>
      <c:spPr>
        <a:noFill/>
        <a:ln>
          <a:noFill/>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IMPRESSION</a:t>
            </a:r>
            <a:r>
              <a:rPr lang="en-IN" baseline="0"/>
              <a:t> BOOK SHOP PROFIT</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Sheet1!$I$32</c:f>
              <c:strCache>
                <c:ptCount val="1"/>
                <c:pt idx="0">
                  <c:v>NET PROFIT(PER PC)</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1-FE9A-40FB-97E1-B9F2A21D18DE}"/>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03-FE9A-40FB-97E1-B9F2A21D18DE}"/>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05-FE9A-40FB-97E1-B9F2A21D18DE}"/>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07-FE9A-40FB-97E1-B9F2A21D18DE}"/>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09-FE9A-40FB-97E1-B9F2A21D18DE}"/>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0B-FE9A-40FB-97E1-B9F2A21D18DE}"/>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D-FE9A-40FB-97E1-B9F2A21D18DE}"/>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F-FE9A-40FB-97E1-B9F2A21D18DE}"/>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1-FE9A-40FB-97E1-B9F2A21D18DE}"/>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3-FE9A-40FB-97E1-B9F2A21D18DE}"/>
              </c:ext>
            </c:extLst>
          </c:dPt>
          <c:dPt>
            <c:idx val="10"/>
            <c:bubble3D val="0"/>
            <c:spPr>
              <a:solidFill>
                <a:schemeClr val="accent5">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5-FE9A-40FB-97E1-B9F2A21D18DE}"/>
              </c:ext>
            </c:extLst>
          </c:dPt>
          <c:dPt>
            <c:idx val="11"/>
            <c:bubble3D val="0"/>
            <c:spPr>
              <a:solidFill>
                <a:schemeClr val="accent6">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7-FE9A-40FB-97E1-B9F2A21D18DE}"/>
              </c:ext>
            </c:extLst>
          </c:dPt>
          <c:dPt>
            <c:idx val="12"/>
            <c:bubble3D val="0"/>
            <c:spPr>
              <a:solidFill>
                <a:schemeClr val="accent1">
                  <a:lumMod val="80000"/>
                  <a:lumOff val="2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9-FE9A-40FB-97E1-B9F2A21D18DE}"/>
              </c:ext>
            </c:extLst>
          </c:dPt>
          <c:dPt>
            <c:idx val="13"/>
            <c:bubble3D val="0"/>
            <c:spPr>
              <a:solidFill>
                <a:schemeClr val="accent2">
                  <a:lumMod val="80000"/>
                  <a:lumOff val="2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B-FE9A-40FB-97E1-B9F2A21D18DE}"/>
              </c:ext>
            </c:extLst>
          </c:dPt>
          <c:dPt>
            <c:idx val="14"/>
            <c:bubble3D val="0"/>
            <c:spPr>
              <a:solidFill>
                <a:schemeClr val="accent3">
                  <a:lumMod val="80000"/>
                  <a:lumOff val="2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D-FE9A-40FB-97E1-B9F2A21D18DE}"/>
              </c:ext>
            </c:extLst>
          </c:dPt>
          <c:dPt>
            <c:idx val="15"/>
            <c:bubble3D val="0"/>
            <c:spPr>
              <a:solidFill>
                <a:schemeClr val="accent4">
                  <a:lumMod val="80000"/>
                  <a:lumOff val="2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F-FE9A-40FB-97E1-B9F2A21D18DE}"/>
              </c:ext>
            </c:extLst>
          </c:dPt>
          <c:dPt>
            <c:idx val="16"/>
            <c:bubble3D val="0"/>
            <c:spPr>
              <a:solidFill>
                <a:schemeClr val="accent5">
                  <a:lumMod val="80000"/>
                  <a:lumOff val="2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1-FE9A-40FB-97E1-B9F2A21D18DE}"/>
              </c:ext>
            </c:extLst>
          </c:dPt>
          <c:dPt>
            <c:idx val="17"/>
            <c:bubble3D val="0"/>
            <c:spPr>
              <a:solidFill>
                <a:schemeClr val="accent6">
                  <a:lumMod val="80000"/>
                  <a:lumOff val="2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3-FE9A-40FB-97E1-B9F2A21D18DE}"/>
              </c:ext>
            </c:extLst>
          </c:dPt>
          <c:dPt>
            <c:idx val="18"/>
            <c:bubble3D val="0"/>
            <c:spPr>
              <a:solidFill>
                <a:schemeClr val="accent1">
                  <a:lumMod val="8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5-FE9A-40FB-97E1-B9F2A21D18DE}"/>
              </c:ext>
            </c:extLst>
          </c:dPt>
          <c:dPt>
            <c:idx val="19"/>
            <c:bubble3D val="0"/>
            <c:spPr>
              <a:solidFill>
                <a:schemeClr val="accent2">
                  <a:lumMod val="8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7-FE9A-40FB-97E1-B9F2A21D18DE}"/>
              </c:ext>
            </c:extLst>
          </c:dPt>
          <c:val>
            <c:numRef>
              <c:f>Sheet1!$I$33:$I$52</c:f>
              <c:numCache>
                <c:formatCode>General</c:formatCode>
                <c:ptCount val="20"/>
                <c:pt idx="0">
                  <c:v>95</c:v>
                </c:pt>
                <c:pt idx="1">
                  <c:v>6.6000000000000014</c:v>
                </c:pt>
                <c:pt idx="2">
                  <c:v>10.799999999999997</c:v>
                </c:pt>
                <c:pt idx="3">
                  <c:v>13</c:v>
                </c:pt>
                <c:pt idx="4">
                  <c:v>45</c:v>
                </c:pt>
                <c:pt idx="5">
                  <c:v>10</c:v>
                </c:pt>
                <c:pt idx="6">
                  <c:v>10.200000000000003</c:v>
                </c:pt>
                <c:pt idx="7">
                  <c:v>15</c:v>
                </c:pt>
                <c:pt idx="8">
                  <c:v>1.6</c:v>
                </c:pt>
                <c:pt idx="9">
                  <c:v>19.8</c:v>
                </c:pt>
                <c:pt idx="10">
                  <c:v>51.5</c:v>
                </c:pt>
                <c:pt idx="11">
                  <c:v>67</c:v>
                </c:pt>
                <c:pt idx="12">
                  <c:v>181.5</c:v>
                </c:pt>
                <c:pt idx="13">
                  <c:v>90</c:v>
                </c:pt>
                <c:pt idx="14">
                  <c:v>161</c:v>
                </c:pt>
                <c:pt idx="15">
                  <c:v>20.5</c:v>
                </c:pt>
                <c:pt idx="16">
                  <c:v>13.600000000000001</c:v>
                </c:pt>
                <c:pt idx="17">
                  <c:v>8.8000000000000007</c:v>
                </c:pt>
                <c:pt idx="18">
                  <c:v>118</c:v>
                </c:pt>
                <c:pt idx="19">
                  <c:v>18.850000000000001</c:v>
                </c:pt>
              </c:numCache>
            </c:numRef>
          </c:val>
          <c:extLst>
            <c:ext xmlns:c16="http://schemas.microsoft.com/office/drawing/2014/chart" uri="{C3380CC4-5D6E-409C-BE32-E72D297353CC}">
              <c16:uniqueId val="{00000028-FE9A-40FB-97E1-B9F2A21D18DE}"/>
            </c:ext>
          </c:extLst>
        </c:ser>
        <c:dLbls>
          <c:showLegendKey val="0"/>
          <c:showVal val="0"/>
          <c:showCatName val="0"/>
          <c:showSerName val="0"/>
          <c:showPercent val="0"/>
          <c:showBubbleSize val="0"/>
          <c:showLeaderLines val="1"/>
        </c:dLbls>
      </c:pie3DChart>
      <c:spPr>
        <a:noFill/>
        <a:ln>
          <a:noFill/>
        </a:ln>
        <a:effectLst/>
      </c:spPr>
    </c:plotArea>
    <c:legend>
      <c:legendPos val="b"/>
      <c:overlay val="0"/>
      <c:spPr>
        <a:noFill/>
        <a:ln>
          <a:noFill/>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r>
              <a:rPr lang="en-US"/>
              <a:t>NEW</a:t>
            </a:r>
            <a:r>
              <a:rPr lang="en-US" baseline="0"/>
              <a:t> DELUXE BOOK SHOP PROFIT</a:t>
            </a:r>
            <a:endParaRPr lang="en-US"/>
          </a:p>
        </c:rich>
      </c:tx>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view3D>
      <c:rotX val="0"/>
      <c:rotY val="0"/>
      <c:depthPercent val="60"/>
      <c:rAngAx val="0"/>
      <c:perspective val="100"/>
    </c:view3D>
    <c:floor>
      <c:thickness val="0"/>
      <c:spPr>
        <a:solidFill>
          <a:schemeClr val="lt1">
            <a:lumMod val="95000"/>
          </a:schemeClr>
        </a:solidFill>
        <a:ln>
          <a:noFill/>
        </a:ln>
        <a:effectLst/>
        <a:sp3d/>
      </c:spPr>
    </c:floor>
    <c:sideWall>
      <c:thickness val="0"/>
      <c:spPr>
        <a:noFill/>
        <a:ln>
          <a:noFill/>
        </a:ln>
        <a:effectLst/>
        <a:sp3d/>
      </c:spPr>
    </c:sideWall>
    <c:backWall>
      <c:thickness val="0"/>
      <c:spPr>
        <a:noFill/>
        <a:ln>
          <a:noFill/>
        </a:ln>
        <a:effectLst/>
        <a:sp3d/>
      </c:spPr>
    </c:backWall>
    <c:plotArea>
      <c:layout/>
      <c:bar3DChart>
        <c:barDir val="bar"/>
        <c:grouping val="clustered"/>
        <c:varyColors val="0"/>
        <c:ser>
          <c:idx val="0"/>
          <c:order val="0"/>
          <c:tx>
            <c:strRef>
              <c:f>Sheet1!$I$5</c:f>
              <c:strCache>
                <c:ptCount val="1"/>
                <c:pt idx="0">
                  <c:v>NET PROFIT(PER PC)</c:v>
                </c:pt>
              </c:strCache>
            </c:strRef>
          </c:tx>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invertIfNegative val="0"/>
          <c:val>
            <c:numRef>
              <c:f>Sheet1!$I$6:$I$25</c:f>
              <c:numCache>
                <c:formatCode>General</c:formatCode>
                <c:ptCount val="20"/>
                <c:pt idx="0">
                  <c:v>70</c:v>
                </c:pt>
                <c:pt idx="1">
                  <c:v>10</c:v>
                </c:pt>
                <c:pt idx="2">
                  <c:v>9</c:v>
                </c:pt>
                <c:pt idx="3">
                  <c:v>14.5</c:v>
                </c:pt>
                <c:pt idx="4">
                  <c:v>42</c:v>
                </c:pt>
                <c:pt idx="5">
                  <c:v>15</c:v>
                </c:pt>
                <c:pt idx="6">
                  <c:v>9.5</c:v>
                </c:pt>
                <c:pt idx="7">
                  <c:v>19.799999999999997</c:v>
                </c:pt>
                <c:pt idx="8">
                  <c:v>1.4</c:v>
                </c:pt>
                <c:pt idx="9">
                  <c:v>18</c:v>
                </c:pt>
                <c:pt idx="10">
                  <c:v>38.4</c:v>
                </c:pt>
                <c:pt idx="11">
                  <c:v>74</c:v>
                </c:pt>
                <c:pt idx="12">
                  <c:v>331.5</c:v>
                </c:pt>
                <c:pt idx="13">
                  <c:v>79</c:v>
                </c:pt>
                <c:pt idx="14">
                  <c:v>165.2</c:v>
                </c:pt>
                <c:pt idx="15">
                  <c:v>15.5</c:v>
                </c:pt>
                <c:pt idx="16">
                  <c:v>18</c:v>
                </c:pt>
                <c:pt idx="17">
                  <c:v>8.8000000000000007</c:v>
                </c:pt>
                <c:pt idx="18">
                  <c:v>108</c:v>
                </c:pt>
                <c:pt idx="19">
                  <c:v>8.8500000000000014</c:v>
                </c:pt>
              </c:numCache>
            </c:numRef>
          </c:val>
          <c:extLst>
            <c:ext xmlns:c16="http://schemas.microsoft.com/office/drawing/2014/chart" uri="{C3380CC4-5D6E-409C-BE32-E72D297353CC}">
              <c16:uniqueId val="{00000000-2686-48F0-9876-657E799EC89E}"/>
            </c:ext>
          </c:extLst>
        </c:ser>
        <c:dLbls>
          <c:showLegendKey val="0"/>
          <c:showVal val="0"/>
          <c:showCatName val="0"/>
          <c:showSerName val="0"/>
          <c:showPercent val="0"/>
          <c:showBubbleSize val="0"/>
        </c:dLbls>
        <c:gapWidth val="65"/>
        <c:shape val="box"/>
        <c:axId val="728109640"/>
        <c:axId val="728110296"/>
        <c:axId val="0"/>
      </c:bar3DChart>
      <c:catAx>
        <c:axId val="728109640"/>
        <c:scaling>
          <c:orientation val="minMax"/>
        </c:scaling>
        <c:delete val="0"/>
        <c:axPos val="l"/>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900" b="0" i="0" u="none" strike="noStrike" kern="1200" cap="all" baseline="0">
                <a:solidFill>
                  <a:schemeClr val="dk1">
                    <a:lumMod val="75000"/>
                    <a:lumOff val="25000"/>
                  </a:schemeClr>
                </a:solidFill>
                <a:latin typeface="+mn-lt"/>
                <a:ea typeface="+mn-ea"/>
                <a:cs typeface="+mn-cs"/>
              </a:defRPr>
            </a:pPr>
            <a:endParaRPr lang="en-US"/>
          </a:p>
        </c:txPr>
        <c:crossAx val="728110296"/>
        <c:crosses val="autoZero"/>
        <c:auto val="1"/>
        <c:lblAlgn val="ctr"/>
        <c:lblOffset val="100"/>
        <c:noMultiLvlLbl val="0"/>
      </c:catAx>
      <c:valAx>
        <c:axId val="728110296"/>
        <c:scaling>
          <c:orientation val="minMax"/>
        </c:scaling>
        <c:delete val="0"/>
        <c:axPos val="b"/>
        <c:majorGridlines>
          <c:spPr>
            <a:ln w="9525" cap="flat" cmpd="sng" algn="ctr">
              <a:solidFill>
                <a:schemeClr val="dk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crossAx val="72810964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r>
              <a:rPr lang="en-US"/>
              <a:t>IMPRESSION</a:t>
            </a:r>
            <a:r>
              <a:rPr lang="en-US" baseline="0"/>
              <a:t> BOOK SHOP PROFIT</a:t>
            </a:r>
            <a:endParaRPr lang="en-US"/>
          </a:p>
        </c:rich>
      </c:tx>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view3D>
      <c:rotX val="0"/>
      <c:rotY val="0"/>
      <c:depthPercent val="60"/>
      <c:rAngAx val="0"/>
      <c:perspective val="100"/>
    </c:view3D>
    <c:floor>
      <c:thickness val="0"/>
      <c:spPr>
        <a:solidFill>
          <a:schemeClr val="lt1">
            <a:lumMod val="95000"/>
          </a:schemeClr>
        </a:solidFill>
        <a:ln>
          <a:noFill/>
        </a:ln>
        <a:effectLst/>
        <a:sp3d/>
      </c:spPr>
    </c:floor>
    <c:sideWall>
      <c:thickness val="0"/>
      <c:spPr>
        <a:noFill/>
        <a:ln>
          <a:noFill/>
        </a:ln>
        <a:effectLst/>
        <a:sp3d/>
      </c:spPr>
    </c:sideWall>
    <c:backWall>
      <c:thickness val="0"/>
      <c:spPr>
        <a:noFill/>
        <a:ln>
          <a:noFill/>
        </a:ln>
        <a:effectLst/>
        <a:sp3d/>
      </c:spPr>
    </c:backWall>
    <c:plotArea>
      <c:layout/>
      <c:bar3DChart>
        <c:barDir val="bar"/>
        <c:grouping val="clustered"/>
        <c:varyColors val="0"/>
        <c:ser>
          <c:idx val="0"/>
          <c:order val="0"/>
          <c:tx>
            <c:strRef>
              <c:f>Sheet1!$I$32</c:f>
              <c:strCache>
                <c:ptCount val="1"/>
                <c:pt idx="0">
                  <c:v>NET PROFIT(PER PC)</c:v>
                </c:pt>
              </c:strCache>
            </c:strRef>
          </c:tx>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invertIfNegative val="0"/>
          <c:val>
            <c:numRef>
              <c:f>Sheet1!$I$33:$I$52</c:f>
              <c:numCache>
                <c:formatCode>General</c:formatCode>
                <c:ptCount val="20"/>
                <c:pt idx="0">
                  <c:v>95</c:v>
                </c:pt>
                <c:pt idx="1">
                  <c:v>6.6000000000000014</c:v>
                </c:pt>
                <c:pt idx="2">
                  <c:v>10.799999999999997</c:v>
                </c:pt>
                <c:pt idx="3">
                  <c:v>13</c:v>
                </c:pt>
                <c:pt idx="4">
                  <c:v>45</c:v>
                </c:pt>
                <c:pt idx="5">
                  <c:v>10</c:v>
                </c:pt>
                <c:pt idx="6">
                  <c:v>10.200000000000003</c:v>
                </c:pt>
                <c:pt idx="7">
                  <c:v>15</c:v>
                </c:pt>
                <c:pt idx="8">
                  <c:v>1.6</c:v>
                </c:pt>
                <c:pt idx="9">
                  <c:v>19.8</c:v>
                </c:pt>
                <c:pt idx="10">
                  <c:v>51.5</c:v>
                </c:pt>
                <c:pt idx="11">
                  <c:v>67</c:v>
                </c:pt>
                <c:pt idx="12">
                  <c:v>181.5</c:v>
                </c:pt>
                <c:pt idx="13">
                  <c:v>90</c:v>
                </c:pt>
                <c:pt idx="14">
                  <c:v>161</c:v>
                </c:pt>
                <c:pt idx="15">
                  <c:v>20.5</c:v>
                </c:pt>
                <c:pt idx="16">
                  <c:v>13.600000000000001</c:v>
                </c:pt>
                <c:pt idx="17">
                  <c:v>8.8000000000000007</c:v>
                </c:pt>
                <c:pt idx="18">
                  <c:v>118</c:v>
                </c:pt>
                <c:pt idx="19">
                  <c:v>18.850000000000001</c:v>
                </c:pt>
              </c:numCache>
            </c:numRef>
          </c:val>
          <c:extLst>
            <c:ext xmlns:c16="http://schemas.microsoft.com/office/drawing/2014/chart" uri="{C3380CC4-5D6E-409C-BE32-E72D297353CC}">
              <c16:uniqueId val="{00000000-B3FE-435A-ACBC-A7E4779FFAAD}"/>
            </c:ext>
          </c:extLst>
        </c:ser>
        <c:dLbls>
          <c:showLegendKey val="0"/>
          <c:showVal val="0"/>
          <c:showCatName val="0"/>
          <c:showSerName val="0"/>
          <c:showPercent val="0"/>
          <c:showBubbleSize val="0"/>
        </c:dLbls>
        <c:gapWidth val="65"/>
        <c:shape val="box"/>
        <c:axId val="361501376"/>
        <c:axId val="787610312"/>
        <c:axId val="0"/>
      </c:bar3DChart>
      <c:catAx>
        <c:axId val="361501376"/>
        <c:scaling>
          <c:orientation val="minMax"/>
        </c:scaling>
        <c:delete val="0"/>
        <c:axPos val="l"/>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900" b="0" i="0" u="none" strike="noStrike" kern="1200" cap="all" baseline="0">
                <a:solidFill>
                  <a:schemeClr val="dk1">
                    <a:lumMod val="75000"/>
                    <a:lumOff val="25000"/>
                  </a:schemeClr>
                </a:solidFill>
                <a:latin typeface="+mn-lt"/>
                <a:ea typeface="+mn-ea"/>
                <a:cs typeface="+mn-cs"/>
              </a:defRPr>
            </a:pPr>
            <a:endParaRPr lang="en-US"/>
          </a:p>
        </c:txPr>
        <c:crossAx val="787610312"/>
        <c:crosses val="autoZero"/>
        <c:auto val="1"/>
        <c:lblAlgn val="ctr"/>
        <c:lblOffset val="100"/>
        <c:noMultiLvlLbl val="0"/>
      </c:catAx>
      <c:valAx>
        <c:axId val="787610312"/>
        <c:scaling>
          <c:orientation val="minMax"/>
        </c:scaling>
        <c:delete val="0"/>
        <c:axPos val="b"/>
        <c:majorGridlines>
          <c:spPr>
            <a:ln w="9525" cap="flat" cmpd="sng" algn="ctr">
              <a:solidFill>
                <a:schemeClr val="dk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crossAx val="36150137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r>
              <a:rPr lang="en-US"/>
              <a:t>NEW</a:t>
            </a:r>
            <a:r>
              <a:rPr lang="en-US" baseline="0"/>
              <a:t> DELUXE BOOK SHOP PROFIT</a:t>
            </a:r>
            <a:endParaRPr lang="en-US"/>
          </a:p>
        </c:rich>
      </c:tx>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plotArea>
      <c:layout/>
      <c:lineChart>
        <c:grouping val="standard"/>
        <c:varyColors val="0"/>
        <c:ser>
          <c:idx val="0"/>
          <c:order val="0"/>
          <c:tx>
            <c:strRef>
              <c:f>Sheet1!$I$5</c:f>
              <c:strCache>
                <c:ptCount val="1"/>
                <c:pt idx="0">
                  <c:v>NET PROFIT(PER PC)</c:v>
                </c:pt>
              </c:strCache>
            </c:strRef>
          </c:tx>
          <c:spPr>
            <a:ln w="31750" cap="rnd">
              <a:solidFill>
                <a:schemeClr val="accent1"/>
              </a:solidFill>
              <a:round/>
            </a:ln>
            <a:effectLst/>
          </c:spPr>
          <c:marker>
            <c:symbol val="circle"/>
            <c:size val="17"/>
            <c:spPr>
              <a:solidFill>
                <a:schemeClr val="accent1"/>
              </a:solidFill>
              <a:ln>
                <a:noFill/>
              </a:ln>
              <a:effectLst/>
            </c:spPr>
          </c:marker>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val>
            <c:numRef>
              <c:f>Sheet1!$I$6:$I$25</c:f>
              <c:numCache>
                <c:formatCode>General</c:formatCode>
                <c:ptCount val="20"/>
                <c:pt idx="0">
                  <c:v>70</c:v>
                </c:pt>
                <c:pt idx="1">
                  <c:v>10</c:v>
                </c:pt>
                <c:pt idx="2">
                  <c:v>9</c:v>
                </c:pt>
                <c:pt idx="3">
                  <c:v>14.5</c:v>
                </c:pt>
                <c:pt idx="4">
                  <c:v>42</c:v>
                </c:pt>
                <c:pt idx="5">
                  <c:v>15</c:v>
                </c:pt>
                <c:pt idx="6">
                  <c:v>9.5</c:v>
                </c:pt>
                <c:pt idx="7">
                  <c:v>19.799999999999997</c:v>
                </c:pt>
                <c:pt idx="8">
                  <c:v>1.4</c:v>
                </c:pt>
                <c:pt idx="9">
                  <c:v>18</c:v>
                </c:pt>
                <c:pt idx="10">
                  <c:v>38.4</c:v>
                </c:pt>
                <c:pt idx="11">
                  <c:v>74</c:v>
                </c:pt>
                <c:pt idx="12">
                  <c:v>331.5</c:v>
                </c:pt>
                <c:pt idx="13">
                  <c:v>79</c:v>
                </c:pt>
                <c:pt idx="14">
                  <c:v>165.2</c:v>
                </c:pt>
                <c:pt idx="15">
                  <c:v>15.5</c:v>
                </c:pt>
                <c:pt idx="16">
                  <c:v>18</c:v>
                </c:pt>
                <c:pt idx="17">
                  <c:v>8.8000000000000007</c:v>
                </c:pt>
                <c:pt idx="18">
                  <c:v>108</c:v>
                </c:pt>
                <c:pt idx="19">
                  <c:v>8.8500000000000014</c:v>
                </c:pt>
              </c:numCache>
            </c:numRef>
          </c:val>
          <c:smooth val="0"/>
          <c:extLst>
            <c:ext xmlns:c16="http://schemas.microsoft.com/office/drawing/2014/chart" uri="{C3380CC4-5D6E-409C-BE32-E72D297353CC}">
              <c16:uniqueId val="{00000000-A35F-46B2-99BC-6E27BEC83875}"/>
            </c:ext>
          </c:extLst>
        </c:ser>
        <c:dLbls>
          <c:dLblPos val="ctr"/>
          <c:showLegendKey val="0"/>
          <c:showVal val="1"/>
          <c:showCatName val="0"/>
          <c:showSerName val="0"/>
          <c:showPercent val="0"/>
          <c:showBubbleSize val="0"/>
        </c:dLbls>
        <c:marker val="1"/>
        <c:smooth val="0"/>
        <c:axId val="760617936"/>
        <c:axId val="760618592"/>
      </c:lineChart>
      <c:catAx>
        <c:axId val="760617936"/>
        <c:scaling>
          <c:orientation val="minMax"/>
        </c:scaling>
        <c:delete val="0"/>
        <c:axPos val="b"/>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900" b="0" i="0" u="none" strike="noStrike" kern="1200" cap="all" baseline="0">
                <a:solidFill>
                  <a:schemeClr val="dk1">
                    <a:lumMod val="75000"/>
                    <a:lumOff val="25000"/>
                  </a:schemeClr>
                </a:solidFill>
                <a:latin typeface="+mn-lt"/>
                <a:ea typeface="+mn-ea"/>
                <a:cs typeface="+mn-cs"/>
              </a:defRPr>
            </a:pPr>
            <a:endParaRPr lang="en-US"/>
          </a:p>
        </c:txPr>
        <c:crossAx val="760618592"/>
        <c:crosses val="autoZero"/>
        <c:auto val="1"/>
        <c:lblAlgn val="ctr"/>
        <c:lblOffset val="100"/>
        <c:noMultiLvlLbl val="0"/>
      </c:catAx>
      <c:valAx>
        <c:axId val="760618592"/>
        <c:scaling>
          <c:orientation val="minMax"/>
        </c:scaling>
        <c:delete val="1"/>
        <c:axPos val="l"/>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numFmt formatCode="General" sourceLinked="1"/>
        <c:majorTickMark val="none"/>
        <c:minorTickMark val="none"/>
        <c:tickLblPos val="nextTo"/>
        <c:crossAx val="76061793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r>
              <a:rPr lang="en-US"/>
              <a:t>IMPRESSION</a:t>
            </a:r>
            <a:r>
              <a:rPr lang="en-US" baseline="0"/>
              <a:t> BOOK SHOP PROFIT</a:t>
            </a:r>
            <a:endParaRPr lang="en-US"/>
          </a:p>
        </c:rich>
      </c:tx>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plotArea>
      <c:layout/>
      <c:lineChart>
        <c:grouping val="standard"/>
        <c:varyColors val="0"/>
        <c:ser>
          <c:idx val="0"/>
          <c:order val="0"/>
          <c:tx>
            <c:strRef>
              <c:f>Sheet1!$I$32</c:f>
              <c:strCache>
                <c:ptCount val="1"/>
                <c:pt idx="0">
                  <c:v>NET PROFIT(PER PC)</c:v>
                </c:pt>
              </c:strCache>
            </c:strRef>
          </c:tx>
          <c:spPr>
            <a:ln w="31750" cap="rnd">
              <a:solidFill>
                <a:schemeClr val="accent1"/>
              </a:solidFill>
              <a:round/>
            </a:ln>
            <a:effectLst/>
          </c:spPr>
          <c:marker>
            <c:symbol val="circle"/>
            <c:size val="17"/>
            <c:spPr>
              <a:solidFill>
                <a:schemeClr val="accent1"/>
              </a:solidFill>
              <a:ln>
                <a:noFill/>
              </a:ln>
              <a:effectLst/>
            </c:spPr>
          </c:marker>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val>
            <c:numRef>
              <c:f>Sheet1!$I$33:$I$52</c:f>
              <c:numCache>
                <c:formatCode>General</c:formatCode>
                <c:ptCount val="20"/>
                <c:pt idx="0">
                  <c:v>95</c:v>
                </c:pt>
                <c:pt idx="1">
                  <c:v>6.6000000000000014</c:v>
                </c:pt>
                <c:pt idx="2">
                  <c:v>10.799999999999997</c:v>
                </c:pt>
                <c:pt idx="3">
                  <c:v>13</c:v>
                </c:pt>
                <c:pt idx="4">
                  <c:v>45</c:v>
                </c:pt>
                <c:pt idx="5">
                  <c:v>10</c:v>
                </c:pt>
                <c:pt idx="6">
                  <c:v>10.200000000000003</c:v>
                </c:pt>
                <c:pt idx="7">
                  <c:v>15</c:v>
                </c:pt>
                <c:pt idx="8">
                  <c:v>1.6</c:v>
                </c:pt>
                <c:pt idx="9">
                  <c:v>19.8</c:v>
                </c:pt>
                <c:pt idx="10">
                  <c:v>51.5</c:v>
                </c:pt>
                <c:pt idx="11">
                  <c:v>67</c:v>
                </c:pt>
                <c:pt idx="12">
                  <c:v>181.5</c:v>
                </c:pt>
                <c:pt idx="13">
                  <c:v>90</c:v>
                </c:pt>
                <c:pt idx="14">
                  <c:v>161</c:v>
                </c:pt>
                <c:pt idx="15">
                  <c:v>20.5</c:v>
                </c:pt>
                <c:pt idx="16">
                  <c:v>13.600000000000001</c:v>
                </c:pt>
                <c:pt idx="17">
                  <c:v>8.8000000000000007</c:v>
                </c:pt>
                <c:pt idx="18">
                  <c:v>118</c:v>
                </c:pt>
                <c:pt idx="19">
                  <c:v>18.850000000000001</c:v>
                </c:pt>
              </c:numCache>
            </c:numRef>
          </c:val>
          <c:smooth val="0"/>
          <c:extLst>
            <c:ext xmlns:c16="http://schemas.microsoft.com/office/drawing/2014/chart" uri="{C3380CC4-5D6E-409C-BE32-E72D297353CC}">
              <c16:uniqueId val="{00000000-0C7F-4DFF-9F9C-2BC11AE608B8}"/>
            </c:ext>
          </c:extLst>
        </c:ser>
        <c:dLbls>
          <c:dLblPos val="ctr"/>
          <c:showLegendKey val="0"/>
          <c:showVal val="1"/>
          <c:showCatName val="0"/>
          <c:showSerName val="0"/>
          <c:showPercent val="0"/>
          <c:showBubbleSize val="0"/>
        </c:dLbls>
        <c:marker val="1"/>
        <c:smooth val="0"/>
        <c:axId val="821432896"/>
        <c:axId val="821433224"/>
      </c:lineChart>
      <c:catAx>
        <c:axId val="821432896"/>
        <c:scaling>
          <c:orientation val="minMax"/>
        </c:scaling>
        <c:delete val="0"/>
        <c:axPos val="b"/>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900" b="0" i="0" u="none" strike="noStrike" kern="1200" cap="all" baseline="0">
                <a:solidFill>
                  <a:schemeClr val="dk1">
                    <a:lumMod val="75000"/>
                    <a:lumOff val="25000"/>
                  </a:schemeClr>
                </a:solidFill>
                <a:latin typeface="+mn-lt"/>
                <a:ea typeface="+mn-ea"/>
                <a:cs typeface="+mn-cs"/>
              </a:defRPr>
            </a:pPr>
            <a:endParaRPr lang="en-US"/>
          </a:p>
        </c:txPr>
        <c:crossAx val="821433224"/>
        <c:crosses val="autoZero"/>
        <c:auto val="1"/>
        <c:lblAlgn val="ctr"/>
        <c:lblOffset val="100"/>
        <c:noMultiLvlLbl val="0"/>
      </c:catAx>
      <c:valAx>
        <c:axId val="821433224"/>
        <c:scaling>
          <c:orientation val="minMax"/>
        </c:scaling>
        <c:delete val="1"/>
        <c:axPos val="l"/>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numFmt formatCode="General" sourceLinked="1"/>
        <c:majorTickMark val="none"/>
        <c:minorTickMark val="none"/>
        <c:tickLblPos val="nextTo"/>
        <c:crossAx val="82143289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8">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dk1">
        <a:lumMod val="75000"/>
        <a:lumOff val="25000"/>
      </a:schemeClr>
    </cs:fontRef>
    <cs:defRPr sz="900" kern="120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dk1"/>
    </cs:fontRef>
    <cs:spPr>
      <a:solidFill>
        <a:schemeClr val="phClr">
          <a:alpha val="85000"/>
        </a:schemeClr>
      </a:solidFill>
      <a:ln w="9525" cap="flat" cmpd="sng" algn="ctr">
        <a:solidFill>
          <a:schemeClr val="phClr">
            <a:lumMod val="75000"/>
          </a:schemeClr>
        </a:solidFill>
        <a:round/>
      </a:ln>
    </cs:spPr>
  </cs:dataPoint>
  <cs:dataPoint3D>
    <cs:lnRef idx="0">
      <cs:styleClr val="auto"/>
    </cs:lnRef>
    <cs:fillRef idx="0">
      <cs:styleClr val="auto"/>
    </cs:fillRef>
    <cs:effectRef idx="0">
      <cs:styleClr val="auto"/>
    </cs:effectRef>
    <cs:fontRef idx="minor">
      <a:schemeClr val="dk1"/>
    </cs:fontRef>
    <cs:spPr>
      <a:solidFill>
        <a:schemeClr val="phClr">
          <a:alpha val="85000"/>
        </a:schemeClr>
      </a:solidFill>
      <a:ln w="9525" cap="flat" cmpd="sng" algn="ctr">
        <a:solidFill>
          <a:schemeClr val="phClr">
            <a:lumMod val="75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spPr>
      <a:solidFill>
        <a:schemeClr val="lt1">
          <a:lumMod val="95000"/>
        </a:schemeClr>
      </a:solidFill>
      <a:sp3d/>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88">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dk1">
        <a:lumMod val="75000"/>
        <a:lumOff val="25000"/>
      </a:schemeClr>
    </cs:fontRef>
    <cs:defRPr sz="900" kern="120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dk1"/>
    </cs:fontRef>
    <cs:spPr>
      <a:solidFill>
        <a:schemeClr val="phClr">
          <a:alpha val="85000"/>
        </a:schemeClr>
      </a:solidFill>
      <a:ln w="9525" cap="flat" cmpd="sng" algn="ctr">
        <a:solidFill>
          <a:schemeClr val="phClr">
            <a:lumMod val="75000"/>
          </a:schemeClr>
        </a:solidFill>
        <a:round/>
      </a:ln>
    </cs:spPr>
  </cs:dataPoint>
  <cs:dataPoint3D>
    <cs:lnRef idx="0">
      <cs:styleClr val="auto"/>
    </cs:lnRef>
    <cs:fillRef idx="0">
      <cs:styleClr val="auto"/>
    </cs:fillRef>
    <cs:effectRef idx="0">
      <cs:styleClr val="auto"/>
    </cs:effectRef>
    <cs:fontRef idx="minor">
      <a:schemeClr val="dk1"/>
    </cs:fontRef>
    <cs:spPr>
      <a:solidFill>
        <a:schemeClr val="phClr">
          <a:alpha val="85000"/>
        </a:schemeClr>
      </a:solidFill>
      <a:ln w="9525" cap="flat" cmpd="sng" algn="ctr">
        <a:solidFill>
          <a:schemeClr val="phClr">
            <a:lumMod val="75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spPr>
      <a:solidFill>
        <a:schemeClr val="lt1">
          <a:lumMod val="95000"/>
        </a:schemeClr>
      </a:solidFill>
      <a:sp3d/>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88">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dk1">
        <a:lumMod val="75000"/>
        <a:lumOff val="25000"/>
      </a:schemeClr>
    </cs:fontRef>
    <cs:defRPr sz="900" kern="120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dk1"/>
    </cs:fontRef>
    <cs:spPr>
      <a:solidFill>
        <a:schemeClr val="phClr">
          <a:alpha val="85000"/>
        </a:schemeClr>
      </a:solidFill>
      <a:ln w="9525" cap="flat" cmpd="sng" algn="ctr">
        <a:solidFill>
          <a:schemeClr val="phClr">
            <a:lumMod val="75000"/>
          </a:schemeClr>
        </a:solidFill>
        <a:round/>
      </a:ln>
    </cs:spPr>
  </cs:dataPoint>
  <cs:dataPoint3D>
    <cs:lnRef idx="0">
      <cs:styleClr val="auto"/>
    </cs:lnRef>
    <cs:fillRef idx="0">
      <cs:styleClr val="auto"/>
    </cs:fillRef>
    <cs:effectRef idx="0">
      <cs:styleClr val="auto"/>
    </cs:effectRef>
    <cs:fontRef idx="minor">
      <a:schemeClr val="dk1"/>
    </cs:fontRef>
    <cs:spPr>
      <a:solidFill>
        <a:schemeClr val="phClr">
          <a:alpha val="85000"/>
        </a:schemeClr>
      </a:solidFill>
      <a:ln w="9525" cap="flat" cmpd="sng" algn="ctr">
        <a:solidFill>
          <a:schemeClr val="phClr">
            <a:lumMod val="75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spPr>
      <a:solidFill>
        <a:schemeClr val="lt1">
          <a:lumMod val="95000"/>
        </a:schemeClr>
      </a:solidFill>
      <a:sp3d/>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6.xml><?xml version="1.0" encoding="utf-8"?>
<cs:chartStyle xmlns:cs="http://schemas.microsoft.com/office/drawing/2012/chartStyle" xmlns:a="http://schemas.openxmlformats.org/drawingml/2006/main" id="288">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dk1">
        <a:lumMod val="75000"/>
        <a:lumOff val="25000"/>
      </a:schemeClr>
    </cs:fontRef>
    <cs:defRPr sz="900" kern="120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dk1"/>
    </cs:fontRef>
    <cs:spPr>
      <a:solidFill>
        <a:schemeClr val="phClr">
          <a:alpha val="85000"/>
        </a:schemeClr>
      </a:solidFill>
      <a:ln w="9525" cap="flat" cmpd="sng" algn="ctr">
        <a:solidFill>
          <a:schemeClr val="phClr">
            <a:lumMod val="75000"/>
          </a:schemeClr>
        </a:solidFill>
        <a:round/>
      </a:ln>
    </cs:spPr>
  </cs:dataPoint>
  <cs:dataPoint3D>
    <cs:lnRef idx="0">
      <cs:styleClr val="auto"/>
    </cs:lnRef>
    <cs:fillRef idx="0">
      <cs:styleClr val="auto"/>
    </cs:fillRef>
    <cs:effectRef idx="0">
      <cs:styleClr val="auto"/>
    </cs:effectRef>
    <cs:fontRef idx="minor">
      <a:schemeClr val="dk1"/>
    </cs:fontRef>
    <cs:spPr>
      <a:solidFill>
        <a:schemeClr val="phClr">
          <a:alpha val="85000"/>
        </a:schemeClr>
      </a:solidFill>
      <a:ln w="9525" cap="flat" cmpd="sng" algn="ctr">
        <a:solidFill>
          <a:schemeClr val="phClr">
            <a:lumMod val="75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spPr>
      <a:solidFill>
        <a:schemeClr val="lt1">
          <a:lumMod val="95000"/>
        </a:schemeClr>
      </a:solidFill>
      <a:sp3d/>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7.xml><?xml version="1.0" encoding="utf-8"?>
<cs:chartStyle xmlns:cs="http://schemas.microsoft.com/office/drawing/2012/chartStyle" xmlns:a="http://schemas.openxmlformats.org/drawingml/2006/main" id="228">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styleClr val="auto"/>
    </cs:fillRef>
    <cs:effectRef idx="0"/>
    <cs:fontRef idx="minor">
      <a:schemeClr val="lt1"/>
    </cs:fontRef>
    <cs:defRPr sz="9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17"/>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8.xml><?xml version="1.0" encoding="utf-8"?>
<cs:chartStyle xmlns:cs="http://schemas.microsoft.com/office/drawing/2012/chartStyle" xmlns:a="http://schemas.openxmlformats.org/drawingml/2006/main" id="228">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styleClr val="auto"/>
    </cs:fillRef>
    <cs:effectRef idx="0"/>
    <cs:fontRef idx="minor">
      <a:schemeClr val="lt1"/>
    </cs:fontRef>
    <cs:defRPr sz="9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17"/>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3072E7-4939-4F91-A98F-9E5AFE66C612}" type="datetimeFigureOut">
              <a:rPr lang="en-IN" smtClean="0"/>
              <a:t>17-04-2019</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CFF4542-1F1D-43F2-8C5E-AF5FB3CD46CF}" type="slidenum">
              <a:rPr lang="en-IN" smtClean="0"/>
              <a:t>‹#›</a:t>
            </a:fld>
            <a:endParaRPr lang="en-IN"/>
          </a:p>
        </p:txBody>
      </p:sp>
    </p:spTree>
    <p:extLst>
      <p:ext uri="{BB962C8B-B14F-4D97-AF65-F5344CB8AC3E}">
        <p14:creationId xmlns:p14="http://schemas.microsoft.com/office/powerpoint/2010/main" val="9268847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CFF4542-1F1D-43F2-8C5E-AF5FB3CD46CF}" type="slidenum">
              <a:rPr lang="en-IN" smtClean="0"/>
              <a:t>13</a:t>
            </a:fld>
            <a:endParaRPr lang="en-IN"/>
          </a:p>
        </p:txBody>
      </p:sp>
    </p:spTree>
    <p:extLst>
      <p:ext uri="{BB962C8B-B14F-4D97-AF65-F5344CB8AC3E}">
        <p14:creationId xmlns:p14="http://schemas.microsoft.com/office/powerpoint/2010/main" val="37780172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66442" y="1447801"/>
            <a:ext cx="662096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866442" y="4777380"/>
            <a:ext cx="662096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7D2B1AB-D312-482C-AED3-4E3A1DCA5778}" type="datetimeFigureOut">
              <a:rPr lang="en-IN" smtClean="0"/>
              <a:t>17-04-2019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CFE1E2E-A438-42E7-ACBF-87CEDB95E899}" type="slidenum">
              <a:rPr lang="en-IN" smtClean="0"/>
              <a:t>‹#›</a:t>
            </a:fld>
            <a:endParaRPr lang="en-IN"/>
          </a:p>
        </p:txBody>
      </p:sp>
    </p:spTree>
    <p:extLst>
      <p:ext uri="{BB962C8B-B14F-4D97-AF65-F5344CB8AC3E}">
        <p14:creationId xmlns:p14="http://schemas.microsoft.com/office/powerpoint/2010/main" val="23283569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3" y="4800587"/>
            <a:ext cx="66209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866442" y="685800"/>
            <a:ext cx="662096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866443" y="5367325"/>
            <a:ext cx="662096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7D2B1AB-D312-482C-AED3-4E3A1DCA5778}" type="datetimeFigureOut">
              <a:rPr lang="en-IN" smtClean="0"/>
              <a:t>17-04-2019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CFE1E2E-A438-42E7-ACBF-87CEDB95E899}" type="slidenum">
              <a:rPr lang="en-IN" smtClean="0"/>
              <a:t>‹#›</a:t>
            </a:fld>
            <a:endParaRPr lang="en-IN"/>
          </a:p>
        </p:txBody>
      </p:sp>
    </p:spTree>
    <p:extLst>
      <p:ext uri="{BB962C8B-B14F-4D97-AF65-F5344CB8AC3E}">
        <p14:creationId xmlns:p14="http://schemas.microsoft.com/office/powerpoint/2010/main" val="33524024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2" y="1447800"/>
            <a:ext cx="6620968"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866442" y="3657600"/>
            <a:ext cx="6620968"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87D2B1AB-D312-482C-AED3-4E3A1DCA5778}" type="datetimeFigureOut">
              <a:rPr lang="en-IN" smtClean="0"/>
              <a:t>17-04-2019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CFE1E2E-A438-42E7-ACBF-87CEDB95E899}" type="slidenum">
              <a:rPr lang="en-IN" smtClean="0"/>
              <a:t>‹#›</a:t>
            </a:fld>
            <a:endParaRPr lang="en-IN"/>
          </a:p>
        </p:txBody>
      </p:sp>
    </p:spTree>
    <p:extLst>
      <p:ext uri="{BB962C8B-B14F-4D97-AF65-F5344CB8AC3E}">
        <p14:creationId xmlns:p14="http://schemas.microsoft.com/office/powerpoint/2010/main" val="24396779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81409" y="1447800"/>
            <a:ext cx="6001049"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448177" y="3771174"/>
            <a:ext cx="546115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866442" y="4350657"/>
            <a:ext cx="6620968"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87D2B1AB-D312-482C-AED3-4E3A1DCA5778}" type="datetimeFigureOut">
              <a:rPr lang="en-IN" smtClean="0"/>
              <a:t>17-04-2019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CFE1E2E-A438-42E7-ACBF-87CEDB95E899}" type="slidenum">
              <a:rPr lang="en-IN" smtClean="0"/>
              <a:t>‹#›</a:t>
            </a:fld>
            <a:endParaRPr lang="en-IN"/>
          </a:p>
        </p:txBody>
      </p:sp>
      <p:sp>
        <p:nvSpPr>
          <p:cNvPr id="12" name="TextBox 11"/>
          <p:cNvSpPr txBox="1"/>
          <p:nvPr/>
        </p:nvSpPr>
        <p:spPr>
          <a:xfrm>
            <a:off x="673897" y="971253"/>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
        <p:nvSpPr>
          <p:cNvPr id="15" name="TextBox 14"/>
          <p:cNvSpPr txBox="1"/>
          <p:nvPr/>
        </p:nvSpPr>
        <p:spPr>
          <a:xfrm>
            <a:off x="6999690" y="2613787"/>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Tree>
    <p:extLst>
      <p:ext uri="{BB962C8B-B14F-4D97-AF65-F5344CB8AC3E}">
        <p14:creationId xmlns:p14="http://schemas.microsoft.com/office/powerpoint/2010/main" val="28728894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66441" y="3124201"/>
            <a:ext cx="6620969"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7D2B1AB-D312-482C-AED3-4E3A1DCA5778}" type="datetimeFigureOut">
              <a:rPr lang="en-IN" smtClean="0"/>
              <a:t>17-04-2019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CFE1E2E-A438-42E7-ACBF-87CEDB95E899}" type="slidenum">
              <a:rPr lang="en-IN" smtClean="0"/>
              <a:t>‹#›</a:t>
            </a:fld>
            <a:endParaRPr lang="en-IN"/>
          </a:p>
        </p:txBody>
      </p:sp>
    </p:spTree>
    <p:extLst>
      <p:ext uri="{BB962C8B-B14F-4D97-AF65-F5344CB8AC3E}">
        <p14:creationId xmlns:p14="http://schemas.microsoft.com/office/powerpoint/2010/main" val="13485698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474834" y="1981200"/>
            <a:ext cx="22107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489475" y="2667000"/>
            <a:ext cx="219608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2913504" y="1981200"/>
            <a:ext cx="2202754"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2905586" y="2667000"/>
            <a:ext cx="2210671"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5344917" y="1981200"/>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5344917" y="2667000"/>
            <a:ext cx="2199658"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7D2B1AB-D312-482C-AED3-4E3A1DCA5778}" type="datetimeFigureOut">
              <a:rPr lang="en-IN" smtClean="0"/>
              <a:t>17-04-2019</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CFE1E2E-A438-42E7-ACBF-87CEDB95E899}" type="slidenum">
              <a:rPr lang="en-IN" smtClean="0"/>
              <a:t>‹#›</a:t>
            </a:fld>
            <a:endParaRPr lang="en-IN"/>
          </a:p>
        </p:txBody>
      </p:sp>
    </p:spTree>
    <p:extLst>
      <p:ext uri="{BB962C8B-B14F-4D97-AF65-F5344CB8AC3E}">
        <p14:creationId xmlns:p14="http://schemas.microsoft.com/office/powerpoint/2010/main" val="31585865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489475" y="4250949"/>
            <a:ext cx="22056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489475" y="2209800"/>
            <a:ext cx="2205612"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489475" y="4827212"/>
            <a:ext cx="2205612"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2917792" y="4250949"/>
            <a:ext cx="21984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2917791" y="2209800"/>
            <a:ext cx="2198466"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2916776" y="4827211"/>
            <a:ext cx="2201378"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5344917" y="4250949"/>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5344916" y="2209800"/>
            <a:ext cx="2199658"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5344824" y="4827209"/>
            <a:ext cx="2202571"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7D2B1AB-D312-482C-AED3-4E3A1DCA5778}" type="datetimeFigureOut">
              <a:rPr lang="en-IN" smtClean="0"/>
              <a:t>17-04-2019</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CFE1E2E-A438-42E7-ACBF-87CEDB95E899}" type="slidenum">
              <a:rPr lang="en-IN" smtClean="0"/>
              <a:t>‹#›</a:t>
            </a:fld>
            <a:endParaRPr lang="en-IN"/>
          </a:p>
        </p:txBody>
      </p:sp>
    </p:spTree>
    <p:extLst>
      <p:ext uri="{BB962C8B-B14F-4D97-AF65-F5344CB8AC3E}">
        <p14:creationId xmlns:p14="http://schemas.microsoft.com/office/powerpoint/2010/main" val="27655384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2B1AB-D312-482C-AED3-4E3A1DCA5778}" type="datetimeFigureOut">
              <a:rPr lang="en-IN" smtClean="0"/>
              <a:t>17-04-2019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CFE1E2E-A438-42E7-ACBF-87CEDB95E899}" type="slidenum">
              <a:rPr lang="en-IN" smtClean="0"/>
              <a:t>‹#›</a:t>
            </a:fld>
            <a:endParaRPr lang="en-IN"/>
          </a:p>
        </p:txBody>
      </p:sp>
    </p:spTree>
    <p:extLst>
      <p:ext uri="{BB962C8B-B14F-4D97-AF65-F5344CB8AC3E}">
        <p14:creationId xmlns:p14="http://schemas.microsoft.com/office/powerpoint/2010/main" val="25385750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9782" y="430214"/>
            <a:ext cx="1314793"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489475" y="773205"/>
            <a:ext cx="5568812" cy="548313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2B1AB-D312-482C-AED3-4E3A1DCA5778}" type="datetimeFigureOut">
              <a:rPr lang="en-IN" smtClean="0"/>
              <a:t>17-04-2019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CFE1E2E-A438-42E7-ACBF-87CEDB95E899}" type="slidenum">
              <a:rPr lang="en-IN" smtClean="0"/>
              <a:t>‹#›</a:t>
            </a:fld>
            <a:endParaRPr lang="en-IN"/>
          </a:p>
        </p:txBody>
      </p:sp>
    </p:spTree>
    <p:extLst>
      <p:ext uri="{BB962C8B-B14F-4D97-AF65-F5344CB8AC3E}">
        <p14:creationId xmlns:p14="http://schemas.microsoft.com/office/powerpoint/2010/main" val="14364914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87D2B1AB-D312-482C-AED3-4E3A1DCA5778}" type="datetimeFigureOut">
              <a:rPr lang="en-IN" smtClean="0"/>
              <a:t>17-04-2019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CFE1E2E-A438-42E7-ACBF-87CEDB95E899}" type="slidenum">
              <a:rPr lang="en-IN" smtClean="0"/>
              <a:t>‹#›</a:t>
            </a:fld>
            <a:endParaRPr lang="en-IN"/>
          </a:p>
        </p:txBody>
      </p:sp>
    </p:spTree>
    <p:extLst>
      <p:ext uri="{BB962C8B-B14F-4D97-AF65-F5344CB8AC3E}">
        <p14:creationId xmlns:p14="http://schemas.microsoft.com/office/powerpoint/2010/main" val="23038247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443" y="2861734"/>
            <a:ext cx="662096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7D2B1AB-D312-482C-AED3-4E3A1DCA5778}" type="datetimeFigureOut">
              <a:rPr lang="en-IN" smtClean="0"/>
              <a:t>17-04-2019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CFE1E2E-A438-42E7-ACBF-87CEDB95E899}" type="slidenum">
              <a:rPr lang="en-IN" smtClean="0"/>
              <a:t>‹#›</a:t>
            </a:fld>
            <a:endParaRPr lang="en-IN"/>
          </a:p>
        </p:txBody>
      </p:sp>
    </p:spTree>
    <p:extLst>
      <p:ext uri="{BB962C8B-B14F-4D97-AF65-F5344CB8AC3E}">
        <p14:creationId xmlns:p14="http://schemas.microsoft.com/office/powerpoint/2010/main" val="16143379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27700" y="2060576"/>
            <a:ext cx="3298113"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241975" y="2056093"/>
            <a:ext cx="3298115"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2B1AB-D312-482C-AED3-4E3A1DCA5778}" type="datetimeFigureOut">
              <a:rPr lang="en-IN" smtClean="0"/>
              <a:t>17-04-2019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CFE1E2E-A438-42E7-ACBF-87CEDB95E899}" type="slidenum">
              <a:rPr lang="en-IN" smtClean="0"/>
              <a:t>‹#›</a:t>
            </a:fld>
            <a:endParaRPr lang="en-IN"/>
          </a:p>
        </p:txBody>
      </p:sp>
    </p:spTree>
    <p:extLst>
      <p:ext uri="{BB962C8B-B14F-4D97-AF65-F5344CB8AC3E}">
        <p14:creationId xmlns:p14="http://schemas.microsoft.com/office/powerpoint/2010/main" val="5086842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27700" y="1905000"/>
            <a:ext cx="32981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27700"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241976" y="1905000"/>
            <a:ext cx="3298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241976"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2B1AB-D312-482C-AED3-4E3A1DCA5778}" type="datetimeFigureOut">
              <a:rPr lang="en-IN" smtClean="0"/>
              <a:t>17-04-2019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CFE1E2E-A438-42E7-ACBF-87CEDB95E899}" type="slidenum">
              <a:rPr lang="en-IN" smtClean="0"/>
              <a:t>‹#›</a:t>
            </a:fld>
            <a:endParaRPr lang="en-IN"/>
          </a:p>
        </p:txBody>
      </p:sp>
    </p:spTree>
    <p:extLst>
      <p:ext uri="{BB962C8B-B14F-4D97-AF65-F5344CB8AC3E}">
        <p14:creationId xmlns:p14="http://schemas.microsoft.com/office/powerpoint/2010/main" val="13402206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87D2B1AB-D312-482C-AED3-4E3A1DCA5778}" type="datetimeFigureOut">
              <a:rPr lang="en-IN" smtClean="0"/>
              <a:t>17-04-2019</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BCFE1E2E-A438-42E7-ACBF-87CEDB95E899}" type="slidenum">
              <a:rPr lang="en-IN" smtClean="0"/>
              <a:t>‹#›</a:t>
            </a:fld>
            <a:endParaRPr lang="en-IN"/>
          </a:p>
        </p:txBody>
      </p:sp>
    </p:spTree>
    <p:extLst>
      <p:ext uri="{BB962C8B-B14F-4D97-AF65-F5344CB8AC3E}">
        <p14:creationId xmlns:p14="http://schemas.microsoft.com/office/powerpoint/2010/main" val="411186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87D2B1AB-D312-482C-AED3-4E3A1DCA5778}" type="datetimeFigureOut">
              <a:rPr lang="en-IN" smtClean="0"/>
              <a:t>17-04-2019</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BCFE1E2E-A438-42E7-ACBF-87CEDB95E899}" type="slidenum">
              <a:rPr lang="en-IN" smtClean="0"/>
              <a:t>‹#›</a:t>
            </a:fld>
            <a:endParaRPr lang="en-IN"/>
          </a:p>
        </p:txBody>
      </p:sp>
    </p:spTree>
    <p:extLst>
      <p:ext uri="{BB962C8B-B14F-4D97-AF65-F5344CB8AC3E}">
        <p14:creationId xmlns:p14="http://schemas.microsoft.com/office/powerpoint/2010/main" val="13307865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1" y="1447800"/>
            <a:ext cx="2551462"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3589397" y="1447800"/>
            <a:ext cx="3898013"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66441" y="3129281"/>
            <a:ext cx="25514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87D2B1AB-D312-482C-AED3-4E3A1DCA5778}" type="datetimeFigureOut">
              <a:rPr lang="en-IN" smtClean="0"/>
              <a:t>17-04-2019</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BCFE1E2E-A438-42E7-ACBF-87CEDB95E899}" type="slidenum">
              <a:rPr lang="en-IN" smtClean="0"/>
              <a:t>‹#›</a:t>
            </a:fld>
            <a:endParaRPr lang="en-IN"/>
          </a:p>
        </p:txBody>
      </p:sp>
    </p:spTree>
    <p:extLst>
      <p:ext uri="{BB962C8B-B14F-4D97-AF65-F5344CB8AC3E}">
        <p14:creationId xmlns:p14="http://schemas.microsoft.com/office/powerpoint/2010/main" val="40744022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5656" y="1854192"/>
            <a:ext cx="3820674"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213517" y="1143000"/>
            <a:ext cx="2400925"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866441" y="3657600"/>
            <a:ext cx="3814728"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7D2B1AB-D312-482C-AED3-4E3A1DCA5778}" type="datetimeFigureOut">
              <a:rPr lang="en-IN" smtClean="0"/>
              <a:t>17-04-2019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CFE1E2E-A438-42E7-ACBF-87CEDB95E899}" type="slidenum">
              <a:rPr lang="en-IN" smtClean="0"/>
              <a:t>‹#›</a:t>
            </a:fld>
            <a:endParaRPr lang="en-IN"/>
          </a:p>
        </p:txBody>
      </p:sp>
    </p:spTree>
    <p:extLst>
      <p:ext uri="{BB962C8B-B14F-4D97-AF65-F5344CB8AC3E}">
        <p14:creationId xmlns:p14="http://schemas.microsoft.com/office/powerpoint/2010/main" val="15029214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Oval 21"/>
          <p:cNvSpPr/>
          <p:nvPr/>
        </p:nvSpPr>
        <p:spPr>
          <a:xfrm>
            <a:off x="629943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457200"/>
            <a:ext cx="1600200" cy="1600200"/>
          </a:xfrm>
          <a:prstGeom prst="ellipse">
            <a:avLst/>
          </a:prstGeom>
          <a:gradFill flip="none" rotWithShape="1">
            <a:gsLst>
              <a:gs pos="0">
                <a:schemeClr val="bg2">
                  <a:lumMod val="60000"/>
                  <a:lumOff val="40000"/>
                  <a:alpha val="14000"/>
                </a:schemeClr>
              </a:gs>
              <a:gs pos="73000">
                <a:schemeClr val="bg2">
                  <a:lumMod val="60000"/>
                  <a:lumOff val="40000"/>
                  <a:alpha val="0"/>
                </a:schemeClr>
              </a:gs>
              <a:gs pos="36000">
                <a:schemeClr val="bg2">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6096000"/>
            <a:ext cx="990600" cy="990600"/>
          </a:xfrm>
          <a:prstGeom prst="ellipse">
            <a:avLst/>
          </a:prstGeom>
          <a:gradFill flip="none" rotWithShape="1">
            <a:gsLst>
              <a:gs pos="0">
                <a:schemeClr val="bg2">
                  <a:lumMod val="60000"/>
                  <a:lumOff val="40000"/>
                  <a:alpha val="9000"/>
                </a:schemeClr>
              </a:gs>
              <a:gs pos="66000">
                <a:schemeClr val="bg2">
                  <a:lumMod val="60000"/>
                  <a:lumOff val="40000"/>
                  <a:alpha val="0"/>
                </a:schemeClr>
              </a:gs>
              <a:gs pos="36000">
                <a:schemeClr val="bg2">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3988" y="2667000"/>
            <a:ext cx="4191000" cy="4191000"/>
          </a:xfrm>
          <a:prstGeom prst="ellipse">
            <a:avLst/>
          </a:prstGeom>
          <a:gradFill flip="none" rotWithShape="1">
            <a:gsLst>
              <a:gs pos="0">
                <a:schemeClr val="bg2">
                  <a:lumMod val="60000"/>
                  <a:lumOff val="40000"/>
                  <a:alpha val="11000"/>
                </a:schemeClr>
              </a:gs>
              <a:gs pos="75000">
                <a:schemeClr val="bg2">
                  <a:lumMod val="60000"/>
                  <a:lumOff val="40000"/>
                  <a:alpha val="0"/>
                </a:schemeClr>
              </a:gs>
              <a:gs pos="36000">
                <a:schemeClr val="bg2">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39788" y="2895600"/>
            <a:ext cx="2362200" cy="2362200"/>
          </a:xfrm>
          <a:prstGeom prst="ellipse">
            <a:avLst/>
          </a:prstGeom>
          <a:gradFill flip="none" rotWithShape="1">
            <a:gsLst>
              <a:gs pos="0">
                <a:schemeClr val="bg2">
                  <a:lumMod val="60000"/>
                  <a:lumOff val="40000"/>
                  <a:alpha val="8000"/>
                </a:schemeClr>
              </a:gs>
              <a:gs pos="72000">
                <a:schemeClr val="bg2">
                  <a:lumMod val="60000"/>
                  <a:lumOff val="40000"/>
                  <a:alpha val="0"/>
                </a:schemeClr>
              </a:gs>
              <a:gs pos="36000">
                <a:schemeClr val="bg2">
                  <a:lumMod val="60000"/>
                  <a:lumOff val="4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710" y="452718"/>
            <a:ext cx="7055380"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827700" y="2052925"/>
            <a:ext cx="6711654"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7494989" y="1828771"/>
            <a:ext cx="990599" cy="22865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87D2B1AB-D312-482C-AED3-4E3A1DCA5778}" type="datetimeFigureOut">
              <a:rPr lang="en-IN" smtClean="0"/>
              <a:t>17-04-2019</a:t>
            </a:fld>
            <a:endParaRPr lang="en-IN"/>
          </a:p>
        </p:txBody>
      </p:sp>
      <p:sp>
        <p:nvSpPr>
          <p:cNvPr id="5" name="Footer Placeholder 4"/>
          <p:cNvSpPr>
            <a:spLocks noGrp="1"/>
          </p:cNvSpPr>
          <p:nvPr>
            <p:ph type="ftr" sz="quarter" idx="3"/>
          </p:nvPr>
        </p:nvSpPr>
        <p:spPr>
          <a:xfrm rot="5400000">
            <a:off x="6233335" y="3263371"/>
            <a:ext cx="3859795" cy="228660"/>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7766431" y="295736"/>
            <a:ext cx="628813" cy="767687"/>
          </a:xfrm>
          <a:prstGeom prst="rect">
            <a:avLst/>
          </a:prstGeom>
        </p:spPr>
        <p:txBody>
          <a:bodyPr vert="horz" lIns="91440" tIns="45720" rIns="91440" bIns="45720" rtlCol="0" anchor="b"/>
          <a:lstStyle>
            <a:lvl1pPr algn="ctr">
              <a:defRPr sz="2801" b="0" i="0">
                <a:solidFill>
                  <a:schemeClr val="tx1">
                    <a:tint val="75000"/>
                  </a:schemeClr>
                </a:solidFill>
              </a:defRPr>
            </a:lvl1pPr>
          </a:lstStyle>
          <a:p>
            <a:fld id="{BCFE1E2E-A438-42E7-ACBF-87CEDB95E899}" type="slidenum">
              <a:rPr lang="en-IN" smtClean="0"/>
              <a:t>‹#›</a:t>
            </a:fld>
            <a:endParaRPr lang="en-IN"/>
          </a:p>
        </p:txBody>
      </p:sp>
    </p:spTree>
    <p:extLst>
      <p:ext uri="{BB962C8B-B14F-4D97-AF65-F5344CB8AC3E}">
        <p14:creationId xmlns:p14="http://schemas.microsoft.com/office/powerpoint/2010/main" val="967005912"/>
      </p:ext>
    </p:extLst>
  </p:cSld>
  <p:clrMap bg1="dk1" tx1="lt1" bg2="dk2" tx2="lt2" accent1="accent1" accent2="accent2" accent3="accent3" accent4="accent4" accent5="accent5" accent6="accent6" hlink="hlink" folHlink="folHlink"/>
  <p:sldLayoutIdLst>
    <p:sldLayoutId id="2147483847" r:id="rId1"/>
    <p:sldLayoutId id="2147483848" r:id="rId2"/>
    <p:sldLayoutId id="2147483849" r:id="rId3"/>
    <p:sldLayoutId id="2147483850" r:id="rId4"/>
    <p:sldLayoutId id="2147483851" r:id="rId5"/>
    <p:sldLayoutId id="2147483852" r:id="rId6"/>
    <p:sldLayoutId id="2147483853" r:id="rId7"/>
    <p:sldLayoutId id="2147483854" r:id="rId8"/>
    <p:sldLayoutId id="2147483855" r:id="rId9"/>
    <p:sldLayoutId id="2147483856" r:id="rId10"/>
    <p:sldLayoutId id="2147483857" r:id="rId11"/>
    <p:sldLayoutId id="2147483858" r:id="rId12"/>
    <p:sldLayoutId id="2147483859" r:id="rId13"/>
    <p:sldLayoutId id="2147483860" r:id="rId14"/>
    <p:sldLayoutId id="2147483861" r:id="rId15"/>
    <p:sldLayoutId id="2147483862" r:id="rId16"/>
    <p:sldLayoutId id="2147483863" r:id="rId17"/>
  </p:sldLayoutIdLst>
  <p:txStyles>
    <p:titleStyle>
      <a:lvl1pPr algn="l" defTabSz="457207"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6" indent="-342906" algn="l" defTabSz="457207"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62" indent="-285755" algn="l" defTabSz="457207"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20"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2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3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14642"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49"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5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6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7" rtl="0" eaLnBrk="1" latinLnBrk="0" hangingPunct="1">
        <a:defRPr sz="1800" kern="1200">
          <a:solidFill>
            <a:schemeClr val="tx1"/>
          </a:solidFill>
          <a:latin typeface="+mn-lt"/>
          <a:ea typeface="+mn-ea"/>
          <a:cs typeface="+mn-cs"/>
        </a:defRPr>
      </a:lvl1pPr>
      <a:lvl2pPr marL="457207" algn="l" defTabSz="457207" rtl="0" eaLnBrk="1" latinLnBrk="0" hangingPunct="1">
        <a:defRPr sz="1800" kern="1200">
          <a:solidFill>
            <a:schemeClr val="tx1"/>
          </a:solidFill>
          <a:latin typeface="+mn-lt"/>
          <a:ea typeface="+mn-ea"/>
          <a:cs typeface="+mn-cs"/>
        </a:defRPr>
      </a:lvl2pPr>
      <a:lvl3pPr marL="914415" algn="l" defTabSz="457207" rtl="0" eaLnBrk="1" latinLnBrk="0" hangingPunct="1">
        <a:defRPr sz="1800" kern="1200">
          <a:solidFill>
            <a:schemeClr val="tx1"/>
          </a:solidFill>
          <a:latin typeface="+mn-lt"/>
          <a:ea typeface="+mn-ea"/>
          <a:cs typeface="+mn-cs"/>
        </a:defRPr>
      </a:lvl3pPr>
      <a:lvl4pPr marL="1371622" algn="l" defTabSz="457207" rtl="0" eaLnBrk="1" latinLnBrk="0" hangingPunct="1">
        <a:defRPr sz="1800" kern="1200">
          <a:solidFill>
            <a:schemeClr val="tx1"/>
          </a:solidFill>
          <a:latin typeface="+mn-lt"/>
          <a:ea typeface="+mn-ea"/>
          <a:cs typeface="+mn-cs"/>
        </a:defRPr>
      </a:lvl4pPr>
      <a:lvl5pPr marL="1828831" algn="l" defTabSz="457207" rtl="0" eaLnBrk="1" latinLnBrk="0" hangingPunct="1">
        <a:defRPr sz="1800" kern="1200">
          <a:solidFill>
            <a:schemeClr val="tx1"/>
          </a:solidFill>
          <a:latin typeface="+mn-lt"/>
          <a:ea typeface="+mn-ea"/>
          <a:cs typeface="+mn-cs"/>
        </a:defRPr>
      </a:lvl5pPr>
      <a:lvl6pPr marL="2286038" algn="l" defTabSz="457207" rtl="0" eaLnBrk="1" latinLnBrk="0" hangingPunct="1">
        <a:defRPr sz="1800" kern="1200">
          <a:solidFill>
            <a:schemeClr val="tx1"/>
          </a:solidFill>
          <a:latin typeface="+mn-lt"/>
          <a:ea typeface="+mn-ea"/>
          <a:cs typeface="+mn-cs"/>
        </a:defRPr>
      </a:lvl6pPr>
      <a:lvl7pPr marL="2743246" algn="l" defTabSz="457207" rtl="0" eaLnBrk="1" latinLnBrk="0" hangingPunct="1">
        <a:defRPr sz="1800" kern="1200">
          <a:solidFill>
            <a:schemeClr val="tx1"/>
          </a:solidFill>
          <a:latin typeface="+mn-lt"/>
          <a:ea typeface="+mn-ea"/>
          <a:cs typeface="+mn-cs"/>
        </a:defRPr>
      </a:lvl7pPr>
      <a:lvl8pPr marL="3200453" algn="l" defTabSz="457207" rtl="0" eaLnBrk="1" latinLnBrk="0" hangingPunct="1">
        <a:defRPr sz="1800" kern="1200">
          <a:solidFill>
            <a:schemeClr val="tx1"/>
          </a:solidFill>
          <a:latin typeface="+mn-lt"/>
          <a:ea typeface="+mn-ea"/>
          <a:cs typeface="+mn-cs"/>
        </a:defRPr>
      </a:lvl8pPr>
      <a:lvl9pPr marL="3657661" algn="l" defTabSz="45720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chart" Target="../charts/chart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chart" Target="../charts/chart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B9038677-6247-4183-ABDF-954BC731C384}"/>
              </a:ext>
            </a:extLst>
          </p:cNvPr>
          <p:cNvSpPr>
            <a:spLocks noGrp="1"/>
          </p:cNvSpPr>
          <p:nvPr>
            <p:ph type="subTitle" idx="1"/>
          </p:nvPr>
        </p:nvSpPr>
        <p:spPr>
          <a:xfrm>
            <a:off x="0" y="1"/>
            <a:ext cx="9144000" cy="6857999"/>
          </a:xfrm>
        </p:spPr>
        <p:txBody>
          <a:bodyPr>
            <a:normAutofit/>
          </a:bodyPr>
          <a:lstStyle/>
          <a:p>
            <a:r>
              <a:rPr lang="en-IN" sz="4000" b="1" dirty="0"/>
              <a:t>data Analytics Project</a:t>
            </a:r>
          </a:p>
          <a:p>
            <a:endParaRPr lang="en-IN" sz="4000" b="1" dirty="0"/>
          </a:p>
          <a:p>
            <a:r>
              <a:rPr lang="en-IN" sz="4000" b="1" dirty="0"/>
              <a:t>		</a:t>
            </a:r>
            <a:r>
              <a:rPr lang="en-IN" sz="4000" b="1" i="1" dirty="0">
                <a:solidFill>
                  <a:srgbClr val="FFFF00"/>
                </a:solidFill>
              </a:rPr>
              <a:t>New deluxe book shop</a:t>
            </a:r>
          </a:p>
          <a:p>
            <a:r>
              <a:rPr lang="en-IN" sz="4000" b="1" i="1" dirty="0">
                <a:solidFill>
                  <a:srgbClr val="FFFF00"/>
                </a:solidFill>
              </a:rPr>
              <a:t>				Product analysis</a:t>
            </a:r>
          </a:p>
        </p:txBody>
      </p:sp>
      <p:pic>
        <p:nvPicPr>
          <p:cNvPr id="5" name="Picture 4">
            <a:extLst>
              <a:ext uri="{FF2B5EF4-FFF2-40B4-BE49-F238E27FC236}">
                <a16:creationId xmlns:a16="http://schemas.microsoft.com/office/drawing/2014/main" id="{5CA9D634-CDB5-4A98-A147-C55EA74047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7965" y="3429000"/>
            <a:ext cx="5569526" cy="2824018"/>
          </a:xfrm>
          <a:prstGeom prst="rect">
            <a:avLst/>
          </a:prstGeom>
        </p:spPr>
      </p:pic>
    </p:spTree>
    <p:extLst>
      <p:ext uri="{BB962C8B-B14F-4D97-AF65-F5344CB8AC3E}">
        <p14:creationId xmlns:p14="http://schemas.microsoft.com/office/powerpoint/2010/main" val="20093710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376D9-AFB8-4D08-947A-5F004CF3A303}"/>
              </a:ext>
            </a:extLst>
          </p:cNvPr>
          <p:cNvSpPr>
            <a:spLocks noGrp="1"/>
          </p:cNvSpPr>
          <p:nvPr>
            <p:ph type="title"/>
          </p:nvPr>
        </p:nvSpPr>
        <p:spPr>
          <a:xfrm>
            <a:off x="0" y="0"/>
            <a:ext cx="7540090" cy="1853248"/>
          </a:xfrm>
        </p:spPr>
        <p:txBody>
          <a:bodyPr/>
          <a:lstStyle/>
          <a:p>
            <a:r>
              <a:rPr lang="en-IN" sz="3200" dirty="0"/>
              <a:t>Line chart:</a:t>
            </a:r>
          </a:p>
        </p:txBody>
      </p:sp>
      <p:graphicFrame>
        <p:nvGraphicFramePr>
          <p:cNvPr id="4" name="Chart 3">
            <a:extLst>
              <a:ext uri="{FF2B5EF4-FFF2-40B4-BE49-F238E27FC236}">
                <a16:creationId xmlns:a16="http://schemas.microsoft.com/office/drawing/2014/main" id="{EDFACC2B-983B-4B08-B84D-428184D7F106}"/>
              </a:ext>
            </a:extLst>
          </p:cNvPr>
          <p:cNvGraphicFramePr>
            <a:graphicFrameLocks/>
          </p:cNvGraphicFramePr>
          <p:nvPr>
            <p:extLst>
              <p:ext uri="{D42A27DB-BD31-4B8C-83A1-F6EECF244321}">
                <p14:modId xmlns:p14="http://schemas.microsoft.com/office/powerpoint/2010/main" val="2419857396"/>
              </p:ext>
            </p:extLst>
          </p:nvPr>
        </p:nvGraphicFramePr>
        <p:xfrm>
          <a:off x="44388" y="1158501"/>
          <a:ext cx="4572000" cy="393280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Chart 5">
            <a:extLst>
              <a:ext uri="{FF2B5EF4-FFF2-40B4-BE49-F238E27FC236}">
                <a16:creationId xmlns:a16="http://schemas.microsoft.com/office/drawing/2014/main" id="{C8B81BB0-17AC-4FD5-8FCB-4205C8E6BC42}"/>
              </a:ext>
            </a:extLst>
          </p:cNvPr>
          <p:cNvGraphicFramePr>
            <a:graphicFrameLocks/>
          </p:cNvGraphicFramePr>
          <p:nvPr>
            <p:extLst>
              <p:ext uri="{D42A27DB-BD31-4B8C-83A1-F6EECF244321}">
                <p14:modId xmlns:p14="http://schemas.microsoft.com/office/powerpoint/2010/main" val="239583918"/>
              </p:ext>
            </p:extLst>
          </p:nvPr>
        </p:nvGraphicFramePr>
        <p:xfrm>
          <a:off x="4660777" y="1158501"/>
          <a:ext cx="4483223" cy="3932808"/>
        </p:xfrm>
        <a:graphic>
          <a:graphicData uri="http://schemas.openxmlformats.org/drawingml/2006/chart">
            <c:chart xmlns:c="http://schemas.openxmlformats.org/drawingml/2006/chart" xmlns:r="http://schemas.openxmlformats.org/officeDocument/2006/relationships" r:id="rId3"/>
          </a:graphicData>
        </a:graphic>
      </p:graphicFrame>
      <p:sp>
        <p:nvSpPr>
          <p:cNvPr id="8" name="Content Placeholder 2">
            <a:extLst>
              <a:ext uri="{FF2B5EF4-FFF2-40B4-BE49-F238E27FC236}">
                <a16:creationId xmlns:a16="http://schemas.microsoft.com/office/drawing/2014/main" id="{DC3C18F0-C0F8-492C-8E49-19B97706C494}"/>
              </a:ext>
            </a:extLst>
          </p:cNvPr>
          <p:cNvSpPr>
            <a:spLocks noGrp="1"/>
          </p:cNvSpPr>
          <p:nvPr>
            <p:ph idx="1"/>
          </p:nvPr>
        </p:nvSpPr>
        <p:spPr>
          <a:xfrm>
            <a:off x="-737" y="5459767"/>
            <a:ext cx="9144737" cy="1398233"/>
          </a:xfrm>
        </p:spPr>
        <p:txBody>
          <a:bodyPr/>
          <a:lstStyle/>
          <a:p>
            <a:pPr>
              <a:buFont typeface="Wingdings" panose="05000000000000000000" pitchFamily="2" charset="2"/>
              <a:buChar char="Ø"/>
            </a:pPr>
            <a:r>
              <a:rPr lang="en-IN" dirty="0"/>
              <a:t> </a:t>
            </a:r>
            <a:r>
              <a:rPr lang="en-IN" sz="2200" dirty="0"/>
              <a:t>So with the analysis of data and help of charts ,it is easily identifiable that in some products New deluxe book shop has more profit and in some Impression book shop has more profit..</a:t>
            </a:r>
          </a:p>
        </p:txBody>
      </p:sp>
    </p:spTree>
    <p:extLst>
      <p:ext uri="{BB962C8B-B14F-4D97-AF65-F5344CB8AC3E}">
        <p14:creationId xmlns:p14="http://schemas.microsoft.com/office/powerpoint/2010/main" val="10621012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3456B-EA69-4BE0-93AA-6A0070C8630E}"/>
              </a:ext>
            </a:extLst>
          </p:cNvPr>
          <p:cNvSpPr>
            <a:spLocks noGrp="1"/>
          </p:cNvSpPr>
          <p:nvPr>
            <p:ph type="title"/>
          </p:nvPr>
        </p:nvSpPr>
        <p:spPr>
          <a:xfrm>
            <a:off x="0" y="79899"/>
            <a:ext cx="7540090" cy="1773349"/>
          </a:xfrm>
        </p:spPr>
        <p:txBody>
          <a:bodyPr/>
          <a:lstStyle/>
          <a:p>
            <a:r>
              <a:rPr lang="en-IN" dirty="0"/>
              <a:t>	IMPORTANCE OF BOOKS</a:t>
            </a:r>
          </a:p>
        </p:txBody>
      </p:sp>
      <p:sp>
        <p:nvSpPr>
          <p:cNvPr id="3" name="Content Placeholder 2">
            <a:extLst>
              <a:ext uri="{FF2B5EF4-FFF2-40B4-BE49-F238E27FC236}">
                <a16:creationId xmlns:a16="http://schemas.microsoft.com/office/drawing/2014/main" id="{9BAFE26B-2423-4AA8-8FC7-B1DF1B88C5DF}"/>
              </a:ext>
            </a:extLst>
          </p:cNvPr>
          <p:cNvSpPr>
            <a:spLocks noGrp="1"/>
          </p:cNvSpPr>
          <p:nvPr>
            <p:ph idx="1"/>
          </p:nvPr>
        </p:nvSpPr>
        <p:spPr>
          <a:xfrm>
            <a:off x="0" y="1136342"/>
            <a:ext cx="9144000" cy="5721658"/>
          </a:xfrm>
        </p:spPr>
        <p:txBody>
          <a:bodyPr>
            <a:normAutofit lnSpcReduction="10000"/>
          </a:bodyPr>
          <a:lstStyle/>
          <a:p>
            <a:pPr>
              <a:buFont typeface="Wingdings" panose="05000000000000000000" pitchFamily="2" charset="2"/>
              <a:buChar char="Ø"/>
            </a:pPr>
            <a:r>
              <a:rPr lang="en-US" sz="2400" dirty="0"/>
              <a:t>From my point of view, Books are very important because they show pathways in life . Books teaches people about society. Learning to Read is important it helps to develop the mind before computers were around many </a:t>
            </a:r>
            <a:r>
              <a:rPr lang="en-US" sz="2400" dirty="0" err="1"/>
              <a:t>many</a:t>
            </a:r>
            <a:r>
              <a:rPr lang="en-US" sz="2400" dirty="0"/>
              <a:t> decades ago.</a:t>
            </a:r>
          </a:p>
          <a:p>
            <a:pPr>
              <a:buFont typeface="Wingdings" panose="05000000000000000000" pitchFamily="2" charset="2"/>
              <a:buChar char="Ø"/>
            </a:pPr>
            <a:r>
              <a:rPr lang="en-US" dirty="0"/>
              <a:t> </a:t>
            </a:r>
            <a:r>
              <a:rPr lang="en-US" sz="2400" dirty="0"/>
              <a:t>For the majority of people, books are part of their everyday life. A book is like a best friend who will never walk away from you. Books are packed with knowledge, insights into a happy life, life lessons, love, fear, prayer and helpful advice.</a:t>
            </a:r>
          </a:p>
          <a:p>
            <a:pPr>
              <a:buFont typeface="Wingdings" panose="05000000000000000000" pitchFamily="2" charset="2"/>
              <a:buChar char="Ø"/>
            </a:pPr>
            <a:r>
              <a:rPr lang="en-US" dirty="0"/>
              <a:t> </a:t>
            </a:r>
            <a:r>
              <a:rPr lang="en-US" sz="2400" dirty="0"/>
              <a:t>Reading is important because it develops the mind. ... Understanding the written word is one way the mind grows in its ability. Teaching young children to read helps them develop their language skills. It also helps them learn to listen.</a:t>
            </a:r>
            <a:endParaRPr lang="en-IN" sz="2400" dirty="0"/>
          </a:p>
        </p:txBody>
      </p:sp>
    </p:spTree>
    <p:extLst>
      <p:ext uri="{BB962C8B-B14F-4D97-AF65-F5344CB8AC3E}">
        <p14:creationId xmlns:p14="http://schemas.microsoft.com/office/powerpoint/2010/main" val="21768722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22AEEB2-7573-4B64-B8C6-C2AB0C0FEDD1}"/>
              </a:ext>
            </a:extLst>
          </p:cNvPr>
          <p:cNvSpPr>
            <a:spLocks noGrp="1"/>
          </p:cNvSpPr>
          <p:nvPr>
            <p:ph idx="1"/>
          </p:nvPr>
        </p:nvSpPr>
        <p:spPr>
          <a:xfrm>
            <a:off x="0" y="0"/>
            <a:ext cx="9144000" cy="6764783"/>
          </a:xfrm>
        </p:spPr>
        <p:txBody>
          <a:bodyPr/>
          <a:lstStyle/>
          <a:p>
            <a:pPr>
              <a:buFont typeface="Wingdings" panose="05000000000000000000" pitchFamily="2" charset="2"/>
              <a:buChar char="Ø"/>
            </a:pPr>
            <a:r>
              <a:rPr lang="en-IN" dirty="0"/>
              <a:t> </a:t>
            </a:r>
            <a:r>
              <a:rPr lang="en-IN" sz="2400" dirty="0"/>
              <a:t>The main important feature of books is that they </a:t>
            </a:r>
          </a:p>
          <a:p>
            <a:pPr marL="0" indent="0">
              <a:buNone/>
            </a:pPr>
            <a:r>
              <a:rPr lang="en-IN" sz="2400" dirty="0"/>
              <a:t>	help us not only in increasing our knowledge but 	</a:t>
            </a:r>
          </a:p>
          <a:p>
            <a:pPr marL="0" indent="0">
              <a:buNone/>
            </a:pPr>
            <a:r>
              <a:rPr lang="en-IN" sz="2400" dirty="0"/>
              <a:t>	also plays a vital role in making our future more </a:t>
            </a:r>
          </a:p>
          <a:p>
            <a:pPr marL="0" indent="0">
              <a:buNone/>
            </a:pPr>
            <a:r>
              <a:rPr lang="en-IN" sz="2400" dirty="0"/>
              <a:t>	bright and successful</a:t>
            </a:r>
          </a:p>
          <a:p>
            <a:pPr marL="0" indent="0">
              <a:buNone/>
            </a:pPr>
            <a:endParaRPr lang="en-IN" sz="2400" dirty="0"/>
          </a:p>
          <a:p>
            <a:pPr marL="0" indent="0">
              <a:buNone/>
            </a:pPr>
            <a:endParaRPr lang="en-IN" sz="2400" dirty="0"/>
          </a:p>
          <a:p>
            <a:pPr marL="0" indent="0">
              <a:buNone/>
            </a:pPr>
            <a:endParaRPr lang="en-IN" sz="2400" dirty="0"/>
          </a:p>
          <a:p>
            <a:pPr marL="0" indent="0">
              <a:buNone/>
            </a:pPr>
            <a:endParaRPr lang="en-IN" sz="2400" dirty="0"/>
          </a:p>
          <a:p>
            <a:pPr marL="0" indent="0">
              <a:buNone/>
            </a:pPr>
            <a:endParaRPr lang="en-IN" sz="2400" dirty="0"/>
          </a:p>
          <a:p>
            <a:pPr marL="0" indent="0">
              <a:buNone/>
            </a:pPr>
            <a:endParaRPr lang="en-IN" sz="2400" dirty="0"/>
          </a:p>
          <a:p>
            <a:pPr marL="0" indent="0">
              <a:buNone/>
            </a:pPr>
            <a:endParaRPr lang="en-IN" sz="2400" dirty="0"/>
          </a:p>
          <a:p>
            <a:pPr marL="0" indent="0">
              <a:buNone/>
            </a:pPr>
            <a:endParaRPr lang="en-IN" sz="2400" dirty="0"/>
          </a:p>
          <a:p>
            <a:pPr marL="0" indent="0">
              <a:buNone/>
            </a:pPr>
            <a:r>
              <a:rPr lang="en-IN" sz="2400" dirty="0"/>
              <a:t>			</a:t>
            </a:r>
            <a:r>
              <a:rPr lang="en-IN" sz="2400" dirty="0">
                <a:solidFill>
                  <a:srgbClr val="FFFF00"/>
                </a:solidFill>
              </a:rPr>
              <a:t>“Padega India Tabhi  </a:t>
            </a:r>
            <a:r>
              <a:rPr lang="en-IN" sz="2400" dirty="0" err="1">
                <a:solidFill>
                  <a:srgbClr val="FFFF00"/>
                </a:solidFill>
              </a:rPr>
              <a:t>Toh</a:t>
            </a:r>
            <a:r>
              <a:rPr lang="en-IN" sz="2400" dirty="0">
                <a:solidFill>
                  <a:srgbClr val="FFFF00"/>
                </a:solidFill>
              </a:rPr>
              <a:t> Badega India”</a:t>
            </a:r>
          </a:p>
        </p:txBody>
      </p:sp>
      <p:pic>
        <p:nvPicPr>
          <p:cNvPr id="5" name="Picture 4">
            <a:extLst>
              <a:ext uri="{FF2B5EF4-FFF2-40B4-BE49-F238E27FC236}">
                <a16:creationId xmlns:a16="http://schemas.microsoft.com/office/drawing/2014/main" id="{22C0AE76-8C87-496E-8D5A-E54E2F77D7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3189" y="2205591"/>
            <a:ext cx="5429250" cy="3476625"/>
          </a:xfrm>
          <a:prstGeom prst="rect">
            <a:avLst/>
          </a:prstGeom>
        </p:spPr>
      </p:pic>
    </p:spTree>
    <p:extLst>
      <p:ext uri="{BB962C8B-B14F-4D97-AF65-F5344CB8AC3E}">
        <p14:creationId xmlns:p14="http://schemas.microsoft.com/office/powerpoint/2010/main" val="27425704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B695DD-0076-4FD3-B741-58BA82CA13F6}"/>
              </a:ext>
            </a:extLst>
          </p:cNvPr>
          <p:cNvSpPr>
            <a:spLocks noGrp="1"/>
          </p:cNvSpPr>
          <p:nvPr>
            <p:ph type="title"/>
          </p:nvPr>
        </p:nvSpPr>
        <p:spPr>
          <a:xfrm>
            <a:off x="0" y="0"/>
            <a:ext cx="7540090" cy="1853248"/>
          </a:xfrm>
        </p:spPr>
        <p:txBody>
          <a:bodyPr/>
          <a:lstStyle/>
          <a:p>
            <a:r>
              <a:rPr lang="en-IN" dirty="0"/>
              <a:t>CONCLUSION:</a:t>
            </a:r>
          </a:p>
        </p:txBody>
      </p:sp>
      <p:sp>
        <p:nvSpPr>
          <p:cNvPr id="3" name="Content Placeholder 2">
            <a:extLst>
              <a:ext uri="{FF2B5EF4-FFF2-40B4-BE49-F238E27FC236}">
                <a16:creationId xmlns:a16="http://schemas.microsoft.com/office/drawing/2014/main" id="{ECDC6892-9D32-4ED4-90DD-568C782ABC4D}"/>
              </a:ext>
            </a:extLst>
          </p:cNvPr>
          <p:cNvSpPr>
            <a:spLocks noGrp="1"/>
          </p:cNvSpPr>
          <p:nvPr>
            <p:ph idx="1"/>
          </p:nvPr>
        </p:nvSpPr>
        <p:spPr>
          <a:xfrm>
            <a:off x="1" y="801278"/>
            <a:ext cx="9144000" cy="6056722"/>
          </a:xfrm>
        </p:spPr>
        <p:txBody>
          <a:bodyPr>
            <a:normAutofit lnSpcReduction="10000"/>
          </a:bodyPr>
          <a:lstStyle/>
          <a:p>
            <a:pPr>
              <a:buFont typeface="Wingdings" panose="05000000000000000000" pitchFamily="2" charset="2"/>
              <a:buChar char="Ø"/>
            </a:pPr>
            <a:r>
              <a:rPr lang="en-IN" dirty="0"/>
              <a:t> Data analytics helps us in better understanding of the</a:t>
            </a:r>
          </a:p>
          <a:p>
            <a:pPr marL="0" indent="0">
              <a:buNone/>
            </a:pPr>
            <a:r>
              <a:rPr lang="en-IN" dirty="0"/>
              <a:t>    	 business and helps us in getting best results for any problem </a:t>
            </a:r>
          </a:p>
          <a:p>
            <a:pPr marL="0" indent="0">
              <a:buNone/>
            </a:pPr>
            <a:r>
              <a:rPr lang="en-IN" dirty="0"/>
              <a:t>	regarding  any field .</a:t>
            </a:r>
          </a:p>
          <a:p>
            <a:pPr>
              <a:buFont typeface="Wingdings" panose="05000000000000000000" pitchFamily="2" charset="2"/>
              <a:buChar char="Ø"/>
            </a:pPr>
            <a:r>
              <a:rPr lang="en-IN" dirty="0"/>
              <a:t> At the end I want to say that with the help of data analytics we </a:t>
            </a:r>
          </a:p>
          <a:p>
            <a:pPr marL="0" indent="0">
              <a:buNone/>
            </a:pPr>
            <a:r>
              <a:rPr lang="en-IN" dirty="0"/>
              <a:t>   	can easily large amount of data and the growth of any company </a:t>
            </a:r>
          </a:p>
          <a:p>
            <a:pPr marL="0" indent="0">
              <a:buNone/>
            </a:pPr>
            <a:r>
              <a:rPr lang="en-IN" dirty="0"/>
              <a:t>	or organization.</a:t>
            </a:r>
          </a:p>
          <a:p>
            <a:pPr marL="0" indent="0">
              <a:buNone/>
            </a:pPr>
            <a:endParaRPr lang="en-IN" dirty="0"/>
          </a:p>
          <a:p>
            <a:pPr marL="0" indent="0">
              <a:buNone/>
            </a:pPr>
            <a:r>
              <a:rPr lang="en-IN" dirty="0"/>
              <a:t>Hence, Data analytics</a:t>
            </a:r>
          </a:p>
          <a:p>
            <a:pPr marL="0" indent="0">
              <a:buNone/>
            </a:pPr>
            <a:r>
              <a:rPr lang="en-IN" dirty="0"/>
              <a:t>can be a “good future career”..</a:t>
            </a:r>
          </a:p>
          <a:p>
            <a:pPr marL="0" indent="0">
              <a:buNone/>
            </a:pPr>
            <a:r>
              <a:rPr lang="en-IN" dirty="0"/>
              <a:t>   </a:t>
            </a:r>
          </a:p>
          <a:p>
            <a:pPr marL="0" indent="0">
              <a:buNone/>
            </a:pPr>
            <a:endParaRPr lang="en-IN" dirty="0"/>
          </a:p>
          <a:p>
            <a:pPr marL="0" indent="0">
              <a:buNone/>
            </a:pPr>
            <a:endParaRPr lang="en-IN" dirty="0"/>
          </a:p>
          <a:p>
            <a:pPr marL="0" indent="0">
              <a:buNone/>
            </a:pPr>
            <a:endParaRPr lang="en-IN" dirty="0"/>
          </a:p>
          <a:p>
            <a:pPr marL="0" indent="0">
              <a:buNone/>
            </a:pPr>
            <a:r>
              <a:rPr lang="en-IN" dirty="0"/>
              <a:t>	</a:t>
            </a:r>
            <a:r>
              <a:rPr lang="en-IN" sz="3200" dirty="0">
                <a:solidFill>
                  <a:srgbClr val="FFFF00"/>
                </a:solidFill>
              </a:rPr>
              <a:t>“THANK YOU”</a:t>
            </a:r>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p:txBody>
      </p:sp>
      <p:pic>
        <p:nvPicPr>
          <p:cNvPr id="5" name="Picture 4">
            <a:extLst>
              <a:ext uri="{FF2B5EF4-FFF2-40B4-BE49-F238E27FC236}">
                <a16:creationId xmlns:a16="http://schemas.microsoft.com/office/drawing/2014/main" id="{AC152E22-6195-483A-8081-71B8FE195B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91233" y="2881331"/>
            <a:ext cx="4864231" cy="3806987"/>
          </a:xfrm>
          <a:prstGeom prst="rect">
            <a:avLst/>
          </a:prstGeom>
        </p:spPr>
      </p:pic>
    </p:spTree>
    <p:extLst>
      <p:ext uri="{BB962C8B-B14F-4D97-AF65-F5344CB8AC3E}">
        <p14:creationId xmlns:p14="http://schemas.microsoft.com/office/powerpoint/2010/main" val="8978014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9BC668-3644-4BC1-8B77-C51DB450CD24}"/>
              </a:ext>
            </a:extLst>
          </p:cNvPr>
          <p:cNvSpPr>
            <a:spLocks noGrp="1"/>
          </p:cNvSpPr>
          <p:nvPr>
            <p:ph type="title"/>
          </p:nvPr>
        </p:nvSpPr>
        <p:spPr>
          <a:xfrm>
            <a:off x="0" y="0"/>
            <a:ext cx="9143999" cy="1560945"/>
          </a:xfrm>
        </p:spPr>
        <p:txBody>
          <a:bodyPr/>
          <a:lstStyle/>
          <a:p>
            <a:r>
              <a:rPr lang="en-IN" dirty="0"/>
              <a:t>		IMPORTANCE OF DATA          </a:t>
            </a:r>
            <a:br>
              <a:rPr lang="en-IN" dirty="0"/>
            </a:br>
            <a:r>
              <a:rPr lang="en-IN" dirty="0"/>
              <a:t>           		ANALYTICS</a:t>
            </a:r>
            <a:br>
              <a:rPr lang="en-IN" dirty="0"/>
            </a:br>
            <a:r>
              <a:rPr lang="en-IN" dirty="0"/>
              <a:t>	</a:t>
            </a:r>
          </a:p>
        </p:txBody>
      </p:sp>
      <p:sp>
        <p:nvSpPr>
          <p:cNvPr id="4" name="Content Placeholder 2">
            <a:extLst>
              <a:ext uri="{FF2B5EF4-FFF2-40B4-BE49-F238E27FC236}">
                <a16:creationId xmlns:a16="http://schemas.microsoft.com/office/drawing/2014/main" id="{3490371E-B4E0-45E0-B83B-307B3B9CCF0F}"/>
              </a:ext>
            </a:extLst>
          </p:cNvPr>
          <p:cNvSpPr>
            <a:spLocks noGrp="1"/>
          </p:cNvSpPr>
          <p:nvPr>
            <p:ph idx="1"/>
          </p:nvPr>
        </p:nvSpPr>
        <p:spPr>
          <a:xfrm>
            <a:off x="0" y="1357744"/>
            <a:ext cx="9143999" cy="5500255"/>
          </a:xfrm>
        </p:spPr>
        <p:txBody>
          <a:bodyPr>
            <a:normAutofit/>
          </a:bodyPr>
          <a:lstStyle/>
          <a:p>
            <a:pPr>
              <a:buFont typeface="Wingdings" panose="05000000000000000000" pitchFamily="2" charset="2"/>
              <a:buChar char="Ø"/>
            </a:pPr>
            <a:r>
              <a:rPr lang="en-IN" sz="2400" i="1" dirty="0"/>
              <a:t>It helps in providing meaningful information for making better business  decisions.</a:t>
            </a:r>
          </a:p>
          <a:p>
            <a:pPr>
              <a:buFont typeface="Wingdings" panose="05000000000000000000" pitchFamily="2" charset="2"/>
              <a:buChar char="Ø"/>
            </a:pPr>
            <a:r>
              <a:rPr lang="en-IN" sz="2400" i="1" dirty="0"/>
              <a:t>It helps in arriving at conclusions and proving the hypothesis.</a:t>
            </a:r>
          </a:p>
          <a:p>
            <a:pPr>
              <a:buFont typeface="Wingdings" panose="05000000000000000000" pitchFamily="2" charset="2"/>
              <a:buChar char="Ø"/>
            </a:pPr>
            <a:r>
              <a:rPr lang="en-IN" sz="2400" i="1" dirty="0"/>
              <a:t> It helps in organizing , representing,describing,evaluating and interpreting big data.</a:t>
            </a:r>
          </a:p>
          <a:p>
            <a:pPr>
              <a:buFont typeface="Wingdings" panose="05000000000000000000" pitchFamily="2" charset="2"/>
              <a:buChar char="Ø"/>
            </a:pPr>
            <a:r>
              <a:rPr lang="en-IN" sz="2400" i="1" dirty="0"/>
              <a:t>The main purpose of data analytics is to help a company or organization to give them a clear picture of their work progress.</a:t>
            </a:r>
            <a:endParaRPr lang="en-IN" i="1" dirty="0"/>
          </a:p>
          <a:p>
            <a:pPr>
              <a:buFont typeface="Wingdings" panose="05000000000000000000" pitchFamily="2" charset="2"/>
              <a:buChar char="Ø"/>
            </a:pPr>
            <a:r>
              <a:rPr lang="en-US" sz="2400" i="1" dirty="0"/>
              <a:t>Analytics relies on the simultaneous application of statistics, computer programming and operations research to quantify performance. </a:t>
            </a:r>
          </a:p>
          <a:p>
            <a:pPr>
              <a:buFont typeface="Wingdings" panose="05000000000000000000" pitchFamily="2" charset="2"/>
              <a:buChar char="Ø"/>
            </a:pPr>
            <a:endParaRPr lang="en-US" sz="2400" i="1" dirty="0"/>
          </a:p>
          <a:p>
            <a:pPr>
              <a:buFont typeface="Wingdings" panose="05000000000000000000" pitchFamily="2" charset="2"/>
              <a:buChar char="Ø"/>
            </a:pPr>
            <a:endParaRPr lang="en-IN" sz="2400" i="1" dirty="0"/>
          </a:p>
        </p:txBody>
      </p:sp>
    </p:spTree>
    <p:extLst>
      <p:ext uri="{BB962C8B-B14F-4D97-AF65-F5344CB8AC3E}">
        <p14:creationId xmlns:p14="http://schemas.microsoft.com/office/powerpoint/2010/main" val="23556395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002B63A-953F-4B7E-BEBC-FE28482DF184}"/>
              </a:ext>
            </a:extLst>
          </p:cNvPr>
          <p:cNvSpPr>
            <a:spLocks noGrp="1"/>
          </p:cNvSpPr>
          <p:nvPr>
            <p:ph idx="1"/>
          </p:nvPr>
        </p:nvSpPr>
        <p:spPr>
          <a:xfrm>
            <a:off x="0" y="193964"/>
            <a:ext cx="9144000" cy="6664035"/>
          </a:xfrm>
        </p:spPr>
        <p:txBody>
          <a:bodyPr>
            <a:normAutofit/>
          </a:bodyPr>
          <a:lstStyle/>
          <a:p>
            <a:r>
              <a:rPr lang="en-IN" sz="2400" dirty="0"/>
              <a:t>It helps  </a:t>
            </a:r>
            <a:r>
              <a:rPr lang="en-US" sz="2400" dirty="0"/>
              <a:t>to describe, predict, and improve business </a:t>
            </a:r>
          </a:p>
          <a:p>
            <a:pPr marL="0" indent="0">
              <a:buNone/>
            </a:pPr>
            <a:r>
              <a:rPr lang="en-US" sz="2400" dirty="0"/>
              <a:t>     performance.</a:t>
            </a:r>
          </a:p>
          <a:p>
            <a:r>
              <a:rPr lang="en-IN" sz="2400" dirty="0"/>
              <a:t>It helps in exploring data in meaningful ways.</a:t>
            </a:r>
          </a:p>
        </p:txBody>
      </p:sp>
      <p:pic>
        <p:nvPicPr>
          <p:cNvPr id="5" name="Picture 4">
            <a:extLst>
              <a:ext uri="{FF2B5EF4-FFF2-40B4-BE49-F238E27FC236}">
                <a16:creationId xmlns:a16="http://schemas.microsoft.com/office/drawing/2014/main" id="{6ED1594E-C2C2-41B7-BE09-5C2C2F32D2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8681" y="2671207"/>
            <a:ext cx="7006637" cy="3445508"/>
          </a:xfrm>
          <a:prstGeom prst="rect">
            <a:avLst/>
          </a:prstGeom>
        </p:spPr>
      </p:pic>
    </p:spTree>
    <p:extLst>
      <p:ext uri="{BB962C8B-B14F-4D97-AF65-F5344CB8AC3E}">
        <p14:creationId xmlns:p14="http://schemas.microsoft.com/office/powerpoint/2010/main" val="42890242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2F8C8B-A50D-4E14-98AB-20FEE7353770}"/>
              </a:ext>
            </a:extLst>
          </p:cNvPr>
          <p:cNvSpPr>
            <a:spLocks noGrp="1"/>
          </p:cNvSpPr>
          <p:nvPr>
            <p:ph type="title"/>
          </p:nvPr>
        </p:nvSpPr>
        <p:spPr>
          <a:xfrm>
            <a:off x="0" y="0"/>
            <a:ext cx="9144000" cy="1400530"/>
          </a:xfrm>
        </p:spPr>
        <p:txBody>
          <a:bodyPr/>
          <a:lstStyle/>
          <a:p>
            <a:r>
              <a:rPr lang="en-IN" dirty="0"/>
              <a:t>			ABOUT THE PROJECT </a:t>
            </a:r>
          </a:p>
        </p:txBody>
      </p:sp>
      <p:sp>
        <p:nvSpPr>
          <p:cNvPr id="3" name="Content Placeholder 2">
            <a:extLst>
              <a:ext uri="{FF2B5EF4-FFF2-40B4-BE49-F238E27FC236}">
                <a16:creationId xmlns:a16="http://schemas.microsoft.com/office/drawing/2014/main" id="{989A22CB-9918-4A6E-A367-C848B3A66B77}"/>
              </a:ext>
            </a:extLst>
          </p:cNvPr>
          <p:cNvSpPr>
            <a:spLocks noGrp="1"/>
          </p:cNvSpPr>
          <p:nvPr>
            <p:ph idx="1"/>
          </p:nvPr>
        </p:nvSpPr>
        <p:spPr>
          <a:xfrm>
            <a:off x="-1" y="887767"/>
            <a:ext cx="9143999" cy="5970233"/>
          </a:xfrm>
        </p:spPr>
        <p:txBody>
          <a:bodyPr>
            <a:normAutofit/>
          </a:bodyPr>
          <a:lstStyle/>
          <a:p>
            <a:r>
              <a:rPr lang="en-IN" sz="2400" dirty="0"/>
              <a:t>This Project is based upon my own </a:t>
            </a:r>
            <a:r>
              <a:rPr lang="en-IN" sz="2400" dirty="0" err="1"/>
              <a:t>Bussiness</a:t>
            </a:r>
            <a:r>
              <a:rPr lang="en-IN" sz="2400" dirty="0"/>
              <a:t>.</a:t>
            </a:r>
          </a:p>
          <a:p>
            <a:r>
              <a:rPr lang="en-IN" sz="2400" dirty="0"/>
              <a:t> In this Project firstly the data of my own shop and another shop has been collected.</a:t>
            </a:r>
          </a:p>
          <a:p>
            <a:r>
              <a:rPr lang="en-IN" sz="2400" dirty="0"/>
              <a:t> Then the Wholesale rate, Retail rate and Net Profit of Every Product  is being calculated.</a:t>
            </a:r>
          </a:p>
          <a:p>
            <a:r>
              <a:rPr lang="en-IN" sz="2400" dirty="0"/>
              <a:t> After this the result has been shown on the basis of profit  that whether a given shop has Excellent working skills or Average working skills.</a:t>
            </a:r>
          </a:p>
          <a:p>
            <a:r>
              <a:rPr lang="en-IN" sz="2400" dirty="0"/>
              <a:t>Then the analysis is being done on the basis of profit earned by two shops in different products.</a:t>
            </a:r>
          </a:p>
          <a:p>
            <a:r>
              <a:rPr lang="en-IN" sz="2400" dirty="0"/>
              <a:t>At the end for better understanding of Project different types of charts has been made i.e. bar chart, column chart etc.</a:t>
            </a:r>
          </a:p>
        </p:txBody>
      </p:sp>
    </p:spTree>
    <p:extLst>
      <p:ext uri="{BB962C8B-B14F-4D97-AF65-F5344CB8AC3E}">
        <p14:creationId xmlns:p14="http://schemas.microsoft.com/office/powerpoint/2010/main" val="40429824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C59BDB-7DBF-4EAB-B06C-1823B1804FCB}"/>
              </a:ext>
            </a:extLst>
          </p:cNvPr>
          <p:cNvSpPr>
            <a:spLocks noGrp="1"/>
          </p:cNvSpPr>
          <p:nvPr>
            <p:ph type="title"/>
          </p:nvPr>
        </p:nvSpPr>
        <p:spPr>
          <a:xfrm>
            <a:off x="0" y="0"/>
            <a:ext cx="7540090" cy="1402672"/>
          </a:xfrm>
        </p:spPr>
        <p:txBody>
          <a:bodyPr/>
          <a:lstStyle/>
          <a:p>
            <a:r>
              <a:rPr lang="en-IN" dirty="0"/>
              <a:t>			PREVIEW OF PROJECT</a:t>
            </a:r>
            <a:br>
              <a:rPr lang="en-IN" dirty="0"/>
            </a:br>
            <a:br>
              <a:rPr lang="en-IN" dirty="0"/>
            </a:br>
            <a:r>
              <a:rPr lang="en-IN" sz="3200" i="1" dirty="0"/>
              <a:t>Tables:</a:t>
            </a:r>
          </a:p>
        </p:txBody>
      </p:sp>
      <p:pic>
        <p:nvPicPr>
          <p:cNvPr id="5" name="Picture 4">
            <a:extLst>
              <a:ext uri="{FF2B5EF4-FFF2-40B4-BE49-F238E27FC236}">
                <a16:creationId xmlns:a16="http://schemas.microsoft.com/office/drawing/2014/main" id="{1B026774-A035-4ECB-ADEF-649DBC8F62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041864"/>
            <a:ext cx="9144000" cy="4572000"/>
          </a:xfrm>
          <a:prstGeom prst="rect">
            <a:avLst/>
          </a:prstGeom>
        </p:spPr>
      </p:pic>
    </p:spTree>
    <p:extLst>
      <p:ext uri="{BB962C8B-B14F-4D97-AF65-F5344CB8AC3E}">
        <p14:creationId xmlns:p14="http://schemas.microsoft.com/office/powerpoint/2010/main" val="30097798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F9E6FE6-82C4-435B-B576-1FBCD8044183}"/>
              </a:ext>
            </a:extLst>
          </p:cNvPr>
          <p:cNvPicPr>
            <a:picLocks noChangeAspect="1"/>
          </p:cNvPicPr>
          <p:nvPr/>
        </p:nvPicPr>
        <p:blipFill>
          <a:blip r:embed="rId2"/>
          <a:stretch>
            <a:fillRect/>
          </a:stretch>
        </p:blipFill>
        <p:spPr>
          <a:xfrm>
            <a:off x="0" y="1688976"/>
            <a:ext cx="9144000" cy="3941685"/>
          </a:xfrm>
          <a:prstGeom prst="rect">
            <a:avLst/>
          </a:prstGeom>
        </p:spPr>
      </p:pic>
    </p:spTree>
    <p:extLst>
      <p:ext uri="{BB962C8B-B14F-4D97-AF65-F5344CB8AC3E}">
        <p14:creationId xmlns:p14="http://schemas.microsoft.com/office/powerpoint/2010/main" val="39611296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E26B21-4AE2-4E0D-9928-985E32B9A6ED}"/>
              </a:ext>
            </a:extLst>
          </p:cNvPr>
          <p:cNvSpPr>
            <a:spLocks noGrp="1"/>
          </p:cNvSpPr>
          <p:nvPr>
            <p:ph type="title"/>
          </p:nvPr>
        </p:nvSpPr>
        <p:spPr>
          <a:xfrm>
            <a:off x="0" y="0"/>
            <a:ext cx="9081856" cy="1853248"/>
          </a:xfrm>
        </p:spPr>
        <p:txBody>
          <a:bodyPr/>
          <a:lstStyle/>
          <a:p>
            <a:r>
              <a:rPr lang="en-IN" dirty="0"/>
              <a:t>							CHARTS</a:t>
            </a:r>
            <a:br>
              <a:rPr lang="en-IN" dirty="0"/>
            </a:br>
            <a:br>
              <a:rPr lang="en-IN" dirty="0"/>
            </a:br>
            <a:r>
              <a:rPr lang="en-IN" sz="3200" dirty="0"/>
              <a:t>Column Chart:</a:t>
            </a:r>
          </a:p>
        </p:txBody>
      </p:sp>
      <p:graphicFrame>
        <p:nvGraphicFramePr>
          <p:cNvPr id="4" name="Chart 3">
            <a:extLst>
              <a:ext uri="{FF2B5EF4-FFF2-40B4-BE49-F238E27FC236}">
                <a16:creationId xmlns:a16="http://schemas.microsoft.com/office/drawing/2014/main" id="{0F85F777-D397-4AE5-8654-6CB7CE21D3F6}"/>
              </a:ext>
            </a:extLst>
          </p:cNvPr>
          <p:cNvGraphicFramePr>
            <a:graphicFrameLocks/>
          </p:cNvGraphicFramePr>
          <p:nvPr>
            <p:extLst>
              <p:ext uri="{D42A27DB-BD31-4B8C-83A1-F6EECF244321}">
                <p14:modId xmlns:p14="http://schemas.microsoft.com/office/powerpoint/2010/main" val="128965789"/>
              </p:ext>
            </p:extLst>
          </p:nvPr>
        </p:nvGraphicFramePr>
        <p:xfrm>
          <a:off x="1" y="2331498"/>
          <a:ext cx="4296791" cy="3252556"/>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BECC7BB0-A4B0-4605-9638-5DBB8D4A9177}"/>
              </a:ext>
            </a:extLst>
          </p:cNvPr>
          <p:cNvGraphicFramePr>
            <a:graphicFrameLocks/>
          </p:cNvGraphicFramePr>
          <p:nvPr>
            <p:extLst>
              <p:ext uri="{D42A27DB-BD31-4B8C-83A1-F6EECF244321}">
                <p14:modId xmlns:p14="http://schemas.microsoft.com/office/powerpoint/2010/main" val="1910564345"/>
              </p:ext>
            </p:extLst>
          </p:nvPr>
        </p:nvGraphicFramePr>
        <p:xfrm>
          <a:off x="4483222" y="2331497"/>
          <a:ext cx="4660777" cy="325255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5449562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E884E-A659-4E69-8C97-59DC073DD8FB}"/>
              </a:ext>
            </a:extLst>
          </p:cNvPr>
          <p:cNvSpPr>
            <a:spLocks noGrp="1"/>
          </p:cNvSpPr>
          <p:nvPr>
            <p:ph type="title"/>
          </p:nvPr>
        </p:nvSpPr>
        <p:spPr>
          <a:xfrm>
            <a:off x="0" y="0"/>
            <a:ext cx="7540090" cy="1853248"/>
          </a:xfrm>
        </p:spPr>
        <p:txBody>
          <a:bodyPr/>
          <a:lstStyle/>
          <a:p>
            <a:br>
              <a:rPr lang="en-IN" sz="3200" dirty="0"/>
            </a:br>
            <a:r>
              <a:rPr lang="en-IN" sz="3200" dirty="0"/>
              <a:t>Pie chart:</a:t>
            </a:r>
          </a:p>
        </p:txBody>
      </p:sp>
      <p:graphicFrame>
        <p:nvGraphicFramePr>
          <p:cNvPr id="4" name="Chart 3">
            <a:extLst>
              <a:ext uri="{FF2B5EF4-FFF2-40B4-BE49-F238E27FC236}">
                <a16:creationId xmlns:a16="http://schemas.microsoft.com/office/drawing/2014/main" id="{FF7DFC99-F44E-4546-82F3-3D3FA29682FF}"/>
              </a:ext>
            </a:extLst>
          </p:cNvPr>
          <p:cNvGraphicFramePr>
            <a:graphicFrameLocks/>
          </p:cNvGraphicFramePr>
          <p:nvPr>
            <p:extLst>
              <p:ext uri="{D42A27DB-BD31-4B8C-83A1-F6EECF244321}">
                <p14:modId xmlns:p14="http://schemas.microsoft.com/office/powerpoint/2010/main" val="3459734041"/>
              </p:ext>
            </p:extLst>
          </p:nvPr>
        </p:nvGraphicFramePr>
        <p:xfrm>
          <a:off x="-1" y="1624614"/>
          <a:ext cx="4643021" cy="391505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5E08A1A7-244F-46F9-A664-97E90772F51C}"/>
              </a:ext>
            </a:extLst>
          </p:cNvPr>
          <p:cNvGraphicFramePr>
            <a:graphicFrameLocks/>
          </p:cNvGraphicFramePr>
          <p:nvPr>
            <p:extLst>
              <p:ext uri="{D42A27DB-BD31-4B8C-83A1-F6EECF244321}">
                <p14:modId xmlns:p14="http://schemas.microsoft.com/office/powerpoint/2010/main" val="3666957597"/>
              </p:ext>
            </p:extLst>
          </p:nvPr>
        </p:nvGraphicFramePr>
        <p:xfrm>
          <a:off x="4643020" y="1589103"/>
          <a:ext cx="4500980" cy="3844031"/>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1326948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7C45A-74F1-444B-89FB-549EB56717F7}"/>
              </a:ext>
            </a:extLst>
          </p:cNvPr>
          <p:cNvSpPr>
            <a:spLocks noGrp="1"/>
          </p:cNvSpPr>
          <p:nvPr>
            <p:ph type="title"/>
          </p:nvPr>
        </p:nvSpPr>
        <p:spPr>
          <a:xfrm>
            <a:off x="0" y="0"/>
            <a:ext cx="7540090" cy="1853248"/>
          </a:xfrm>
        </p:spPr>
        <p:txBody>
          <a:bodyPr/>
          <a:lstStyle/>
          <a:p>
            <a:br>
              <a:rPr lang="en-IN" sz="3200" dirty="0"/>
            </a:br>
            <a:r>
              <a:rPr lang="en-IN" sz="3200" dirty="0"/>
              <a:t>Bar chart:</a:t>
            </a:r>
          </a:p>
        </p:txBody>
      </p:sp>
      <p:graphicFrame>
        <p:nvGraphicFramePr>
          <p:cNvPr id="4" name="Chart 3">
            <a:extLst>
              <a:ext uri="{FF2B5EF4-FFF2-40B4-BE49-F238E27FC236}">
                <a16:creationId xmlns:a16="http://schemas.microsoft.com/office/drawing/2014/main" id="{84176715-CA6D-4CED-A678-14CB7204F241}"/>
              </a:ext>
            </a:extLst>
          </p:cNvPr>
          <p:cNvGraphicFramePr>
            <a:graphicFrameLocks/>
          </p:cNvGraphicFramePr>
          <p:nvPr>
            <p:extLst>
              <p:ext uri="{D42A27DB-BD31-4B8C-83A1-F6EECF244321}">
                <p14:modId xmlns:p14="http://schemas.microsoft.com/office/powerpoint/2010/main" val="2320798577"/>
              </p:ext>
            </p:extLst>
          </p:nvPr>
        </p:nvGraphicFramePr>
        <p:xfrm>
          <a:off x="0" y="1853248"/>
          <a:ext cx="4376691" cy="4103669"/>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0E304172-52DC-4DF4-BE2C-34E5AC2F9707}"/>
              </a:ext>
            </a:extLst>
          </p:cNvPr>
          <p:cNvGraphicFramePr>
            <a:graphicFrameLocks/>
          </p:cNvGraphicFramePr>
          <p:nvPr>
            <p:extLst>
              <p:ext uri="{D42A27DB-BD31-4B8C-83A1-F6EECF244321}">
                <p14:modId xmlns:p14="http://schemas.microsoft.com/office/powerpoint/2010/main" val="248531659"/>
              </p:ext>
            </p:extLst>
          </p:nvPr>
        </p:nvGraphicFramePr>
        <p:xfrm>
          <a:off x="4572000" y="1853248"/>
          <a:ext cx="4572000" cy="4103669"/>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95911223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D0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176</TotalTime>
  <Words>360</Words>
  <Application>Microsoft Office PowerPoint</Application>
  <PresentationFormat>On-screen Show (4:3)</PresentationFormat>
  <Paragraphs>73</Paragraphs>
  <Slides>13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Century Gothic</vt:lpstr>
      <vt:lpstr>Wingdings</vt:lpstr>
      <vt:lpstr>Wingdings 3</vt:lpstr>
      <vt:lpstr>Ion</vt:lpstr>
      <vt:lpstr>PowerPoint Presentation</vt:lpstr>
      <vt:lpstr>  IMPORTANCE OF DATA                        ANALYTICS  </vt:lpstr>
      <vt:lpstr>PowerPoint Presentation</vt:lpstr>
      <vt:lpstr>   ABOUT THE PROJECT </vt:lpstr>
      <vt:lpstr>   PREVIEW OF PROJECT  Tables:</vt:lpstr>
      <vt:lpstr>PowerPoint Presentation</vt:lpstr>
      <vt:lpstr>       CHARTS  Column Chart:</vt:lpstr>
      <vt:lpstr> Pie chart:</vt:lpstr>
      <vt:lpstr> Bar chart:</vt:lpstr>
      <vt:lpstr>Line chart:</vt:lpstr>
      <vt:lpstr> IMPORTANCE OF BOOKS</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Rajat verma</dc:creator>
  <cp:lastModifiedBy>Rajat verma</cp:lastModifiedBy>
  <cp:revision>18</cp:revision>
  <dcterms:created xsi:type="dcterms:W3CDTF">2019-04-16T18:02:19Z</dcterms:created>
  <dcterms:modified xsi:type="dcterms:W3CDTF">2019-04-17T18:27:46Z</dcterms:modified>
</cp:coreProperties>
</file>