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Montserrat" panose="020B0604020202020204" pitchFamily="2" charset="0"/>
      <p:regular r:id="rId20"/>
      <p:bold r:id="rId21"/>
      <p:italic r:id="rId22"/>
      <p:boldItalic r:id="rId23"/>
    </p:embeddedFont>
    <p:embeddedFont>
      <p:font typeface="Pacifico" panose="00000500000000000000" pitchFamily="2"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9" d="100"/>
          <a:sy n="129" d="100"/>
        </p:scale>
        <p:origin x="90"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2d2639100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22d263910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2d2639100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2d2639100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2d263910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22d263910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2d263910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22d263910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2d2639100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2d263910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2d2639100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2d2639100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2d2639100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22d2639100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2d263910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22d263910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2d2639100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22d263910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2d2639100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22d2639100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2d2639100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22d2639100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2d2639100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22d2639100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00300" y="1090275"/>
            <a:ext cx="5254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00" b="1"/>
              <a:t>BANKING SYSTEM USING BLOCKCHAIN</a:t>
            </a:r>
            <a:endParaRPr sz="3600" b="1"/>
          </a:p>
        </p:txBody>
      </p:sp>
      <p:sp>
        <p:nvSpPr>
          <p:cNvPr id="135" name="Google Shape;135;p13"/>
          <p:cNvSpPr txBox="1">
            <a:spLocks noGrp="1"/>
          </p:cNvSpPr>
          <p:nvPr>
            <p:ph type="subTitle" idx="1"/>
          </p:nvPr>
        </p:nvSpPr>
        <p:spPr>
          <a:xfrm>
            <a:off x="5245500" y="2961650"/>
            <a:ext cx="3686400" cy="165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sz="1600"/>
              <a:t>  </a:t>
            </a:r>
            <a:r>
              <a:rPr lang="en" sz="1600">
                <a:solidFill>
                  <a:srgbClr val="FF0000"/>
                </a:solidFill>
              </a:rPr>
              <a:t> </a:t>
            </a:r>
            <a:r>
              <a:rPr lang="en" sz="1600">
                <a:solidFill>
                  <a:srgbClr val="FFD966"/>
                </a:solidFill>
              </a:rPr>
              <a:t>MADE BY:</a:t>
            </a:r>
            <a:endParaRPr sz="1600">
              <a:solidFill>
                <a:srgbClr val="FFD966"/>
              </a:solidFill>
            </a:endParaRPr>
          </a:p>
          <a:p>
            <a:pPr marL="1371600" lvl="0" indent="0" algn="l" rtl="0">
              <a:spcBef>
                <a:spcPts val="0"/>
              </a:spcBef>
              <a:spcAft>
                <a:spcPts val="0"/>
              </a:spcAft>
              <a:buNone/>
            </a:pPr>
            <a:r>
              <a:rPr lang="en" sz="1600"/>
              <a:t>Avnish Singh 104</a:t>
            </a:r>
            <a:endParaRPr sz="1600"/>
          </a:p>
          <a:p>
            <a:pPr marL="1371600" lvl="0" indent="0" algn="l" rtl="0">
              <a:spcBef>
                <a:spcPts val="0"/>
              </a:spcBef>
              <a:spcAft>
                <a:spcPts val="0"/>
              </a:spcAft>
              <a:buNone/>
            </a:pPr>
            <a:r>
              <a:rPr lang="en" sz="1600"/>
              <a:t>Rajat Kumar 94</a:t>
            </a:r>
            <a:endParaRPr sz="1600"/>
          </a:p>
          <a:p>
            <a:pPr marL="1371600" lvl="0" indent="0" algn="l" rtl="0">
              <a:spcBef>
                <a:spcPts val="0"/>
              </a:spcBef>
              <a:spcAft>
                <a:spcPts val="0"/>
              </a:spcAft>
              <a:buNone/>
            </a:pPr>
            <a:r>
              <a:rPr lang="en" sz="1600"/>
              <a:t>Navneet Lochab 97</a:t>
            </a:r>
            <a:endParaRPr sz="1600"/>
          </a:p>
          <a:p>
            <a:pPr marL="1371600" lvl="0" indent="0" algn="l" rtl="0">
              <a:spcBef>
                <a:spcPts val="0"/>
              </a:spcBef>
              <a:spcAft>
                <a:spcPts val="0"/>
              </a:spcAft>
              <a:buNone/>
            </a:pPr>
            <a:r>
              <a:rPr lang="en" sz="1600"/>
              <a:t>Pushan Vema 114</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Supporting Technology Used</a:t>
            </a:r>
            <a:endParaRPr/>
          </a:p>
        </p:txBody>
      </p:sp>
      <p:sp>
        <p:nvSpPr>
          <p:cNvPr id="195" name="Google Shape;195;p22"/>
          <p:cNvSpPr txBox="1">
            <a:spLocks noGrp="1"/>
          </p:cNvSpPr>
          <p:nvPr>
            <p:ph type="body" idx="1"/>
          </p:nvPr>
        </p:nvSpPr>
        <p:spPr>
          <a:xfrm>
            <a:off x="1101225" y="1128075"/>
            <a:ext cx="7235100" cy="3934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a:solidFill>
                  <a:srgbClr val="00FF00"/>
                </a:solidFill>
              </a:rPr>
              <a:t>HTML</a:t>
            </a:r>
            <a:endParaRPr sz="1500">
              <a:solidFill>
                <a:srgbClr val="00FF00"/>
              </a:solidFill>
            </a:endParaRPr>
          </a:p>
          <a:p>
            <a:pPr marL="0" lvl="0" indent="0" algn="l" rtl="0">
              <a:spcBef>
                <a:spcPts val="1200"/>
              </a:spcBef>
              <a:spcAft>
                <a:spcPts val="0"/>
              </a:spcAft>
              <a:buNone/>
            </a:pPr>
            <a:r>
              <a:rPr lang="en" sz="1500"/>
              <a:t>The HyperText Markup Language or HTML is the standard markup language for documents designed to be displayed in a web browser.</a:t>
            </a:r>
            <a:endParaRPr sz="1500"/>
          </a:p>
          <a:p>
            <a:pPr marL="0" lvl="0" indent="0" algn="l" rtl="0">
              <a:spcBef>
                <a:spcPts val="1200"/>
              </a:spcBef>
              <a:spcAft>
                <a:spcPts val="0"/>
              </a:spcAft>
              <a:buNone/>
            </a:pPr>
            <a:r>
              <a:rPr lang="en" sz="1500">
                <a:solidFill>
                  <a:srgbClr val="00FF00"/>
                </a:solidFill>
              </a:rPr>
              <a:t>Css</a:t>
            </a:r>
            <a:endParaRPr sz="1500">
              <a:solidFill>
                <a:srgbClr val="00FF00"/>
              </a:solidFill>
            </a:endParaRPr>
          </a:p>
          <a:p>
            <a:pPr marL="0" lvl="0" indent="0" algn="l" rtl="0">
              <a:spcBef>
                <a:spcPts val="1200"/>
              </a:spcBef>
              <a:spcAft>
                <a:spcPts val="0"/>
              </a:spcAft>
              <a:buNone/>
            </a:pPr>
            <a:r>
              <a:rPr lang="en" sz="1500"/>
              <a:t>Cascading Style Sheets is a style sheet language used for describing the presentation of a document written in a markup language such as HTML</a:t>
            </a:r>
            <a:endParaRPr sz="1500"/>
          </a:p>
          <a:p>
            <a:pPr marL="0" lvl="0" indent="0" algn="l" rtl="0">
              <a:spcBef>
                <a:spcPts val="1200"/>
              </a:spcBef>
              <a:spcAft>
                <a:spcPts val="0"/>
              </a:spcAft>
              <a:buNone/>
            </a:pPr>
            <a:r>
              <a:rPr lang="en" sz="1500">
                <a:solidFill>
                  <a:srgbClr val="00FF00"/>
                </a:solidFill>
              </a:rPr>
              <a:t>JavaScript</a:t>
            </a:r>
            <a:endParaRPr sz="1500">
              <a:solidFill>
                <a:srgbClr val="00FF00"/>
              </a:solidFill>
            </a:endParaRPr>
          </a:p>
          <a:p>
            <a:pPr marL="0" lvl="0" indent="0" algn="l" rtl="0">
              <a:spcBef>
                <a:spcPts val="1200"/>
              </a:spcBef>
              <a:spcAft>
                <a:spcPts val="0"/>
              </a:spcAft>
              <a:buNone/>
            </a:pPr>
            <a:r>
              <a:rPr lang="en" sz="1500"/>
              <a:t>JavaScript is a scripting or programming language that allows you to implement complex features on web pages</a:t>
            </a:r>
            <a:endParaRPr sz="1500"/>
          </a:p>
          <a:p>
            <a:pPr marL="0" lvl="0" indent="0" algn="l" rtl="0">
              <a:spcBef>
                <a:spcPts val="1200"/>
              </a:spcBef>
              <a:spcAft>
                <a:spcPts val="0"/>
              </a:spcAft>
              <a:buNone/>
            </a:pPr>
            <a:r>
              <a:rPr lang="en" sz="1500">
                <a:solidFill>
                  <a:srgbClr val="00FF00"/>
                </a:solidFill>
              </a:rPr>
              <a:t>Rinkeby APi</a:t>
            </a:r>
            <a:endParaRPr sz="1500">
              <a:solidFill>
                <a:srgbClr val="00FF00"/>
              </a:solidFill>
            </a:endParaRPr>
          </a:p>
          <a:p>
            <a:pPr marL="0" lvl="0" indent="0" algn="l" rtl="0">
              <a:spcBef>
                <a:spcPts val="1200"/>
              </a:spcBef>
              <a:spcAft>
                <a:spcPts val="1200"/>
              </a:spcAft>
              <a:buNone/>
            </a:pP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Additional Features in Major Project </a:t>
            </a:r>
            <a:endParaRPr/>
          </a:p>
        </p:txBody>
      </p:sp>
      <p:sp>
        <p:nvSpPr>
          <p:cNvPr id="201" name="Google Shape;201;p23"/>
          <p:cNvSpPr txBox="1">
            <a:spLocks noGrp="1"/>
          </p:cNvSpPr>
          <p:nvPr>
            <p:ph type="body" idx="1"/>
          </p:nvPr>
        </p:nvSpPr>
        <p:spPr>
          <a:xfrm>
            <a:off x="1087800" y="1128000"/>
            <a:ext cx="7728000" cy="401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16" dirty="0">
                <a:solidFill>
                  <a:srgbClr val="00FF00"/>
                </a:solidFill>
              </a:rPr>
              <a:t>1. Ordering Cheque Book</a:t>
            </a:r>
            <a:endParaRPr sz="1716" dirty="0">
              <a:solidFill>
                <a:srgbClr val="00FF00"/>
              </a:solidFill>
            </a:endParaRPr>
          </a:p>
          <a:p>
            <a:pPr marL="0" lvl="0" indent="0" algn="l" rtl="0">
              <a:spcBef>
                <a:spcPts val="1200"/>
              </a:spcBef>
              <a:spcAft>
                <a:spcPts val="0"/>
              </a:spcAft>
              <a:buNone/>
            </a:pPr>
            <a:r>
              <a:rPr lang="en" dirty="0"/>
              <a:t>If the user faces shortage of cheques , user can request through online portal,and can select leaves(cheque pages)according to his/her needs. The bank offers 4 types of leaves i.e 50 pages,100 pages , 150 pages, and 250 pages. User can get the cheque book within 10 days of requesting from portal.</a:t>
            </a:r>
            <a:endParaRPr dirty="0"/>
          </a:p>
          <a:p>
            <a:pPr marL="0" lvl="0" indent="0" algn="l" rtl="0">
              <a:spcBef>
                <a:spcPts val="1200"/>
              </a:spcBef>
              <a:spcAft>
                <a:spcPts val="0"/>
              </a:spcAft>
              <a:buNone/>
            </a:pPr>
            <a:r>
              <a:rPr lang="en" sz="1716" dirty="0">
                <a:solidFill>
                  <a:srgbClr val="00FF00"/>
                </a:solidFill>
              </a:rPr>
              <a:t>2. Changing Passwords</a:t>
            </a:r>
            <a:endParaRPr sz="1716" dirty="0">
              <a:solidFill>
                <a:srgbClr val="00FF00"/>
              </a:solidFill>
            </a:endParaRPr>
          </a:p>
          <a:p>
            <a:pPr marL="0" lvl="0" indent="0" algn="l" rtl="0">
              <a:spcBef>
                <a:spcPts val="1200"/>
              </a:spcBef>
              <a:spcAft>
                <a:spcPts val="0"/>
              </a:spcAft>
              <a:buNone/>
            </a:pPr>
            <a:r>
              <a:rPr lang="en" dirty="0"/>
              <a:t>The new functionality allows user to change password , user has to enter current password and has to set the a new password . Confirming the password by entering it two times . </a:t>
            </a:r>
            <a:endParaRPr dirty="0"/>
          </a:p>
          <a:p>
            <a:pPr marL="0" lvl="0" indent="0" algn="l" rtl="0">
              <a:spcBef>
                <a:spcPts val="1200"/>
              </a:spcBef>
              <a:spcAft>
                <a:spcPts val="0"/>
              </a:spcAft>
              <a:buNone/>
            </a:pPr>
            <a:r>
              <a:rPr lang="en" sz="1716" dirty="0">
                <a:solidFill>
                  <a:srgbClr val="00FF00"/>
                </a:solidFill>
              </a:rPr>
              <a:t>3. Activation and Deactivation of Debit card</a:t>
            </a:r>
            <a:endParaRPr sz="1716" dirty="0">
              <a:solidFill>
                <a:srgbClr val="00FF00"/>
              </a:solidFill>
            </a:endParaRPr>
          </a:p>
          <a:p>
            <a:pPr marL="0" lvl="0" indent="0" algn="l" rtl="0">
              <a:spcBef>
                <a:spcPts val="1200"/>
              </a:spcBef>
              <a:spcAft>
                <a:spcPts val="0"/>
              </a:spcAft>
              <a:buNone/>
            </a:pPr>
            <a:r>
              <a:rPr lang="en" dirty="0"/>
              <a:t>User can activate and deactivate debit card , incase of emergency in the portal , entering user details.</a:t>
            </a:r>
            <a:endParaRPr sz="1500" dirty="0"/>
          </a:p>
          <a:p>
            <a:pPr marL="457200" lvl="0" indent="0" algn="l" rtl="0">
              <a:spcBef>
                <a:spcPts val="1200"/>
              </a:spcBef>
              <a:spcAft>
                <a:spcPts val="0"/>
              </a:spcAft>
              <a:buNone/>
            </a:pPr>
            <a:endParaRPr sz="1500" dirty="0"/>
          </a:p>
          <a:p>
            <a:pPr marL="45720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Future Scope</a:t>
            </a:r>
            <a:endParaRPr dirty="0"/>
          </a:p>
        </p:txBody>
      </p:sp>
      <p:sp>
        <p:nvSpPr>
          <p:cNvPr id="207" name="Google Shape;207;p24"/>
          <p:cNvSpPr txBox="1">
            <a:spLocks noGrp="1"/>
          </p:cNvSpPr>
          <p:nvPr>
            <p:ph type="body" idx="1"/>
          </p:nvPr>
        </p:nvSpPr>
        <p:spPr>
          <a:xfrm>
            <a:off x="965719" y="1995713"/>
            <a:ext cx="7212561" cy="2273957"/>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AutoNum type="arabicPeriod"/>
            </a:pPr>
            <a:r>
              <a:rPr lang="en" sz="1700" dirty="0"/>
              <a:t>Client security can be enhanced.</a:t>
            </a:r>
            <a:endParaRPr sz="1700" dirty="0"/>
          </a:p>
          <a:p>
            <a:pPr marL="457200" lvl="0" indent="-336550" algn="l" rtl="0">
              <a:spcBef>
                <a:spcPts val="0"/>
              </a:spcBef>
              <a:spcAft>
                <a:spcPts val="0"/>
              </a:spcAft>
              <a:buSzPts val="1700"/>
              <a:buAutoNum type="arabicPeriod"/>
            </a:pPr>
            <a:r>
              <a:rPr lang="en" sz="1700" dirty="0"/>
              <a:t>Micro services can be introduced for Scalability.</a:t>
            </a:r>
            <a:endParaRPr sz="1700" dirty="0"/>
          </a:p>
          <a:p>
            <a:pPr marL="457200" lvl="0" indent="-336550" algn="l" rtl="0">
              <a:spcBef>
                <a:spcPts val="0"/>
              </a:spcBef>
              <a:spcAft>
                <a:spcPts val="0"/>
              </a:spcAft>
              <a:buSzPts val="1700"/>
              <a:buAutoNum type="arabicPeriod"/>
            </a:pPr>
            <a:r>
              <a:rPr lang="en" sz="1700" dirty="0"/>
              <a:t>UI can be enhanced .</a:t>
            </a:r>
            <a:endParaRPr sz="1700" dirty="0"/>
          </a:p>
          <a:p>
            <a:pPr marL="457200" lvl="0" indent="-336550" algn="l" rtl="0">
              <a:spcBef>
                <a:spcPts val="0"/>
              </a:spcBef>
              <a:spcAft>
                <a:spcPts val="0"/>
              </a:spcAft>
              <a:buSzPts val="1700"/>
              <a:buAutoNum type="arabicPeriod"/>
            </a:pPr>
            <a:r>
              <a:rPr lang="en" sz="1700" dirty="0"/>
              <a:t>Loan facility can be introduced in the system , through credit cards .</a:t>
            </a:r>
            <a:endParaRPr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1297500" y="1735700"/>
            <a:ext cx="7038900" cy="120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800">
                <a:latin typeface="Pacifico"/>
                <a:ea typeface="Pacifico"/>
                <a:cs typeface="Pacifico"/>
                <a:sym typeface="Pacifico"/>
              </a:rPr>
              <a:t>Thank You</a:t>
            </a:r>
            <a:endParaRPr sz="5800">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PROBLEM STATEMENT</a:t>
            </a:r>
            <a:endParaRPr sz="3600"/>
          </a:p>
        </p:txBody>
      </p:sp>
      <p:sp>
        <p:nvSpPr>
          <p:cNvPr id="141" name="Google Shape;141;p14"/>
          <p:cNvSpPr txBox="1">
            <a:spLocks noGrp="1"/>
          </p:cNvSpPr>
          <p:nvPr>
            <p:ph type="body" idx="1"/>
          </p:nvPr>
        </p:nvSpPr>
        <p:spPr>
          <a:xfrm>
            <a:off x="0" y="1937656"/>
            <a:ext cx="9144000" cy="320584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t>Today, the Indian banking industry is faced issues and problems such as increase in costs of operations, increasing susceptibility to fraudulent invasion on centralized servers and challenges in assuring transparency. </a:t>
            </a:r>
            <a:endParaRPr sz="1600" dirty="0"/>
          </a:p>
          <a:p>
            <a:pPr marL="0" lvl="0" indent="0" algn="just" rtl="0">
              <a:spcBef>
                <a:spcPts val="1200"/>
              </a:spcBef>
              <a:spcAft>
                <a:spcPts val="0"/>
              </a:spcAft>
              <a:buNone/>
            </a:pPr>
            <a:r>
              <a:rPr lang="en" sz="1600" dirty="0"/>
              <a:t>All this,firstly because most of the banking transactions are from opening customer accounts to make it global payments it may require comprehensive manual processing and documentation, it includes costly intermediaries and is time consuming as these transactions need to be certified by various participants at various stages in time causing the delay </a:t>
            </a:r>
            <a:endParaRPr sz="1600" dirty="0"/>
          </a:p>
          <a:p>
            <a:pPr marL="0" lvl="0" indent="0" algn="just" rtl="0">
              <a:spcBef>
                <a:spcPts val="1200"/>
              </a:spcBef>
              <a:spcAft>
                <a:spcPts val="1200"/>
              </a:spcAft>
              <a:buNone/>
            </a:pPr>
            <a:r>
              <a:rPr lang="en" sz="1600" dirty="0"/>
              <a:t>Thereby resulting in almost lack of fraud and deceit proof real time solution.</a:t>
            </a:r>
            <a:endParaRPr sz="1600" dirty="0"/>
          </a:p>
        </p:txBody>
      </p:sp>
      <p:pic>
        <p:nvPicPr>
          <p:cNvPr id="142" name="Google Shape;142;p14"/>
          <p:cNvPicPr preferRelativeResize="0"/>
          <p:nvPr/>
        </p:nvPicPr>
        <p:blipFill>
          <a:blip r:embed="rId3">
            <a:alphaModFix/>
          </a:blip>
          <a:stretch>
            <a:fillRect/>
          </a:stretch>
        </p:blipFill>
        <p:spPr>
          <a:xfrm>
            <a:off x="7719300" y="360725"/>
            <a:ext cx="1238524" cy="123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800"/>
              <a:t>SOLUTION</a:t>
            </a:r>
            <a:r>
              <a:rPr lang="en" sz="3700"/>
              <a:t> </a:t>
            </a:r>
            <a:endParaRPr sz="4500"/>
          </a:p>
        </p:txBody>
      </p:sp>
      <p:sp>
        <p:nvSpPr>
          <p:cNvPr id="148" name="Google Shape;148;p15"/>
          <p:cNvSpPr txBox="1">
            <a:spLocks noGrp="1"/>
          </p:cNvSpPr>
          <p:nvPr>
            <p:ph type="body" idx="1"/>
          </p:nvPr>
        </p:nvSpPr>
        <p:spPr>
          <a:xfrm>
            <a:off x="0" y="1952170"/>
            <a:ext cx="9144000" cy="319132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t>Banks are regularly exploring new ways to execute transactions earlier for an enhanced customer service, while assuring cost efficiency in its operations and ensuring transparency to customers and regulators.</a:t>
            </a:r>
          </a:p>
          <a:p>
            <a:pPr marL="0" lvl="0" indent="0" algn="just" rtl="0">
              <a:spcBef>
                <a:spcPts val="0"/>
              </a:spcBef>
              <a:spcAft>
                <a:spcPts val="0"/>
              </a:spcAft>
              <a:buNone/>
            </a:pPr>
            <a:endParaRPr sz="1600" dirty="0"/>
          </a:p>
          <a:p>
            <a:pPr marL="0" lvl="0" indent="0" algn="just" rtl="0">
              <a:spcBef>
                <a:spcPts val="1200"/>
              </a:spcBef>
              <a:spcAft>
                <a:spcPts val="1200"/>
              </a:spcAft>
              <a:buNone/>
            </a:pPr>
            <a:r>
              <a:rPr lang="en" sz="1600" dirty="0"/>
              <a:t>For this, Blockchain probably provides a solution for banks as it intrinsically helps eliminate intermediaries, maintain immutable log of transactions and also facilitates real-time performance of transactions. This could potentially reduce the diminishing costs of manual work, and leading to enhanced banking transaction.</a:t>
            </a:r>
            <a:endParaRPr sz="1600" dirty="0"/>
          </a:p>
        </p:txBody>
      </p:sp>
      <p:pic>
        <p:nvPicPr>
          <p:cNvPr id="149" name="Google Shape;149;p15"/>
          <p:cNvPicPr preferRelativeResize="0"/>
          <p:nvPr/>
        </p:nvPicPr>
        <p:blipFill>
          <a:blip r:embed="rId3">
            <a:alphaModFix/>
          </a:blip>
          <a:stretch>
            <a:fillRect/>
          </a:stretch>
        </p:blipFill>
        <p:spPr>
          <a:xfrm>
            <a:off x="6336550" y="317025"/>
            <a:ext cx="1999850" cy="1333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WHAT IS BLOCKCHAIN ? </a:t>
            </a:r>
            <a:endParaRPr sz="3600"/>
          </a:p>
        </p:txBody>
      </p:sp>
      <p:sp>
        <p:nvSpPr>
          <p:cNvPr id="155" name="Google Shape;155;p16"/>
          <p:cNvSpPr txBox="1">
            <a:spLocks noGrp="1"/>
          </p:cNvSpPr>
          <p:nvPr>
            <p:ph type="body" idx="1"/>
          </p:nvPr>
        </p:nvSpPr>
        <p:spPr>
          <a:xfrm>
            <a:off x="0" y="1838550"/>
            <a:ext cx="7707086" cy="3304950"/>
          </a:xfrm>
          <a:prstGeom prst="rect">
            <a:avLst/>
          </a:prstGeom>
        </p:spPr>
        <p:txBody>
          <a:bodyPr spcFirstLastPara="1" wrap="square" lIns="91425" tIns="91425" rIns="91425" bIns="91425" anchor="t" anchorCtr="0">
            <a:normAutofit/>
          </a:bodyPr>
          <a:lstStyle/>
          <a:p>
            <a:pPr marL="0" lvl="0" indent="0" algn="just" rtl="0">
              <a:spcBef>
                <a:spcPts val="1500"/>
              </a:spcBef>
              <a:spcAft>
                <a:spcPts val="0"/>
              </a:spcAft>
              <a:buNone/>
            </a:pPr>
            <a:r>
              <a:rPr lang="en" sz="1600" dirty="0">
                <a:latin typeface="Arial"/>
                <a:ea typeface="Arial"/>
                <a:cs typeface="Arial"/>
                <a:sym typeface="Arial"/>
              </a:rPr>
              <a:t>A blockchain is a shared, distributed, and permanent database shared among multiple nodes on a computer network. They record data in a way that makes it probabilistically impossible to modify or hack the system.</a:t>
            </a:r>
            <a:endParaRPr sz="1600" dirty="0">
              <a:latin typeface="Arial"/>
              <a:ea typeface="Arial"/>
              <a:cs typeface="Arial"/>
              <a:sym typeface="Arial"/>
            </a:endParaRPr>
          </a:p>
          <a:p>
            <a:pPr marL="0" lvl="0" indent="0" algn="just" rtl="0">
              <a:spcBef>
                <a:spcPts val="1500"/>
              </a:spcBef>
              <a:spcAft>
                <a:spcPts val="0"/>
              </a:spcAft>
              <a:buNone/>
            </a:pPr>
            <a:r>
              <a:rPr lang="en" sz="1600" dirty="0">
                <a:latin typeface="Arial"/>
                <a:ea typeface="Arial"/>
                <a:cs typeface="Arial"/>
                <a:sym typeface="Arial"/>
              </a:rPr>
              <a:t>Specifically, as its namesake, blockchains record data as a chain of blocks. Each block contains a group of transactions, which could be transferring assets around the network, or updating the information stored on the blockchain.</a:t>
            </a:r>
            <a:endParaRPr sz="1600" dirty="0">
              <a:latin typeface="Arial"/>
              <a:ea typeface="Arial"/>
              <a:cs typeface="Arial"/>
              <a:sym typeface="Arial"/>
            </a:endParaRPr>
          </a:p>
          <a:p>
            <a:pPr marL="0" lvl="0" indent="0" algn="l" rtl="0">
              <a:spcBef>
                <a:spcPts val="1500"/>
              </a:spcBef>
              <a:spcAft>
                <a:spcPts val="1200"/>
              </a:spcAft>
              <a:buNone/>
            </a:pPr>
            <a:endParaRPr dirty="0"/>
          </a:p>
        </p:txBody>
      </p:sp>
      <p:pic>
        <p:nvPicPr>
          <p:cNvPr id="156" name="Google Shape;156;p16"/>
          <p:cNvPicPr preferRelativeResize="0"/>
          <p:nvPr/>
        </p:nvPicPr>
        <p:blipFill>
          <a:blip r:embed="rId3">
            <a:alphaModFix/>
          </a:blip>
          <a:stretch>
            <a:fillRect/>
          </a:stretch>
        </p:blipFill>
        <p:spPr>
          <a:xfrm>
            <a:off x="7925012" y="3482922"/>
            <a:ext cx="822776" cy="1340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297500" y="371979"/>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WHY BLOCKCHAIN ?</a:t>
            </a:r>
            <a:r>
              <a:rPr lang="en" sz="3600">
                <a:solidFill>
                  <a:srgbClr val="000000"/>
                </a:solidFill>
                <a:latin typeface="Arial"/>
                <a:ea typeface="Arial"/>
                <a:cs typeface="Arial"/>
                <a:sym typeface="Arial"/>
              </a:rPr>
              <a:t>🤔</a:t>
            </a:r>
            <a:r>
              <a:rPr lang="en" sz="3600"/>
              <a:t> </a:t>
            </a:r>
            <a:endParaRPr sz="3600"/>
          </a:p>
        </p:txBody>
      </p:sp>
      <p:sp>
        <p:nvSpPr>
          <p:cNvPr id="162" name="Google Shape;162;p17"/>
          <p:cNvSpPr txBox="1">
            <a:spLocks noGrp="1"/>
          </p:cNvSpPr>
          <p:nvPr>
            <p:ph type="body" idx="1"/>
          </p:nvPr>
        </p:nvSpPr>
        <p:spPr>
          <a:xfrm>
            <a:off x="0" y="1763486"/>
            <a:ext cx="9144000" cy="3380014"/>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FF00"/>
              </a:buClr>
              <a:buSzPts val="1600"/>
              <a:buChar char="●"/>
            </a:pPr>
            <a:r>
              <a:rPr lang="en" sz="2000" dirty="0">
                <a:solidFill>
                  <a:srgbClr val="00FF00"/>
                </a:solidFill>
              </a:rPr>
              <a:t>Decentralised Trust</a:t>
            </a:r>
            <a:r>
              <a:rPr lang="en" sz="2000" dirty="0"/>
              <a:t> :</a:t>
            </a:r>
          </a:p>
          <a:p>
            <a:pPr marL="127000" lvl="0" indent="0" rtl="0">
              <a:spcBef>
                <a:spcPts val="0"/>
              </a:spcBef>
              <a:spcAft>
                <a:spcPts val="0"/>
              </a:spcAft>
              <a:buClr>
                <a:srgbClr val="00FF00"/>
              </a:buClr>
              <a:buSzPts val="1600"/>
              <a:buNone/>
            </a:pPr>
            <a:br>
              <a:rPr lang="en" sz="1600" dirty="0"/>
            </a:br>
            <a:r>
              <a:rPr lang="en" sz="1600" dirty="0"/>
              <a:t>The primary advantage of blockchain is its method of verifying and tracking transactions—it enables individuals and organisations to process transactions without the need for a third party or a central bank.</a:t>
            </a:r>
            <a:br>
              <a:rPr lang="en" sz="1600" dirty="0"/>
            </a:br>
            <a:endParaRPr sz="1600" dirty="0"/>
          </a:p>
          <a:p>
            <a:pPr marL="457200" lvl="0" indent="-355600" algn="l" rtl="0">
              <a:spcBef>
                <a:spcPts val="0"/>
              </a:spcBef>
              <a:spcAft>
                <a:spcPts val="0"/>
              </a:spcAft>
              <a:buClr>
                <a:srgbClr val="00FF00"/>
              </a:buClr>
              <a:buSzPts val="2000"/>
              <a:buChar char="●"/>
            </a:pPr>
            <a:r>
              <a:rPr lang="en" sz="2000" dirty="0">
                <a:solidFill>
                  <a:srgbClr val="00FF00"/>
                </a:solidFill>
              </a:rPr>
              <a:t>Enhanced Security </a:t>
            </a:r>
            <a:r>
              <a:rPr lang="en" sz="2000" dirty="0"/>
              <a:t>:</a:t>
            </a:r>
          </a:p>
          <a:p>
            <a:pPr marL="101600" lvl="0" indent="0" algn="l" rtl="0">
              <a:spcBef>
                <a:spcPts val="0"/>
              </a:spcBef>
              <a:spcAft>
                <a:spcPts val="0"/>
              </a:spcAft>
              <a:buClr>
                <a:srgbClr val="00FF00"/>
              </a:buClr>
              <a:buSzPts val="2000"/>
              <a:buNone/>
            </a:pPr>
            <a:br>
              <a:rPr lang="en" sz="2000" dirty="0"/>
            </a:br>
            <a:r>
              <a:rPr lang="en" sz="1600" dirty="0"/>
              <a:t>Once data is recorded in a block, it cannot be altered retroactively—this makes blockchain inherently secure.</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9872425" y="859675"/>
            <a:ext cx="239700" cy="233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8" name="Google Shape;168;p18"/>
          <p:cNvSpPr txBox="1">
            <a:spLocks noGrp="1"/>
          </p:cNvSpPr>
          <p:nvPr>
            <p:ph type="body" idx="1"/>
          </p:nvPr>
        </p:nvSpPr>
        <p:spPr>
          <a:xfrm>
            <a:off x="1224625" y="313275"/>
            <a:ext cx="5776800" cy="47646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000">
              <a:solidFill>
                <a:srgbClr val="00FF00"/>
              </a:solidFill>
            </a:endParaRPr>
          </a:p>
          <a:p>
            <a:pPr marL="457200" lvl="0" indent="-355600" algn="l" rtl="0">
              <a:spcBef>
                <a:spcPts val="1200"/>
              </a:spcBef>
              <a:spcAft>
                <a:spcPts val="0"/>
              </a:spcAft>
              <a:buClr>
                <a:srgbClr val="00FF00"/>
              </a:buClr>
              <a:buSzPts val="2000"/>
              <a:buChar char="●"/>
            </a:pPr>
            <a:r>
              <a:rPr lang="en" sz="2000">
                <a:solidFill>
                  <a:srgbClr val="00FF00"/>
                </a:solidFill>
              </a:rPr>
              <a:t>Decreased Costs </a:t>
            </a:r>
            <a:r>
              <a:rPr lang="en" sz="2000"/>
              <a:t>:</a:t>
            </a:r>
            <a:br>
              <a:rPr lang="en" sz="2000"/>
            </a:br>
            <a:r>
              <a:rPr lang="en" sz="1600"/>
              <a:t>By leveraging the distributed ledger approach to form a system that decentralises trust, banks are able to decrease transaction fees significantly by eliminating third party intermediaries and overhead costs for exchanging assets.</a:t>
            </a:r>
            <a:br>
              <a:rPr lang="en" sz="1600"/>
            </a:br>
            <a:endParaRPr sz="2000">
              <a:solidFill>
                <a:srgbClr val="00FF00"/>
              </a:solidFill>
            </a:endParaRPr>
          </a:p>
          <a:p>
            <a:pPr marL="457200" lvl="0" indent="-355600" algn="l" rtl="0">
              <a:spcBef>
                <a:spcPts val="0"/>
              </a:spcBef>
              <a:spcAft>
                <a:spcPts val="0"/>
              </a:spcAft>
              <a:buClr>
                <a:srgbClr val="00FF00"/>
              </a:buClr>
              <a:buSzPts val="2000"/>
              <a:buChar char="●"/>
            </a:pPr>
            <a:r>
              <a:rPr lang="en" sz="2000">
                <a:solidFill>
                  <a:srgbClr val="00FF00"/>
                </a:solidFill>
              </a:rPr>
              <a:t>Increased Efficiency </a:t>
            </a:r>
            <a:r>
              <a:rPr lang="en" sz="2000"/>
              <a:t>:</a:t>
            </a:r>
            <a:br>
              <a:rPr lang="en" sz="2000"/>
            </a:br>
            <a:r>
              <a:rPr lang="en" sz="1600"/>
              <a:t>Blockchain eliminates the risk of errors and duplication, and is consequently ideal for refurbishing a range of digital processes.</a:t>
            </a:r>
            <a:br>
              <a:rPr lang="en" sz="1600"/>
            </a:br>
            <a:endParaRPr sz="1600"/>
          </a:p>
          <a:p>
            <a:pPr marL="457200" lvl="0" indent="0" algn="l" rtl="0">
              <a:spcBef>
                <a:spcPts val="1200"/>
              </a:spcBef>
              <a:spcAft>
                <a:spcPts val="1200"/>
              </a:spcAft>
              <a:buNone/>
            </a:pPr>
            <a:endParaRPr sz="1600"/>
          </a:p>
        </p:txBody>
      </p:sp>
      <p:pic>
        <p:nvPicPr>
          <p:cNvPr id="169" name="Google Shape;169;p18"/>
          <p:cNvPicPr preferRelativeResize="0"/>
          <p:nvPr/>
        </p:nvPicPr>
        <p:blipFill>
          <a:blip r:embed="rId3">
            <a:alphaModFix/>
          </a:blip>
          <a:stretch>
            <a:fillRect/>
          </a:stretch>
        </p:blipFill>
        <p:spPr>
          <a:xfrm>
            <a:off x="7294475" y="2163750"/>
            <a:ext cx="1585574" cy="1187526"/>
          </a:xfrm>
          <a:prstGeom prst="rect">
            <a:avLst/>
          </a:prstGeom>
          <a:noFill/>
          <a:ln>
            <a:noFill/>
          </a:ln>
        </p:spPr>
      </p:pic>
      <p:sp>
        <p:nvSpPr>
          <p:cNvPr id="170" name="Google Shape;170;p18"/>
          <p:cNvSpPr txBox="1"/>
          <p:nvPr/>
        </p:nvSpPr>
        <p:spPr>
          <a:xfrm>
            <a:off x="1719350" y="444400"/>
            <a:ext cx="419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182125"/>
            <a:ext cx="7038900" cy="112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PROJECT OVERVIEW USING</a:t>
            </a:r>
            <a:endParaRPr sz="3000"/>
          </a:p>
          <a:p>
            <a:pPr marL="0" lvl="0" indent="0" algn="l" rtl="0">
              <a:spcBef>
                <a:spcPts val="0"/>
              </a:spcBef>
              <a:spcAft>
                <a:spcPts val="0"/>
              </a:spcAft>
              <a:buNone/>
            </a:pPr>
            <a:r>
              <a:rPr lang="en" sz="3000"/>
              <a:t> USE CASE DIAGRAM</a:t>
            </a:r>
            <a:endParaRPr sz="3000"/>
          </a:p>
        </p:txBody>
      </p:sp>
      <p:sp>
        <p:nvSpPr>
          <p:cNvPr id="176" name="Google Shape;176;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7" name="Google Shape;177;p19"/>
          <p:cNvPicPr preferRelativeResize="0"/>
          <p:nvPr/>
        </p:nvPicPr>
        <p:blipFill>
          <a:blip r:embed="rId3">
            <a:alphaModFix/>
          </a:blip>
          <a:stretch>
            <a:fillRect/>
          </a:stretch>
        </p:blipFill>
        <p:spPr>
          <a:xfrm>
            <a:off x="1097425" y="1307725"/>
            <a:ext cx="7439025" cy="366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Algorithms Used</a:t>
            </a:r>
            <a:endParaRPr/>
          </a:p>
        </p:txBody>
      </p:sp>
      <p:sp>
        <p:nvSpPr>
          <p:cNvPr id="183" name="Google Shape;183;p20"/>
          <p:cNvSpPr txBox="1">
            <a:spLocks noGrp="1"/>
          </p:cNvSpPr>
          <p:nvPr>
            <p:ph type="body" idx="1"/>
          </p:nvPr>
        </p:nvSpPr>
        <p:spPr>
          <a:xfrm>
            <a:off x="1195225" y="966925"/>
            <a:ext cx="7948800" cy="4095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800"/>
              <a:t>Consensus Algorithm</a:t>
            </a:r>
            <a:endParaRPr sz="1800"/>
          </a:p>
          <a:p>
            <a:pPr marL="0" lvl="0" indent="0" algn="l" rtl="0">
              <a:spcBef>
                <a:spcPts val="1200"/>
              </a:spcBef>
              <a:spcAft>
                <a:spcPts val="0"/>
              </a:spcAft>
              <a:buNone/>
            </a:pPr>
            <a:r>
              <a:rPr lang="en" sz="1800"/>
              <a:t>&gt; Proof of Work</a:t>
            </a:r>
            <a:endParaRPr sz="1800"/>
          </a:p>
          <a:p>
            <a:pPr marL="0" lvl="0" indent="0" algn="l" rtl="0">
              <a:spcBef>
                <a:spcPts val="1200"/>
              </a:spcBef>
              <a:spcAft>
                <a:spcPts val="0"/>
              </a:spcAft>
              <a:buNone/>
            </a:pPr>
            <a:r>
              <a:rPr lang="en" sz="1800"/>
              <a:t>&gt; Proof of Stake</a:t>
            </a:r>
            <a:endParaRPr sz="1800"/>
          </a:p>
          <a:p>
            <a:pPr marL="0" lvl="0" indent="0" algn="l" rtl="0">
              <a:spcBef>
                <a:spcPts val="1200"/>
              </a:spcBef>
              <a:spcAft>
                <a:spcPts val="0"/>
              </a:spcAft>
              <a:buNone/>
            </a:pPr>
            <a:r>
              <a:rPr lang="en" sz="1800"/>
              <a:t>&gt;Proof of Capacity</a:t>
            </a:r>
            <a:endParaRPr sz="1800"/>
          </a:p>
          <a:p>
            <a:pPr marL="0" lvl="0" indent="0" algn="l" rtl="0">
              <a:spcBef>
                <a:spcPts val="1200"/>
              </a:spcBef>
              <a:spcAft>
                <a:spcPts val="0"/>
              </a:spcAft>
              <a:buNone/>
            </a:pPr>
            <a:endParaRPr sz="1800"/>
          </a:p>
          <a:p>
            <a:pPr marL="0" lvl="0" indent="0" algn="l" rtl="0">
              <a:spcBef>
                <a:spcPts val="1200"/>
              </a:spcBef>
              <a:spcAft>
                <a:spcPts val="0"/>
              </a:spcAft>
              <a:buNone/>
            </a:pPr>
            <a:r>
              <a:rPr lang="en" sz="1800"/>
              <a:t>Time Stamp Algorithm </a:t>
            </a:r>
            <a:endParaRPr sz="1800"/>
          </a:p>
          <a:p>
            <a:pPr marL="0" lvl="0" indent="0" algn="l" rtl="0">
              <a:spcBef>
                <a:spcPts val="1200"/>
              </a:spcBef>
              <a:spcAft>
                <a:spcPts val="0"/>
              </a:spcAft>
              <a:buNone/>
            </a:pPr>
            <a:endParaRPr sz="1800"/>
          </a:p>
          <a:p>
            <a:pPr marL="0" lvl="0" indent="0" algn="l" rtl="0">
              <a:spcBef>
                <a:spcPts val="1200"/>
              </a:spcBef>
              <a:spcAft>
                <a:spcPts val="0"/>
              </a:spcAft>
              <a:buNone/>
            </a:pPr>
            <a:r>
              <a:rPr lang="en" sz="1800"/>
              <a:t>Hashing Algorithm(SHA-256 Algorithm)</a:t>
            </a:r>
            <a:endParaRPr sz="1800"/>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1290242" y="183293"/>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Key Features of the Project</a:t>
            </a:r>
            <a:endParaRPr dirty="0"/>
          </a:p>
        </p:txBody>
      </p:sp>
      <p:sp>
        <p:nvSpPr>
          <p:cNvPr id="189" name="Google Shape;189;p21"/>
          <p:cNvSpPr txBox="1">
            <a:spLocks noGrp="1"/>
          </p:cNvSpPr>
          <p:nvPr>
            <p:ph type="body" idx="1"/>
          </p:nvPr>
        </p:nvSpPr>
        <p:spPr>
          <a:xfrm>
            <a:off x="1" y="1436914"/>
            <a:ext cx="9049656" cy="3523294"/>
          </a:xfrm>
          <a:prstGeom prst="rect">
            <a:avLst/>
          </a:prstGeom>
        </p:spPr>
        <p:txBody>
          <a:bodyPr spcFirstLastPara="1" wrap="square" lIns="91425" tIns="91425" rIns="91425" bIns="91425" anchor="ctr" anchorCtr="0">
            <a:normAutofit fontScale="70000" lnSpcReduction="20000"/>
          </a:bodyPr>
          <a:lstStyle/>
          <a:p>
            <a:pPr marL="486103" lvl="0" indent="-342900" algn="l" rtl="0">
              <a:spcBef>
                <a:spcPts val="0"/>
              </a:spcBef>
              <a:spcAft>
                <a:spcPts val="0"/>
              </a:spcAft>
              <a:buClr>
                <a:srgbClr val="00FF00"/>
              </a:buClr>
              <a:buSzPct val="100000"/>
              <a:buAutoNum type="arabicPeriod"/>
            </a:pPr>
            <a:r>
              <a:rPr lang="en" sz="2100" dirty="0">
                <a:solidFill>
                  <a:srgbClr val="00FF00"/>
                </a:solidFill>
              </a:rPr>
              <a:t>Bank Statement</a:t>
            </a:r>
          </a:p>
          <a:p>
            <a:pPr marL="143203" lvl="0" indent="0" algn="l" rtl="0">
              <a:spcBef>
                <a:spcPts val="0"/>
              </a:spcBef>
              <a:spcAft>
                <a:spcPts val="0"/>
              </a:spcAft>
              <a:buClr>
                <a:srgbClr val="00FF00"/>
              </a:buClr>
              <a:buSzPct val="100000"/>
              <a:buNone/>
            </a:pPr>
            <a:endParaRPr lang="en" sz="1735" dirty="0">
              <a:solidFill>
                <a:srgbClr val="00FF00"/>
              </a:solidFill>
            </a:endParaRPr>
          </a:p>
          <a:p>
            <a:pPr marL="143203" lvl="0" indent="0" algn="just" rtl="0">
              <a:spcBef>
                <a:spcPts val="0"/>
              </a:spcBef>
              <a:spcAft>
                <a:spcPts val="0"/>
              </a:spcAft>
              <a:buClr>
                <a:srgbClr val="00FF00"/>
              </a:buClr>
              <a:buSzPct val="100000"/>
              <a:buNone/>
            </a:pPr>
            <a:r>
              <a:rPr lang="en" sz="1643" dirty="0"/>
              <a:t>While transacting money from one account to another, the most important thing is to maintain a ledger ,to keep a record of money transferred and received. The Bank Statement provides a comprehensive view of cash flow . Firstly, It displays the personal details of user's account and according to date , it maintains a small table displaying the date when the money is transferred ,sender's account number,  and receiver's account number and the amount that is being transferred .</a:t>
            </a:r>
            <a:endParaRPr sz="1643" dirty="0"/>
          </a:p>
          <a:p>
            <a:pPr marL="137413" lvl="0" indent="0" algn="l" rtl="0">
              <a:spcBef>
                <a:spcPts val="1200"/>
              </a:spcBef>
              <a:spcAft>
                <a:spcPts val="0"/>
              </a:spcAft>
              <a:buClr>
                <a:srgbClr val="00FF00"/>
              </a:buClr>
              <a:buSzPct val="100000"/>
              <a:buNone/>
            </a:pPr>
            <a:r>
              <a:rPr lang="en" sz="2100" dirty="0">
                <a:solidFill>
                  <a:srgbClr val="00FF00"/>
                </a:solidFill>
              </a:rPr>
              <a:t>2. Bill Payment </a:t>
            </a:r>
          </a:p>
          <a:p>
            <a:pPr marL="137413" lvl="0" indent="0" algn="just" rtl="0">
              <a:spcBef>
                <a:spcPts val="1200"/>
              </a:spcBef>
              <a:spcAft>
                <a:spcPts val="0"/>
              </a:spcAft>
              <a:buClr>
                <a:srgbClr val="00FF00"/>
              </a:buClr>
              <a:buSzPct val="100000"/>
              <a:buNone/>
            </a:pPr>
            <a:r>
              <a:rPr lang="en" sz="1800" dirty="0"/>
              <a:t>Bill payment comes with the facility to pay personal bills through portal to several government bodies as well as telecom services. The user has to select the company to which bill is to be paid , has to enter amount to be paid and from which account money is being paid.</a:t>
            </a:r>
            <a:endParaRPr sz="1800" dirty="0"/>
          </a:p>
          <a:p>
            <a:pPr marL="135732" lvl="0" indent="0" algn="l" rtl="0">
              <a:spcBef>
                <a:spcPts val="1200"/>
              </a:spcBef>
              <a:spcAft>
                <a:spcPts val="0"/>
              </a:spcAft>
              <a:buClr>
                <a:srgbClr val="00FF00"/>
              </a:buClr>
              <a:buSzPct val="100000"/>
              <a:buNone/>
            </a:pPr>
            <a:r>
              <a:rPr lang="en" sz="2100" dirty="0">
                <a:solidFill>
                  <a:srgbClr val="00FF00"/>
                </a:solidFill>
              </a:rPr>
              <a:t>3. Peer to Peer Transfer</a:t>
            </a:r>
          </a:p>
          <a:p>
            <a:pPr marL="135732" lvl="0" indent="0" algn="just" rtl="0">
              <a:spcBef>
                <a:spcPts val="1200"/>
              </a:spcBef>
              <a:spcAft>
                <a:spcPts val="0"/>
              </a:spcAft>
              <a:buClr>
                <a:srgbClr val="00FF00"/>
              </a:buClr>
              <a:buSzPct val="100000"/>
              <a:buNone/>
            </a:pPr>
            <a:r>
              <a:rPr lang="en" sz="1800" dirty="0"/>
              <a:t>Peer to Peer (P2P) payments is a mechanism through which the user can transfer funds from his bank    account    another individual's account via the digital medium i.e. Internet or a mobile device.</a:t>
            </a:r>
            <a:endParaRPr sz="1800" dirty="0"/>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892</Words>
  <Application>Microsoft Office PowerPoint</Application>
  <PresentationFormat>On-screen Show (16:9)</PresentationFormat>
  <Paragraphs>65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Montserrat</vt:lpstr>
      <vt:lpstr>Lato</vt:lpstr>
      <vt:lpstr>Pacifico</vt:lpstr>
      <vt:lpstr>Focus</vt:lpstr>
      <vt:lpstr>BANKING SYSTEM USING BLOCKCHAIN</vt:lpstr>
      <vt:lpstr>PROBLEM STATEMENT</vt:lpstr>
      <vt:lpstr>SOLUTION </vt:lpstr>
      <vt:lpstr>WHAT IS BLOCKCHAIN ? </vt:lpstr>
      <vt:lpstr>WHY BLOCKCHAIN ?🤔 </vt:lpstr>
      <vt:lpstr>PowerPoint Presentation</vt:lpstr>
      <vt:lpstr>PROJECT OVERVIEW USING  USE CASE DIAGRAM</vt:lpstr>
      <vt:lpstr>Algorithms Used</vt:lpstr>
      <vt:lpstr>Key Features of the Project</vt:lpstr>
      <vt:lpstr>Supporting Technology Used</vt:lpstr>
      <vt:lpstr>Additional Features in Major Project </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SYSTEM USING BLOCKCHAIN</dc:title>
  <cp:lastModifiedBy>Rajat Kumar</cp:lastModifiedBy>
  <cp:revision>1</cp:revision>
  <dcterms:modified xsi:type="dcterms:W3CDTF">2022-04-03T07:17:40Z</dcterms:modified>
</cp:coreProperties>
</file>