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sldIdLst>
    <p:sldId id="256" r:id="rId2"/>
    <p:sldId id="266" r:id="rId3"/>
    <p:sldId id="267" r:id="rId4"/>
    <p:sldId id="270" r:id="rId5"/>
    <p:sldId id="272" r:id="rId6"/>
    <p:sldId id="273" r:id="rId7"/>
    <p:sldId id="263" r:id="rId8"/>
    <p:sldId id="275" r:id="rId9"/>
    <p:sldId id="274" r:id="rId10"/>
    <p:sldId id="276" r:id="rId11"/>
    <p:sldId id="277" r:id="rId12"/>
    <p:sldId id="262" r:id="rId13"/>
    <p:sldId id="278"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4/26/2019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4858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8585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3015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05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8263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2945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4676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9859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4/26/2019</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4/26/2019</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4/26/2019</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4/26/2019</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4/26/2019</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4/26/2019</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4/26/2019</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4/26/2019</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4/26/2019</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4/26/2019</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4/26/2019</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4/26/2019</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RECOMMENDER SYSTEM</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dirty="0">
                <a:latin typeface="Franklin Gothic Book" panose="020B0503020102020204" pitchFamily="34" charset="0"/>
              </a:rPr>
              <a:t>WIP 3.0 project :</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4" name="TextBox 3">
            <a:extLst>
              <a:ext uri="{FF2B5EF4-FFF2-40B4-BE49-F238E27FC236}">
                <a16:creationId xmlns:a16="http://schemas.microsoft.com/office/drawing/2014/main" id="{A19EC370-A140-4046-A520-8E15A71B5288}"/>
              </a:ext>
            </a:extLst>
          </p:cNvPr>
          <p:cNvSpPr txBox="1"/>
          <p:nvPr/>
        </p:nvSpPr>
        <p:spPr>
          <a:xfrm>
            <a:off x="8752568" y="5686963"/>
            <a:ext cx="2324395" cy="461665"/>
          </a:xfrm>
          <a:prstGeom prst="rect">
            <a:avLst/>
          </a:prstGeom>
          <a:noFill/>
        </p:spPr>
        <p:txBody>
          <a:bodyPr wrap="square" rtlCol="0">
            <a:spAutoFit/>
          </a:bodyPr>
          <a:lstStyle/>
          <a:p>
            <a:r>
              <a:rPr lang="en-IN" dirty="0"/>
              <a:t>- </a:t>
            </a:r>
            <a:r>
              <a:rPr lang="en-IN" sz="2400" dirty="0"/>
              <a:t>DataMappers</a:t>
            </a:r>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F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000" b="1" kern="1200" dirty="0" err="1">
                <a:solidFill>
                  <a:srgbClr val="FFFFFF"/>
                </a:solidFill>
                <a:latin typeface="+mj-lt"/>
                <a:ea typeface="+mj-ea"/>
                <a:cs typeface="+mj-cs"/>
              </a:rPr>
              <a:t>TopN</a:t>
            </a:r>
            <a:r>
              <a:rPr lang="en-US" sz="2000" b="1" kern="1200" dirty="0">
                <a:solidFill>
                  <a:srgbClr val="FFFFFF"/>
                </a:solidFill>
                <a:latin typeface="+mj-lt"/>
                <a:ea typeface="+mj-ea"/>
                <a:cs typeface="+mj-cs"/>
              </a:rPr>
              <a:t> recommendation by SVD+KNN and Random</a:t>
            </a:r>
            <a:endParaRPr lang="en-US" sz="2000" kern="1200" dirty="0">
              <a:solidFill>
                <a:srgbClr val="FFFFFF"/>
              </a:solidFill>
              <a:latin typeface="+mj-lt"/>
              <a:ea typeface="+mj-ea"/>
              <a:cs typeface="+mj-cs"/>
            </a:endParaRPr>
          </a:p>
        </p:txBody>
      </p:sp>
      <p:pic>
        <p:nvPicPr>
          <p:cNvPr id="16" name="image6.png">
            <a:extLst>
              <a:ext uri="{FF2B5EF4-FFF2-40B4-BE49-F238E27FC236}">
                <a16:creationId xmlns:a16="http://schemas.microsoft.com/office/drawing/2014/main" id="{07A2DD99-39C6-4DEA-BCC1-9C6292A8D2AD}"/>
              </a:ext>
            </a:extLst>
          </p:cNvPr>
          <p:cNvPicPr>
            <a:picLocks noGrp="1"/>
          </p:cNvPicPr>
          <p:nvPr>
            <p:ph idx="1"/>
          </p:nvPr>
        </p:nvPicPr>
        <p:blipFill>
          <a:blip r:embed="rId3"/>
          <a:stretch>
            <a:fillRect/>
          </a:stretch>
        </p:blipFill>
        <p:spPr>
          <a:xfrm>
            <a:off x="5415280" y="894080"/>
            <a:ext cx="5222240" cy="5364480"/>
          </a:xfrm>
          <a:prstGeom prst="rect">
            <a:avLst/>
          </a:prstGeom>
        </p:spPr>
      </p:pic>
    </p:spTree>
    <p:extLst>
      <p:ext uri="{BB962C8B-B14F-4D97-AF65-F5344CB8AC3E}">
        <p14:creationId xmlns:p14="http://schemas.microsoft.com/office/powerpoint/2010/main" val="1096619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F3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IN" sz="2000" b="1" dirty="0">
                <a:solidFill>
                  <a:schemeClr val="bg1"/>
                </a:solidFill>
              </a:rPr>
              <a:t>Accuracy components of </a:t>
            </a:r>
            <a:r>
              <a:rPr lang="en-IN" sz="2000" b="1" dirty="0" err="1">
                <a:solidFill>
                  <a:schemeClr val="bg1"/>
                </a:solidFill>
              </a:rPr>
              <a:t>TopN</a:t>
            </a:r>
            <a:r>
              <a:rPr lang="en-IN" sz="2000" b="1" dirty="0">
                <a:solidFill>
                  <a:schemeClr val="bg1"/>
                </a:solidFill>
              </a:rPr>
              <a:t> recommendation</a:t>
            </a:r>
            <a:endParaRPr lang="en-IN" sz="2000" dirty="0">
              <a:solidFill>
                <a:schemeClr val="bg1"/>
              </a:solidFill>
            </a:endParaRPr>
          </a:p>
        </p:txBody>
      </p:sp>
      <p:pic>
        <p:nvPicPr>
          <p:cNvPr id="16" name="image6.png">
            <a:extLst>
              <a:ext uri="{FF2B5EF4-FFF2-40B4-BE49-F238E27FC236}">
                <a16:creationId xmlns:a16="http://schemas.microsoft.com/office/drawing/2014/main" id="{07A2DD99-39C6-4DEA-BCC1-9C6292A8D2AD}"/>
              </a:ext>
            </a:extLst>
          </p:cNvPr>
          <p:cNvPicPr>
            <a:picLocks noGrp="1"/>
          </p:cNvPicPr>
          <p:nvPr>
            <p:ph idx="1"/>
          </p:nvPr>
        </p:nvPicPr>
        <p:blipFill>
          <a:blip r:embed="rId3"/>
          <a:stretch>
            <a:fillRect/>
          </a:stretch>
        </p:blipFill>
        <p:spPr>
          <a:xfrm>
            <a:off x="5415280" y="934720"/>
            <a:ext cx="5222240" cy="5364480"/>
          </a:xfrm>
          <a:prstGeom prst="rect">
            <a:avLst/>
          </a:prstGeom>
        </p:spPr>
      </p:pic>
      <p:pic>
        <p:nvPicPr>
          <p:cNvPr id="9" name="image5.png">
            <a:extLst>
              <a:ext uri="{FF2B5EF4-FFF2-40B4-BE49-F238E27FC236}">
                <a16:creationId xmlns:a16="http://schemas.microsoft.com/office/drawing/2014/main" id="{B44633CC-538B-4955-9B1B-1CA087E6FE16}"/>
              </a:ext>
            </a:extLst>
          </p:cNvPr>
          <p:cNvPicPr/>
          <p:nvPr/>
        </p:nvPicPr>
        <p:blipFill>
          <a:blip r:embed="rId4"/>
          <a:srcRect/>
          <a:stretch>
            <a:fillRect/>
          </a:stretch>
        </p:blipFill>
        <p:spPr>
          <a:xfrm>
            <a:off x="5257800" y="427990"/>
            <a:ext cx="5643880" cy="6002020"/>
          </a:xfrm>
          <a:prstGeom prst="rect">
            <a:avLst/>
          </a:prstGeom>
          <a:ln/>
        </p:spPr>
      </p:pic>
    </p:spTree>
    <p:extLst>
      <p:ext uri="{BB962C8B-B14F-4D97-AF65-F5344CB8AC3E}">
        <p14:creationId xmlns:p14="http://schemas.microsoft.com/office/powerpoint/2010/main" val="301083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043854" y="462280"/>
            <a:ext cx="6480386" cy="1469965"/>
          </a:xfrm>
        </p:spPr>
        <p:txBody>
          <a:bodyPr anchor="ctr">
            <a:normAutofit/>
          </a:bodyPr>
          <a:lstStyle/>
          <a:p>
            <a:r>
              <a:rPr lang="en-US" dirty="0">
                <a:latin typeface="Franklin Gothic Book" panose="020B0503020102020204" pitchFamily="34" charset="0"/>
                <a:cs typeface="Segoe UI" panose="020B0502040204020203" pitchFamily="34" charset="0"/>
              </a:rPr>
              <a:t>Technologies used</a:t>
            </a:r>
          </a:p>
        </p:txBody>
      </p:sp>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2267374" y="1861125"/>
            <a:ext cx="8126305" cy="3634386"/>
          </a:xfrm>
        </p:spPr>
        <p:txBody>
          <a:bodyPr vert="horz" lIns="91440" tIns="45720" rIns="91440" bIns="45720" rtlCol="0" anchor="t">
            <a:normAutofit/>
          </a:bodyPr>
          <a:lstStyle/>
          <a:p>
            <a:pPr lvl="0"/>
            <a:r>
              <a:rPr lang="en-IN" sz="2000" i="1" dirty="0" err="1">
                <a:latin typeface="Segoe UI" panose="020B0502040204020203" pitchFamily="34" charset="0"/>
                <a:cs typeface="Segoe UI" panose="020B0502040204020203" pitchFamily="34" charset="0"/>
              </a:rPr>
              <a:t>Numpy</a:t>
            </a:r>
            <a:r>
              <a:rPr lang="en-IN" sz="2000" i="1" dirty="0">
                <a:latin typeface="Segoe UI" panose="020B0502040204020203" pitchFamily="34" charset="0"/>
                <a:cs typeface="Segoe UI" panose="020B0502040204020203" pitchFamily="34" charset="0"/>
              </a:rPr>
              <a:t>  </a:t>
            </a:r>
            <a:endParaRPr lang="en-IN" sz="2000" dirty="0">
              <a:latin typeface="Segoe UI" panose="020B0502040204020203" pitchFamily="34" charset="0"/>
              <a:cs typeface="Segoe UI" panose="020B0502040204020203" pitchFamily="34" charset="0"/>
            </a:endParaRPr>
          </a:p>
          <a:p>
            <a:pPr lvl="0"/>
            <a:r>
              <a:rPr lang="en-IN" sz="2000" i="1" dirty="0">
                <a:latin typeface="Segoe UI" panose="020B0502040204020203" pitchFamily="34" charset="0"/>
                <a:cs typeface="Segoe UI" panose="020B0502040204020203" pitchFamily="34" charset="0"/>
              </a:rPr>
              <a:t> Pandas</a:t>
            </a:r>
            <a:endParaRPr lang="en-IN" sz="2000" dirty="0">
              <a:latin typeface="Segoe UI" panose="020B0502040204020203" pitchFamily="34" charset="0"/>
              <a:cs typeface="Segoe UI" panose="020B0502040204020203" pitchFamily="34" charset="0"/>
            </a:endParaRPr>
          </a:p>
          <a:p>
            <a:pPr lvl="0"/>
            <a:r>
              <a:rPr lang="en-IN" sz="2000" i="1" dirty="0">
                <a:latin typeface="Segoe UI" panose="020B0502040204020203" pitchFamily="34" charset="0"/>
                <a:cs typeface="Segoe UI" panose="020B0502040204020203" pitchFamily="34" charset="0"/>
              </a:rPr>
              <a:t> Python 3</a:t>
            </a:r>
            <a:endParaRPr lang="en-IN" sz="2000" dirty="0">
              <a:latin typeface="Segoe UI" panose="020B0502040204020203" pitchFamily="34" charset="0"/>
              <a:cs typeface="Segoe UI" panose="020B0502040204020203" pitchFamily="34" charset="0"/>
            </a:endParaRPr>
          </a:p>
          <a:p>
            <a:pPr lvl="0"/>
            <a:r>
              <a:rPr lang="en-IN" sz="2000" i="1" dirty="0">
                <a:latin typeface="Segoe UI" panose="020B0502040204020203" pitchFamily="34" charset="0"/>
                <a:cs typeface="Segoe UI" panose="020B0502040204020203" pitchFamily="34" charset="0"/>
              </a:rPr>
              <a:t>Spyder ( Anaconda )</a:t>
            </a:r>
            <a:endParaRPr lang="en-IN" sz="2000" dirty="0">
              <a:latin typeface="Segoe UI" panose="020B0502040204020203" pitchFamily="34" charset="0"/>
              <a:cs typeface="Segoe UI" panose="020B0502040204020203" pitchFamily="34" charset="0"/>
            </a:endParaRPr>
          </a:p>
          <a:p>
            <a:pPr lvl="0"/>
            <a:r>
              <a:rPr lang="en-IN" sz="2000" i="1" dirty="0">
                <a:latin typeface="Segoe UI" panose="020B0502040204020203" pitchFamily="34" charset="0"/>
                <a:cs typeface="Segoe UI" panose="020B0502040204020203" pitchFamily="34" charset="0"/>
              </a:rPr>
              <a:t>Surprise ( </a:t>
            </a:r>
            <a:r>
              <a:rPr lang="en-IN" sz="2000" i="1" dirty="0" err="1">
                <a:latin typeface="Segoe UI" panose="020B0502040204020203" pitchFamily="34" charset="0"/>
                <a:cs typeface="Segoe UI" panose="020B0502040204020203" pitchFamily="34" charset="0"/>
              </a:rPr>
              <a:t>scikit</a:t>
            </a:r>
            <a:r>
              <a:rPr lang="en-IN" sz="2000" i="1" dirty="0">
                <a:latin typeface="Segoe UI" panose="020B0502040204020203" pitchFamily="34" charset="0"/>
                <a:cs typeface="Segoe UI" panose="020B0502040204020203" pitchFamily="34" charset="0"/>
              </a:rPr>
              <a:t>-learn ) </a:t>
            </a:r>
            <a:endParaRPr lang="en-IN" sz="2000" dirty="0">
              <a:latin typeface="Segoe UI" panose="020B0502040204020203" pitchFamily="34" charset="0"/>
              <a:cs typeface="Segoe UI" panose="020B0502040204020203"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4520" y="462280"/>
            <a:ext cx="1097280" cy="1097280"/>
          </a:xfrm>
          <a:prstGeom prst="rect">
            <a:avLst/>
          </a:prstGeom>
        </p:spPr>
      </p:pic>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043854" y="462280"/>
            <a:ext cx="6480386" cy="1469965"/>
          </a:xfrm>
        </p:spPr>
        <p:txBody>
          <a:bodyPr anchor="ctr">
            <a:normAutofit/>
          </a:bodyPr>
          <a:lstStyle/>
          <a:p>
            <a:r>
              <a:rPr lang="en-US" dirty="0">
                <a:latin typeface="Franklin Gothic Book" panose="020B0503020102020204" pitchFamily="34" charset="0"/>
                <a:cs typeface="Segoe UI" panose="020B0502040204020203" pitchFamily="34" charset="0"/>
              </a:rPr>
              <a:t>Installation process</a:t>
            </a:r>
          </a:p>
        </p:txBody>
      </p:sp>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2267374" y="1861125"/>
            <a:ext cx="8126305" cy="3634386"/>
          </a:xfrm>
        </p:spPr>
        <p:txBody>
          <a:bodyPr vert="horz" lIns="91440" tIns="45720" rIns="91440" bIns="45720" rtlCol="0" anchor="t">
            <a:normAutofit/>
          </a:bodyPr>
          <a:lstStyle/>
          <a:p>
            <a:pPr lvl="0"/>
            <a:r>
              <a:rPr lang="en-IN" sz="2000" dirty="0">
                <a:solidFill>
                  <a:srgbClr val="0070C0"/>
                </a:solidFill>
                <a:latin typeface="Segoe UI" panose="020B0502040204020203" pitchFamily="34" charset="0"/>
                <a:cs typeface="Segoe UI" panose="020B0502040204020203" pitchFamily="34" charset="0"/>
              </a:rPr>
              <a:t>Fork the repository</a:t>
            </a:r>
          </a:p>
          <a:p>
            <a:r>
              <a:rPr lang="en-IN" sz="2000" dirty="0">
                <a:latin typeface="Segoe UI" panose="020B0502040204020203" pitchFamily="34" charset="0"/>
                <a:cs typeface="Segoe UI" panose="020B0502040204020203" pitchFamily="34" charset="0"/>
              </a:rPr>
              <a:t>Clone or download the repository.</a:t>
            </a:r>
          </a:p>
          <a:p>
            <a:pPr lvl="0"/>
            <a:r>
              <a:rPr lang="en-IN" sz="2000" dirty="0">
                <a:latin typeface="Segoe UI" panose="020B0502040204020203" pitchFamily="34" charset="0"/>
                <a:cs typeface="Segoe UI" panose="020B0502040204020203" pitchFamily="34" charset="0"/>
              </a:rPr>
              <a:t>Download </a:t>
            </a:r>
            <a:r>
              <a:rPr lang="en-IN" sz="2000" b="1" dirty="0">
                <a:solidFill>
                  <a:srgbClr val="0070C0"/>
                </a:solidFill>
                <a:latin typeface="Segoe UI" panose="020B0502040204020203" pitchFamily="34" charset="0"/>
                <a:cs typeface="Segoe UI" panose="020B0502040204020203" pitchFamily="34" charset="0"/>
              </a:rPr>
              <a:t>PYTHON</a:t>
            </a:r>
            <a:r>
              <a:rPr lang="en-IN" sz="2000" dirty="0">
                <a:latin typeface="Segoe UI" panose="020B0502040204020203" pitchFamily="34" charset="0"/>
                <a:cs typeface="Segoe UI" panose="020B0502040204020203" pitchFamily="34" charset="0"/>
              </a:rPr>
              <a:t> version 3.6</a:t>
            </a:r>
          </a:p>
          <a:p>
            <a:pPr lvl="0"/>
            <a:r>
              <a:rPr lang="en-IN" sz="2000" dirty="0">
                <a:latin typeface="Segoe UI" panose="020B0502040204020203" pitchFamily="34" charset="0"/>
                <a:cs typeface="Segoe UI" panose="020B0502040204020203" pitchFamily="34" charset="0"/>
              </a:rPr>
              <a:t>Download </a:t>
            </a:r>
            <a:r>
              <a:rPr lang="en-IN" sz="2000" b="1" dirty="0">
                <a:solidFill>
                  <a:srgbClr val="0070C0"/>
                </a:solidFill>
                <a:latin typeface="Segoe UI" panose="020B0502040204020203" pitchFamily="34" charset="0"/>
                <a:cs typeface="Segoe UI" panose="020B0502040204020203" pitchFamily="34" charset="0"/>
              </a:rPr>
              <a:t>ANACONDA</a:t>
            </a:r>
          </a:p>
          <a:p>
            <a:pPr lvl="0"/>
            <a:r>
              <a:rPr lang="en-IN" sz="2000" dirty="0">
                <a:latin typeface="Segoe UI" panose="020B0502040204020203" pitchFamily="34" charset="0"/>
                <a:cs typeface="Segoe UI" panose="020B0502040204020203" pitchFamily="34" charset="0"/>
              </a:rPr>
              <a:t>Create </a:t>
            </a:r>
            <a:r>
              <a:rPr lang="en-IN" sz="2000" dirty="0" err="1">
                <a:latin typeface="Segoe UI" panose="020B0502040204020203" pitchFamily="34" charset="0"/>
                <a:cs typeface="Segoe UI" panose="020B0502040204020203" pitchFamily="34" charset="0"/>
              </a:rPr>
              <a:t>RecSys</a:t>
            </a:r>
            <a:r>
              <a:rPr lang="en-IN" sz="2000" dirty="0">
                <a:latin typeface="Segoe UI" panose="020B0502040204020203" pitchFamily="34" charset="0"/>
                <a:cs typeface="Segoe UI" panose="020B0502040204020203" pitchFamily="34" charset="0"/>
              </a:rPr>
              <a:t> environment and launch Spyder in Anaconda</a:t>
            </a:r>
          </a:p>
          <a:p>
            <a:pPr lvl="0"/>
            <a:r>
              <a:rPr lang="en-IN" sz="2000" dirty="0">
                <a:latin typeface="Segoe UI" panose="020B0502040204020203" pitchFamily="34" charset="0"/>
                <a:cs typeface="Segoe UI" panose="020B0502040204020203" pitchFamily="34" charset="0"/>
              </a:rPr>
              <a:t>Run the code from the repository.</a:t>
            </a:r>
          </a:p>
          <a:p>
            <a:pPr lvl="0"/>
            <a:endParaRPr lang="en-IN" sz="2000" dirty="0">
              <a:latin typeface="Segoe UI" panose="020B0502040204020203" pitchFamily="34" charset="0"/>
              <a:cs typeface="Segoe UI" panose="020B0502040204020203"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4520" y="462280"/>
            <a:ext cx="1097280" cy="1097280"/>
          </a:xfrm>
          <a:prstGeom prst="rect">
            <a:avLst/>
          </a:prstGeom>
        </p:spPr>
      </p:pic>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65153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Project Presentation</a:t>
            </a:r>
          </a:p>
        </p:txBody>
      </p:sp>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4BBB8D1F-BF70-49A1-8BE0-EDF918B93835}"/>
              </a:ext>
            </a:extLst>
          </p:cNvPr>
          <p:cNvSpPr>
            <a:spLocks noGrp="1"/>
          </p:cNvSpPr>
          <p:nvPr>
            <p:ph idx="1"/>
          </p:nvPr>
        </p:nvSpPr>
        <p:spPr>
          <a:xfrm>
            <a:off x="817923" y="2596836"/>
            <a:ext cx="10515600" cy="3580127"/>
          </a:xfrm>
        </p:spPr>
        <p:txBody>
          <a:bodyPr/>
          <a:lstStyle/>
          <a:p>
            <a:r>
              <a:rPr lang="en-IN" b="1" dirty="0"/>
              <a:t>DATAMAPPERS</a:t>
            </a:r>
            <a:r>
              <a:rPr lang="en-IN" dirty="0"/>
              <a:t> :</a:t>
            </a:r>
          </a:p>
          <a:p>
            <a:pPr lvl="1"/>
            <a:r>
              <a:rPr lang="en-IN" dirty="0"/>
              <a:t>Mentor : </a:t>
            </a:r>
          </a:p>
          <a:p>
            <a:pPr marL="457200" lvl="1" indent="0">
              <a:buNone/>
            </a:pPr>
            <a:r>
              <a:rPr lang="en-IN" dirty="0"/>
              <a:t>	Amit Sagtani (16UCS034)</a:t>
            </a:r>
          </a:p>
          <a:p>
            <a:pPr marL="457200" lvl="1" indent="0">
              <a:buNone/>
            </a:pPr>
            <a:endParaRPr lang="en-IN" dirty="0"/>
          </a:p>
          <a:p>
            <a:pPr lvl="1"/>
            <a:r>
              <a:rPr lang="en-IN" dirty="0"/>
              <a:t>Team Members :</a:t>
            </a:r>
          </a:p>
          <a:p>
            <a:pPr lvl="2"/>
            <a:r>
              <a:rPr lang="en-IN" dirty="0"/>
              <a:t>Aaryaman Sharma (17UEC001)</a:t>
            </a:r>
          </a:p>
          <a:p>
            <a:pPr lvl="2"/>
            <a:r>
              <a:rPr lang="en-IN" dirty="0"/>
              <a:t>Arpit Jain (17UEC028)</a:t>
            </a:r>
          </a:p>
          <a:p>
            <a:pPr lvl="2"/>
            <a:r>
              <a:rPr lang="en-IN" dirty="0"/>
              <a:t>Aditya Raj (17UEC143)</a:t>
            </a:r>
          </a:p>
        </p:txBody>
      </p:sp>
      <p:sp>
        <p:nvSpPr>
          <p:cNvPr id="7" name="TextBox 6">
            <a:extLst>
              <a:ext uri="{FF2B5EF4-FFF2-40B4-BE49-F238E27FC236}">
                <a16:creationId xmlns:a16="http://schemas.microsoft.com/office/drawing/2014/main" id="{1B7E53F7-2FCE-4FEB-B307-5D4DAE78365C}"/>
              </a:ext>
            </a:extLst>
          </p:cNvPr>
          <p:cNvSpPr txBox="1"/>
          <p:nvPr/>
        </p:nvSpPr>
        <p:spPr>
          <a:xfrm>
            <a:off x="7244080" y="3657600"/>
            <a:ext cx="3870951" cy="923330"/>
          </a:xfrm>
          <a:prstGeom prst="rect">
            <a:avLst/>
          </a:prstGeom>
          <a:noFill/>
        </p:spPr>
        <p:txBody>
          <a:bodyPr wrap="square" rtlCol="0">
            <a:spAutoFit/>
          </a:bodyPr>
          <a:lstStyle/>
          <a:p>
            <a:r>
              <a:rPr lang="en-IN" sz="5400" b="1" dirty="0">
                <a:solidFill>
                  <a:srgbClr val="FF0000"/>
                </a:solidFill>
              </a:rPr>
              <a:t>THANK YOU</a:t>
            </a:r>
          </a:p>
        </p:txBody>
      </p:sp>
    </p:spTree>
    <p:extLst>
      <p:ext uri="{BB962C8B-B14F-4D97-AF65-F5344CB8AC3E}">
        <p14:creationId xmlns:p14="http://schemas.microsoft.com/office/powerpoint/2010/main" val="3939105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911774" y="326737"/>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Project Description</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2085518" y="1796702"/>
            <a:ext cx="9111826" cy="3852258"/>
          </a:xfrm>
        </p:spPr>
        <p:txBody>
          <a:bodyPr vert="horz" lIns="91440" tIns="45720" rIns="91440" bIns="45720" rtlCol="0" anchor="t">
            <a:noAutofit/>
          </a:bodyPr>
          <a:lstStyle/>
          <a:p>
            <a:r>
              <a:rPr lang="en-IN" sz="2000" dirty="0">
                <a:latin typeface="Segoe UI" panose="020B0502040204020203" pitchFamily="34" charset="0"/>
                <a:cs typeface="Segoe UI" panose="020B0502040204020203" pitchFamily="34" charset="0"/>
              </a:rPr>
              <a:t>Recommender System is a system that seeks to predict or filter preferences according to the user ’s choices. The </a:t>
            </a:r>
            <a:r>
              <a:rPr lang="en-IN" sz="2000" b="1" dirty="0">
                <a:latin typeface="Segoe UI" panose="020B0502040204020203" pitchFamily="34" charset="0"/>
                <a:cs typeface="Segoe UI" panose="020B0502040204020203" pitchFamily="34" charset="0"/>
              </a:rPr>
              <a:t>RRS</a:t>
            </a:r>
            <a:r>
              <a:rPr lang="en-IN" sz="2000" dirty="0">
                <a:latin typeface="Segoe UI" panose="020B0502040204020203" pitchFamily="34" charset="0"/>
                <a:cs typeface="Segoe UI" panose="020B0502040204020203" pitchFamily="34" charset="0"/>
              </a:rPr>
              <a:t> (Review &amp; Recommender System) will be used to recommend a specific object to a user based upon its earlier reviews collected over a period. This system can be applied over books in a library of a particular type, snacks at canteen etc. </a:t>
            </a:r>
            <a:r>
              <a:rPr lang="en-IN" sz="2000" b="1" dirty="0">
                <a:latin typeface="Segoe UI" panose="020B0502040204020203" pitchFamily="34" charset="0"/>
                <a:cs typeface="Segoe UI" panose="020B0502040204020203" pitchFamily="34" charset="0"/>
              </a:rPr>
              <a:t>IMDB</a:t>
            </a:r>
            <a:r>
              <a:rPr lang="en-IN" sz="2000" dirty="0">
                <a:latin typeface="Segoe UI" panose="020B0502040204020203" pitchFamily="34" charset="0"/>
                <a:cs typeface="Segoe UI" panose="020B0502040204020203" pitchFamily="34" charset="0"/>
              </a:rPr>
              <a:t> dataset will be used as a sample dataset to demonstrate movie recommendation as a prototype (downloaded from </a:t>
            </a:r>
            <a:r>
              <a:rPr lang="en-IN" sz="2000" b="1" dirty="0">
                <a:latin typeface="Segoe UI" panose="020B0502040204020203" pitchFamily="34" charset="0"/>
                <a:cs typeface="Segoe UI" panose="020B0502040204020203" pitchFamily="34" charset="0"/>
              </a:rPr>
              <a:t>Kaggle</a:t>
            </a:r>
            <a:r>
              <a:rPr lang="en-IN"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2120" y="513080"/>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Types of recommendation engines</a:t>
            </a:r>
          </a:p>
        </p:txBody>
      </p:sp>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image4.png">
            <a:extLst>
              <a:ext uri="{FF2B5EF4-FFF2-40B4-BE49-F238E27FC236}">
                <a16:creationId xmlns:a16="http://schemas.microsoft.com/office/drawing/2014/main" id="{8E86637F-E538-4B4B-9C92-75BC2071E8D9}"/>
              </a:ext>
            </a:extLst>
          </p:cNvPr>
          <p:cNvPicPr>
            <a:picLocks noGrp="1"/>
          </p:cNvPicPr>
          <p:nvPr>
            <p:ph idx="1"/>
          </p:nvPr>
        </p:nvPicPr>
        <p:blipFill>
          <a:blip r:embed="rId3"/>
          <a:stretch>
            <a:fillRect/>
          </a:stretch>
        </p:blipFill>
        <p:spPr>
          <a:xfrm>
            <a:off x="1252944" y="2596836"/>
            <a:ext cx="10844351" cy="3657600"/>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094654" y="391160"/>
            <a:ext cx="8217746" cy="1469965"/>
          </a:xfrm>
        </p:spPr>
        <p:txBody>
          <a:bodyPr anchor="ctr">
            <a:normAutofit/>
          </a:bodyPr>
          <a:lstStyle/>
          <a:p>
            <a:r>
              <a:rPr lang="en-US" dirty="0">
                <a:latin typeface="Franklin Gothic Book" panose="020B0503020102020204" pitchFamily="34" charset="0"/>
                <a:cs typeface="Segoe UI" panose="020B0502040204020203" pitchFamily="34" charset="0"/>
              </a:rPr>
              <a:t>Recommender system working</a:t>
            </a:r>
          </a:p>
        </p:txBody>
      </p:sp>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2260556" y="1740254"/>
            <a:ext cx="8752884" cy="4437026"/>
          </a:xfrm>
        </p:spPr>
        <p:txBody>
          <a:bodyPr vert="horz" lIns="91440" tIns="45720" rIns="91440" bIns="45720" rtlCol="0" anchor="t">
            <a:noAutofit/>
          </a:bodyPr>
          <a:lstStyle/>
          <a:p>
            <a:r>
              <a:rPr lang="en-US" sz="2000" dirty="0">
                <a:latin typeface="Segoe UI" panose="020B0502040204020203" pitchFamily="34" charset="0"/>
                <a:cs typeface="Segoe UI" panose="020B0502040204020203" pitchFamily="34" charset="0"/>
              </a:rPr>
              <a:t>Collection of data : </a:t>
            </a:r>
            <a:r>
              <a:rPr lang="en-IN" sz="2000" dirty="0">
                <a:latin typeface="Segoe UI" panose="020B0502040204020203" pitchFamily="34" charset="0"/>
                <a:cs typeface="Segoe UI" panose="020B0502040204020203" pitchFamily="34" charset="0"/>
              </a:rPr>
              <a:t>The first step in creating any recommender system is 	                      the gathering of data which can be either explicit or 		         implicit </a:t>
            </a:r>
          </a:p>
          <a:p>
            <a:r>
              <a:rPr lang="en-US" sz="2000" dirty="0">
                <a:latin typeface="Segoe UI" panose="020B0502040204020203" pitchFamily="34" charset="0"/>
                <a:cs typeface="Segoe UI" panose="020B0502040204020203" pitchFamily="34" charset="0"/>
              </a:rPr>
              <a:t>Storing of data     : </a:t>
            </a:r>
            <a:r>
              <a:rPr lang="en-IN" sz="2000" dirty="0">
                <a:latin typeface="Segoe UI" panose="020B0502040204020203" pitchFamily="34" charset="0"/>
                <a:cs typeface="Segoe UI" panose="020B0502040204020203" pitchFamily="34" charset="0"/>
              </a:rPr>
              <a:t>The more data which we provide to our algorithms, 			        better the recommendations would be and storing 			        helps this purpose best</a:t>
            </a:r>
          </a:p>
          <a:p>
            <a:r>
              <a:rPr lang="en-US" sz="2000" dirty="0">
                <a:latin typeface="Segoe UI" panose="020B0502040204020203" pitchFamily="34" charset="0"/>
                <a:cs typeface="Segoe UI" panose="020B0502040204020203" pitchFamily="34" charset="0"/>
              </a:rPr>
              <a:t>Analyzing data     : </a:t>
            </a:r>
            <a:r>
              <a:rPr lang="en-IN" sz="2000" dirty="0">
                <a:latin typeface="Segoe UI" panose="020B0502040204020203" pitchFamily="34" charset="0"/>
                <a:cs typeface="Segoe UI" panose="020B0502040204020203" pitchFamily="34" charset="0"/>
              </a:rPr>
              <a:t>We can provide immediate recommendations to the 		        user as they are viewing the product by </a:t>
            </a:r>
            <a:r>
              <a:rPr lang="en-IN" sz="2000" dirty="0" err="1">
                <a:latin typeface="Segoe UI" panose="020B0502040204020203" pitchFamily="34" charset="0"/>
                <a:cs typeface="Segoe UI" panose="020B0502040204020203" pitchFamily="34" charset="0"/>
              </a:rPr>
              <a:t>analyzing</a:t>
            </a:r>
            <a:r>
              <a:rPr lang="en-IN" sz="2000" dirty="0">
                <a:latin typeface="Segoe UI" panose="020B0502040204020203" pitchFamily="34" charset="0"/>
                <a:cs typeface="Segoe UI" panose="020B0502040204020203" pitchFamily="34" charset="0"/>
              </a:rPr>
              <a:t> the 		        data and by filtering data accordingly</a:t>
            </a:r>
          </a:p>
          <a:p>
            <a:r>
              <a:rPr lang="en-US" sz="2000" dirty="0">
                <a:latin typeface="Segoe UI" panose="020B0502040204020203" pitchFamily="34" charset="0"/>
                <a:cs typeface="Segoe UI" panose="020B0502040204020203" pitchFamily="34" charset="0"/>
              </a:rPr>
              <a:t>Filtering data        : </a:t>
            </a:r>
            <a:r>
              <a:rPr lang="en-IN" sz="2000" dirty="0">
                <a:latin typeface="Segoe UI" panose="020B0502040204020203" pitchFamily="34" charset="0"/>
                <a:cs typeface="Segoe UI" panose="020B0502040204020203" pitchFamily="34" charset="0"/>
              </a:rPr>
              <a:t>Finally, we need to filter the data to get the relevant 		        data necessary to provide recommendations to the 			        user.</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2920" y="391160"/>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000" dirty="0">
                <a:solidFill>
                  <a:srgbClr val="FFFFFF"/>
                </a:solidFill>
              </a:rPr>
              <a:t>First level implementation of Recommender</a:t>
            </a:r>
            <a:br>
              <a:rPr lang="en-US" sz="2000" dirty="0">
                <a:solidFill>
                  <a:srgbClr val="FFFFFF"/>
                </a:solidFill>
              </a:rPr>
            </a:br>
            <a:r>
              <a:rPr lang="en-US" sz="2000" dirty="0">
                <a:solidFill>
                  <a:srgbClr val="FFFFFF"/>
                </a:solidFill>
              </a:rPr>
              <a:t>system</a:t>
            </a:r>
          </a:p>
        </p:txBody>
      </p:sp>
      <p:pic>
        <p:nvPicPr>
          <p:cNvPr id="7" name="image1.png">
            <a:extLst>
              <a:ext uri="{FF2B5EF4-FFF2-40B4-BE49-F238E27FC236}">
                <a16:creationId xmlns:a16="http://schemas.microsoft.com/office/drawing/2014/main" id="{0E5D8813-BB70-4D47-960A-FA0641756F66}"/>
              </a:ext>
            </a:extLst>
          </p:cNvPr>
          <p:cNvPicPr/>
          <p:nvPr/>
        </p:nvPicPr>
        <p:blipFill>
          <a:blip r:embed="rId3"/>
          <a:stretch>
            <a:fillRect/>
          </a:stretch>
        </p:blipFill>
        <p:spPr>
          <a:xfrm>
            <a:off x="3559946" y="1358284"/>
            <a:ext cx="8031164" cy="3904596"/>
          </a:xfrm>
          <a:prstGeom prst="rect">
            <a:avLst/>
          </a:prstGeom>
        </p:spPr>
      </p:pic>
      <p:sp>
        <p:nvSpPr>
          <p:cNvPr id="26" name="Content Placeholder 3">
            <a:extLst>
              <a:ext uri="{FF2B5EF4-FFF2-40B4-BE49-F238E27FC236}">
                <a16:creationId xmlns:a16="http://schemas.microsoft.com/office/drawing/2014/main" id="{20DAE164-AFD4-46AD-8BBA-D9DDA9B1F38D}"/>
              </a:ext>
            </a:extLst>
          </p:cNvPr>
          <p:cNvSpPr>
            <a:spLocks noGrp="1"/>
          </p:cNvSpPr>
          <p:nvPr>
            <p:ph idx="1"/>
          </p:nvPr>
        </p:nvSpPr>
        <p:spPr>
          <a:xfrm>
            <a:off x="4038600" y="4884873"/>
            <a:ext cx="7188199" cy="1292090"/>
          </a:xfrm>
        </p:spPr>
        <p:txBody>
          <a:bodyPr>
            <a:normAutofit/>
          </a:bodyPr>
          <a:lstStyle/>
          <a:p>
            <a:endParaRPr lang="en-IN" sz="1800" dirty="0"/>
          </a:p>
        </p:txBody>
      </p:sp>
    </p:spTree>
    <p:extLst>
      <p:ext uri="{BB962C8B-B14F-4D97-AF65-F5344CB8AC3E}">
        <p14:creationId xmlns:p14="http://schemas.microsoft.com/office/powerpoint/2010/main" val="1541505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000" kern="1200">
                <a:solidFill>
                  <a:srgbClr val="FFFFFF"/>
                </a:solidFill>
                <a:latin typeface="+mj-lt"/>
                <a:ea typeface="+mj-ea"/>
                <a:cs typeface="+mj-cs"/>
              </a:rPr>
              <a:t>Second level implementation of Recommender</a:t>
            </a:r>
            <a:br>
              <a:rPr lang="en-US" sz="2000" kern="1200">
                <a:solidFill>
                  <a:srgbClr val="FFFFFF"/>
                </a:solidFill>
                <a:latin typeface="+mj-lt"/>
                <a:ea typeface="+mj-ea"/>
                <a:cs typeface="+mj-cs"/>
              </a:rPr>
            </a:br>
            <a:r>
              <a:rPr lang="en-US" sz="2000" kern="1200">
                <a:solidFill>
                  <a:srgbClr val="FFFFFF"/>
                </a:solidFill>
                <a:latin typeface="+mj-lt"/>
                <a:ea typeface="+mj-ea"/>
                <a:cs typeface="+mj-cs"/>
              </a:rPr>
              <a:t>system</a:t>
            </a:r>
          </a:p>
        </p:txBody>
      </p:sp>
      <p:pic>
        <p:nvPicPr>
          <p:cNvPr id="29" name="image2.png">
            <a:extLst>
              <a:ext uri="{FF2B5EF4-FFF2-40B4-BE49-F238E27FC236}">
                <a16:creationId xmlns:a16="http://schemas.microsoft.com/office/drawing/2014/main" id="{6E9E8210-3C06-4E97-BD01-B54BFA42F1AE}"/>
              </a:ext>
            </a:extLst>
          </p:cNvPr>
          <p:cNvPicPr>
            <a:picLocks noGrp="1"/>
          </p:cNvPicPr>
          <p:nvPr>
            <p:ph idx="1"/>
          </p:nvPr>
        </p:nvPicPr>
        <p:blipFill>
          <a:blip r:embed="rId3"/>
          <a:stretch>
            <a:fillRect/>
          </a:stretch>
        </p:blipFill>
        <p:spPr>
          <a:xfrm>
            <a:off x="4172358" y="961812"/>
            <a:ext cx="6920683" cy="4930987"/>
          </a:xfrm>
          <a:prstGeom prst="rect">
            <a:avLst/>
          </a:prstGeom>
        </p:spPr>
      </p:pic>
    </p:spTree>
    <p:extLst>
      <p:ext uri="{BB962C8B-B14F-4D97-AF65-F5344CB8AC3E}">
        <p14:creationId xmlns:p14="http://schemas.microsoft.com/office/powerpoint/2010/main" val="3103557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053772" y="462280"/>
            <a:ext cx="6866707" cy="1469965"/>
          </a:xfrm>
        </p:spPr>
        <p:txBody>
          <a:bodyPr anchor="ctr">
            <a:normAutofit/>
          </a:bodyPr>
          <a:lstStyle/>
          <a:p>
            <a:r>
              <a:rPr lang="en-US" dirty="0">
                <a:latin typeface="Franklin Gothic Book" panose="020B0503020102020204" pitchFamily="34" charset="0"/>
                <a:cs typeface="Segoe UI" panose="020B0502040204020203" pitchFamily="34" charset="0"/>
              </a:rPr>
              <a:t>Functions we used</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4520" y="462280"/>
            <a:ext cx="1097280" cy="1097280"/>
          </a:xfrm>
          <a:prstGeom prst="rect">
            <a:avLst/>
          </a:prstGeom>
        </p:spPr>
      </p:pic>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2325858" y="1932245"/>
            <a:ext cx="8890782" cy="4001195"/>
          </a:xfrm>
        </p:spPr>
        <p:txBody>
          <a:bodyPr vert="horz" lIns="91440" tIns="45720" rIns="91440" bIns="45720" rtlCol="0" anchor="t">
            <a:normAutofit/>
          </a:bodyPr>
          <a:lstStyle/>
          <a:p>
            <a:r>
              <a:rPr lang="en-GB" sz="2000" b="1" dirty="0">
                <a:latin typeface="Segoe UI" panose="020B0502040204020203" pitchFamily="34" charset="0"/>
                <a:cs typeface="Segoe UI" panose="020B0502040204020203" pitchFamily="34" charset="0"/>
              </a:rPr>
              <a:t>HR</a:t>
            </a:r>
            <a:r>
              <a:rPr lang="en-GB" sz="2000" dirty="0">
                <a:latin typeface="Segoe UI" panose="020B0502040204020203" pitchFamily="34" charset="0"/>
                <a:cs typeface="Segoe UI" panose="020B0502040204020203" pitchFamily="34" charset="0"/>
              </a:rPr>
              <a:t>            : Hit Rate; how often we are able to recommend a left-out rating. 	         higher is better.</a:t>
            </a:r>
          </a:p>
          <a:p>
            <a:r>
              <a:rPr lang="en-GB" sz="2000" b="1" dirty="0" err="1">
                <a:latin typeface="Segoe UI" panose="020B0502040204020203" pitchFamily="34" charset="0"/>
                <a:cs typeface="Segoe UI" panose="020B0502040204020203" pitchFamily="34" charset="0"/>
              </a:rPr>
              <a:t>cHR</a:t>
            </a:r>
            <a:r>
              <a:rPr lang="en-GB" sz="2000" dirty="0">
                <a:latin typeface="Segoe UI" panose="020B0502040204020203" pitchFamily="34" charset="0"/>
                <a:cs typeface="Segoe UI" panose="020B0502040204020203" pitchFamily="34" charset="0"/>
              </a:rPr>
              <a:t>          : Cumulative Hit Rate; hit rate, confined to ratings above a    	     	         certain threshold. Higher is better.</a:t>
            </a:r>
          </a:p>
          <a:p>
            <a:r>
              <a:rPr lang="en-GB" sz="2000" b="1" dirty="0">
                <a:latin typeface="Segoe UI" panose="020B0502040204020203" pitchFamily="34" charset="0"/>
                <a:cs typeface="Segoe UI" panose="020B0502040204020203" pitchFamily="34" charset="0"/>
              </a:rPr>
              <a:t>Coverage</a:t>
            </a:r>
            <a:r>
              <a:rPr lang="en-GB" sz="2000" dirty="0">
                <a:latin typeface="Segoe UI" panose="020B0502040204020203" pitchFamily="34" charset="0"/>
                <a:cs typeface="Segoe UI" panose="020B0502040204020203" pitchFamily="34" charset="0"/>
              </a:rPr>
              <a:t> : Ratio of users for whom recommendations above a certain   	         threshold exist. Higher is better.</a:t>
            </a:r>
          </a:p>
          <a:p>
            <a:r>
              <a:rPr lang="en-GB" sz="2000" b="1" dirty="0">
                <a:latin typeface="Segoe UI" panose="020B0502040204020203" pitchFamily="34" charset="0"/>
                <a:cs typeface="Segoe UI" panose="020B0502040204020203" pitchFamily="34" charset="0"/>
              </a:rPr>
              <a:t>Diversity</a:t>
            </a:r>
            <a:r>
              <a:rPr lang="en-GB" sz="2000" dirty="0">
                <a:latin typeface="Segoe UI" panose="020B0502040204020203" pitchFamily="34" charset="0"/>
                <a:cs typeface="Segoe UI" panose="020B0502040204020203" pitchFamily="34" charset="0"/>
              </a:rPr>
              <a:t>  : 1-S, where S is the average similarity score between every  		         possible pair of recommendations</a:t>
            </a:r>
          </a:p>
          <a:p>
            <a:r>
              <a:rPr lang="en-GB" sz="2000" b="1" dirty="0">
                <a:latin typeface="Segoe UI" panose="020B0502040204020203" pitchFamily="34" charset="0"/>
                <a:cs typeface="Segoe UI" panose="020B0502040204020203" pitchFamily="34" charset="0"/>
              </a:rPr>
              <a:t>Novelty</a:t>
            </a:r>
            <a:r>
              <a:rPr lang="en-GB" sz="2000" dirty="0">
                <a:latin typeface="Segoe UI" panose="020B0502040204020203" pitchFamily="34" charset="0"/>
                <a:cs typeface="Segoe UI" panose="020B0502040204020203" pitchFamily="34" charset="0"/>
              </a:rPr>
              <a:t>   : Average popularity rank of recommended items. Higher means 	         more novel.</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1489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2257994-BD97-4691-8B89-198A6D2BA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1600200" y="4304870"/>
            <a:ext cx="8991600" cy="1227278"/>
          </a:xfrm>
          <a:solidFill>
            <a:srgbClr val="FFFFFF"/>
          </a:solidFill>
          <a:ln w="38100">
            <a:solidFill>
              <a:srgbClr val="404040"/>
            </a:solidFill>
            <a:miter lim="800000"/>
          </a:ln>
        </p:spPr>
        <p:txBody>
          <a:bodyPr vert="horz" lIns="91440" tIns="45720" rIns="91440" bIns="45720" rtlCol="0" anchor="ctr">
            <a:normAutofit/>
          </a:bodyPr>
          <a:lstStyle/>
          <a:p>
            <a:pPr algn="ctr"/>
            <a:r>
              <a:rPr lang="en-US" sz="4000" dirty="0">
                <a:solidFill>
                  <a:srgbClr val="404040"/>
                </a:solidFill>
              </a:rPr>
              <a:t>Loading movie ratings</a:t>
            </a:r>
          </a:p>
        </p:txBody>
      </p:sp>
      <p:pic>
        <p:nvPicPr>
          <p:cNvPr id="7" name="image3.png">
            <a:extLst>
              <a:ext uri="{FF2B5EF4-FFF2-40B4-BE49-F238E27FC236}">
                <a16:creationId xmlns:a16="http://schemas.microsoft.com/office/drawing/2014/main" id="{B27FCEE9-BF2D-40E2-9C30-89AB35BDDE75}"/>
              </a:ext>
            </a:extLst>
          </p:cNvPr>
          <p:cNvPicPr>
            <a:picLocks noGrp="1"/>
          </p:cNvPicPr>
          <p:nvPr>
            <p:ph idx="1"/>
          </p:nvPr>
        </p:nvPicPr>
        <p:blipFill>
          <a:blip r:embed="rId3"/>
          <a:stretch>
            <a:fillRect/>
          </a:stretch>
        </p:blipFill>
        <p:spPr>
          <a:xfrm>
            <a:off x="2761828" y="481832"/>
            <a:ext cx="7052732" cy="3511048"/>
          </a:xfrm>
          <a:prstGeom prst="rect">
            <a:avLst/>
          </a:prstGeom>
        </p:spPr>
      </p:pic>
    </p:spTree>
    <p:extLst>
      <p:ext uri="{BB962C8B-B14F-4D97-AF65-F5344CB8AC3E}">
        <p14:creationId xmlns:p14="http://schemas.microsoft.com/office/powerpoint/2010/main" val="837621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2257994-BD97-4691-8B89-198A6D2BA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1600200" y="4304870"/>
            <a:ext cx="8991600" cy="1227278"/>
          </a:xfrm>
          <a:solidFill>
            <a:srgbClr val="FFFFFF"/>
          </a:solidFill>
          <a:ln w="38100">
            <a:solidFill>
              <a:srgbClr val="404040"/>
            </a:solidFill>
            <a:miter lim="800000"/>
          </a:ln>
        </p:spPr>
        <p:txBody>
          <a:bodyPr vert="horz" lIns="91440" tIns="45720" rIns="91440" bIns="45720" rtlCol="0" anchor="ctr">
            <a:normAutofit/>
          </a:bodyPr>
          <a:lstStyle/>
          <a:p>
            <a:pPr algn="ctr"/>
            <a:r>
              <a:rPr lang="en-US" sz="4000" dirty="0">
                <a:solidFill>
                  <a:srgbClr val="404040"/>
                </a:solidFill>
              </a:rPr>
              <a:t>RMSE &amp; MAE of both algorithms</a:t>
            </a:r>
          </a:p>
        </p:txBody>
      </p:sp>
      <p:sp>
        <p:nvSpPr>
          <p:cNvPr id="5" name="Content Placeholder 4">
            <a:extLst>
              <a:ext uri="{FF2B5EF4-FFF2-40B4-BE49-F238E27FC236}">
                <a16:creationId xmlns:a16="http://schemas.microsoft.com/office/drawing/2014/main" id="{3AD7DB9A-1581-43FD-BD8E-66D9DC694A25}"/>
              </a:ext>
            </a:extLst>
          </p:cNvPr>
          <p:cNvSpPr>
            <a:spLocks noGrp="1"/>
          </p:cNvSpPr>
          <p:nvPr>
            <p:ph idx="1"/>
          </p:nvPr>
        </p:nvSpPr>
        <p:spPr>
          <a:xfrm>
            <a:off x="6522720" y="6131243"/>
            <a:ext cx="4831080" cy="45719"/>
          </a:xfrm>
        </p:spPr>
        <p:txBody>
          <a:bodyPr>
            <a:normAutofit fontScale="25000" lnSpcReduction="20000"/>
          </a:bodyPr>
          <a:lstStyle/>
          <a:p>
            <a:endParaRPr lang="en-IN" dirty="0"/>
          </a:p>
        </p:txBody>
      </p:sp>
      <p:pic>
        <p:nvPicPr>
          <p:cNvPr id="10" name="image4.png">
            <a:extLst>
              <a:ext uri="{FF2B5EF4-FFF2-40B4-BE49-F238E27FC236}">
                <a16:creationId xmlns:a16="http://schemas.microsoft.com/office/drawing/2014/main" id="{0548EFF1-58E8-416D-8319-BD62E69B53AA}"/>
              </a:ext>
            </a:extLst>
          </p:cNvPr>
          <p:cNvPicPr/>
          <p:nvPr/>
        </p:nvPicPr>
        <p:blipFill>
          <a:blip r:embed="rId3"/>
          <a:srcRect r="8814" b="13198"/>
          <a:stretch>
            <a:fillRect/>
          </a:stretch>
        </p:blipFill>
        <p:spPr>
          <a:xfrm>
            <a:off x="2235200" y="376861"/>
            <a:ext cx="6888480" cy="3514419"/>
          </a:xfrm>
          <a:prstGeom prst="rect">
            <a:avLst/>
          </a:prstGeom>
          <a:ln/>
        </p:spPr>
      </p:pic>
    </p:spTree>
    <p:extLst>
      <p:ext uri="{BB962C8B-B14F-4D97-AF65-F5344CB8AC3E}">
        <p14:creationId xmlns:p14="http://schemas.microsoft.com/office/powerpoint/2010/main" val="3413415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 Presentation.potx" id="{56FA722C-F846-4CAB-B731-AD623A5E3E2F}" vid="{D64B6417-52F1-44C8-A69F-2D9066A046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2929</Words>
  <Application>Microsoft Office PowerPoint</Application>
  <PresentationFormat>Widescreen</PresentationFormat>
  <Paragraphs>178</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Franklin Gothic Book</vt:lpstr>
      <vt:lpstr>Segoe UI</vt:lpstr>
      <vt:lpstr>Office Theme</vt:lpstr>
      <vt:lpstr>RECOMMENDER SYSTEM</vt:lpstr>
      <vt:lpstr>Project Description</vt:lpstr>
      <vt:lpstr>Types of recommendation engines</vt:lpstr>
      <vt:lpstr>Recommender system working</vt:lpstr>
      <vt:lpstr>First level implementation of Recommender system</vt:lpstr>
      <vt:lpstr>Second level implementation of Recommender system</vt:lpstr>
      <vt:lpstr>Functions we used</vt:lpstr>
      <vt:lpstr>Loading movie ratings</vt:lpstr>
      <vt:lpstr>RMSE &amp; MAE of both algorithms</vt:lpstr>
      <vt:lpstr>TopN recommendation by SVD+KNN and Random</vt:lpstr>
      <vt:lpstr>Accuracy components of TopN recommendation</vt:lpstr>
      <vt:lpstr>Technologies used</vt:lpstr>
      <vt:lpstr>Installation process</vt:lpstr>
      <vt:lpstr>Project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2019-04-26T08:36:16Z</dcterms:created>
  <dcterms:modified xsi:type="dcterms:W3CDTF">2019-04-26T10:10:23Z</dcterms:modified>
</cp:coreProperties>
</file>