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4888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22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769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56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37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877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157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38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948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369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91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83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10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07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63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29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27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253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12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11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071242" y="1712890"/>
            <a:ext cx="8993084" cy="19447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AIRLINE RESERVATION SYSTEM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1238668" y="4262226"/>
            <a:ext cx="8825658" cy="86142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Ayush Agrawal, Rajat Ag</a:t>
            </a:r>
            <a:r>
              <a:rPr lang="en-US" b="1" i="1">
                <a:solidFill>
                  <a:schemeClr val="dk1"/>
                </a:solidFill>
              </a:rPr>
              <a:t>ar</a:t>
            </a:r>
            <a:r>
              <a:rPr lang="en-US" sz="1800" b="1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wal, Pavan Bykampadi</a:t>
            </a:r>
            <a:endParaRPr sz="1800" b="1" i="1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1" i="1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 b="0" i="1" u="sng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Admin:</a:t>
            </a: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523781" y="2325950"/>
            <a:ext cx="11381175" cy="4181382"/>
            <a:chOff x="363983" y="722363"/>
            <a:chExt cx="11381175" cy="5731703"/>
          </a:xfrm>
        </p:grpSpPr>
        <p:grpSp>
          <p:nvGrpSpPr>
            <p:cNvPr id="232" name="Shape 232"/>
            <p:cNvGrpSpPr/>
            <p:nvPr/>
          </p:nvGrpSpPr>
          <p:grpSpPr>
            <a:xfrm>
              <a:off x="363983" y="722363"/>
              <a:ext cx="11381175" cy="5731703"/>
              <a:chOff x="363983" y="722363"/>
              <a:chExt cx="11381175" cy="5731703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363983" y="1054469"/>
                <a:ext cx="1182637" cy="680422"/>
              </a:xfrm>
              <a:prstGeom prst="flowChartTerminator">
                <a:avLst/>
              </a:prstGeom>
              <a:solidFill>
                <a:schemeClr val="accent4"/>
              </a:solidFill>
              <a:ln w="15875" cap="rnd" cmpd="sng">
                <a:solidFill>
                  <a:srgbClr val="AE813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Login</a:t>
                </a: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1900328" y="722363"/>
                <a:ext cx="2779063" cy="1325105"/>
              </a:xfrm>
              <a:prstGeom prst="flowChartInputOutput">
                <a:avLst/>
              </a:prstGeom>
              <a:solidFill>
                <a:schemeClr val="accent4"/>
              </a:solidFill>
              <a:ln w="15875" cap="rnd" cmpd="sng">
                <a:solidFill>
                  <a:srgbClr val="AE813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Input menu option:</a:t>
                </a:r>
                <a:endParaRPr/>
              </a:p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Century Gothic"/>
                  <a:buAutoNum type="arabicPeriod"/>
                </a:pPr>
                <a:r>
                  <a:rPr lang="en-US" sz="1100" i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Add flight</a:t>
                </a:r>
                <a:endParaRPr/>
              </a:p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Century Gothic"/>
                  <a:buAutoNum type="arabicPeriod"/>
                </a:pPr>
                <a:r>
                  <a:rPr lang="en-US" sz="1100" i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Delete flight</a:t>
                </a:r>
                <a:endParaRPr/>
              </a:p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Century Gothic"/>
                  <a:buAutoNum type="arabicPeriod"/>
                </a:pPr>
                <a:r>
                  <a:rPr lang="en-US" sz="1100" i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Display all flights</a:t>
                </a:r>
                <a:endParaRPr/>
              </a:p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Century Gothic"/>
                  <a:buAutoNum type="arabicPeriod"/>
                </a:pPr>
                <a:r>
                  <a:rPr lang="en-US" sz="1100" i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Exit</a:t>
                </a: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4865024" y="2220908"/>
                <a:ext cx="1458045" cy="850527"/>
              </a:xfrm>
              <a:prstGeom prst="flowChartDecision">
                <a:avLst/>
              </a:prstGeom>
              <a:solidFill>
                <a:schemeClr val="accent4"/>
              </a:solidFill>
              <a:ln w="15875" cap="rnd" cmpd="sng">
                <a:solidFill>
                  <a:srgbClr val="AE813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Menu option:</a:t>
                </a:r>
                <a:endParaRPr/>
              </a:p>
            </p:txBody>
          </p:sp>
          <p:grpSp>
            <p:nvGrpSpPr>
              <p:cNvPr id="236" name="Shape 236"/>
              <p:cNvGrpSpPr/>
              <p:nvPr/>
            </p:nvGrpSpPr>
            <p:grpSpPr>
              <a:xfrm>
                <a:off x="7177640" y="3064777"/>
                <a:ext cx="1709153" cy="3163141"/>
                <a:chOff x="7842688" y="2494626"/>
                <a:chExt cx="1873189" cy="3466723"/>
              </a:xfrm>
            </p:grpSpPr>
            <p:sp>
              <p:nvSpPr>
                <p:cNvPr id="237" name="Shape 237"/>
                <p:cNvSpPr/>
                <p:nvPr/>
              </p:nvSpPr>
              <p:spPr>
                <a:xfrm>
                  <a:off x="7842688" y="2494626"/>
                  <a:ext cx="1873188" cy="932155"/>
                </a:xfrm>
                <a:prstGeom prst="flowChartInputOutput">
                  <a:avLst/>
                </a:prstGeom>
                <a:solidFill>
                  <a:schemeClr val="accent1"/>
                </a:solidFill>
                <a:ln w="15875" cap="rnd" cmpd="sng">
                  <a:solidFill>
                    <a:srgbClr val="00908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1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Display All flights</a:t>
                  </a:r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7842688" y="3812960"/>
                  <a:ext cx="1873189" cy="932156"/>
                </a:xfrm>
                <a:prstGeom prst="flowChartInputOutput">
                  <a:avLst/>
                </a:prstGeom>
                <a:solidFill>
                  <a:schemeClr val="accent1"/>
                </a:solidFill>
                <a:ln w="15875" cap="rnd" cmpd="sng">
                  <a:solidFill>
                    <a:srgbClr val="00908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1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Input flight to be deleted</a:t>
                  </a:r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7842688" y="5131294"/>
                  <a:ext cx="1873189" cy="830055"/>
                </a:xfrm>
                <a:prstGeom prst="flowChartProcess">
                  <a:avLst/>
                </a:prstGeom>
                <a:solidFill>
                  <a:schemeClr val="accent1"/>
                </a:solidFill>
                <a:ln w="15875" cap="rnd" cmpd="sng">
                  <a:solidFill>
                    <a:srgbClr val="00908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1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Delete Flight</a:t>
                  </a:r>
                  <a:endParaRPr/>
                </a:p>
              </p:txBody>
            </p:sp>
          </p:grpSp>
          <p:sp>
            <p:nvSpPr>
              <p:cNvPr id="240" name="Shape 240"/>
              <p:cNvSpPr/>
              <p:nvPr/>
            </p:nvSpPr>
            <p:spPr>
              <a:xfrm>
                <a:off x="4865024" y="953215"/>
                <a:ext cx="1438124" cy="850527"/>
              </a:xfrm>
              <a:prstGeom prst="flowChartDecision">
                <a:avLst/>
              </a:prstGeom>
              <a:solidFill>
                <a:schemeClr val="accent4"/>
              </a:solidFill>
              <a:ln w="15875" cap="rnd" cmpd="sng">
                <a:solidFill>
                  <a:srgbClr val="AE813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Logout?</a:t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10003604" y="1054469"/>
                <a:ext cx="1741554" cy="680422"/>
              </a:xfrm>
              <a:prstGeom prst="flowChartTerminator">
                <a:avLst/>
              </a:prstGeom>
              <a:solidFill>
                <a:schemeClr val="accent4"/>
              </a:solidFill>
              <a:ln w="15875" cap="rnd" cmpd="sng">
                <a:solidFill>
                  <a:srgbClr val="AE813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STOP</a:t>
                </a:r>
                <a:endParaRPr/>
              </a:p>
            </p:txBody>
          </p:sp>
          <p:cxnSp>
            <p:nvCxnSpPr>
              <p:cNvPr id="242" name="Shape 242"/>
              <p:cNvCxnSpPr>
                <a:endCxn id="234" idx="2"/>
              </p:cNvCxnSpPr>
              <p:nvPr/>
            </p:nvCxnSpPr>
            <p:spPr>
              <a:xfrm rot="10800000" flipH="1">
                <a:off x="1546734" y="1384915"/>
                <a:ext cx="631500" cy="9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43" name="Shape 243"/>
              <p:cNvCxnSpPr>
                <a:stCxn id="234" idx="5"/>
                <a:endCxn id="240" idx="1"/>
              </p:cNvCxnSpPr>
              <p:nvPr/>
            </p:nvCxnSpPr>
            <p:spPr>
              <a:xfrm rot="10800000" flipH="1">
                <a:off x="4401485" y="1378315"/>
                <a:ext cx="463500" cy="66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44" name="Shape 244"/>
              <p:cNvCxnSpPr>
                <a:stCxn id="240" idx="3"/>
                <a:endCxn id="241" idx="1"/>
              </p:cNvCxnSpPr>
              <p:nvPr/>
            </p:nvCxnSpPr>
            <p:spPr>
              <a:xfrm>
                <a:off x="6303148" y="1378479"/>
                <a:ext cx="3700500" cy="15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45" name="Shape 245"/>
              <p:cNvCxnSpPr>
                <a:stCxn id="240" idx="2"/>
                <a:endCxn id="235" idx="0"/>
              </p:cNvCxnSpPr>
              <p:nvPr/>
            </p:nvCxnSpPr>
            <p:spPr>
              <a:xfrm>
                <a:off x="5584086" y="1803742"/>
                <a:ext cx="9900" cy="4170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46" name="Shape 246"/>
              <p:cNvCxnSpPr>
                <a:stCxn id="237" idx="4"/>
              </p:cNvCxnSpPr>
              <p:nvPr/>
            </p:nvCxnSpPr>
            <p:spPr>
              <a:xfrm>
                <a:off x="8032216" y="3915303"/>
                <a:ext cx="0" cy="352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47" name="Shape 247"/>
              <p:cNvCxnSpPr>
                <a:stCxn id="238" idx="4"/>
                <a:endCxn id="239" idx="0"/>
              </p:cNvCxnSpPr>
              <p:nvPr/>
            </p:nvCxnSpPr>
            <p:spPr>
              <a:xfrm>
                <a:off x="8032217" y="5118191"/>
                <a:ext cx="0" cy="352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48" name="Shape 248"/>
              <p:cNvCxnSpPr>
                <a:stCxn id="235" idx="1"/>
                <a:endCxn id="249" idx="1"/>
              </p:cNvCxnSpPr>
              <p:nvPr/>
            </p:nvCxnSpPr>
            <p:spPr>
              <a:xfrm flipH="1">
                <a:off x="3069224" y="2646171"/>
                <a:ext cx="1795800" cy="418500"/>
              </a:xfrm>
              <a:prstGeom prst="bentConnector2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50" name="Shape 250"/>
              <p:cNvCxnSpPr>
                <a:stCxn id="235" idx="3"/>
                <a:endCxn id="237" idx="1"/>
              </p:cNvCxnSpPr>
              <p:nvPr/>
            </p:nvCxnSpPr>
            <p:spPr>
              <a:xfrm>
                <a:off x="6323069" y="2646171"/>
                <a:ext cx="1709100" cy="418500"/>
              </a:xfrm>
              <a:prstGeom prst="bentConnector2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grpSp>
            <p:nvGrpSpPr>
              <p:cNvPr id="251" name="Shape 251"/>
              <p:cNvGrpSpPr/>
              <p:nvPr/>
            </p:nvGrpSpPr>
            <p:grpSpPr>
              <a:xfrm>
                <a:off x="2214553" y="3064777"/>
                <a:ext cx="1709154" cy="1960255"/>
                <a:chOff x="1900329" y="3071435"/>
                <a:chExt cx="1709154" cy="1960255"/>
              </a:xfrm>
            </p:grpSpPr>
            <p:sp>
              <p:nvSpPr>
                <p:cNvPr id="249" name="Shape 249"/>
                <p:cNvSpPr/>
                <p:nvPr/>
              </p:nvSpPr>
              <p:spPr>
                <a:xfrm>
                  <a:off x="1900329" y="3071435"/>
                  <a:ext cx="1709154" cy="850527"/>
                </a:xfrm>
                <a:prstGeom prst="flowChartInputOutput">
                  <a:avLst/>
                </a:prstGeom>
                <a:solidFill>
                  <a:schemeClr val="accent1"/>
                </a:solidFill>
                <a:ln w="15875" cap="rnd" cmpd="sng">
                  <a:solidFill>
                    <a:srgbClr val="00908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1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Input Flight Details</a:t>
                  </a:r>
                  <a:endParaRPr/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1900331" y="4274323"/>
                  <a:ext cx="1709152" cy="757367"/>
                </a:xfrm>
                <a:prstGeom prst="flowChartProcess">
                  <a:avLst/>
                </a:prstGeom>
                <a:solidFill>
                  <a:schemeClr val="accent1"/>
                </a:solidFill>
                <a:ln w="15875" cap="rnd" cmpd="sng">
                  <a:solidFill>
                    <a:srgbClr val="00908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1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Create Flight</a:t>
                  </a:r>
                  <a:endParaRPr/>
                </a:p>
              </p:txBody>
            </p:sp>
            <p:cxnSp>
              <p:nvCxnSpPr>
                <p:cNvPr id="253" name="Shape 253"/>
                <p:cNvCxnSpPr/>
                <p:nvPr/>
              </p:nvCxnSpPr>
              <p:spPr>
                <a:xfrm>
                  <a:off x="2754906" y="3921962"/>
                  <a:ext cx="0" cy="352361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</p:grpSp>
          <p:sp>
            <p:nvSpPr>
              <p:cNvPr id="254" name="Shape 254"/>
              <p:cNvSpPr/>
              <p:nvPr/>
            </p:nvSpPr>
            <p:spPr>
              <a:xfrm>
                <a:off x="4739468" y="3496699"/>
                <a:ext cx="1709153" cy="850526"/>
              </a:xfrm>
              <a:prstGeom prst="flowChartInputOutput">
                <a:avLst/>
              </a:prstGeom>
              <a:solidFill>
                <a:schemeClr val="accent1"/>
              </a:solidFill>
              <a:ln w="15875" cap="rnd" cmpd="sng">
                <a:solidFill>
                  <a:srgbClr val="00908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Display All flights</a:t>
                </a:r>
                <a:endParaRPr/>
              </a:p>
            </p:txBody>
          </p:sp>
          <p:cxnSp>
            <p:nvCxnSpPr>
              <p:cNvPr id="255" name="Shape 255"/>
              <p:cNvCxnSpPr>
                <a:stCxn id="235" idx="2"/>
                <a:endCxn id="254" idx="1"/>
              </p:cNvCxnSpPr>
              <p:nvPr/>
            </p:nvCxnSpPr>
            <p:spPr>
              <a:xfrm>
                <a:off x="5594046" y="3071435"/>
                <a:ext cx="0" cy="42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56" name="Shape 256"/>
              <p:cNvCxnSpPr>
                <a:stCxn id="239" idx="2"/>
              </p:cNvCxnSpPr>
              <p:nvPr/>
            </p:nvCxnSpPr>
            <p:spPr>
              <a:xfrm rot="5400000" flipH="1">
                <a:off x="2473817" y="669518"/>
                <a:ext cx="4833600" cy="6283200"/>
              </a:xfrm>
              <a:prstGeom prst="bentConnector4">
                <a:avLst>
                  <a:gd name="adj1" fmla="val -4730"/>
                  <a:gd name="adj2" fmla="val 100035"/>
                </a:avLst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57" name="Shape 257"/>
              <p:cNvCxnSpPr>
                <a:stCxn id="252" idx="2"/>
              </p:cNvCxnSpPr>
              <p:nvPr/>
            </p:nvCxnSpPr>
            <p:spPr>
              <a:xfrm>
                <a:off x="3069131" y="5025032"/>
                <a:ext cx="0" cy="1428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58" name="Shape 258"/>
              <p:cNvCxnSpPr>
                <a:stCxn id="254" idx="4"/>
              </p:cNvCxnSpPr>
              <p:nvPr/>
            </p:nvCxnSpPr>
            <p:spPr>
              <a:xfrm>
                <a:off x="5594044" y="4347225"/>
                <a:ext cx="0" cy="21066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59" name="Shape 259"/>
              <p:cNvCxnSpPr/>
              <p:nvPr/>
            </p:nvCxnSpPr>
            <p:spPr>
              <a:xfrm>
                <a:off x="8032217" y="6227918"/>
                <a:ext cx="0" cy="226148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260" name="Shape 260"/>
            <p:cNvSpPr txBox="1"/>
            <p:nvPr/>
          </p:nvSpPr>
          <p:spPr>
            <a:xfrm>
              <a:off x="6297821" y="1054468"/>
              <a:ext cx="834860" cy="372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Yes</a:t>
              </a:r>
              <a:endParaRPr/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5576030" y="1803739"/>
              <a:ext cx="834860" cy="372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</a:t>
              </a:r>
              <a:endParaRPr/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6283248" y="2338391"/>
              <a:ext cx="834860" cy="372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5613758" y="3037403"/>
              <a:ext cx="834860" cy="372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4656013" y="2334230"/>
              <a:ext cx="834860" cy="372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Takeaways</a:t>
            </a: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Teamwork</a:t>
            </a:r>
            <a:endParaRPr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Effective time management</a:t>
            </a:r>
            <a:endParaRPr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Patiently correcting errors</a:t>
            </a:r>
            <a:endParaRPr/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Screenshots</a:t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t="3033" b="44058"/>
          <a:stretch/>
        </p:blipFill>
        <p:spPr>
          <a:xfrm>
            <a:off x="1140234" y="2871019"/>
            <a:ext cx="9124950" cy="240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525" y="655055"/>
            <a:ext cx="91249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l="211" b="1242"/>
          <a:stretch/>
        </p:blipFill>
        <p:spPr>
          <a:xfrm>
            <a:off x="1524154" y="1176107"/>
            <a:ext cx="9143692" cy="450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l="100" t="480" r="850" b="1231"/>
          <a:stretch/>
        </p:blipFill>
        <p:spPr>
          <a:xfrm>
            <a:off x="1548581" y="1177412"/>
            <a:ext cx="9094838" cy="45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t="1" r="589" b="1038"/>
          <a:stretch/>
        </p:blipFill>
        <p:spPr>
          <a:xfrm>
            <a:off x="1519238" y="1157287"/>
            <a:ext cx="9099602" cy="449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l="371" b="1686"/>
          <a:stretch/>
        </p:blipFill>
        <p:spPr>
          <a:xfrm>
            <a:off x="1543665" y="1157287"/>
            <a:ext cx="9138622" cy="446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62" y="1157287"/>
            <a:ext cx="913447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18712" y="2734322"/>
            <a:ext cx="10554574" cy="31244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Airline Reservation System (AIRS) is an interface for users and airlines to interact and connect to each other. </a:t>
            </a:r>
            <a:endParaRPr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Convenient for both airlines and consumers to discover each other, providing a single platform for users to book flights across airlines. </a:t>
            </a:r>
            <a:endParaRPr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for a consumers who wish to book air travel tickets to and from their favorite destinations. </a:t>
            </a:r>
            <a:endParaRPr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Helps airlines manage their flight logistics and schedules across destinations.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Functionality:</a:t>
            </a:r>
            <a:endParaRPr sz="4000" b="0" i="1" u="sng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88642" y="2890683"/>
            <a:ext cx="9543384" cy="37483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 can search for their required flights, getting complete information about them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can further view their bookings, and cancel if required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Airlines can add new, delete old and view all information about current flights.</a:t>
            </a:r>
            <a:endParaRPr/>
          </a:p>
          <a:p>
            <a:pPr marL="342900" marR="0" lvl="0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Concepts Used:</a:t>
            </a:r>
            <a:endParaRPr sz="4000" b="1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Pre-Processor Directives </a:t>
            </a:r>
            <a:endParaRPr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Structures</a:t>
            </a:r>
            <a:endParaRPr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Functions</a:t>
            </a:r>
            <a:endParaRPr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Functions Defined In The Program</a:t>
            </a:r>
            <a:endParaRPr sz="4000" b="1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818712" y="2364330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front_page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preset_vals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password()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drawline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table_header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table_line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display_flights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add_flight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del_flight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bookings()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status()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confirmation()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userf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admin()</a:t>
            </a:r>
            <a:endParaRPr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main()</a:t>
            </a: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 Files Used</a:t>
            </a:r>
            <a:endParaRPr sz="4000" b="1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18712" y="2373208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iostream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stdio.h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stdlib.h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iomanip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conio.h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process.h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string.h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Structures Defined </a:t>
            </a:r>
            <a:endParaRPr sz="4000" b="1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</a:t>
            </a:r>
            <a:endParaRPr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Flight</a:t>
            </a:r>
            <a:endParaRPr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endParaRPr/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 Chart</a:t>
            </a: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476436" y="2095130"/>
            <a:ext cx="11239128" cy="4081508"/>
            <a:chOff x="476436" y="681362"/>
            <a:chExt cx="11239128" cy="5495276"/>
          </a:xfrm>
        </p:grpSpPr>
        <p:grpSp>
          <p:nvGrpSpPr>
            <p:cNvPr id="159" name="Shape 159"/>
            <p:cNvGrpSpPr/>
            <p:nvPr/>
          </p:nvGrpSpPr>
          <p:grpSpPr>
            <a:xfrm>
              <a:off x="476436" y="681362"/>
              <a:ext cx="11239128" cy="5495276"/>
              <a:chOff x="476436" y="681362"/>
              <a:chExt cx="11239128" cy="5495276"/>
            </a:xfrm>
          </p:grpSpPr>
          <p:grpSp>
            <p:nvGrpSpPr>
              <p:cNvPr id="160" name="Shape 160"/>
              <p:cNvGrpSpPr/>
              <p:nvPr/>
            </p:nvGrpSpPr>
            <p:grpSpPr>
              <a:xfrm>
                <a:off x="476436" y="681362"/>
                <a:ext cx="11239128" cy="5495276"/>
                <a:chOff x="248575" y="683581"/>
                <a:chExt cx="11239128" cy="5495276"/>
              </a:xfrm>
            </p:grpSpPr>
            <p:grpSp>
              <p:nvGrpSpPr>
                <p:cNvPr id="161" name="Shape 161"/>
                <p:cNvGrpSpPr/>
                <p:nvPr/>
              </p:nvGrpSpPr>
              <p:grpSpPr>
                <a:xfrm>
                  <a:off x="1850994" y="683581"/>
                  <a:ext cx="7843420" cy="5495276"/>
                  <a:chOff x="1575787" y="683581"/>
                  <a:chExt cx="7843420" cy="5495276"/>
                </a:xfrm>
              </p:grpSpPr>
              <p:sp>
                <p:nvSpPr>
                  <p:cNvPr id="162" name="Shape 162"/>
                  <p:cNvSpPr/>
                  <p:nvPr/>
                </p:nvSpPr>
                <p:spPr>
                  <a:xfrm>
                    <a:off x="1575787" y="2909656"/>
                    <a:ext cx="1908699" cy="1038688"/>
                  </a:xfrm>
                  <a:prstGeom prst="flowChartInputOutput">
                    <a:avLst/>
                  </a:prstGeom>
                  <a:solidFill>
                    <a:schemeClr val="accent4"/>
                  </a:solidFill>
                  <a:ln w="15875" cap="rnd" cmpd="sng">
                    <a:solidFill>
                      <a:srgbClr val="AE813B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 b="1" i="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Enter log in credentials</a:t>
                    </a:r>
                    <a:endParaRPr/>
                  </a:p>
                </p:txBody>
              </p:sp>
              <p:sp>
                <p:nvSpPr>
                  <p:cNvPr id="163" name="Shape 163"/>
                  <p:cNvSpPr/>
                  <p:nvPr/>
                </p:nvSpPr>
                <p:spPr>
                  <a:xfrm>
                    <a:off x="3773010" y="2909656"/>
                    <a:ext cx="1580225" cy="1038688"/>
                  </a:xfrm>
                  <a:prstGeom prst="flowChartDecision">
                    <a:avLst/>
                  </a:prstGeom>
                  <a:solidFill>
                    <a:schemeClr val="accent4"/>
                  </a:solidFill>
                  <a:ln w="15875" cap="rnd" cmpd="sng">
                    <a:solidFill>
                      <a:srgbClr val="AE813B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100" b="1" i="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User or Admin</a:t>
                    </a:r>
                    <a:endParaRPr/>
                  </a:p>
                </p:txBody>
              </p:sp>
              <p:sp>
                <p:nvSpPr>
                  <p:cNvPr id="164" name="Shape 164"/>
                  <p:cNvSpPr/>
                  <p:nvPr/>
                </p:nvSpPr>
                <p:spPr>
                  <a:xfrm>
                    <a:off x="5308842" y="683581"/>
                    <a:ext cx="1580225" cy="914400"/>
                  </a:xfrm>
                  <a:prstGeom prst="flowChartProcess">
                    <a:avLst/>
                  </a:prstGeom>
                  <a:solidFill>
                    <a:schemeClr val="accent4"/>
                  </a:solidFill>
                  <a:ln w="15875" cap="rnd" cmpd="sng">
                    <a:solidFill>
                      <a:srgbClr val="AE813B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 b="1" i="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User menu and functions</a:t>
                    </a: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5308842" y="5264457"/>
                    <a:ext cx="1580225" cy="914400"/>
                  </a:xfrm>
                  <a:prstGeom prst="flowChartProcess">
                    <a:avLst/>
                  </a:prstGeom>
                  <a:solidFill>
                    <a:schemeClr val="accent4"/>
                  </a:solidFill>
                  <a:ln w="15875" cap="rnd" cmpd="sng">
                    <a:solidFill>
                      <a:srgbClr val="AE813B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 b="1" i="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Admin menu and functions</a:t>
                    </a: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7838982" y="2909656"/>
                    <a:ext cx="1580225" cy="1038688"/>
                  </a:xfrm>
                  <a:prstGeom prst="flowChartDecision">
                    <a:avLst/>
                  </a:prstGeom>
                  <a:solidFill>
                    <a:schemeClr val="accent4"/>
                  </a:solidFill>
                  <a:ln w="15875" cap="rnd" cmpd="sng">
                    <a:solidFill>
                      <a:srgbClr val="AE813B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 b="1" i="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Log out?</a:t>
                    </a:r>
                    <a:endParaRPr/>
                  </a:p>
                </p:txBody>
              </p:sp>
            </p:grpSp>
            <p:sp>
              <p:nvSpPr>
                <p:cNvPr id="167" name="Shape 167"/>
                <p:cNvSpPr/>
                <p:nvPr/>
              </p:nvSpPr>
              <p:spPr>
                <a:xfrm>
                  <a:off x="248575" y="3082771"/>
                  <a:ext cx="1313895" cy="692458"/>
                </a:xfrm>
                <a:prstGeom prst="flowChartTerminator">
                  <a:avLst/>
                </a:prstGeom>
                <a:solidFill>
                  <a:schemeClr val="accent4"/>
                </a:solidFill>
                <a:ln w="15875" cap="rnd" cmpd="sng">
                  <a:solidFill>
                    <a:srgbClr val="AE813B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 i="0" u="none" strike="noStrike" cap="none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START</a:t>
                  </a:r>
                  <a:endParaRPr/>
                </a:p>
              </p:txBody>
            </p:sp>
            <p:sp>
              <p:nvSpPr>
                <p:cNvPr id="168" name="Shape 168"/>
                <p:cNvSpPr/>
                <p:nvPr/>
              </p:nvSpPr>
              <p:spPr>
                <a:xfrm>
                  <a:off x="10173808" y="3082771"/>
                  <a:ext cx="1313895" cy="692458"/>
                </a:xfrm>
                <a:prstGeom prst="flowChartTerminator">
                  <a:avLst/>
                </a:prstGeom>
                <a:solidFill>
                  <a:schemeClr val="accent4"/>
                </a:solidFill>
                <a:ln w="15875" cap="rnd" cmpd="sng">
                  <a:solidFill>
                    <a:srgbClr val="AE813B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 i="0" u="none" strike="noStrike" cap="none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STOP</a:t>
                  </a:r>
                  <a:endParaRPr/>
                </a:p>
              </p:txBody>
            </p:sp>
            <p:cxnSp>
              <p:nvCxnSpPr>
                <p:cNvPr id="169" name="Shape 169"/>
                <p:cNvCxnSpPr>
                  <a:stCxn id="167" idx="3"/>
                  <a:endCxn id="162" idx="2"/>
                </p:cNvCxnSpPr>
                <p:nvPr/>
              </p:nvCxnSpPr>
              <p:spPr>
                <a:xfrm>
                  <a:off x="1562470" y="3429000"/>
                  <a:ext cx="479400" cy="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170" name="Shape 170"/>
                <p:cNvCxnSpPr/>
                <p:nvPr/>
              </p:nvCxnSpPr>
              <p:spPr>
                <a:xfrm>
                  <a:off x="3568823" y="3432699"/>
                  <a:ext cx="479394" cy="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171" name="Shape 171"/>
                <p:cNvCxnSpPr/>
                <p:nvPr/>
              </p:nvCxnSpPr>
              <p:spPr>
                <a:xfrm>
                  <a:off x="9694414" y="3429000"/>
                  <a:ext cx="479394" cy="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172" name="Shape 172"/>
                <p:cNvCxnSpPr>
                  <a:stCxn id="163" idx="0"/>
                  <a:endCxn id="164" idx="1"/>
                </p:cNvCxnSpPr>
                <p:nvPr/>
              </p:nvCxnSpPr>
              <p:spPr>
                <a:xfrm rot="-5400000">
                  <a:off x="4326830" y="1652356"/>
                  <a:ext cx="1768800" cy="745800"/>
                </a:xfrm>
                <a:prstGeom prst="bentConnector2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173" name="Shape 173"/>
                <p:cNvCxnSpPr>
                  <a:stCxn id="163" idx="2"/>
                  <a:endCxn id="165" idx="1"/>
                </p:cNvCxnSpPr>
                <p:nvPr/>
              </p:nvCxnSpPr>
              <p:spPr>
                <a:xfrm rot="-5400000" flipH="1">
                  <a:off x="4324580" y="4462094"/>
                  <a:ext cx="1773300" cy="745800"/>
                </a:xfrm>
                <a:prstGeom prst="bentConnector2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174" name="Shape 174"/>
                <p:cNvCxnSpPr>
                  <a:stCxn id="165" idx="3"/>
                  <a:endCxn id="166" idx="1"/>
                </p:cNvCxnSpPr>
                <p:nvPr/>
              </p:nvCxnSpPr>
              <p:spPr>
                <a:xfrm rot="10800000" flipH="1">
                  <a:off x="7164274" y="3429057"/>
                  <a:ext cx="949800" cy="2292600"/>
                </a:xfrm>
                <a:prstGeom prst="bentConnector3">
                  <a:avLst>
                    <a:gd name="adj1" fmla="val 26012"/>
                  </a:avLst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 rot="10800000">
                  <a:off x="4838329" y="2565647"/>
                  <a:ext cx="0" cy="344009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176" name="Shape 176"/>
                <p:cNvCxnSpPr/>
                <p:nvPr/>
              </p:nvCxnSpPr>
              <p:spPr>
                <a:xfrm>
                  <a:off x="4838329" y="3948342"/>
                  <a:ext cx="0" cy="344009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177" name="Shape 177"/>
                <p:cNvCxnSpPr>
                  <a:stCxn id="165" idx="3"/>
                </p:cNvCxnSpPr>
                <p:nvPr/>
              </p:nvCxnSpPr>
              <p:spPr>
                <a:xfrm>
                  <a:off x="7164274" y="5721657"/>
                  <a:ext cx="442500" cy="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</p:grpSp>
          <p:cxnSp>
            <p:nvCxnSpPr>
              <p:cNvPr id="178" name="Shape 178"/>
              <p:cNvCxnSpPr/>
              <p:nvPr/>
            </p:nvCxnSpPr>
            <p:spPr>
              <a:xfrm>
                <a:off x="7394345" y="1138562"/>
                <a:ext cx="442415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79" name="Shape 179"/>
              <p:cNvCxnSpPr>
                <a:stCxn id="164" idx="3"/>
              </p:cNvCxnSpPr>
              <p:nvPr/>
            </p:nvCxnSpPr>
            <p:spPr>
              <a:xfrm>
                <a:off x="7392135" y="1138562"/>
                <a:ext cx="474900" cy="2288100"/>
              </a:xfrm>
              <a:prstGeom prst="bentConnector2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0" name="Shape 180"/>
            <p:cNvSpPr txBox="1"/>
            <p:nvPr/>
          </p:nvSpPr>
          <p:spPr>
            <a:xfrm>
              <a:off x="4462512" y="2552239"/>
              <a:ext cx="603673" cy="341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User</a:t>
              </a:r>
              <a:endParaRPr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4394456" y="3934935"/>
              <a:ext cx="671732" cy="341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Admin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 b="0" i="1" u="sng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User:</a:t>
            </a:r>
            <a:endParaRPr/>
          </a:p>
        </p:txBody>
      </p:sp>
      <p:grpSp>
        <p:nvGrpSpPr>
          <p:cNvPr id="187" name="Shape 187"/>
          <p:cNvGrpSpPr/>
          <p:nvPr/>
        </p:nvGrpSpPr>
        <p:grpSpPr>
          <a:xfrm>
            <a:off x="363983" y="2272683"/>
            <a:ext cx="11168110" cy="4172621"/>
            <a:chOff x="363983" y="722363"/>
            <a:chExt cx="9889726" cy="5722985"/>
          </a:xfrm>
        </p:grpSpPr>
        <p:grpSp>
          <p:nvGrpSpPr>
            <p:cNvPr id="188" name="Shape 188"/>
            <p:cNvGrpSpPr/>
            <p:nvPr/>
          </p:nvGrpSpPr>
          <p:grpSpPr>
            <a:xfrm>
              <a:off x="363983" y="722363"/>
              <a:ext cx="9889726" cy="5722985"/>
              <a:chOff x="363983" y="173117"/>
              <a:chExt cx="10838890" cy="6272247"/>
            </a:xfrm>
          </p:grpSpPr>
          <p:sp>
            <p:nvSpPr>
              <p:cNvPr id="189" name="Shape 189"/>
              <p:cNvSpPr/>
              <p:nvPr/>
            </p:nvSpPr>
            <p:spPr>
              <a:xfrm>
                <a:off x="363983" y="537097"/>
                <a:ext cx="1296140" cy="745725"/>
              </a:xfrm>
              <a:prstGeom prst="flowChartTerminator">
                <a:avLst/>
              </a:prstGeom>
              <a:solidFill>
                <a:schemeClr val="accent4"/>
              </a:solidFill>
              <a:ln w="15875" cap="rnd" cmpd="sng">
                <a:solidFill>
                  <a:srgbClr val="AE813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Login</a:t>
                </a:r>
                <a:endParaRPr/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2146923" y="173117"/>
                <a:ext cx="2663300" cy="1452282"/>
              </a:xfrm>
              <a:prstGeom prst="flowChartInputOutput">
                <a:avLst/>
              </a:prstGeom>
              <a:solidFill>
                <a:schemeClr val="accent4"/>
              </a:solidFill>
              <a:ln w="15875" cap="rnd" cmpd="sng">
                <a:solidFill>
                  <a:srgbClr val="AE813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Input menu option:</a:t>
                </a:r>
                <a:endParaRPr/>
              </a:p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Century Gothic"/>
                  <a:buAutoNum type="arabicPeriod"/>
                </a:pPr>
                <a:r>
                  <a:rPr lang="en-US" sz="1200" b="0" i="1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Book</a:t>
                </a:r>
                <a:endParaRPr/>
              </a:p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Century Gothic"/>
                  <a:buAutoNum type="arabicPeriod"/>
                </a:pPr>
                <a:r>
                  <a:rPr lang="en-US" sz="1200" b="0" i="1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View Bookings</a:t>
                </a:r>
                <a:endParaRPr/>
              </a:p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Century Gothic"/>
                  <a:buAutoNum type="arabicPeriod"/>
                </a:pPr>
                <a:r>
                  <a:rPr lang="en-US" sz="1200" b="0" i="1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Exit</a:t>
                </a:r>
                <a:endParaRPr/>
              </a:p>
            </p:txBody>
          </p:sp>
          <p:grpSp>
            <p:nvGrpSpPr>
              <p:cNvPr id="191" name="Shape 191"/>
              <p:cNvGrpSpPr/>
              <p:nvPr/>
            </p:nvGrpSpPr>
            <p:grpSpPr>
              <a:xfrm>
                <a:off x="3220373" y="344666"/>
                <a:ext cx="5751254" cy="5869702"/>
                <a:chOff x="2783885" y="362422"/>
                <a:chExt cx="5751254" cy="5869702"/>
              </a:xfrm>
            </p:grpSpPr>
            <p:grpSp>
              <p:nvGrpSpPr>
                <p:cNvPr id="192" name="Shape 192"/>
                <p:cNvGrpSpPr/>
                <p:nvPr/>
              </p:nvGrpSpPr>
              <p:grpSpPr>
                <a:xfrm>
                  <a:off x="2783885" y="1833241"/>
                  <a:ext cx="5751254" cy="4398883"/>
                  <a:chOff x="2792028" y="1562469"/>
                  <a:chExt cx="5751254" cy="4398883"/>
                </a:xfrm>
              </p:grpSpPr>
              <p:sp>
                <p:nvSpPr>
                  <p:cNvPr id="193" name="Shape 193"/>
                  <p:cNvSpPr/>
                  <p:nvPr/>
                </p:nvSpPr>
                <p:spPr>
                  <a:xfrm>
                    <a:off x="4868665" y="1562469"/>
                    <a:ext cx="1597980" cy="932156"/>
                  </a:xfrm>
                  <a:prstGeom prst="flowChartDecision">
                    <a:avLst/>
                  </a:prstGeom>
                  <a:solidFill>
                    <a:schemeClr val="accent4"/>
                  </a:solidFill>
                  <a:ln w="15875" cap="rnd" cmpd="sng">
                    <a:solidFill>
                      <a:srgbClr val="AE813B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 b="1" i="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Menu option:</a:t>
                    </a:r>
                    <a:endParaRPr/>
                  </a:p>
                </p:txBody>
              </p:sp>
              <p:grpSp>
                <p:nvGrpSpPr>
                  <p:cNvPr id="194" name="Shape 194"/>
                  <p:cNvGrpSpPr/>
                  <p:nvPr/>
                </p:nvGrpSpPr>
                <p:grpSpPr>
                  <a:xfrm>
                    <a:off x="2792028" y="2494625"/>
                    <a:ext cx="1873189" cy="3466727"/>
                    <a:chOff x="363983" y="2201662"/>
                    <a:chExt cx="1873189" cy="3466727"/>
                  </a:xfrm>
                </p:grpSpPr>
                <p:sp>
                  <p:nvSpPr>
                    <p:cNvPr id="195" name="Shape 195"/>
                    <p:cNvSpPr/>
                    <p:nvPr/>
                  </p:nvSpPr>
                  <p:spPr>
                    <a:xfrm>
                      <a:off x="363983" y="2201662"/>
                      <a:ext cx="1873189" cy="932156"/>
                    </a:xfrm>
                    <a:prstGeom prst="flowChartInputOutput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0090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Input Search Criterion</a:t>
                      </a:r>
                      <a:endParaRPr/>
                    </a:p>
                  </p:txBody>
                </p:sp>
                <p:sp>
                  <p:nvSpPr>
                    <p:cNvPr id="196" name="Shape 196"/>
                    <p:cNvSpPr/>
                    <p:nvPr/>
                  </p:nvSpPr>
                  <p:spPr>
                    <a:xfrm>
                      <a:off x="363983" y="3519996"/>
                      <a:ext cx="1873189" cy="932156"/>
                    </a:xfrm>
                    <a:prstGeom prst="flowChartInputOutput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0090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Display results</a:t>
                      </a:r>
                      <a:endParaRPr/>
                    </a:p>
                  </p:txBody>
                </p:sp>
                <p:sp>
                  <p:nvSpPr>
                    <p:cNvPr id="197" name="Shape 197"/>
                    <p:cNvSpPr/>
                    <p:nvPr/>
                  </p:nvSpPr>
                  <p:spPr>
                    <a:xfrm>
                      <a:off x="363983" y="4838330"/>
                      <a:ext cx="1873189" cy="830059"/>
                    </a:xfrm>
                    <a:prstGeom prst="flowChartProcess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0090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Confirm, Book and Pay</a:t>
                      </a:r>
                      <a:endParaRPr/>
                    </a:p>
                  </p:txBody>
                </p:sp>
              </p:grpSp>
              <p:grpSp>
                <p:nvGrpSpPr>
                  <p:cNvPr id="198" name="Shape 198"/>
                  <p:cNvGrpSpPr/>
                  <p:nvPr/>
                </p:nvGrpSpPr>
                <p:grpSpPr>
                  <a:xfrm>
                    <a:off x="6604986" y="2494625"/>
                    <a:ext cx="1938296" cy="3466723"/>
                    <a:chOff x="6604986" y="2494625"/>
                    <a:chExt cx="1938296" cy="3466723"/>
                  </a:xfrm>
                </p:grpSpPr>
                <p:sp>
                  <p:nvSpPr>
                    <p:cNvPr id="199" name="Shape 199"/>
                    <p:cNvSpPr/>
                    <p:nvPr/>
                  </p:nvSpPr>
                  <p:spPr>
                    <a:xfrm>
                      <a:off x="6604986" y="2494625"/>
                      <a:ext cx="1873188" cy="932155"/>
                    </a:xfrm>
                    <a:prstGeom prst="flowChartInputOutput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0090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Display Bookings</a:t>
                      </a:r>
                      <a:endParaRPr/>
                    </a:p>
                  </p:txBody>
                </p:sp>
                <p:sp>
                  <p:nvSpPr>
                    <p:cNvPr id="200" name="Shape 200"/>
                    <p:cNvSpPr/>
                    <p:nvPr/>
                  </p:nvSpPr>
                  <p:spPr>
                    <a:xfrm>
                      <a:off x="6604986" y="3812959"/>
                      <a:ext cx="1873189" cy="952938"/>
                    </a:xfrm>
                    <a:prstGeom prst="flowChartDecision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0090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Exit/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Cancel</a:t>
                      </a:r>
                      <a:endParaRPr/>
                    </a:p>
                  </p:txBody>
                </p:sp>
                <p:sp>
                  <p:nvSpPr>
                    <p:cNvPr id="201" name="Shape 201"/>
                    <p:cNvSpPr/>
                    <p:nvPr/>
                  </p:nvSpPr>
                  <p:spPr>
                    <a:xfrm>
                      <a:off x="6604986" y="5131293"/>
                      <a:ext cx="1938296" cy="830055"/>
                    </a:xfrm>
                    <a:prstGeom prst="flowChartProcess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0090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Cancel Booking</a:t>
                      </a:r>
                      <a:endParaRPr/>
                    </a:p>
                  </p:txBody>
                </p:sp>
              </p:grpSp>
            </p:grpSp>
            <p:sp>
              <p:nvSpPr>
                <p:cNvPr id="202" name="Shape 202"/>
                <p:cNvSpPr/>
                <p:nvPr/>
              </p:nvSpPr>
              <p:spPr>
                <a:xfrm>
                  <a:off x="4761390" y="362422"/>
                  <a:ext cx="1793362" cy="1099457"/>
                </a:xfrm>
                <a:prstGeom prst="flowChartDecision">
                  <a:avLst/>
                </a:prstGeom>
                <a:solidFill>
                  <a:schemeClr val="accent4"/>
                </a:solidFill>
                <a:ln w="15875" cap="rnd" cmpd="sng">
                  <a:solidFill>
                    <a:srgbClr val="AE813B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 i="0" u="none" strike="noStrike" cap="none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Logout?</a:t>
                  </a:r>
                  <a:endParaRPr/>
                </a:p>
              </p:txBody>
            </p:sp>
          </p:grpSp>
          <p:sp>
            <p:nvSpPr>
              <p:cNvPr id="203" name="Shape 203"/>
              <p:cNvSpPr/>
              <p:nvPr/>
            </p:nvSpPr>
            <p:spPr>
              <a:xfrm>
                <a:off x="9294174" y="519340"/>
                <a:ext cx="1908699" cy="745725"/>
              </a:xfrm>
              <a:prstGeom prst="flowChartTerminator">
                <a:avLst/>
              </a:prstGeom>
              <a:solidFill>
                <a:schemeClr val="accent4"/>
              </a:solidFill>
              <a:ln w="15875" cap="rnd" cmpd="sng">
                <a:solidFill>
                  <a:srgbClr val="AE813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STOP</a:t>
                </a:r>
                <a:endParaRPr/>
              </a:p>
            </p:txBody>
          </p:sp>
          <p:cxnSp>
            <p:nvCxnSpPr>
              <p:cNvPr id="204" name="Shape 204"/>
              <p:cNvCxnSpPr>
                <a:endCxn id="190" idx="2"/>
              </p:cNvCxnSpPr>
              <p:nvPr/>
            </p:nvCxnSpPr>
            <p:spPr>
              <a:xfrm rot="10800000" flipH="1">
                <a:off x="1659953" y="899258"/>
                <a:ext cx="753300" cy="108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05" name="Shape 205"/>
              <p:cNvCxnSpPr>
                <a:endCxn id="202" idx="1"/>
              </p:cNvCxnSpPr>
              <p:nvPr/>
            </p:nvCxnSpPr>
            <p:spPr>
              <a:xfrm rot="10800000" flipH="1">
                <a:off x="4543878" y="894395"/>
                <a:ext cx="654000" cy="24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06" name="Shape 206"/>
              <p:cNvCxnSpPr>
                <a:stCxn id="202" idx="3"/>
                <a:endCxn id="203" idx="1"/>
              </p:cNvCxnSpPr>
              <p:nvPr/>
            </p:nvCxnSpPr>
            <p:spPr>
              <a:xfrm rot="10800000" flipH="1">
                <a:off x="6991240" y="891995"/>
                <a:ext cx="2303100" cy="24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07" name="Shape 207"/>
              <p:cNvCxnSpPr>
                <a:stCxn id="202" idx="2"/>
                <a:endCxn id="193" idx="0"/>
              </p:cNvCxnSpPr>
              <p:nvPr/>
            </p:nvCxnSpPr>
            <p:spPr>
              <a:xfrm>
                <a:off x="6094559" y="1444123"/>
                <a:ext cx="1500" cy="3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08" name="Shape 208"/>
              <p:cNvCxnSpPr>
                <a:stCxn id="195" idx="4"/>
                <a:endCxn id="196" idx="1"/>
              </p:cNvCxnSpPr>
              <p:nvPr/>
            </p:nvCxnSpPr>
            <p:spPr>
              <a:xfrm>
                <a:off x="4156967" y="3679797"/>
                <a:ext cx="0" cy="386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09" name="Shape 209"/>
              <p:cNvCxnSpPr>
                <a:stCxn id="196" idx="4"/>
                <a:endCxn id="197" idx="0"/>
              </p:cNvCxnSpPr>
              <p:nvPr/>
            </p:nvCxnSpPr>
            <p:spPr>
              <a:xfrm>
                <a:off x="4156967" y="4998131"/>
                <a:ext cx="0" cy="386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10" name="Shape 210"/>
              <p:cNvCxnSpPr>
                <a:stCxn id="199" idx="4"/>
                <a:endCxn id="200" idx="0"/>
              </p:cNvCxnSpPr>
              <p:nvPr/>
            </p:nvCxnSpPr>
            <p:spPr>
              <a:xfrm>
                <a:off x="7969925" y="3679796"/>
                <a:ext cx="0" cy="386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11" name="Shape 211"/>
              <p:cNvCxnSpPr/>
              <p:nvPr/>
            </p:nvCxnSpPr>
            <p:spPr>
              <a:xfrm>
                <a:off x="7969925" y="4998131"/>
                <a:ext cx="0" cy="386178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12" name="Shape 212"/>
              <p:cNvCxnSpPr>
                <a:stCxn id="193" idx="1"/>
                <a:endCxn id="195" idx="1"/>
              </p:cNvCxnSpPr>
              <p:nvPr/>
            </p:nvCxnSpPr>
            <p:spPr>
              <a:xfrm flipH="1">
                <a:off x="4156710" y="2281563"/>
                <a:ext cx="1140300" cy="466200"/>
              </a:xfrm>
              <a:prstGeom prst="bentConnector2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13" name="Shape 213"/>
              <p:cNvCxnSpPr>
                <a:stCxn id="193" idx="3"/>
                <a:endCxn id="199" idx="1"/>
              </p:cNvCxnSpPr>
              <p:nvPr/>
            </p:nvCxnSpPr>
            <p:spPr>
              <a:xfrm>
                <a:off x="6894990" y="2281563"/>
                <a:ext cx="1074900" cy="466200"/>
              </a:xfrm>
              <a:prstGeom prst="bentConnector2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14" name="Shape 214"/>
              <p:cNvCxnSpPr>
                <a:stCxn id="201" idx="2"/>
              </p:cNvCxnSpPr>
              <p:nvPr/>
            </p:nvCxnSpPr>
            <p:spPr>
              <a:xfrm rot="5400000" flipH="1">
                <a:off x="2320629" y="532514"/>
                <a:ext cx="5304600" cy="6059100"/>
              </a:xfrm>
              <a:prstGeom prst="bentConnector4">
                <a:avLst>
                  <a:gd name="adj1" fmla="val -4306"/>
                  <a:gd name="adj2" fmla="val 97231"/>
                </a:avLst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Shape 215"/>
              <p:cNvCxnSpPr/>
              <p:nvPr/>
            </p:nvCxnSpPr>
            <p:spPr>
              <a:xfrm>
                <a:off x="4156967" y="6214364"/>
                <a:ext cx="0" cy="230824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16" name="Shape 216"/>
              <p:cNvCxnSpPr>
                <a:stCxn id="201" idx="2"/>
              </p:cNvCxnSpPr>
              <p:nvPr/>
            </p:nvCxnSpPr>
            <p:spPr>
              <a:xfrm>
                <a:off x="8002479" y="6214364"/>
                <a:ext cx="0" cy="2310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17" name="Shape 217"/>
              <p:cNvCxnSpPr>
                <a:stCxn id="200" idx="3"/>
                <a:endCxn id="203" idx="1"/>
              </p:cNvCxnSpPr>
              <p:nvPr/>
            </p:nvCxnSpPr>
            <p:spPr>
              <a:xfrm rot="10800000" flipH="1">
                <a:off x="8906520" y="892344"/>
                <a:ext cx="387600" cy="3650100"/>
              </a:xfrm>
              <a:prstGeom prst="bentConnector3">
                <a:avLst>
                  <a:gd name="adj1" fmla="val 266293"/>
                </a:avLst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18" name="Shape 218"/>
              <p:cNvCxnSpPr>
                <a:stCxn id="200" idx="3"/>
              </p:cNvCxnSpPr>
              <p:nvPr/>
            </p:nvCxnSpPr>
            <p:spPr>
              <a:xfrm rot="10800000" flipH="1">
                <a:off x="8906520" y="4531944"/>
                <a:ext cx="193800" cy="10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19" name="Shape 219"/>
              <p:cNvCxnSpPr>
                <a:stCxn id="202" idx="3"/>
              </p:cNvCxnSpPr>
              <p:nvPr/>
            </p:nvCxnSpPr>
            <p:spPr>
              <a:xfrm rot="10800000" flipH="1">
                <a:off x="6991240" y="891995"/>
                <a:ext cx="226200" cy="24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220" name="Shape 220"/>
            <p:cNvSpPr txBox="1"/>
            <p:nvPr/>
          </p:nvSpPr>
          <p:spPr>
            <a:xfrm>
              <a:off x="6348782" y="1022446"/>
              <a:ext cx="834860" cy="379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Yes</a:t>
              </a: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5576030" y="1803739"/>
              <a:ext cx="834860" cy="379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</a:t>
              </a: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8081223" y="4695568"/>
              <a:ext cx="834860" cy="35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6805210" y="5143811"/>
              <a:ext cx="834860" cy="34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Cancel</a:t>
              </a: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6283248" y="2338392"/>
              <a:ext cx="834860" cy="35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4618522" y="2366474"/>
              <a:ext cx="834860" cy="35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312</Words>
  <Application>Microsoft Office PowerPoint</Application>
  <PresentationFormat>Widescreen</PresentationFormat>
  <Paragraphs>107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Noto Sans Symbols</vt:lpstr>
      <vt:lpstr>Century Gothic</vt:lpstr>
      <vt:lpstr>Quotable</vt:lpstr>
      <vt:lpstr>AIRLINE RESERVATION SYSTEM</vt:lpstr>
      <vt:lpstr>Introduction</vt:lpstr>
      <vt:lpstr>Functionality:</vt:lpstr>
      <vt:lpstr>Concepts Used:</vt:lpstr>
      <vt:lpstr>Functions Defined In The Program</vt:lpstr>
      <vt:lpstr>Header Files Used</vt:lpstr>
      <vt:lpstr>Structures Defined </vt:lpstr>
      <vt:lpstr>Flow Chart</vt:lpstr>
      <vt:lpstr>User:</vt:lpstr>
      <vt:lpstr>Admin:</vt:lpstr>
      <vt:lpstr>Key Takeaways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cp:lastModifiedBy>Rajat Agarwal</cp:lastModifiedBy>
  <cp:revision>1</cp:revision>
  <dcterms:modified xsi:type="dcterms:W3CDTF">2018-02-08T13:20:14Z</dcterms:modified>
</cp:coreProperties>
</file>