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257" r:id="rId3"/>
    <p:sldId id="330" r:id="rId4"/>
    <p:sldId id="401" r:id="rId5"/>
    <p:sldId id="415" r:id="rId6"/>
    <p:sldId id="356" r:id="rId7"/>
    <p:sldId id="357" r:id="rId8"/>
    <p:sldId id="358" r:id="rId9"/>
    <p:sldId id="359" r:id="rId10"/>
    <p:sldId id="360" r:id="rId11"/>
    <p:sldId id="416" r:id="rId12"/>
    <p:sldId id="417" r:id="rId13"/>
    <p:sldId id="418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7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378" r:id="rId41"/>
    <p:sldId id="379" r:id="rId42"/>
    <p:sldId id="380" r:id="rId43"/>
    <p:sldId id="381" r:id="rId44"/>
    <p:sldId id="382" r:id="rId45"/>
    <p:sldId id="412" r:id="rId46"/>
    <p:sldId id="413" r:id="rId47"/>
    <p:sldId id="414" r:id="rId48"/>
    <p:sldId id="383" r:id="rId49"/>
    <p:sldId id="384" r:id="rId50"/>
    <p:sldId id="385" r:id="rId51"/>
    <p:sldId id="386" r:id="rId52"/>
    <p:sldId id="390" r:id="rId53"/>
    <p:sldId id="391" r:id="rId54"/>
    <p:sldId id="392" r:id="rId55"/>
    <p:sldId id="393" r:id="rId56"/>
    <p:sldId id="394" r:id="rId57"/>
    <p:sldId id="395" r:id="rId58"/>
    <p:sldId id="396" r:id="rId59"/>
    <p:sldId id="397" r:id="rId60"/>
    <p:sldId id="39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DA344-B74A-44B8-A72B-59C85FA8AFA8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2DDD-A3F2-4539-8EDA-A8B9C8C92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5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11/28/2012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</a:t>
            </a:r>
            <a:r>
              <a:rPr lang="en-US" dirty="0" err="1" smtClean="0"/>
              <a:t>Maciejewski</a:t>
            </a:r>
            <a:endParaRPr lang="en-US" dirty="0" smtClean="0"/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470/598</a:t>
            </a:r>
            <a:br>
              <a:rPr lang="en-US" dirty="0" smtClean="0"/>
            </a:br>
            <a:r>
              <a:rPr lang="en-US" dirty="0" smtClean="0"/>
              <a:t>Open GL Shading Language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GLSL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OpenGL Shading Language</a:t>
            </a:r>
          </a:p>
          <a:p>
            <a:pPr>
              <a:lnSpc>
                <a:spcPct val="90000"/>
              </a:lnSpc>
            </a:pPr>
            <a:r>
              <a:rPr lang="en-US" smtClean="0"/>
              <a:t>Part of OpenGL 2.0 and up</a:t>
            </a:r>
          </a:p>
          <a:p>
            <a:pPr>
              <a:lnSpc>
                <a:spcPct val="90000"/>
              </a:lnSpc>
            </a:pPr>
            <a:r>
              <a:rPr lang="en-US" smtClean="0"/>
              <a:t>High level C-like language</a:t>
            </a:r>
          </a:p>
          <a:p>
            <a:pPr>
              <a:lnSpc>
                <a:spcPct val="90000"/>
              </a:lnSpc>
            </a:pPr>
            <a:r>
              <a:rPr lang="en-US" smtClean="0"/>
              <a:t>New data types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Matrices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Vectors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Samplers</a:t>
            </a:r>
          </a:p>
          <a:p>
            <a:pPr>
              <a:lnSpc>
                <a:spcPct val="90000"/>
              </a:lnSpc>
            </a:pPr>
            <a:r>
              <a:rPr lang="en-US" smtClean="0"/>
              <a:t>As of OpenGL 3.1, application must provide shaders</a:t>
            </a:r>
          </a:p>
        </p:txBody>
      </p:sp>
    </p:spTree>
    <p:extLst>
      <p:ext uri="{BB962C8B-B14F-4D97-AF65-F5344CB8AC3E}">
        <p14:creationId xmlns:p14="http://schemas.microsoft.com/office/powerpoint/2010/main" val="398838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GLSL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Four main types: float,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bool</a:t>
            </a:r>
            <a:r>
              <a:rPr lang="en-US" dirty="0" smtClean="0"/>
              <a:t> and sampler</a:t>
            </a:r>
          </a:p>
          <a:p>
            <a:pPr lvl="1"/>
            <a:r>
              <a:rPr lang="en-US" dirty="0" smtClean="0"/>
              <a:t>For first three types, vector types are available</a:t>
            </a:r>
          </a:p>
          <a:p>
            <a:pPr lvl="2"/>
            <a:r>
              <a:rPr lang="en-US" dirty="0" smtClean="0"/>
              <a:t>Vec2, vec3, vec4 (2D, 3D and 4D floating point vector)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vec2, ivec3, ivec4 (integer vector)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vec2, bvec3, bvec4 (</a:t>
            </a:r>
            <a:r>
              <a:rPr lang="en-US" dirty="0" err="1" smtClean="0"/>
              <a:t>boolean</a:t>
            </a:r>
            <a:r>
              <a:rPr lang="en-US" dirty="0" smtClean="0"/>
              <a:t> vector)</a:t>
            </a:r>
          </a:p>
          <a:p>
            <a:pPr lvl="1"/>
            <a:r>
              <a:rPr lang="en-US" dirty="0" smtClean="0"/>
              <a:t>For floats, there are also matrix types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at2, mat3, mat4</a:t>
            </a:r>
          </a:p>
          <a:p>
            <a:pPr lvl="1"/>
            <a:r>
              <a:rPr lang="en-US" dirty="0" smtClean="0"/>
              <a:t>Samplers are types representing texture</a:t>
            </a:r>
          </a:p>
          <a:p>
            <a:pPr lvl="1"/>
            <a:r>
              <a:rPr lang="en-US" dirty="0" smtClean="0"/>
              <a:t>Must be uniform</a:t>
            </a:r>
          </a:p>
          <a:p>
            <a:pPr lvl="2"/>
            <a:r>
              <a:rPr lang="en-US" dirty="0" smtClean="0"/>
              <a:t>sampler1D, sampler2D, sampler3D (1D, 2D and 3D texture)</a:t>
            </a:r>
          </a:p>
          <a:p>
            <a:pPr lvl="2"/>
            <a:r>
              <a:rPr lang="en-US" dirty="0" err="1" smtClean="0"/>
              <a:t>samplerCube</a:t>
            </a:r>
            <a:r>
              <a:rPr lang="en-US" dirty="0" smtClean="0"/>
              <a:t> (Cube Map </a:t>
            </a:r>
            <a:r>
              <a:rPr lang="en-US" dirty="0" err="1" smtClean="0"/>
              <a:t>txture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sampler1Dshadow, sampler2Dshadow (1D and 2D depth-component texture)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Three types of inputs and outputs in a share</a:t>
            </a:r>
          </a:p>
          <a:p>
            <a:pPr lvl="1"/>
            <a:r>
              <a:rPr lang="en-US" dirty="0" smtClean="0"/>
              <a:t>Uniforms</a:t>
            </a:r>
          </a:p>
          <a:p>
            <a:pPr lvl="2"/>
            <a:r>
              <a:rPr lang="en-US" dirty="0" smtClean="0"/>
              <a:t>Values which do not change during rendering (read-only)</a:t>
            </a:r>
          </a:p>
          <a:p>
            <a:pPr lvl="1"/>
            <a:r>
              <a:rPr lang="en-US" dirty="0" smtClean="0"/>
              <a:t>Attributes </a:t>
            </a:r>
          </a:p>
          <a:p>
            <a:pPr lvl="2"/>
            <a:r>
              <a:rPr lang="en-US" dirty="0" smtClean="0"/>
              <a:t>Only available in vertex </a:t>
            </a:r>
            <a:r>
              <a:rPr lang="en-US" dirty="0" err="1" smtClean="0"/>
              <a:t>shader</a:t>
            </a:r>
            <a:r>
              <a:rPr lang="en-US" dirty="0" smtClean="0"/>
              <a:t> and they are input values which change for every vertex</a:t>
            </a:r>
          </a:p>
          <a:p>
            <a:pPr lvl="1"/>
            <a:r>
              <a:rPr lang="en-US" dirty="0" smtClean="0"/>
              <a:t>Varying</a:t>
            </a:r>
          </a:p>
          <a:p>
            <a:pPr lvl="2"/>
            <a:r>
              <a:rPr lang="en-US" dirty="0" smtClean="0"/>
              <a:t>Used for passing data from a vertex </a:t>
            </a:r>
            <a:r>
              <a:rPr lang="en-US" dirty="0" err="1" smtClean="0"/>
              <a:t>shader</a:t>
            </a:r>
            <a:r>
              <a:rPr lang="en-US" dirty="0" smtClean="0"/>
              <a:t> to a fragment </a:t>
            </a:r>
            <a:r>
              <a:rPr lang="en-US" dirty="0" err="1" smtClean="0"/>
              <a:t>shader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7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some built-in attributes for 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err="1" smtClean="0"/>
              <a:t>gl</a:t>
            </a:r>
            <a:r>
              <a:rPr lang="en-US" dirty="0" smtClean="0"/>
              <a:t>-_Vertex, </a:t>
            </a:r>
            <a:r>
              <a:rPr lang="en-US" dirty="0" err="1" smtClean="0"/>
              <a:t>gl_Normal</a:t>
            </a:r>
            <a:r>
              <a:rPr lang="en-US" dirty="0" smtClean="0"/>
              <a:t>, </a:t>
            </a:r>
            <a:r>
              <a:rPr lang="en-US" dirty="0" err="1" smtClean="0"/>
              <a:t>glColor</a:t>
            </a:r>
            <a:r>
              <a:rPr lang="en-US" dirty="0" smtClean="0"/>
              <a:t>, </a:t>
            </a:r>
            <a:r>
              <a:rPr lang="en-US" dirty="0" err="1" smtClean="0"/>
              <a:t>gl_MultiTexCoordx</a:t>
            </a:r>
            <a:endParaRPr lang="en-US" dirty="0" smtClean="0"/>
          </a:p>
          <a:p>
            <a:r>
              <a:rPr lang="en-US" dirty="0" smtClean="0"/>
              <a:t>Built-in uniforms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l_ModelViewMatrix</a:t>
            </a:r>
            <a:r>
              <a:rPr lang="en-US" dirty="0" smtClean="0"/>
              <a:t>, </a:t>
            </a:r>
            <a:r>
              <a:rPr lang="en-US" dirty="0" err="1" smtClean="0"/>
              <a:t>gl_ModelViewProjectionMatrix</a:t>
            </a:r>
            <a:r>
              <a:rPr lang="en-US" dirty="0" smtClean="0"/>
              <a:t>, </a:t>
            </a:r>
            <a:r>
              <a:rPr lang="en-US" dirty="0" err="1" smtClean="0"/>
              <a:t>glNormalMatrix</a:t>
            </a:r>
            <a:endParaRPr lang="en-US" dirty="0" smtClean="0"/>
          </a:p>
          <a:p>
            <a:r>
              <a:rPr lang="en-US" dirty="0" smtClean="0"/>
              <a:t>Built-in </a:t>
            </a:r>
            <a:r>
              <a:rPr lang="en-US" dirty="0" err="1" smtClean="0"/>
              <a:t>varyings</a:t>
            </a:r>
            <a:endParaRPr lang="en-US" dirty="0" smtClean="0"/>
          </a:p>
          <a:p>
            <a:pPr lvl="1"/>
            <a:r>
              <a:rPr lang="en-US" dirty="0" err="1" smtClean="0"/>
              <a:t>gl_FrontColor</a:t>
            </a:r>
            <a:r>
              <a:rPr lang="en-US" dirty="0" smtClean="0"/>
              <a:t>, </a:t>
            </a:r>
            <a:r>
              <a:rPr lang="en-US" dirty="0" err="1" smtClean="0"/>
              <a:t>gl_BackColor</a:t>
            </a:r>
            <a:r>
              <a:rPr lang="en-US" dirty="0" smtClean="0"/>
              <a:t>, </a:t>
            </a:r>
            <a:r>
              <a:rPr lang="en-US" dirty="0" err="1" smtClean="0"/>
              <a:t>gl_TexCoord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5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Vertex Shader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in vec4 vPosition;</a:t>
            </a:r>
          </a:p>
          <a:p>
            <a:pPr>
              <a:buFontTx/>
              <a:buNone/>
            </a:pPr>
            <a:r>
              <a:rPr lang="en-US" smtClean="0"/>
              <a:t>void main(void)</a:t>
            </a:r>
          </a:p>
          <a:p>
            <a:pPr>
              <a:buFontTx/>
              <a:buNone/>
            </a:pPr>
            <a:r>
              <a:rPr lang="en-US" smtClean="0"/>
              <a:t>{</a:t>
            </a:r>
          </a:p>
          <a:p>
            <a:pPr>
              <a:buFontTx/>
              <a:buNone/>
            </a:pPr>
            <a:r>
              <a:rPr lang="en-US" smtClean="0"/>
              <a:t>    gl_Position = vPosition;</a:t>
            </a:r>
          </a:p>
          <a:p>
            <a:pPr>
              <a:buFontTx/>
              <a:buNone/>
            </a:pPr>
            <a:r>
              <a:rPr lang="en-US" smtClean="0"/>
              <a:t>}</a:t>
            </a:r>
          </a:p>
        </p:txBody>
      </p:sp>
      <p:cxnSp>
        <p:nvCxnSpPr>
          <p:cNvPr id="9222" name="Straight Arrow Connector 10"/>
          <p:cNvCxnSpPr>
            <a:cxnSpLocks noChangeShapeType="1"/>
          </p:cNvCxnSpPr>
          <p:nvPr/>
        </p:nvCxnSpPr>
        <p:spPr bwMode="auto">
          <a:xfrm rot="16200000" flipV="1">
            <a:off x="2476500" y="3924300"/>
            <a:ext cx="914400" cy="685800"/>
          </a:xfrm>
          <a:prstGeom prst="straightConnector1">
            <a:avLst/>
          </a:prstGeom>
          <a:noFill/>
          <a:ln w="12700">
            <a:solidFill>
              <a:srgbClr val="00CC99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3" name="Straight Arrow Connector 12"/>
          <p:cNvCxnSpPr>
            <a:cxnSpLocks noChangeShapeType="1"/>
          </p:cNvCxnSpPr>
          <p:nvPr/>
        </p:nvCxnSpPr>
        <p:spPr bwMode="auto">
          <a:xfrm rot="10800000" flipV="1">
            <a:off x="1143000" y="1600200"/>
            <a:ext cx="1295400" cy="457200"/>
          </a:xfrm>
          <a:prstGeom prst="straightConnector1">
            <a:avLst/>
          </a:prstGeom>
          <a:noFill/>
          <a:ln w="12700">
            <a:solidFill>
              <a:srgbClr val="00CC99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4" name="Straight Arrow Connector 14"/>
          <p:cNvCxnSpPr>
            <a:cxnSpLocks noChangeShapeType="1"/>
          </p:cNvCxnSpPr>
          <p:nvPr/>
        </p:nvCxnSpPr>
        <p:spPr bwMode="auto">
          <a:xfrm rot="10800000">
            <a:off x="3048001" y="2362200"/>
            <a:ext cx="661987" cy="230188"/>
          </a:xfrm>
          <a:prstGeom prst="straightConnector1">
            <a:avLst/>
          </a:prstGeom>
          <a:noFill/>
          <a:ln w="12700">
            <a:solidFill>
              <a:srgbClr val="00CC99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2438400" y="1443335"/>
            <a:ext cx="29546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008000"/>
                  </a:solidFill>
                </a:ln>
                <a:ea typeface="+mn-ea"/>
              </a:rPr>
              <a:t>input from application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0414" y="2433935"/>
            <a:ext cx="4519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008000"/>
                  </a:solidFill>
                </a:ln>
                <a:ea typeface="+mn-ea"/>
              </a:rPr>
              <a:t>must link to variable in application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0400" y="4648200"/>
            <a:ext cx="21847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008000"/>
                  </a:solidFill>
                </a:ln>
                <a:ea typeface="+mn-ea"/>
              </a:rPr>
              <a:t>built in variable</a:t>
            </a:r>
          </a:p>
        </p:txBody>
      </p:sp>
    </p:spTree>
    <p:extLst>
      <p:ext uri="{BB962C8B-B14F-4D97-AF65-F5344CB8AC3E}">
        <p14:creationId xmlns:p14="http://schemas.microsoft.com/office/powerpoint/2010/main" val="39851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Model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3657600" y="4267200"/>
            <a:ext cx="1752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r>
              <a:rPr lang="en-US"/>
              <a:t>Vertex</a:t>
            </a:r>
          </a:p>
          <a:p>
            <a:r>
              <a:rPr lang="en-US"/>
              <a:t>Shader</a:t>
            </a: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3657600" y="2286000"/>
            <a:ext cx="17526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r>
              <a:rPr lang="en-US"/>
              <a:t>GPU</a:t>
            </a:r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6324600" y="4267200"/>
            <a:ext cx="1752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r>
              <a:rPr lang="en-US"/>
              <a:t>Primitive</a:t>
            </a:r>
          </a:p>
          <a:p>
            <a:r>
              <a:rPr lang="en-US"/>
              <a:t>Assembly</a:t>
            </a:r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914400" y="4343400"/>
            <a:ext cx="1676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r>
              <a:rPr lang="en-US"/>
              <a:t>Application</a:t>
            </a:r>
          </a:p>
          <a:p>
            <a:r>
              <a:rPr lang="en-US"/>
              <a:t>Program</a:t>
            </a:r>
          </a:p>
        </p:txBody>
      </p:sp>
      <p:cxnSp>
        <p:nvCxnSpPr>
          <p:cNvPr id="10249" name="Elbow Connector 18"/>
          <p:cNvCxnSpPr>
            <a:cxnSpLocks noChangeShapeType="1"/>
            <a:stCxn id="10248" idx="0"/>
            <a:endCxn id="10246" idx="1"/>
          </p:cNvCxnSpPr>
          <p:nvPr/>
        </p:nvCxnSpPr>
        <p:spPr bwMode="auto">
          <a:xfrm rot="5400000" flipH="1" flipV="1">
            <a:off x="1866900" y="2552700"/>
            <a:ext cx="1676400" cy="190500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Straight Arrow Connector 21"/>
          <p:cNvCxnSpPr>
            <a:cxnSpLocks noChangeShapeType="1"/>
          </p:cNvCxnSpPr>
          <p:nvPr/>
        </p:nvCxnSpPr>
        <p:spPr bwMode="auto">
          <a:xfrm rot="5400000">
            <a:off x="3810001" y="3657600"/>
            <a:ext cx="1219200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Straight Arrow Connector 23"/>
          <p:cNvCxnSpPr>
            <a:cxnSpLocks noChangeShapeType="1"/>
            <a:stCxn id="10248" idx="3"/>
          </p:cNvCxnSpPr>
          <p:nvPr/>
        </p:nvCxnSpPr>
        <p:spPr bwMode="auto">
          <a:xfrm>
            <a:off x="2590800" y="4800600"/>
            <a:ext cx="10668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Straight Arrow Connector 25"/>
          <p:cNvCxnSpPr>
            <a:cxnSpLocks noChangeShapeType="1"/>
            <a:stCxn id="10245" idx="3"/>
            <a:endCxn id="10247" idx="1"/>
          </p:cNvCxnSpPr>
          <p:nvPr/>
        </p:nvCxnSpPr>
        <p:spPr bwMode="auto">
          <a:xfrm>
            <a:off x="5410200" y="4724400"/>
            <a:ext cx="914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TextBox 26"/>
          <p:cNvSpPr txBox="1">
            <a:spLocks noChangeArrowheads="1"/>
          </p:cNvSpPr>
          <p:nvPr/>
        </p:nvSpPr>
        <p:spPr bwMode="auto">
          <a:xfrm>
            <a:off x="2209800" y="5257800"/>
            <a:ext cx="1944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glDrawArrays</a:t>
            </a:r>
          </a:p>
        </p:txBody>
      </p:sp>
      <p:sp>
        <p:nvSpPr>
          <p:cNvPr id="10254" name="TextBox 27"/>
          <p:cNvSpPr txBox="1">
            <a:spLocks noChangeArrowheads="1"/>
          </p:cNvSpPr>
          <p:nvPr/>
        </p:nvSpPr>
        <p:spPr bwMode="auto">
          <a:xfrm>
            <a:off x="5334000" y="5334000"/>
            <a:ext cx="992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Vertex</a:t>
            </a:r>
          </a:p>
        </p:txBody>
      </p:sp>
      <p:sp>
        <p:nvSpPr>
          <p:cNvPr id="10255" name="TextBox 28"/>
          <p:cNvSpPr txBox="1">
            <a:spLocks noChangeArrowheads="1"/>
          </p:cNvSpPr>
          <p:nvPr/>
        </p:nvSpPr>
        <p:spPr bwMode="auto">
          <a:xfrm>
            <a:off x="1524000" y="1828800"/>
            <a:ext cx="21764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Vertex data</a:t>
            </a:r>
          </a:p>
          <a:p>
            <a:r>
              <a:rPr lang="en-US"/>
              <a:t>Shader Program</a:t>
            </a:r>
          </a:p>
        </p:txBody>
      </p:sp>
    </p:spTree>
    <p:extLst>
      <p:ext uri="{BB962C8B-B14F-4D97-AF65-F5344CB8AC3E}">
        <p14:creationId xmlns:p14="http://schemas.microsoft.com/office/powerpoint/2010/main" val="2130337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Fragment Program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void main(void)</a:t>
            </a:r>
          </a:p>
          <a:p>
            <a:pPr>
              <a:buFontTx/>
              <a:buNone/>
            </a:pPr>
            <a:r>
              <a:rPr lang="en-US" smtClean="0"/>
              <a:t>{</a:t>
            </a:r>
          </a:p>
          <a:p>
            <a:pPr>
              <a:buFontTx/>
              <a:buNone/>
            </a:pPr>
            <a:r>
              <a:rPr lang="en-US" smtClean="0"/>
              <a:t>  gl_FragColor = vec4(1.0, 0.0, 0.0, 1.0);</a:t>
            </a:r>
          </a:p>
          <a:p>
            <a:pPr>
              <a:buFontTx/>
              <a:buNone/>
            </a:pPr>
            <a:r>
              <a:rPr lang="en-US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156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Model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3657600" y="3810000"/>
            <a:ext cx="1752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r>
              <a:rPr lang="en-US"/>
              <a:t>Fragment</a:t>
            </a:r>
          </a:p>
          <a:p>
            <a:r>
              <a:rPr lang="en-US"/>
              <a:t>Shader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3657600" y="1828800"/>
            <a:ext cx="17526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r>
              <a:rPr lang="en-US"/>
              <a:t>Application</a:t>
            </a:r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6324600" y="3810000"/>
            <a:ext cx="1752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r>
              <a:rPr lang="en-US"/>
              <a:t>Frame Buffer</a:t>
            </a:r>
          </a:p>
        </p:txBody>
      </p:sp>
      <p:sp>
        <p:nvSpPr>
          <p:cNvPr id="12296" name="Rectangle 9"/>
          <p:cNvSpPr>
            <a:spLocks noChangeArrowheads="1"/>
          </p:cNvSpPr>
          <p:nvPr/>
        </p:nvSpPr>
        <p:spPr bwMode="auto">
          <a:xfrm>
            <a:off x="914400" y="3886200"/>
            <a:ext cx="1676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r>
              <a:rPr lang="en-US"/>
              <a:t>Rasterizer</a:t>
            </a:r>
          </a:p>
        </p:txBody>
      </p:sp>
      <p:cxnSp>
        <p:nvCxnSpPr>
          <p:cNvPr id="12297" name="Straight Arrow Connector 11"/>
          <p:cNvCxnSpPr>
            <a:cxnSpLocks noChangeShapeType="1"/>
          </p:cNvCxnSpPr>
          <p:nvPr/>
        </p:nvCxnSpPr>
        <p:spPr bwMode="auto">
          <a:xfrm rot="5400000">
            <a:off x="3810001" y="3200400"/>
            <a:ext cx="1219200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8" name="Straight Arrow Connector 12"/>
          <p:cNvCxnSpPr>
            <a:cxnSpLocks noChangeShapeType="1"/>
            <a:stCxn id="12296" idx="3"/>
          </p:cNvCxnSpPr>
          <p:nvPr/>
        </p:nvCxnSpPr>
        <p:spPr bwMode="auto">
          <a:xfrm>
            <a:off x="2590800" y="4343400"/>
            <a:ext cx="10668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Straight Arrow Connector 13"/>
          <p:cNvCxnSpPr>
            <a:cxnSpLocks noChangeShapeType="1"/>
            <a:stCxn id="12293" idx="3"/>
            <a:endCxn id="12295" idx="1"/>
          </p:cNvCxnSpPr>
          <p:nvPr/>
        </p:nvCxnSpPr>
        <p:spPr bwMode="auto">
          <a:xfrm>
            <a:off x="5410200" y="4267200"/>
            <a:ext cx="914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0" name="TextBox 14"/>
          <p:cNvSpPr txBox="1">
            <a:spLocks noChangeArrowheads="1"/>
          </p:cNvSpPr>
          <p:nvPr/>
        </p:nvSpPr>
        <p:spPr bwMode="auto">
          <a:xfrm>
            <a:off x="2209800" y="4876800"/>
            <a:ext cx="1365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Fragment</a:t>
            </a:r>
          </a:p>
        </p:txBody>
      </p:sp>
      <p:sp>
        <p:nvSpPr>
          <p:cNvPr id="12301" name="TextBox 15"/>
          <p:cNvSpPr txBox="1">
            <a:spLocks noChangeArrowheads="1"/>
          </p:cNvSpPr>
          <p:nvPr/>
        </p:nvSpPr>
        <p:spPr bwMode="auto">
          <a:xfrm>
            <a:off x="5334000" y="4876800"/>
            <a:ext cx="1365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Fragment</a:t>
            </a:r>
          </a:p>
          <a:p>
            <a:r>
              <a:rPr lang="en-US"/>
              <a:t>Color</a:t>
            </a:r>
          </a:p>
        </p:txBody>
      </p:sp>
      <p:sp>
        <p:nvSpPr>
          <p:cNvPr id="12302" name="TextBox 16"/>
          <p:cNvSpPr txBox="1">
            <a:spLocks noChangeArrowheads="1"/>
          </p:cNvSpPr>
          <p:nvPr/>
        </p:nvSpPr>
        <p:spPr bwMode="auto">
          <a:xfrm>
            <a:off x="1371600" y="2743200"/>
            <a:ext cx="2176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Shader Program</a:t>
            </a:r>
          </a:p>
        </p:txBody>
      </p:sp>
    </p:spTree>
    <p:extLst>
      <p:ext uri="{BB962C8B-B14F-4D97-AF65-F5344CB8AC3E}">
        <p14:creationId xmlns:p14="http://schemas.microsoft.com/office/powerpoint/2010/main" val="567532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 types: int, float, bool</a:t>
            </a:r>
          </a:p>
          <a:p>
            <a:pPr>
              <a:lnSpc>
                <a:spcPct val="90000"/>
              </a:lnSpc>
            </a:pPr>
            <a:r>
              <a:rPr lang="en-US" smtClean="0"/>
              <a:t>Vectors: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float vec2, vec3, vec4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Also int (ivec) and boolean (bvec)</a:t>
            </a:r>
          </a:p>
          <a:p>
            <a:pPr>
              <a:lnSpc>
                <a:spcPct val="90000"/>
              </a:lnSpc>
            </a:pPr>
            <a:r>
              <a:rPr lang="en-US" smtClean="0"/>
              <a:t>Matrices: mat2, mat3, mat4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Stored by columns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Standard referencing m[row][column]</a:t>
            </a:r>
          </a:p>
          <a:p>
            <a:pPr>
              <a:lnSpc>
                <a:spcPct val="90000"/>
              </a:lnSpc>
            </a:pPr>
            <a:r>
              <a:rPr lang="en-US" smtClean="0"/>
              <a:t>C++ style constructors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vec3 a =vec3(1.0, 2.0, 3.0)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vec2 b = vec2(a)</a:t>
            </a:r>
          </a:p>
        </p:txBody>
      </p:sp>
    </p:spTree>
    <p:extLst>
      <p:ext uri="{BB962C8B-B14F-4D97-AF65-F5344CB8AC3E}">
        <p14:creationId xmlns:p14="http://schemas.microsoft.com/office/powerpoint/2010/main" val="205929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There are no pointers in GLSL</a:t>
            </a:r>
          </a:p>
          <a:p>
            <a:r>
              <a:rPr lang="en-US" smtClean="0"/>
              <a:t>We can use C structs which</a:t>
            </a:r>
          </a:p>
          <a:p>
            <a:pPr>
              <a:buFontTx/>
              <a:buNone/>
            </a:pPr>
            <a:r>
              <a:rPr lang="en-US" smtClean="0"/>
              <a:t> can be copied back from functions</a:t>
            </a:r>
          </a:p>
          <a:p>
            <a:r>
              <a:rPr lang="en-US" smtClean="0"/>
              <a:t>Because matrices and vectors are basic types they can be passed into and output from GLSL functions, e.g.</a:t>
            </a:r>
          </a:p>
          <a:p>
            <a:pPr>
              <a:buFontTx/>
              <a:buNone/>
            </a:pPr>
            <a:r>
              <a:rPr lang="en-US" smtClean="0"/>
              <a:t>     mat3 func(mat3 a)</a:t>
            </a:r>
          </a:p>
        </p:txBody>
      </p:sp>
    </p:spTree>
    <p:extLst>
      <p:ext uri="{BB962C8B-B14F-4D97-AF65-F5344CB8AC3E}">
        <p14:creationId xmlns:p14="http://schemas.microsoft.com/office/powerpoint/2010/main" val="252975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These slides can only be used as study material for the class 470 at ASU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slides cannot be distributed or used for another purpose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Qualifiers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GLSL has many of the same qualifiers such as </a:t>
            </a:r>
            <a:r>
              <a:rPr lang="en-US" sz="2800" b="1" smtClean="0">
                <a:latin typeface="Courier New" charset="0"/>
              </a:rPr>
              <a:t>const</a:t>
            </a:r>
            <a:r>
              <a:rPr lang="en-US" sz="2800" smtClean="0"/>
              <a:t> as C/C++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Need others due to the nature of the execution model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Variables can change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Once per primitive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Once per vertex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Once per fragment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At any time in the application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Vertex attributes are interpolated by the rasterizer into fragment attributes</a:t>
            </a:r>
          </a:p>
        </p:txBody>
      </p:sp>
    </p:spTree>
    <p:extLst>
      <p:ext uri="{BB962C8B-B14F-4D97-AF65-F5344CB8AC3E}">
        <p14:creationId xmlns:p14="http://schemas.microsoft.com/office/powerpoint/2010/main" val="206506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Qualifier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724400"/>
          </a:xfrm>
        </p:spPr>
        <p:txBody>
          <a:bodyPr/>
          <a:lstStyle/>
          <a:p>
            <a:r>
              <a:rPr lang="en-US" sz="3200" smtClean="0"/>
              <a:t>Attribute-qualified variables can change at most once per vertex</a:t>
            </a:r>
          </a:p>
          <a:p>
            <a:r>
              <a:rPr lang="en-US" sz="3200" smtClean="0"/>
              <a:t>There are a few built in variables such as gl_Position but most have been deprecated</a:t>
            </a:r>
          </a:p>
          <a:p>
            <a:r>
              <a:rPr lang="en-US" sz="3200" smtClean="0"/>
              <a:t>User defined (in application program) </a:t>
            </a:r>
          </a:p>
          <a:p>
            <a:pPr lvl="1"/>
            <a:r>
              <a:rPr lang="en-US" sz="2700" smtClean="0"/>
              <a:t>Use in qualifier to get to shader</a:t>
            </a:r>
          </a:p>
          <a:p>
            <a:pPr lvl="1"/>
            <a:r>
              <a:rPr lang="en-US" sz="2700" b="1" smtClean="0">
                <a:latin typeface="Courier New" charset="0"/>
              </a:rPr>
              <a:t>in float temperature</a:t>
            </a:r>
          </a:p>
          <a:p>
            <a:pPr lvl="1"/>
            <a:r>
              <a:rPr lang="en-US" sz="2700" b="1" smtClean="0">
                <a:latin typeface="Courier New" charset="0"/>
              </a:rPr>
              <a:t>in vec3 velocity</a:t>
            </a:r>
          </a:p>
          <a:p>
            <a:pPr>
              <a:buFontTx/>
              <a:buNone/>
            </a:pPr>
            <a:endParaRPr lang="en-US" sz="3200" b="1" smtClean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309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Uniform Qualified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Variables that are constant for an entire primitive</a:t>
            </a:r>
          </a:p>
          <a:p>
            <a:r>
              <a:rPr lang="en-US" smtClean="0"/>
              <a:t>Can be changed in application and sent to shaders</a:t>
            </a:r>
            <a:endParaRPr lang="en-US" b="1" smtClean="0">
              <a:latin typeface="Courier New" charset="0"/>
            </a:endParaRPr>
          </a:p>
          <a:p>
            <a:r>
              <a:rPr lang="en-US" smtClean="0"/>
              <a:t>Cannot be changed in shader</a:t>
            </a:r>
          </a:p>
          <a:p>
            <a:r>
              <a:rPr lang="en-US" smtClean="0"/>
              <a:t>Used to pass information to shader such as the bounding box of a primitive</a:t>
            </a:r>
          </a:p>
        </p:txBody>
      </p:sp>
    </p:spTree>
    <p:extLst>
      <p:ext uri="{BB962C8B-B14F-4D97-AF65-F5344CB8AC3E}">
        <p14:creationId xmlns:p14="http://schemas.microsoft.com/office/powerpoint/2010/main" val="2254689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Varying Qualified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724400"/>
          </a:xfrm>
        </p:spPr>
        <p:txBody>
          <a:bodyPr/>
          <a:lstStyle/>
          <a:p>
            <a:r>
              <a:rPr lang="en-US" smtClean="0"/>
              <a:t>Variables that are passed from vertex shader to fragment shader</a:t>
            </a:r>
          </a:p>
          <a:p>
            <a:r>
              <a:rPr lang="en-US" smtClean="0"/>
              <a:t>Automatically interpolated by the rasterizer</a:t>
            </a:r>
          </a:p>
          <a:p>
            <a:r>
              <a:rPr lang="en-US" smtClean="0"/>
              <a:t>Old style used the varying qualifier</a:t>
            </a:r>
          </a:p>
          <a:p>
            <a:pPr lvl="1">
              <a:buFontTx/>
              <a:buNone/>
            </a:pPr>
            <a:r>
              <a:rPr lang="en-US" b="1" smtClean="0">
                <a:latin typeface="Courier New" charset="0"/>
              </a:rPr>
              <a:t>varying vec4 color;</a:t>
            </a:r>
          </a:p>
          <a:p>
            <a:r>
              <a:rPr lang="en-US" smtClean="0"/>
              <a:t>Now use </a:t>
            </a:r>
            <a:r>
              <a:rPr lang="en-US" b="1" smtClean="0"/>
              <a:t>out</a:t>
            </a:r>
            <a:r>
              <a:rPr lang="en-US" smtClean="0"/>
              <a:t> in vertex shader and </a:t>
            </a:r>
            <a:r>
              <a:rPr lang="en-US" b="1" smtClean="0"/>
              <a:t>in</a:t>
            </a:r>
            <a:r>
              <a:rPr lang="en-US" smtClean="0"/>
              <a:t> in the fragment shader</a:t>
            </a:r>
          </a:p>
          <a:p>
            <a:pPr lvl="1">
              <a:buFontTx/>
              <a:buNone/>
            </a:pPr>
            <a:r>
              <a:rPr lang="en-US" b="1" smtClean="0">
                <a:latin typeface="Courier New" charset="0"/>
              </a:rPr>
              <a:t>out vec4 color;</a:t>
            </a:r>
          </a:p>
          <a:p>
            <a:pPr lvl="1"/>
            <a:endParaRPr lang="en-US" smtClean="0"/>
          </a:p>
          <a:p>
            <a:pPr lvl="2">
              <a:buFontTx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4944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Vertex Shader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const vec4 red = vec4(1.0, 0.0, 0.0, 1.0);</a:t>
            </a:r>
          </a:p>
          <a:p>
            <a:pPr>
              <a:buFontTx/>
              <a:buNone/>
            </a:pPr>
            <a:r>
              <a:rPr lang="en-US" smtClean="0"/>
              <a:t>out vec3 color_out;</a:t>
            </a:r>
          </a:p>
          <a:p>
            <a:pPr>
              <a:buFontTx/>
              <a:buNone/>
            </a:pPr>
            <a:r>
              <a:rPr lang="en-US" smtClean="0"/>
              <a:t>void main(void)</a:t>
            </a:r>
          </a:p>
          <a:p>
            <a:pPr>
              <a:buFontTx/>
              <a:buNone/>
            </a:pPr>
            <a:r>
              <a:rPr lang="en-US" smtClean="0"/>
              <a:t>{</a:t>
            </a:r>
          </a:p>
          <a:p>
            <a:pPr>
              <a:buFontTx/>
              <a:buNone/>
            </a:pPr>
            <a:r>
              <a:rPr lang="en-US" smtClean="0"/>
              <a:t>  gl_Position = vPosition;</a:t>
            </a:r>
          </a:p>
          <a:p>
            <a:pPr>
              <a:buFontTx/>
              <a:buNone/>
            </a:pPr>
            <a:r>
              <a:rPr lang="en-US" smtClean="0"/>
              <a:t>  color_out = red;</a:t>
            </a:r>
          </a:p>
          <a:p>
            <a:pPr>
              <a:buFontTx/>
              <a:buNone/>
            </a:pPr>
            <a:r>
              <a:rPr lang="en-US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5616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Fragment Shader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in vec3 color_out;</a:t>
            </a:r>
          </a:p>
          <a:p>
            <a:pPr>
              <a:buFontTx/>
              <a:buNone/>
            </a:pPr>
            <a:r>
              <a:rPr lang="en-US" smtClean="0"/>
              <a:t>void main(void)</a:t>
            </a:r>
          </a:p>
          <a:p>
            <a:pPr>
              <a:buFontTx/>
              <a:buNone/>
            </a:pPr>
            <a:r>
              <a:rPr lang="en-US" smtClean="0"/>
              <a:t>{</a:t>
            </a:r>
          </a:p>
          <a:p>
            <a:pPr>
              <a:buFontTx/>
              <a:buNone/>
            </a:pPr>
            <a:r>
              <a:rPr lang="en-US" smtClean="0"/>
              <a:t>  gl_FragColor = color_out;</a:t>
            </a:r>
          </a:p>
          <a:p>
            <a:pPr>
              <a:buFontTx/>
              <a:buNone/>
            </a:pPr>
            <a:r>
              <a:rPr lang="en-US" smtClean="0"/>
              <a:t>}</a:t>
            </a:r>
          </a:p>
          <a:p>
            <a:pPr>
              <a:buFontTx/>
              <a:buNone/>
            </a:pPr>
            <a:r>
              <a:rPr lang="en-US" smtClean="0"/>
              <a:t>// in latest version use form</a:t>
            </a:r>
          </a:p>
          <a:p>
            <a:pPr>
              <a:buFontTx/>
              <a:buNone/>
            </a:pPr>
            <a:r>
              <a:rPr lang="en-US" smtClean="0"/>
              <a:t>// out vec4 fragcolor;</a:t>
            </a:r>
          </a:p>
          <a:p>
            <a:pPr>
              <a:buFontTx/>
              <a:buNone/>
            </a:pPr>
            <a:r>
              <a:rPr lang="en-US" smtClean="0"/>
              <a:t>// fragcolor = color_out;</a:t>
            </a:r>
          </a:p>
        </p:txBody>
      </p:sp>
    </p:spTree>
    <p:extLst>
      <p:ext uri="{BB962C8B-B14F-4D97-AF65-F5344CB8AC3E}">
        <p14:creationId xmlns:p14="http://schemas.microsoft.com/office/powerpoint/2010/main" val="380420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Passing values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call by</a:t>
            </a:r>
            <a:r>
              <a:rPr lang="en-US" b="1" smtClean="0"/>
              <a:t> value-return</a:t>
            </a:r>
          </a:p>
          <a:p>
            <a:r>
              <a:rPr lang="en-US" smtClean="0"/>
              <a:t>Variables are copied in</a:t>
            </a:r>
          </a:p>
          <a:p>
            <a:r>
              <a:rPr lang="en-US" smtClean="0"/>
              <a:t>Returned values are copied back</a:t>
            </a:r>
          </a:p>
          <a:p>
            <a:r>
              <a:rPr lang="en-US" smtClean="0"/>
              <a:t>Three possibilities</a:t>
            </a:r>
          </a:p>
          <a:p>
            <a:pPr lvl="1"/>
            <a:r>
              <a:rPr lang="en-US" b="1" smtClean="0"/>
              <a:t>in</a:t>
            </a:r>
          </a:p>
          <a:p>
            <a:pPr lvl="1"/>
            <a:r>
              <a:rPr lang="en-US" b="1" smtClean="0"/>
              <a:t>out</a:t>
            </a:r>
          </a:p>
          <a:p>
            <a:pPr lvl="1"/>
            <a:r>
              <a:rPr lang="en-US" b="1" smtClean="0"/>
              <a:t>inout </a:t>
            </a:r>
            <a:r>
              <a:rPr lang="en-US" smtClean="0"/>
              <a:t>(deprecated)</a:t>
            </a:r>
          </a:p>
        </p:txBody>
      </p:sp>
    </p:spTree>
    <p:extLst>
      <p:ext uri="{BB962C8B-B14F-4D97-AF65-F5344CB8AC3E}">
        <p14:creationId xmlns:p14="http://schemas.microsoft.com/office/powerpoint/2010/main" val="1007883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and Functions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Standard C functions</a:t>
            </a:r>
          </a:p>
          <a:p>
            <a:pPr lvl="1"/>
            <a:r>
              <a:rPr lang="en-US" smtClean="0"/>
              <a:t>Trigonometric</a:t>
            </a:r>
          </a:p>
          <a:p>
            <a:pPr lvl="1"/>
            <a:r>
              <a:rPr lang="en-US" smtClean="0"/>
              <a:t>Arithmetic</a:t>
            </a:r>
          </a:p>
          <a:p>
            <a:pPr lvl="1"/>
            <a:r>
              <a:rPr lang="en-US" smtClean="0"/>
              <a:t>Normalize, reflect, length</a:t>
            </a:r>
          </a:p>
          <a:p>
            <a:r>
              <a:rPr lang="en-US" smtClean="0"/>
              <a:t>Overloading of vector and matrix types</a:t>
            </a:r>
          </a:p>
          <a:p>
            <a:pPr lvl="1">
              <a:buFontTx/>
              <a:buNone/>
            </a:pPr>
            <a:r>
              <a:rPr lang="en-US" smtClean="0"/>
              <a:t>mat4 a;</a:t>
            </a:r>
          </a:p>
          <a:p>
            <a:pPr lvl="1">
              <a:buFontTx/>
              <a:buNone/>
            </a:pPr>
            <a:r>
              <a:rPr lang="en-US" smtClean="0"/>
              <a:t>vec4 b, c, d;</a:t>
            </a:r>
          </a:p>
          <a:p>
            <a:pPr lvl="1">
              <a:buFontTx/>
              <a:buNone/>
            </a:pPr>
            <a:r>
              <a:rPr lang="en-US" smtClean="0"/>
              <a:t>c = b*a; // a column vector stored as a 1d array</a:t>
            </a:r>
          </a:p>
          <a:p>
            <a:pPr lvl="1">
              <a:buFontTx/>
              <a:buNone/>
            </a:pPr>
            <a:r>
              <a:rPr lang="en-US" smtClean="0"/>
              <a:t>d = a*b; // a row vector stored as a 1d array</a:t>
            </a:r>
          </a:p>
        </p:txBody>
      </p:sp>
    </p:spTree>
    <p:extLst>
      <p:ext uri="{BB962C8B-B14F-4D97-AF65-F5344CB8AC3E}">
        <p14:creationId xmlns:p14="http://schemas.microsoft.com/office/powerpoint/2010/main" val="1369893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Swizzling and Selection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Can refer to array elements by element using [] or selection (.) operator with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x, y, z, w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r, g, b, a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s, t, p, q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latin typeface="Courier New" charset="0"/>
              </a:rPr>
              <a:t>a[2], a.b, a.z, a.p</a:t>
            </a:r>
            <a:r>
              <a:rPr lang="en-US" smtClean="0"/>
              <a:t> are the same</a:t>
            </a:r>
          </a:p>
          <a:p>
            <a:pPr>
              <a:lnSpc>
                <a:spcPct val="90000"/>
              </a:lnSpc>
            </a:pPr>
            <a:r>
              <a:rPr lang="en-US" b="1" smtClean="0"/>
              <a:t>Swizzling</a:t>
            </a:r>
            <a:r>
              <a:rPr lang="en-US" smtClean="0"/>
              <a:t> operator lets us manipulate components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charset="0"/>
              </a:rPr>
              <a:t>vec4 a;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charset="0"/>
              </a:rPr>
              <a:t>a.yz = vec2(1.0, 2.0);</a:t>
            </a:r>
          </a:p>
        </p:txBody>
      </p:sp>
    </p:spTree>
    <p:extLst>
      <p:ext uri="{BB962C8B-B14F-4D97-AF65-F5344CB8AC3E}">
        <p14:creationId xmlns:p14="http://schemas.microsoft.com/office/powerpoint/2010/main" val="34091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Coupling shaders to applications</a:t>
            </a:r>
          </a:p>
          <a:p>
            <a:pPr lvl="1"/>
            <a:r>
              <a:rPr lang="en-US" smtClean="0"/>
              <a:t>Reading</a:t>
            </a:r>
          </a:p>
          <a:p>
            <a:pPr lvl="1"/>
            <a:r>
              <a:rPr lang="en-US" smtClean="0"/>
              <a:t>Compiling</a:t>
            </a:r>
          </a:p>
          <a:p>
            <a:pPr lvl="1"/>
            <a:r>
              <a:rPr lang="en-US" smtClean="0"/>
              <a:t>Linking</a:t>
            </a:r>
          </a:p>
          <a:p>
            <a:r>
              <a:rPr lang="en-US" smtClean="0"/>
              <a:t>Vertex Attributes</a:t>
            </a:r>
          </a:p>
          <a:p>
            <a:r>
              <a:rPr lang="en-US" smtClean="0"/>
              <a:t>Setting up uniform variables</a:t>
            </a:r>
          </a:p>
          <a:p>
            <a:r>
              <a:rPr lang="en-US" smtClean="0"/>
              <a:t>Example applications</a:t>
            </a:r>
          </a:p>
        </p:txBody>
      </p:sp>
      <p:sp>
        <p:nvSpPr>
          <p:cNvPr id="1638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248283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Enabling Shading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700" dirty="0" smtClean="0"/>
              <a:t>Shading calculations are enabled by</a:t>
            </a:r>
          </a:p>
          <a:p>
            <a:pPr lvl="1"/>
            <a:r>
              <a:rPr lang="en-US" sz="2200" b="1" dirty="0" err="1" smtClean="0">
                <a:latin typeface="Courier New" charset="0"/>
              </a:rPr>
              <a:t>glEnable</a:t>
            </a:r>
            <a:r>
              <a:rPr lang="en-US" sz="2200" b="1" dirty="0" smtClean="0">
                <a:latin typeface="Courier New" charset="0"/>
              </a:rPr>
              <a:t>(GL_LIGHTING)</a:t>
            </a:r>
          </a:p>
          <a:p>
            <a:pPr lvl="1"/>
            <a:r>
              <a:rPr lang="en-US" dirty="0" smtClean="0"/>
              <a:t>Once lighting is enabled, </a:t>
            </a:r>
            <a:r>
              <a:rPr lang="en-US" dirty="0" err="1" smtClean="0"/>
              <a:t>glColor</a:t>
            </a:r>
            <a:r>
              <a:rPr lang="en-US" dirty="0" smtClean="0"/>
              <a:t>() ignored</a:t>
            </a:r>
          </a:p>
          <a:p>
            <a:pPr lvl="2"/>
            <a:r>
              <a:rPr lang="en-US" dirty="0" smtClean="0"/>
              <a:t>(Can still use GL_COLOR_MATERIAL…)</a:t>
            </a:r>
          </a:p>
          <a:p>
            <a:r>
              <a:rPr lang="en-US" sz="2700" dirty="0" smtClean="0"/>
              <a:t>Must enable each light source individually</a:t>
            </a:r>
          </a:p>
          <a:p>
            <a:pPr lvl="1"/>
            <a:r>
              <a:rPr lang="en-US" sz="2200" b="1" dirty="0" err="1" smtClean="0">
                <a:latin typeface="Courier New" charset="0"/>
              </a:rPr>
              <a:t>glEnable</a:t>
            </a:r>
            <a:r>
              <a:rPr lang="en-US" sz="2200" b="1" dirty="0" smtClean="0">
                <a:latin typeface="Courier New" charset="0"/>
              </a:rPr>
              <a:t>(</a:t>
            </a:r>
            <a:r>
              <a:rPr lang="en-US" sz="2200" b="1" dirty="0" err="1" smtClean="0">
                <a:latin typeface="Courier New" charset="0"/>
              </a:rPr>
              <a:t>GL_LIGHTi</a:t>
            </a:r>
            <a:r>
              <a:rPr lang="en-US" sz="2200" b="1" dirty="0" smtClean="0">
                <a:latin typeface="Courier New" charset="0"/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=0,1…..</a:t>
            </a:r>
          </a:p>
          <a:p>
            <a:r>
              <a:rPr lang="en-US" sz="2700" dirty="0" smtClean="0"/>
              <a:t>Can choose light model parameters</a:t>
            </a:r>
          </a:p>
          <a:p>
            <a:pPr lvl="1"/>
            <a:r>
              <a:rPr lang="en-US" sz="2200" b="1" dirty="0" err="1" smtClean="0">
                <a:latin typeface="Courier New" charset="0"/>
              </a:rPr>
              <a:t>glLightModeli</a:t>
            </a:r>
            <a:r>
              <a:rPr lang="en-US" sz="2200" b="1" dirty="0" smtClean="0">
                <a:latin typeface="Courier New" charset="0"/>
              </a:rPr>
              <a:t>(parameter, GL_TRUE)</a:t>
            </a:r>
          </a:p>
          <a:p>
            <a:pPr lvl="2"/>
            <a:r>
              <a:rPr lang="en-US" b="1" dirty="0" smtClean="0">
                <a:latin typeface="Courier New" charset="0"/>
              </a:rPr>
              <a:t>GL_LIGHT_MODEL_LOCAL_VIEWER </a:t>
            </a:r>
            <a:r>
              <a:rPr lang="en-US" dirty="0" smtClean="0"/>
              <a:t>do not use simplifying distant viewer assumption in calculation</a:t>
            </a:r>
            <a:endParaRPr lang="en-US" b="1" dirty="0" smtClean="0">
              <a:latin typeface="Courier New" charset="0"/>
            </a:endParaRPr>
          </a:p>
          <a:p>
            <a:pPr lvl="2"/>
            <a:r>
              <a:rPr lang="en-US" b="1" dirty="0" smtClean="0">
                <a:latin typeface="Courier New" charset="0"/>
              </a:rPr>
              <a:t>GL_LIGHT_MODEL_TWO_SIDED </a:t>
            </a:r>
            <a:r>
              <a:rPr lang="en-US" dirty="0" smtClean="0"/>
              <a:t>shades both sides of polygons independently</a:t>
            </a:r>
            <a:endParaRPr lang="en-US" b="1" dirty="0" smtClean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7" y="1295400"/>
            <a:ext cx="678656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045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Vertex position transformation</a:t>
            </a:r>
          </a:p>
          <a:p>
            <a:r>
              <a:rPr lang="en-US" dirty="0" smtClean="0"/>
              <a:t>Lighting computations per vertex</a:t>
            </a:r>
          </a:p>
          <a:p>
            <a:r>
              <a:rPr lang="en-US" dirty="0" smtClean="0"/>
              <a:t>Generation and transformation of texture coordinates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72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Primitive Assembly and </a:t>
            </a:r>
            <a:r>
              <a:rPr lang="en-US" dirty="0" err="1" smtClean="0"/>
              <a:t>Rasterization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Inputs for this stage are the transformed vertices as well as the connectivity information</a:t>
            </a:r>
          </a:p>
          <a:p>
            <a:r>
              <a:rPr lang="en-US" dirty="0" smtClean="0"/>
              <a:t>This stage is responsible for clipping operations against the view frustum and back face culling</a:t>
            </a:r>
          </a:p>
          <a:p>
            <a:r>
              <a:rPr lang="en-US" dirty="0" err="1" smtClean="0"/>
              <a:t>Rasterization</a:t>
            </a:r>
            <a:r>
              <a:rPr lang="en-US" dirty="0" smtClean="0"/>
              <a:t> determines the fragments and pixel positions of a primitive</a:t>
            </a:r>
          </a:p>
          <a:p>
            <a:r>
              <a:rPr lang="en-US" dirty="0" smtClean="0"/>
              <a:t>A fragment is a piece of data that will be used to update a pixel in the frame buffer at a specific location</a:t>
            </a:r>
          </a:p>
          <a:p>
            <a:r>
              <a:rPr lang="en-US" dirty="0" smtClean="0"/>
              <a:t>Fragments contain not only colors, but also </a:t>
            </a:r>
            <a:r>
              <a:rPr lang="en-US" dirty="0" err="1" smtClean="0"/>
              <a:t>normals</a:t>
            </a:r>
            <a:r>
              <a:rPr lang="en-US" dirty="0" smtClean="0"/>
              <a:t> and texture coordinates</a:t>
            </a:r>
          </a:p>
          <a:p>
            <a:r>
              <a:rPr lang="en-US" dirty="0" smtClean="0"/>
              <a:t>The output of this stage is the position of the fragments in the frame buffer and the interpolated values for each fragment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56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7" y="1295400"/>
            <a:ext cx="678656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23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Texturing and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Interpolated fragment information is output in this stage</a:t>
            </a:r>
          </a:p>
          <a:p>
            <a:r>
              <a:rPr lang="en-US" dirty="0" smtClean="0"/>
              <a:t>Color has been computed through interpolation in the previous stage and it can be combined with a </a:t>
            </a:r>
            <a:r>
              <a:rPr lang="en-US" dirty="0" err="1" smtClean="0"/>
              <a:t>texel</a:t>
            </a:r>
            <a:r>
              <a:rPr lang="en-US" dirty="0" smtClean="0"/>
              <a:t> here.</a:t>
            </a:r>
          </a:p>
          <a:p>
            <a:r>
              <a:rPr lang="en-US" dirty="0" smtClean="0"/>
              <a:t>Fog is also applied at this 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35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Performs a series of tests</a:t>
            </a:r>
          </a:p>
          <a:p>
            <a:r>
              <a:rPr lang="en-US" dirty="0" smtClean="0"/>
              <a:t>Scissor test</a:t>
            </a:r>
          </a:p>
          <a:p>
            <a:pPr lvl="1"/>
            <a:r>
              <a:rPr lang="en-US" dirty="0" smtClean="0"/>
              <a:t>OpenGL scissor test is used to restrict drawing to a certain part of the window</a:t>
            </a:r>
          </a:p>
          <a:p>
            <a:r>
              <a:rPr lang="en-US" dirty="0" smtClean="0"/>
              <a:t>Alpha Test</a:t>
            </a:r>
          </a:p>
          <a:p>
            <a:pPr lvl="1"/>
            <a:r>
              <a:rPr lang="en-US" dirty="0" smtClean="0"/>
              <a:t>Discards a fragment conditional on the outcome of a comparison between the incoming fragment’s alpha value and a constant</a:t>
            </a:r>
          </a:p>
          <a:p>
            <a:r>
              <a:rPr lang="en-US" dirty="0" smtClean="0"/>
              <a:t>Stencil Test</a:t>
            </a:r>
          </a:p>
          <a:p>
            <a:pPr lvl="1"/>
            <a:r>
              <a:rPr lang="en-US" dirty="0"/>
              <a:t>comparison between the value in the stencil buffer for the fragment's destination pixel and the stencil reference value</a:t>
            </a:r>
            <a:endParaRPr lang="en-US" dirty="0" smtClean="0"/>
          </a:p>
          <a:p>
            <a:r>
              <a:rPr lang="en-US" dirty="0" smtClean="0"/>
              <a:t>Depth Test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depth</a:t>
            </a:r>
            <a:r>
              <a:rPr lang="en-US" dirty="0"/>
              <a:t> buffer </a:t>
            </a:r>
            <a:r>
              <a:rPr lang="en-US" i="1" dirty="0"/>
              <a:t>test</a:t>
            </a:r>
            <a:r>
              <a:rPr lang="en-US" dirty="0"/>
              <a:t> discards the incoming fragment if a </a:t>
            </a:r>
            <a:r>
              <a:rPr lang="en-US" i="1" dirty="0"/>
              <a:t>depth</a:t>
            </a:r>
            <a:r>
              <a:rPr lang="en-US" dirty="0"/>
              <a:t> comparison fails</a:t>
            </a:r>
          </a:p>
        </p:txBody>
      </p:sp>
    </p:spTree>
    <p:extLst>
      <p:ext uri="{BB962C8B-B14F-4D97-AF65-F5344CB8AC3E}">
        <p14:creationId xmlns:p14="http://schemas.microsoft.com/office/powerpoint/2010/main" val="3930477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successful tests occur, then the fragment information is used to update the pixel’s value</a:t>
            </a:r>
          </a:p>
          <a:p>
            <a:r>
              <a:rPr lang="en-US" dirty="0" smtClean="0"/>
              <a:t>This is the only stage in which the frame buffer is </a:t>
            </a:r>
            <a:r>
              <a:rPr lang="en-US" dirty="0" err="1" smtClean="0"/>
              <a:t>accesible</a:t>
            </a:r>
            <a:endParaRPr lang="en-US" dirty="0"/>
          </a:p>
        </p:txBody>
      </p:sp>
      <p:pic>
        <p:nvPicPr>
          <p:cNvPr id="257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2971800"/>
            <a:ext cx="51625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999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vertex processor is responsible for running the vertex </a:t>
            </a:r>
            <a:r>
              <a:rPr lang="en-US" dirty="0" err="1" smtClean="0"/>
              <a:t>shaders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input for a vertex </a:t>
            </a:r>
            <a:r>
              <a:rPr lang="en-US" dirty="0" err="1"/>
              <a:t>shader</a:t>
            </a:r>
            <a:r>
              <a:rPr lang="en-US" dirty="0"/>
              <a:t> is the vertex data, namely its position, color, </a:t>
            </a:r>
            <a:r>
              <a:rPr lang="en-US" dirty="0" err="1"/>
              <a:t>normals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, depending on what the OpenGL application sends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following code would send the vertex processor a color and vertex position for each vertex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glBegin</a:t>
            </a:r>
            <a:r>
              <a:rPr lang="en-US" dirty="0"/>
              <a:t>(...);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glColor3f(0.2,0.4,0.6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glVertex3f</a:t>
            </a:r>
            <a:r>
              <a:rPr lang="en-US" dirty="0"/>
              <a:t>(-1.0,1.0,2.0);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glColor3f(0.2,0.4,0.8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glVertex3f(1.0</a:t>
            </a:r>
            <a:r>
              <a:rPr lang="en-US" dirty="0"/>
              <a:t>,-1.0,2.0);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glEnd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95655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a vertex </a:t>
            </a:r>
            <a:r>
              <a:rPr lang="en-US" dirty="0" err="1"/>
              <a:t>shader</a:t>
            </a:r>
            <a:r>
              <a:rPr lang="en-US" dirty="0"/>
              <a:t> you can write code for tasks such as: </a:t>
            </a:r>
          </a:p>
          <a:p>
            <a:pPr lvl="1"/>
            <a:r>
              <a:rPr lang="en-US" dirty="0"/>
              <a:t>Vertex position transformation using the </a:t>
            </a:r>
            <a:r>
              <a:rPr lang="en-US" dirty="0" err="1"/>
              <a:t>modelview</a:t>
            </a:r>
            <a:r>
              <a:rPr lang="en-US" dirty="0"/>
              <a:t> and projection matrices</a:t>
            </a:r>
          </a:p>
          <a:p>
            <a:pPr lvl="1"/>
            <a:r>
              <a:rPr lang="en-US" dirty="0"/>
              <a:t>Normal transformation, and if required its normalization</a:t>
            </a:r>
          </a:p>
          <a:p>
            <a:pPr lvl="1"/>
            <a:r>
              <a:rPr lang="en-US" dirty="0"/>
              <a:t>Texture coordinate generation and transformation</a:t>
            </a:r>
          </a:p>
          <a:p>
            <a:pPr lvl="1"/>
            <a:r>
              <a:rPr lang="en-US" dirty="0"/>
              <a:t>Lighting per vertex or computing values for lighting per pixel</a:t>
            </a:r>
          </a:p>
          <a:p>
            <a:pPr lvl="1"/>
            <a:r>
              <a:rPr lang="en-US" dirty="0"/>
              <a:t>Color </a:t>
            </a:r>
            <a:r>
              <a:rPr lang="en-US" dirty="0" smtClean="0"/>
              <a:t>computation</a:t>
            </a:r>
          </a:p>
          <a:p>
            <a:r>
              <a:rPr lang="en-US" dirty="0" smtClean="0"/>
              <a:t>Once </a:t>
            </a:r>
            <a:r>
              <a:rPr lang="en-US" dirty="0"/>
              <a:t>you write a vertex </a:t>
            </a:r>
            <a:r>
              <a:rPr lang="en-US" dirty="0" err="1"/>
              <a:t>shader</a:t>
            </a:r>
            <a:r>
              <a:rPr lang="en-US" dirty="0"/>
              <a:t> you are replacing the full functionality of the vertex processor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24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8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17663"/>
            <a:ext cx="5411694" cy="440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50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</a:t>
            </a:r>
            <a:r>
              <a:rPr lang="en-US" dirty="0" err="1" smtClean="0"/>
              <a:t>shader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Shaders</a:t>
            </a:r>
            <a:r>
              <a:rPr lang="en-US" dirty="0" smtClean="0"/>
              <a:t> are simple code that describe traits of either vertex or pixels</a:t>
            </a:r>
          </a:p>
          <a:p>
            <a:pPr lvl="1"/>
            <a:r>
              <a:rPr lang="en-US" dirty="0" smtClean="0"/>
              <a:t>Vertex </a:t>
            </a:r>
            <a:r>
              <a:rPr lang="en-US" dirty="0" err="1" smtClean="0"/>
              <a:t>shaders</a:t>
            </a:r>
            <a:r>
              <a:rPr lang="en-US" dirty="0" smtClean="0"/>
              <a:t> are run once for each vertex given to the graphics process</a:t>
            </a:r>
          </a:p>
          <a:p>
            <a:pPr lvl="1"/>
            <a:r>
              <a:rPr lang="en-US" dirty="0" smtClean="0"/>
              <a:t>They describe the traits (position, texture coordinates, color, etc.) of a vertex</a:t>
            </a:r>
          </a:p>
          <a:p>
            <a:pPr lvl="1"/>
            <a:r>
              <a:rPr lang="en-US" dirty="0" smtClean="0"/>
              <a:t>Pixel </a:t>
            </a:r>
            <a:r>
              <a:rPr lang="en-US" dirty="0" err="1" smtClean="0"/>
              <a:t>shaders</a:t>
            </a:r>
            <a:r>
              <a:rPr lang="en-US" dirty="0" smtClean="0"/>
              <a:t> describe (color, z-depth and alpha, etc.) of a pixel.</a:t>
            </a:r>
          </a:p>
          <a:p>
            <a:r>
              <a:rPr lang="en-US" dirty="0" smtClean="0"/>
              <a:t>Pixel </a:t>
            </a:r>
            <a:r>
              <a:rPr lang="en-US" dirty="0" err="1" smtClean="0"/>
              <a:t>shaders</a:t>
            </a:r>
            <a:r>
              <a:rPr lang="en-US" dirty="0" smtClean="0"/>
              <a:t> are also known as fragment </a:t>
            </a:r>
            <a:r>
              <a:rPr lang="en-US" dirty="0" err="1" smtClean="0"/>
              <a:t>shaders</a:t>
            </a:r>
            <a:r>
              <a:rPr lang="en-US" dirty="0" smtClean="0"/>
              <a:t> (Direct3D uses the term pixel </a:t>
            </a:r>
            <a:r>
              <a:rPr lang="en-US" dirty="0" err="1" smtClean="0"/>
              <a:t>shader</a:t>
            </a:r>
            <a:r>
              <a:rPr lang="en-US" dirty="0" smtClean="0"/>
              <a:t>, OpenGL says Fragment </a:t>
            </a:r>
            <a:r>
              <a:rPr lang="en-US" dirty="0" err="1" smtClean="0"/>
              <a:t>Shader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OpenGL provides a C-like </a:t>
            </a:r>
            <a:r>
              <a:rPr lang="en-US" dirty="0" err="1" smtClean="0"/>
              <a:t>shader</a:t>
            </a:r>
            <a:r>
              <a:rPr lang="en-US" dirty="0" smtClean="0"/>
              <a:t> language called OpenGL Shading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237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467600" cy="1066800"/>
          </a:xfrm>
        </p:spPr>
        <p:txBody>
          <a:bodyPr/>
          <a:lstStyle/>
          <a:p>
            <a:r>
              <a:rPr lang="en-US" sz="3300" smtClean="0"/>
              <a:t>Linking Shaders with Application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 shaders</a:t>
            </a:r>
          </a:p>
          <a:p>
            <a:r>
              <a:rPr lang="en-US" smtClean="0"/>
              <a:t>Compile shaders</a:t>
            </a:r>
          </a:p>
          <a:p>
            <a:r>
              <a:rPr lang="en-US" smtClean="0"/>
              <a:t>Create a program object</a:t>
            </a:r>
          </a:p>
          <a:p>
            <a:r>
              <a:rPr lang="en-US" smtClean="0"/>
              <a:t>Link everything together</a:t>
            </a:r>
          </a:p>
          <a:p>
            <a:r>
              <a:rPr lang="en-US" smtClean="0"/>
              <a:t>Link variables in application with variables in shaders</a:t>
            </a:r>
          </a:p>
          <a:p>
            <a:pPr lvl="1"/>
            <a:r>
              <a:rPr lang="en-US" smtClean="0"/>
              <a:t>Vertex attributes</a:t>
            </a:r>
          </a:p>
          <a:p>
            <a:pPr lvl="1"/>
            <a:r>
              <a:rPr lang="en-US" smtClean="0"/>
              <a:t>Uniform variables</a:t>
            </a:r>
          </a:p>
        </p:txBody>
      </p:sp>
      <p:sp>
        <p:nvSpPr>
          <p:cNvPr id="1741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39782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Object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Container for shaders </a:t>
            </a:r>
          </a:p>
          <a:p>
            <a:pPr lvl="1"/>
            <a:r>
              <a:rPr lang="en-US" smtClean="0"/>
              <a:t>Can contain multiple shaders</a:t>
            </a:r>
          </a:p>
          <a:p>
            <a:pPr lvl="1"/>
            <a:r>
              <a:rPr lang="en-US" smtClean="0"/>
              <a:t>Other GLSL functions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990600" y="2895600"/>
            <a:ext cx="7543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800" b="1" dirty="0" err="1">
                <a:latin typeface="Courier New" charset="0"/>
              </a:rPr>
              <a:t>GLuint</a:t>
            </a: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err="1">
                <a:latin typeface="Courier New" charset="0"/>
              </a:rPr>
              <a:t>myProgObj</a:t>
            </a:r>
            <a:r>
              <a:rPr lang="en-US" sz="2800" b="1" dirty="0">
                <a:latin typeface="Courier New" charset="0"/>
              </a:rPr>
              <a:t>;</a:t>
            </a:r>
          </a:p>
          <a:p>
            <a:r>
              <a:rPr lang="en-US" sz="2800" b="1" dirty="0" err="1">
                <a:latin typeface="Courier New" charset="0"/>
              </a:rPr>
              <a:t>myProgObj</a:t>
            </a:r>
            <a:r>
              <a:rPr lang="en-US" sz="2800" b="1" dirty="0">
                <a:latin typeface="Courier New" charset="0"/>
              </a:rPr>
              <a:t> = </a:t>
            </a:r>
            <a:r>
              <a:rPr lang="en-US" sz="2800" b="1" dirty="0" err="1">
                <a:latin typeface="Courier New" charset="0"/>
              </a:rPr>
              <a:t>glCreateProgram</a:t>
            </a:r>
            <a:r>
              <a:rPr lang="en-US" sz="2800" b="1" dirty="0">
                <a:latin typeface="Courier New" charset="0"/>
              </a:rPr>
              <a:t>();</a:t>
            </a:r>
          </a:p>
          <a:p>
            <a:r>
              <a:rPr lang="en-US" sz="2800" b="1" dirty="0">
                <a:latin typeface="Courier New" charset="0"/>
              </a:rPr>
              <a:t> /* define </a:t>
            </a:r>
            <a:r>
              <a:rPr lang="en-US" sz="2800" b="1" dirty="0" err="1">
                <a:latin typeface="Courier New" charset="0"/>
              </a:rPr>
              <a:t>shader</a:t>
            </a:r>
            <a:r>
              <a:rPr lang="en-US" sz="2800" b="1" dirty="0">
                <a:latin typeface="Courier New" charset="0"/>
              </a:rPr>
              <a:t> objects here */</a:t>
            </a:r>
          </a:p>
          <a:p>
            <a:r>
              <a:rPr lang="en-US" sz="2800" b="1" dirty="0" err="1">
                <a:latin typeface="Courier New" charset="0"/>
              </a:rPr>
              <a:t>glUseProgram</a:t>
            </a:r>
            <a:r>
              <a:rPr lang="en-US" sz="2800" b="1" dirty="0">
                <a:latin typeface="Courier New" charset="0"/>
              </a:rPr>
              <a:t>(</a:t>
            </a:r>
            <a:r>
              <a:rPr lang="en-US" sz="2800" b="1" dirty="0" err="1">
                <a:latin typeface="Courier New" charset="0"/>
              </a:rPr>
              <a:t>myProgObj</a:t>
            </a:r>
            <a:r>
              <a:rPr lang="en-US" sz="2800" b="1" dirty="0">
                <a:latin typeface="Courier New" charset="0"/>
              </a:rPr>
              <a:t>);</a:t>
            </a:r>
          </a:p>
          <a:p>
            <a:r>
              <a:rPr lang="en-US" sz="2800" b="1" dirty="0" err="1">
                <a:latin typeface="Courier New" charset="0"/>
              </a:rPr>
              <a:t>glLinkProgram</a:t>
            </a:r>
            <a:r>
              <a:rPr lang="en-US" sz="2800" b="1" dirty="0">
                <a:latin typeface="Courier New" charset="0"/>
              </a:rPr>
              <a:t>(</a:t>
            </a:r>
            <a:r>
              <a:rPr lang="en-US" sz="2800" b="1" dirty="0" err="1">
                <a:latin typeface="Courier New" charset="0"/>
              </a:rPr>
              <a:t>myProgObj</a:t>
            </a:r>
            <a:r>
              <a:rPr lang="en-US" sz="2800" b="1" dirty="0">
                <a:latin typeface="Courier New" charset="0"/>
              </a:rPr>
              <a:t>);</a:t>
            </a:r>
          </a:p>
        </p:txBody>
      </p:sp>
      <p:sp>
        <p:nvSpPr>
          <p:cNvPr id="18437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460963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a Shader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Shaders are added to the program object and compiled</a:t>
            </a:r>
          </a:p>
          <a:p>
            <a:r>
              <a:rPr lang="en-US" smtClean="0"/>
              <a:t>Usual method of passing a shader is as a null-terminated string using the function </a:t>
            </a:r>
            <a:r>
              <a:rPr lang="en-US" b="1" smtClean="0">
                <a:latin typeface="Courier New" charset="0"/>
              </a:rPr>
              <a:t>glShaderSource</a:t>
            </a:r>
          </a:p>
          <a:p>
            <a:r>
              <a:rPr lang="en-US" smtClean="0"/>
              <a:t>If the shader is in a file, we can write a reader to convert the file to a string</a:t>
            </a:r>
          </a:p>
        </p:txBody>
      </p:sp>
      <p:sp>
        <p:nvSpPr>
          <p:cNvPr id="1946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516590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Shader Reader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381000" y="1371600"/>
            <a:ext cx="67818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static char*</a:t>
            </a:r>
          </a:p>
          <a:p>
            <a:r>
              <a:rPr lang="en-US" dirty="0" err="1"/>
              <a:t>readShaderSource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char* </a:t>
            </a:r>
            <a:r>
              <a:rPr lang="en-US" dirty="0" err="1"/>
              <a:t>shaderFile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FILE* </a:t>
            </a:r>
            <a:r>
              <a:rPr lang="en-US" dirty="0" err="1"/>
              <a:t>fp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</a:t>
            </a:r>
            <a:r>
              <a:rPr lang="en-US" dirty="0" err="1"/>
              <a:t>shaderFile</a:t>
            </a:r>
            <a:r>
              <a:rPr lang="en-US" dirty="0"/>
              <a:t>, "r");</a:t>
            </a:r>
          </a:p>
          <a:p>
            <a:endParaRPr lang="en-US" dirty="0"/>
          </a:p>
          <a:p>
            <a:r>
              <a:rPr lang="en-US" dirty="0"/>
              <a:t>    if ( </a:t>
            </a:r>
            <a:r>
              <a:rPr lang="en-US" dirty="0" err="1"/>
              <a:t>fp</a:t>
            </a:r>
            <a:r>
              <a:rPr lang="en-US" dirty="0"/>
              <a:t> == NULL ) { return NULL;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fseek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, 0L, SEEK_END);</a:t>
            </a:r>
          </a:p>
          <a:p>
            <a:r>
              <a:rPr lang="en-US" dirty="0"/>
              <a:t>    long size = </a:t>
            </a:r>
            <a:r>
              <a:rPr lang="en-US" dirty="0" err="1"/>
              <a:t>ftell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482865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Shader Reader (cont)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990600" y="1460500"/>
            <a:ext cx="436086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dirty="0"/>
              <a:t>    </a:t>
            </a:r>
            <a:r>
              <a:rPr lang="en-US" dirty="0" err="1"/>
              <a:t>fseek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, 0L, SEEK_SET);</a:t>
            </a:r>
          </a:p>
          <a:p>
            <a:r>
              <a:rPr lang="en-US" dirty="0"/>
              <a:t>    char* </a:t>
            </a:r>
            <a:r>
              <a:rPr lang="en-US" dirty="0" err="1"/>
              <a:t>buf</a:t>
            </a:r>
            <a:r>
              <a:rPr lang="en-US" dirty="0"/>
              <a:t> = new char[size + 1];</a:t>
            </a:r>
          </a:p>
          <a:p>
            <a:r>
              <a:rPr lang="en-US" dirty="0"/>
              <a:t>    </a:t>
            </a:r>
            <a:r>
              <a:rPr lang="en-US" dirty="0" err="1"/>
              <a:t>fread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 1, size, </a:t>
            </a:r>
            <a:r>
              <a:rPr lang="en-US" dirty="0" err="1"/>
              <a:t>fp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buf</a:t>
            </a:r>
            <a:r>
              <a:rPr lang="en-US" dirty="0"/>
              <a:t>[size] = '\0';</a:t>
            </a:r>
          </a:p>
          <a:p>
            <a:r>
              <a:rPr lang="en-US" dirty="0"/>
              <a:t>    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buf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21508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2034636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glCreateShader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first step is creating an object which will act as a </a:t>
            </a:r>
            <a:r>
              <a:rPr lang="en-US" dirty="0" err="1"/>
              <a:t>shader</a:t>
            </a:r>
            <a:r>
              <a:rPr lang="en-US" dirty="0"/>
              <a:t> container.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function available for this purpose returns a handle for the container. </a:t>
            </a:r>
          </a:p>
          <a:p>
            <a:r>
              <a:rPr lang="en-US" dirty="0"/>
              <a:t>The OpenGL 2.0 syntax for this function is as follows: </a:t>
            </a:r>
          </a:p>
          <a:p>
            <a:r>
              <a:rPr lang="en-US" dirty="0" err="1"/>
              <a:t>GLuint</a:t>
            </a:r>
            <a:r>
              <a:rPr lang="en-US" dirty="0"/>
              <a:t> </a:t>
            </a:r>
            <a:r>
              <a:rPr lang="en-US" dirty="0" err="1"/>
              <a:t>glCreateShader</a:t>
            </a:r>
            <a:r>
              <a:rPr lang="en-US" dirty="0"/>
              <a:t>(</a:t>
            </a:r>
            <a:r>
              <a:rPr lang="en-US" dirty="0" err="1"/>
              <a:t>GLenum</a:t>
            </a:r>
            <a:r>
              <a:rPr lang="en-US" dirty="0"/>
              <a:t> </a:t>
            </a:r>
            <a:r>
              <a:rPr lang="en-US" dirty="0" err="1"/>
              <a:t>shaderType</a:t>
            </a:r>
            <a:r>
              <a:rPr lang="en-US" dirty="0"/>
              <a:t>); </a:t>
            </a:r>
          </a:p>
          <a:p>
            <a:r>
              <a:rPr lang="en-US" dirty="0"/>
              <a:t>Parameter: </a:t>
            </a:r>
          </a:p>
          <a:p>
            <a:r>
              <a:rPr lang="en-US" dirty="0" err="1"/>
              <a:t>shaderType</a:t>
            </a:r>
            <a:r>
              <a:rPr lang="en-US" dirty="0"/>
              <a:t> - GL_VERTEX_SHADER or GL_FRAGMENT_SHADER.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create as many </a:t>
            </a:r>
            <a:r>
              <a:rPr lang="en-US" dirty="0" err="1"/>
              <a:t>shaders</a:t>
            </a:r>
            <a:r>
              <a:rPr lang="en-US" dirty="0"/>
              <a:t> as you want to add to a program, but remember that there can only be a </a:t>
            </a:r>
            <a:r>
              <a:rPr lang="en-US" i="1" dirty="0"/>
              <a:t>main</a:t>
            </a:r>
            <a:r>
              <a:rPr lang="en-US" dirty="0"/>
              <a:t> function for the set of vertex </a:t>
            </a:r>
            <a:r>
              <a:rPr lang="en-US" dirty="0" err="1"/>
              <a:t>shaders</a:t>
            </a:r>
            <a:r>
              <a:rPr lang="en-US" dirty="0"/>
              <a:t> and one </a:t>
            </a:r>
            <a:r>
              <a:rPr lang="en-US" i="1" dirty="0"/>
              <a:t>main</a:t>
            </a:r>
            <a:r>
              <a:rPr lang="en-US" dirty="0"/>
              <a:t> function for the set of fragment </a:t>
            </a:r>
            <a:r>
              <a:rPr lang="en-US" dirty="0" err="1"/>
              <a:t>shaders</a:t>
            </a:r>
            <a:r>
              <a:rPr lang="en-US" dirty="0"/>
              <a:t> in each single program.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176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glShaderSource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glShaderSource</a:t>
            </a:r>
            <a:r>
              <a:rPr lang="en-US" dirty="0"/>
              <a:t>(</a:t>
            </a:r>
            <a:r>
              <a:rPr lang="en-US" dirty="0" err="1"/>
              <a:t>GLuint</a:t>
            </a:r>
            <a:r>
              <a:rPr lang="en-US" dirty="0"/>
              <a:t> </a:t>
            </a:r>
            <a:r>
              <a:rPr lang="en-US" dirty="0" err="1"/>
              <a:t>shader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numOfStrings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**strings,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lenOfStrings</a:t>
            </a:r>
            <a:r>
              <a:rPr lang="en-US" dirty="0"/>
              <a:t>); </a:t>
            </a:r>
          </a:p>
          <a:p>
            <a:r>
              <a:rPr lang="en-US" dirty="0"/>
              <a:t>Parameters: </a:t>
            </a:r>
          </a:p>
          <a:p>
            <a:pPr lvl="1"/>
            <a:r>
              <a:rPr lang="en-US" dirty="0" err="1"/>
              <a:t>shader</a:t>
            </a:r>
            <a:r>
              <a:rPr lang="en-US" dirty="0"/>
              <a:t> - the handler to the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err="1" smtClean="0"/>
              <a:t>numOfStrings</a:t>
            </a:r>
            <a:r>
              <a:rPr lang="en-US" dirty="0" smtClean="0"/>
              <a:t> </a:t>
            </a:r>
            <a:r>
              <a:rPr lang="en-US" dirty="0"/>
              <a:t>- the number of strings in the </a:t>
            </a:r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strings </a:t>
            </a:r>
            <a:r>
              <a:rPr lang="en-US" dirty="0"/>
              <a:t>- the array of </a:t>
            </a:r>
            <a:r>
              <a:rPr lang="en-US" dirty="0" smtClean="0"/>
              <a:t>strings</a:t>
            </a:r>
          </a:p>
          <a:p>
            <a:pPr lvl="1"/>
            <a:r>
              <a:rPr lang="en-US" dirty="0" err="1" smtClean="0"/>
              <a:t>lenOfStrings</a:t>
            </a:r>
            <a:r>
              <a:rPr lang="en-US" dirty="0" smtClean="0"/>
              <a:t> </a:t>
            </a:r>
            <a:r>
              <a:rPr lang="en-US" dirty="0"/>
              <a:t>- an array with the length of each string, or NULL, meaning that the strings are NULL terminated. </a:t>
            </a:r>
          </a:p>
        </p:txBody>
      </p:sp>
    </p:spTree>
    <p:extLst>
      <p:ext uri="{BB962C8B-B14F-4D97-AF65-F5344CB8AC3E}">
        <p14:creationId xmlns:p14="http://schemas.microsoft.com/office/powerpoint/2010/main" val="1577339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the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glCompileShader</a:t>
            </a:r>
            <a:r>
              <a:rPr lang="en-US" dirty="0"/>
              <a:t>(</a:t>
            </a:r>
            <a:r>
              <a:rPr lang="en-US" dirty="0" err="1"/>
              <a:t>GLuint</a:t>
            </a:r>
            <a:r>
              <a:rPr lang="en-US" dirty="0"/>
              <a:t> </a:t>
            </a:r>
            <a:r>
              <a:rPr lang="en-US" dirty="0" err="1"/>
              <a:t>shader</a:t>
            </a:r>
            <a:r>
              <a:rPr lang="en-US" dirty="0"/>
              <a:t>); </a:t>
            </a:r>
          </a:p>
          <a:p>
            <a:r>
              <a:rPr lang="en-US" dirty="0"/>
              <a:t>Parameters: </a:t>
            </a:r>
          </a:p>
          <a:p>
            <a:pPr lvl="1"/>
            <a:r>
              <a:rPr lang="en-US" dirty="0" err="1"/>
              <a:t>shader</a:t>
            </a:r>
            <a:r>
              <a:rPr lang="en-US" dirty="0"/>
              <a:t> - the handler to the </a:t>
            </a:r>
            <a:r>
              <a:rPr lang="en-US" dirty="0" err="1"/>
              <a:t>shader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6148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a Vertex Shader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852487" y="1343025"/>
            <a:ext cx="81391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 dirty="0" err="1">
                <a:latin typeface="Courier New" charset="0"/>
              </a:rPr>
              <a:t>GLuint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vShader</a:t>
            </a:r>
            <a:r>
              <a:rPr lang="en-US" b="1" dirty="0">
                <a:latin typeface="Courier New" charset="0"/>
              </a:rPr>
              <a:t>;</a:t>
            </a:r>
          </a:p>
          <a:p>
            <a:r>
              <a:rPr lang="en-US" b="1" dirty="0" err="1">
                <a:latin typeface="Courier New" charset="0"/>
              </a:rPr>
              <a:t>GLunit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myVertexObj</a:t>
            </a:r>
            <a:r>
              <a:rPr lang="en-US" b="1" dirty="0">
                <a:latin typeface="Courier New" charset="0"/>
              </a:rPr>
              <a:t>;</a:t>
            </a:r>
          </a:p>
          <a:p>
            <a:r>
              <a:rPr lang="en-US" b="1" dirty="0" err="1">
                <a:latin typeface="Courier New" charset="0"/>
              </a:rPr>
              <a:t>GLchar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vShaderfile</a:t>
            </a:r>
            <a:r>
              <a:rPr lang="en-US" b="1" dirty="0">
                <a:latin typeface="Courier New" charset="0"/>
              </a:rPr>
              <a:t>[] = “</a:t>
            </a:r>
            <a:r>
              <a:rPr lang="en-US" b="1" dirty="0" err="1">
                <a:latin typeface="Courier New" charset="0"/>
              </a:rPr>
              <a:t>my_vertex_shader</a:t>
            </a:r>
            <a:r>
              <a:rPr lang="en-US" b="1" dirty="0">
                <a:latin typeface="Courier New" charset="0"/>
              </a:rPr>
              <a:t>”;</a:t>
            </a:r>
          </a:p>
          <a:p>
            <a:r>
              <a:rPr lang="en-US" b="1" dirty="0" err="1">
                <a:latin typeface="Courier New" charset="0"/>
              </a:rPr>
              <a:t>GLchar</a:t>
            </a:r>
            <a:r>
              <a:rPr lang="en-US" b="1" dirty="0">
                <a:latin typeface="Courier New" charset="0"/>
              </a:rPr>
              <a:t>* </a:t>
            </a:r>
            <a:r>
              <a:rPr lang="en-US" b="1" dirty="0" err="1">
                <a:latin typeface="Courier New" charset="0"/>
              </a:rPr>
              <a:t>vSource</a:t>
            </a:r>
            <a:r>
              <a:rPr lang="en-US" b="1" dirty="0">
                <a:latin typeface="Courier New" charset="0"/>
              </a:rPr>
              <a:t> = </a:t>
            </a:r>
          </a:p>
          <a:p>
            <a:r>
              <a:rPr lang="en-US" b="1" dirty="0">
                <a:latin typeface="Courier New" charset="0"/>
              </a:rPr>
              <a:t>        </a:t>
            </a:r>
            <a:r>
              <a:rPr lang="en-US" b="1" dirty="0" err="1">
                <a:latin typeface="Courier New" charset="0"/>
              </a:rPr>
              <a:t>readShaderSource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 err="1">
                <a:latin typeface="Courier New" charset="0"/>
              </a:rPr>
              <a:t>vShaderFile</a:t>
            </a:r>
            <a:r>
              <a:rPr lang="en-US" b="1" dirty="0">
                <a:latin typeface="Courier New" charset="0"/>
              </a:rPr>
              <a:t>);</a:t>
            </a:r>
          </a:p>
          <a:p>
            <a:r>
              <a:rPr lang="en-US" b="1" dirty="0" err="1">
                <a:latin typeface="Courier New" charset="0"/>
              </a:rPr>
              <a:t>glShaderSource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 err="1">
                <a:latin typeface="Courier New" charset="0"/>
              </a:rPr>
              <a:t>myVertexObj</a:t>
            </a:r>
            <a:r>
              <a:rPr lang="en-US" b="1" dirty="0">
                <a:latin typeface="Courier New" charset="0"/>
              </a:rPr>
              <a:t>, </a:t>
            </a:r>
          </a:p>
          <a:p>
            <a:r>
              <a:rPr lang="en-US" b="1" dirty="0">
                <a:latin typeface="Courier New" charset="0"/>
              </a:rPr>
              <a:t>          1, &amp;</a:t>
            </a:r>
            <a:r>
              <a:rPr lang="en-US" b="1" dirty="0" err="1">
                <a:latin typeface="Courier New" charset="0"/>
              </a:rPr>
              <a:t>vertexShaderFile</a:t>
            </a:r>
            <a:r>
              <a:rPr lang="en-US" b="1" dirty="0">
                <a:latin typeface="Courier New" charset="0"/>
              </a:rPr>
              <a:t>, NULL);</a:t>
            </a:r>
          </a:p>
          <a:p>
            <a:r>
              <a:rPr lang="en-US" b="1" dirty="0" err="1">
                <a:latin typeface="Courier New" charset="0"/>
              </a:rPr>
              <a:t>myVertexObj</a:t>
            </a:r>
            <a:r>
              <a:rPr lang="en-US" b="1" dirty="0">
                <a:latin typeface="Courier New" charset="0"/>
              </a:rPr>
              <a:t> = </a:t>
            </a:r>
          </a:p>
          <a:p>
            <a:r>
              <a:rPr lang="en-US" b="1" dirty="0">
                <a:latin typeface="Courier New" charset="0"/>
              </a:rPr>
              <a:t>          </a:t>
            </a:r>
            <a:r>
              <a:rPr lang="en-US" b="1" dirty="0" err="1">
                <a:latin typeface="Courier New" charset="0"/>
              </a:rPr>
              <a:t>glCreateShader</a:t>
            </a:r>
            <a:r>
              <a:rPr lang="en-US" b="1" dirty="0">
                <a:latin typeface="Courier New" charset="0"/>
              </a:rPr>
              <a:t>(GL_VERTEX_SHADER);</a:t>
            </a:r>
          </a:p>
          <a:p>
            <a:r>
              <a:rPr lang="en-US" b="1" dirty="0" err="1">
                <a:latin typeface="Courier New" charset="0"/>
              </a:rPr>
              <a:t>glCompileShader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 err="1">
                <a:latin typeface="Courier New" charset="0"/>
              </a:rPr>
              <a:t>myVertexObj</a:t>
            </a:r>
            <a:r>
              <a:rPr lang="en-US" b="1" dirty="0">
                <a:latin typeface="Courier New" charset="0"/>
              </a:rPr>
              <a:t>);</a:t>
            </a:r>
          </a:p>
          <a:p>
            <a:r>
              <a:rPr lang="en-US" b="1" dirty="0" err="1">
                <a:latin typeface="Courier New" charset="0"/>
              </a:rPr>
              <a:t>glAttachObject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 err="1">
                <a:latin typeface="Courier New" charset="0"/>
              </a:rPr>
              <a:t>myProgObj</a:t>
            </a:r>
            <a:r>
              <a:rPr lang="en-US" b="1" dirty="0">
                <a:latin typeface="Courier New" charset="0"/>
              </a:rPr>
              <a:t>, </a:t>
            </a:r>
            <a:r>
              <a:rPr lang="en-US" b="1" dirty="0" err="1">
                <a:latin typeface="Courier New" charset="0"/>
              </a:rPr>
              <a:t>myVertexObj</a:t>
            </a:r>
            <a:r>
              <a:rPr lang="en-US" b="1" dirty="0">
                <a:latin typeface="Courier New" charset="0"/>
              </a:rPr>
              <a:t>);</a:t>
            </a:r>
          </a:p>
          <a:p>
            <a:endParaRPr lang="en-US" b="1" dirty="0">
              <a:latin typeface="Courier New" charset="0"/>
            </a:endParaRPr>
          </a:p>
        </p:txBody>
      </p:sp>
      <p:sp>
        <p:nvSpPr>
          <p:cNvPr id="22532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9985452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Vertex Attributes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Vertex attributes are named in the shaders</a:t>
            </a:r>
          </a:p>
          <a:p>
            <a:r>
              <a:rPr lang="en-US" smtClean="0"/>
              <a:t>Linker forms a table </a:t>
            </a:r>
          </a:p>
          <a:p>
            <a:r>
              <a:rPr lang="en-US" smtClean="0"/>
              <a:t>Application can get index from table and tie it to an application variable</a:t>
            </a:r>
          </a:p>
          <a:p>
            <a:r>
              <a:rPr lang="en-US" smtClean="0"/>
              <a:t>Similar process for uniform variables</a:t>
            </a:r>
          </a:p>
        </p:txBody>
      </p:sp>
      <p:sp>
        <p:nvSpPr>
          <p:cNvPr id="2355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78260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978" name="Picture 2" descr="http://nehe.gamedev.net/data/articles/extras/article21/imag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10" y="1447800"/>
            <a:ext cx="850089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1007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Vertex Attribute Example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539750" y="1447800"/>
            <a:ext cx="868045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 dirty="0">
                <a:latin typeface="Courier New" charset="0"/>
              </a:rPr>
              <a:t>#define BUFFER_OFFSET( offset )   </a:t>
            </a:r>
          </a:p>
          <a:p>
            <a:r>
              <a:rPr lang="en-US" b="1" dirty="0">
                <a:latin typeface="Courier New" charset="0"/>
              </a:rPr>
              <a:t>   ((</a:t>
            </a:r>
            <a:r>
              <a:rPr lang="en-US" b="1" dirty="0" err="1">
                <a:latin typeface="Courier New" charset="0"/>
              </a:rPr>
              <a:t>GLvoid</a:t>
            </a:r>
            <a:r>
              <a:rPr lang="en-US" b="1" dirty="0">
                <a:latin typeface="Courier New" charset="0"/>
              </a:rPr>
              <a:t>*) (offset))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 err="1">
                <a:latin typeface="Courier New" charset="0"/>
              </a:rPr>
              <a:t>GLuint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loc</a:t>
            </a:r>
            <a:r>
              <a:rPr lang="en-US" b="1" dirty="0">
                <a:latin typeface="Courier New" charset="0"/>
              </a:rPr>
              <a:t> = </a:t>
            </a:r>
          </a:p>
          <a:p>
            <a:r>
              <a:rPr lang="en-US" b="1" dirty="0">
                <a:latin typeface="Courier New" charset="0"/>
              </a:rPr>
              <a:t>  </a:t>
            </a:r>
            <a:r>
              <a:rPr lang="en-US" b="1" dirty="0" err="1">
                <a:latin typeface="Courier New" charset="0"/>
              </a:rPr>
              <a:t>glGetAttribLocation</a:t>
            </a:r>
            <a:r>
              <a:rPr lang="en-US" b="1" dirty="0">
                <a:latin typeface="Courier New" charset="0"/>
              </a:rPr>
              <a:t>( program, "</a:t>
            </a:r>
            <a:r>
              <a:rPr lang="en-US" b="1" dirty="0" err="1">
                <a:latin typeface="Courier New" charset="0"/>
              </a:rPr>
              <a:t>vPosition</a:t>
            </a:r>
            <a:r>
              <a:rPr lang="en-US" b="1" dirty="0">
                <a:latin typeface="Courier New" charset="0"/>
              </a:rPr>
              <a:t>" );</a:t>
            </a:r>
          </a:p>
          <a:p>
            <a:r>
              <a:rPr lang="en-US" b="1" dirty="0" err="1">
                <a:latin typeface="Courier New" charset="0"/>
              </a:rPr>
              <a:t>glEnableVertexAttribArray</a:t>
            </a:r>
            <a:r>
              <a:rPr lang="en-US" b="1" dirty="0">
                <a:latin typeface="Courier New" charset="0"/>
              </a:rPr>
              <a:t>( </a:t>
            </a:r>
            <a:r>
              <a:rPr lang="en-US" b="1" dirty="0" err="1">
                <a:latin typeface="Courier New" charset="0"/>
              </a:rPr>
              <a:t>loc</a:t>
            </a:r>
            <a:r>
              <a:rPr lang="en-US" b="1" dirty="0">
                <a:latin typeface="Courier New" charset="0"/>
              </a:rPr>
              <a:t> );</a:t>
            </a:r>
          </a:p>
          <a:p>
            <a:r>
              <a:rPr lang="en-US" b="1" dirty="0" err="1">
                <a:latin typeface="Courier New" charset="0"/>
              </a:rPr>
              <a:t>glVertexAttribPointer</a:t>
            </a:r>
            <a:r>
              <a:rPr lang="en-US" b="1" dirty="0">
                <a:latin typeface="Courier New" charset="0"/>
              </a:rPr>
              <a:t>( </a:t>
            </a:r>
            <a:r>
              <a:rPr lang="en-US" b="1" dirty="0" err="1">
                <a:latin typeface="Courier New" charset="0"/>
              </a:rPr>
              <a:t>loc</a:t>
            </a:r>
            <a:r>
              <a:rPr lang="en-US" b="1" dirty="0">
                <a:latin typeface="Courier New" charset="0"/>
              </a:rPr>
              <a:t>, 2, GL_FLOAT, </a:t>
            </a:r>
          </a:p>
          <a:p>
            <a:r>
              <a:rPr lang="en-US" b="1" dirty="0">
                <a:latin typeface="Courier New" charset="0"/>
              </a:rPr>
              <a:t>    GL_FALSE, 0, BUFFER_OFFSET(0) );</a:t>
            </a:r>
          </a:p>
        </p:txBody>
      </p:sp>
      <p:sp>
        <p:nvSpPr>
          <p:cNvPr id="2458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2434460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Uniform Variable Example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819150" y="1371600"/>
            <a:ext cx="832485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 dirty="0" err="1">
                <a:latin typeface="Courier New" charset="0"/>
              </a:rPr>
              <a:t>GLint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angleParam</a:t>
            </a:r>
            <a:r>
              <a:rPr lang="en-US" b="1" dirty="0">
                <a:latin typeface="Courier New" charset="0"/>
              </a:rPr>
              <a:t>;</a:t>
            </a:r>
          </a:p>
          <a:p>
            <a:r>
              <a:rPr lang="en-US" b="1" dirty="0" err="1">
                <a:latin typeface="Courier New" charset="0"/>
              </a:rPr>
              <a:t>angleParam</a:t>
            </a:r>
            <a:r>
              <a:rPr lang="en-US" b="1" dirty="0">
                <a:latin typeface="Courier New" charset="0"/>
              </a:rPr>
              <a:t> = </a:t>
            </a:r>
            <a:r>
              <a:rPr lang="en-US" b="1" dirty="0" err="1">
                <a:latin typeface="Courier New" charset="0"/>
              </a:rPr>
              <a:t>glGetUniformLocation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 err="1">
                <a:latin typeface="Courier New" charset="0"/>
              </a:rPr>
              <a:t>myProgObj</a:t>
            </a:r>
            <a:r>
              <a:rPr lang="en-US" b="1" dirty="0">
                <a:latin typeface="Courier New" charset="0"/>
              </a:rPr>
              <a:t>, </a:t>
            </a:r>
          </a:p>
          <a:p>
            <a:r>
              <a:rPr lang="en-US" b="1" dirty="0">
                <a:latin typeface="Courier New" charset="0"/>
              </a:rPr>
              <a:t>     "angle");</a:t>
            </a:r>
          </a:p>
          <a:p>
            <a:r>
              <a:rPr lang="en-US" b="1" dirty="0">
                <a:latin typeface="Courier New" charset="0"/>
              </a:rPr>
              <a:t>/* angle defined in </a:t>
            </a:r>
            <a:r>
              <a:rPr lang="en-US" b="1" dirty="0" err="1">
                <a:latin typeface="Courier New" charset="0"/>
              </a:rPr>
              <a:t>shader</a:t>
            </a:r>
            <a:r>
              <a:rPr lang="en-US" b="1" dirty="0">
                <a:latin typeface="Courier New" charset="0"/>
              </a:rPr>
              <a:t> */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/* </a:t>
            </a:r>
            <a:r>
              <a:rPr lang="en-US" b="1" dirty="0" err="1">
                <a:latin typeface="Courier New" charset="0"/>
              </a:rPr>
              <a:t>my_angle</a:t>
            </a:r>
            <a:r>
              <a:rPr lang="en-US" b="1" dirty="0">
                <a:latin typeface="Courier New" charset="0"/>
              </a:rPr>
              <a:t> set in application */</a:t>
            </a:r>
          </a:p>
          <a:p>
            <a:r>
              <a:rPr lang="en-US" b="1" dirty="0" err="1">
                <a:latin typeface="Courier New" charset="0"/>
              </a:rPr>
              <a:t>GLfloat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my_angle</a:t>
            </a:r>
            <a:r>
              <a:rPr lang="en-US" b="1" dirty="0">
                <a:latin typeface="Courier New" charset="0"/>
              </a:rPr>
              <a:t>;</a:t>
            </a:r>
          </a:p>
          <a:p>
            <a:r>
              <a:rPr lang="en-US" b="1" dirty="0" err="1">
                <a:latin typeface="Courier New" charset="0"/>
              </a:rPr>
              <a:t>my_angle</a:t>
            </a:r>
            <a:r>
              <a:rPr lang="en-US" b="1" dirty="0">
                <a:latin typeface="Courier New" charset="0"/>
              </a:rPr>
              <a:t> = 5.0 /* or some other value */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glUniform1f(</a:t>
            </a:r>
            <a:r>
              <a:rPr lang="en-US" b="1" dirty="0" err="1">
                <a:latin typeface="Courier New" charset="0"/>
              </a:rPr>
              <a:t>angleParam</a:t>
            </a:r>
            <a:r>
              <a:rPr lang="en-US" b="1" dirty="0">
                <a:latin typeface="Courier New" charset="0"/>
              </a:rPr>
              <a:t>, </a:t>
            </a:r>
            <a:r>
              <a:rPr lang="en-US" b="1" dirty="0" err="1">
                <a:latin typeface="Courier New" charset="0"/>
              </a:rPr>
              <a:t>my_angle</a:t>
            </a:r>
            <a:r>
              <a:rPr lang="en-US" b="1" dirty="0">
                <a:latin typeface="Courier New" charset="0"/>
              </a:rPr>
              <a:t>);</a:t>
            </a:r>
          </a:p>
          <a:p>
            <a:endParaRPr lang="en-US" b="1" dirty="0">
              <a:latin typeface="Courier New" charset="0"/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0335145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and Varying Qualifiers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Starting with GLSL 1.5 attribute and varying qualifiers have been replaced by in and out qualifiers</a:t>
            </a:r>
          </a:p>
          <a:p>
            <a:r>
              <a:rPr lang="en-US" smtClean="0"/>
              <a:t>No changes needed in application</a:t>
            </a:r>
          </a:p>
          <a:p>
            <a:r>
              <a:rPr lang="en-US" smtClean="0"/>
              <a:t>Vertex shader example: 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29702" name="TextBox 5"/>
          <p:cNvSpPr txBox="1">
            <a:spLocks noChangeArrowheads="1"/>
          </p:cNvSpPr>
          <p:nvPr/>
        </p:nvSpPr>
        <p:spPr bwMode="auto">
          <a:xfrm>
            <a:off x="838200" y="3505200"/>
            <a:ext cx="3657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dirty="0"/>
              <a:t>#version 1.4</a:t>
            </a:r>
          </a:p>
          <a:p>
            <a:r>
              <a:rPr lang="en-US" dirty="0"/>
              <a:t>attribute vec3 </a:t>
            </a:r>
            <a:r>
              <a:rPr lang="en-US" dirty="0" err="1"/>
              <a:t>vPosition</a:t>
            </a:r>
            <a:r>
              <a:rPr lang="en-US" dirty="0"/>
              <a:t>;</a:t>
            </a:r>
          </a:p>
          <a:p>
            <a:r>
              <a:rPr lang="en-US" dirty="0"/>
              <a:t>varying vec3 color;</a:t>
            </a:r>
          </a:p>
        </p:txBody>
      </p:sp>
      <p:sp>
        <p:nvSpPr>
          <p:cNvPr id="29703" name="TextBox 6"/>
          <p:cNvSpPr txBox="1">
            <a:spLocks noChangeArrowheads="1"/>
          </p:cNvSpPr>
          <p:nvPr/>
        </p:nvSpPr>
        <p:spPr bwMode="auto">
          <a:xfrm>
            <a:off x="4572000" y="3505200"/>
            <a:ext cx="3657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#version 1.5</a:t>
            </a:r>
          </a:p>
          <a:p>
            <a:r>
              <a:rPr lang="en-US"/>
              <a:t>in vec3 vPosition;</a:t>
            </a:r>
          </a:p>
          <a:p>
            <a:r>
              <a:rPr lang="en-US"/>
              <a:t>out vec3 color;</a:t>
            </a:r>
          </a:p>
        </p:txBody>
      </p:sp>
    </p:spTree>
    <p:extLst>
      <p:ext uri="{BB962C8B-B14F-4D97-AF65-F5344CB8AC3E}">
        <p14:creationId xmlns:p14="http://schemas.microsoft.com/office/powerpoint/2010/main" val="9741234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Color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we set a color in the application, we can send it to the shaders as a vertex attribute or as a uniform variable depending on how often it changes</a:t>
            </a:r>
          </a:p>
          <a:p>
            <a:r>
              <a:rPr lang="en-US" smtClean="0"/>
              <a:t>Let’s associate a color with each vertex</a:t>
            </a:r>
          </a:p>
          <a:p>
            <a:r>
              <a:rPr lang="en-US" smtClean="0"/>
              <a:t>Set up an array of same size as positions</a:t>
            </a:r>
          </a:p>
          <a:p>
            <a:r>
              <a:rPr lang="en-US" smtClean="0"/>
              <a:t>Send to GPU as a vertex buffer object</a:t>
            </a: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19347250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Colors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31749" name="TextBox 5"/>
          <p:cNvSpPr txBox="1">
            <a:spLocks noChangeArrowheads="1"/>
          </p:cNvSpPr>
          <p:nvPr/>
        </p:nvSpPr>
        <p:spPr bwMode="auto">
          <a:xfrm>
            <a:off x="990600" y="1447800"/>
            <a:ext cx="73152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typedef  vec3 color3;</a:t>
            </a:r>
          </a:p>
          <a:p>
            <a:r>
              <a:rPr lang="en-US"/>
              <a:t>color3 base_colors[4] = {color3(1.0, 0.0. 0.0), ….</a:t>
            </a:r>
          </a:p>
          <a:p>
            <a:r>
              <a:rPr lang="en-US"/>
              <a:t>color3 colors[NumVertices];</a:t>
            </a:r>
          </a:p>
          <a:p>
            <a:r>
              <a:rPr lang="en-US"/>
              <a:t>vec3 points[NumVertices];</a:t>
            </a:r>
          </a:p>
          <a:p>
            <a:endParaRPr lang="en-US"/>
          </a:p>
          <a:p>
            <a:r>
              <a:rPr lang="en-US"/>
              <a:t>//in loop setting positions</a:t>
            </a:r>
          </a:p>
          <a:p>
            <a:endParaRPr lang="en-US"/>
          </a:p>
          <a:p>
            <a:r>
              <a:rPr lang="en-US"/>
              <a:t>colors[i] = basecolors[color_index]</a:t>
            </a:r>
          </a:p>
          <a:p>
            <a:r>
              <a:rPr lang="en-US"/>
              <a:t>position[i] = …….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55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Up Buffer Object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914400" y="1371600"/>
            <a:ext cx="76962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dirty="0"/>
              <a:t>//need larger buffer</a:t>
            </a:r>
          </a:p>
          <a:p>
            <a:endParaRPr lang="en-US" dirty="0"/>
          </a:p>
          <a:p>
            <a:r>
              <a:rPr lang="en-US" dirty="0" err="1"/>
              <a:t>glBufferData</a:t>
            </a:r>
            <a:r>
              <a:rPr lang="en-US" dirty="0"/>
              <a:t>(GL_ARRAY_BUFFER, </a:t>
            </a:r>
            <a:r>
              <a:rPr lang="en-US" dirty="0" err="1"/>
              <a:t>sizeof</a:t>
            </a:r>
            <a:r>
              <a:rPr lang="en-US" dirty="0"/>
              <a:t>(points) + </a:t>
            </a:r>
          </a:p>
          <a:p>
            <a:r>
              <a:rPr lang="en-US" dirty="0"/>
              <a:t>   </a:t>
            </a:r>
            <a:r>
              <a:rPr lang="en-US" dirty="0" err="1"/>
              <a:t>sizeof</a:t>
            </a:r>
            <a:r>
              <a:rPr lang="en-US" dirty="0"/>
              <a:t>(colors), NULL, GL_STATIC_DRAW);</a:t>
            </a:r>
          </a:p>
          <a:p>
            <a:endParaRPr lang="en-US" dirty="0"/>
          </a:p>
          <a:p>
            <a:r>
              <a:rPr lang="en-US" dirty="0"/>
              <a:t>//load data separately</a:t>
            </a:r>
          </a:p>
          <a:p>
            <a:endParaRPr lang="en-US" dirty="0"/>
          </a:p>
          <a:p>
            <a:r>
              <a:rPr lang="en-US" dirty="0" err="1"/>
              <a:t>glBufferSubData</a:t>
            </a:r>
            <a:r>
              <a:rPr lang="en-US" dirty="0"/>
              <a:t>(GL_ARRAY_BUFFER, 0, </a:t>
            </a:r>
          </a:p>
          <a:p>
            <a:r>
              <a:rPr lang="en-US" dirty="0"/>
              <a:t>   </a:t>
            </a:r>
            <a:r>
              <a:rPr lang="en-US" dirty="0" err="1"/>
              <a:t>sizeof</a:t>
            </a:r>
            <a:r>
              <a:rPr lang="en-US" dirty="0"/>
              <a:t>(points), points);</a:t>
            </a:r>
          </a:p>
          <a:p>
            <a:r>
              <a:rPr lang="en-US" dirty="0" err="1"/>
              <a:t>glBufferSubData</a:t>
            </a:r>
            <a:r>
              <a:rPr lang="en-US" dirty="0"/>
              <a:t>(GL_ARRAY_BUFFER, </a:t>
            </a:r>
            <a:r>
              <a:rPr lang="en-US" dirty="0" err="1"/>
              <a:t>sizeof</a:t>
            </a:r>
            <a:r>
              <a:rPr lang="en-US" dirty="0"/>
              <a:t>(points), </a:t>
            </a:r>
          </a:p>
          <a:p>
            <a:r>
              <a:rPr lang="en-US" dirty="0"/>
              <a:t>   </a:t>
            </a:r>
            <a:r>
              <a:rPr lang="en-US" dirty="0" err="1"/>
              <a:t>sizeof</a:t>
            </a:r>
            <a:r>
              <a:rPr lang="en-US" dirty="0"/>
              <a:t>(colors), colors);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748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Second Vertex Array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33797" name="TextBox 5"/>
          <p:cNvSpPr txBox="1">
            <a:spLocks noChangeArrowheads="1"/>
          </p:cNvSpPr>
          <p:nvPr/>
        </p:nvSpPr>
        <p:spPr bwMode="auto">
          <a:xfrm>
            <a:off x="838200" y="1295400"/>
            <a:ext cx="82296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// vPosition and vColor identifiers in vertex shader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loc = glGetAttribLocation(program, “vPosition”);</a:t>
            </a:r>
          </a:p>
          <a:p>
            <a:r>
              <a:rPr lang="en-US"/>
              <a:t>glEnableVertexAttribArray(loc);</a:t>
            </a:r>
          </a:p>
          <a:p>
            <a:r>
              <a:rPr lang="en-US"/>
              <a:t>glVertexAttribPointer(loc, 3, GL_FLOAT, GL_FALSE, 0,</a:t>
            </a:r>
          </a:p>
          <a:p>
            <a:r>
              <a:rPr lang="en-US"/>
              <a:t>    BUFFER_OFFSET(0));</a:t>
            </a:r>
          </a:p>
          <a:p>
            <a:endParaRPr lang="en-US"/>
          </a:p>
          <a:p>
            <a:r>
              <a:rPr lang="en-US"/>
              <a:t>loc2 = glGetAttribLocation(program, “vColor”);</a:t>
            </a:r>
          </a:p>
          <a:p>
            <a:r>
              <a:rPr lang="en-US"/>
              <a:t>glEnableVertexAttribArray(loc2);</a:t>
            </a:r>
          </a:p>
          <a:p>
            <a:r>
              <a:rPr lang="en-US"/>
              <a:t>glVertexAttribPointer(loc2, 3, GL_FLOAT, GL_FALSE, 0,</a:t>
            </a:r>
          </a:p>
          <a:p>
            <a:r>
              <a:rPr lang="en-US"/>
              <a:t>    BUFFER_OFFSET(sizeofpoints));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620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smtClean="0"/>
              <a:t>Vertex Shader Applications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Moving vertices</a:t>
            </a:r>
          </a:p>
          <a:p>
            <a:pPr lvl="1"/>
            <a:r>
              <a:rPr lang="en-US" smtClean="0"/>
              <a:t>Morphing </a:t>
            </a:r>
          </a:p>
          <a:p>
            <a:pPr lvl="1"/>
            <a:r>
              <a:rPr lang="en-US" smtClean="0"/>
              <a:t>Wave motion</a:t>
            </a:r>
          </a:p>
          <a:p>
            <a:pPr lvl="1"/>
            <a:r>
              <a:rPr lang="en-US" smtClean="0"/>
              <a:t>Fractals</a:t>
            </a:r>
          </a:p>
          <a:p>
            <a:r>
              <a:rPr lang="en-US" smtClean="0"/>
              <a:t>Lighting</a:t>
            </a:r>
          </a:p>
          <a:p>
            <a:pPr lvl="1"/>
            <a:r>
              <a:rPr lang="en-US" smtClean="0"/>
              <a:t>More realistic models</a:t>
            </a:r>
          </a:p>
          <a:p>
            <a:pPr lvl="1"/>
            <a:r>
              <a:rPr lang="en-US" smtClean="0"/>
              <a:t>Cartoon shaders</a:t>
            </a:r>
          </a:p>
        </p:txBody>
      </p:sp>
      <p:sp>
        <p:nvSpPr>
          <p:cNvPr id="3482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12139593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smtClean="0"/>
              <a:t>Wave Motion Vertex Shader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014412" y="1495425"/>
            <a:ext cx="6834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latin typeface="Courier New" charset="0"/>
              </a:rPr>
              <a:t>in vec4 vPosition;</a:t>
            </a:r>
          </a:p>
          <a:p>
            <a:r>
              <a:rPr lang="en-US" b="1">
                <a:latin typeface="Courier New" charset="0"/>
              </a:rPr>
              <a:t>uniform float xs, zs, // frequencies </a:t>
            </a:r>
          </a:p>
          <a:p>
            <a:r>
              <a:rPr lang="en-US" b="1">
                <a:latin typeface="Courier New" charset="0"/>
              </a:rPr>
              <a:t>uniform float h; // height scale</a:t>
            </a:r>
          </a:p>
          <a:p>
            <a:r>
              <a:rPr lang="en-US" b="1">
                <a:latin typeface="Courier New" charset="0"/>
              </a:rPr>
              <a:t>void main()</a:t>
            </a:r>
          </a:p>
          <a:p>
            <a:r>
              <a:rPr lang="en-US" b="1">
                <a:latin typeface="Courier New" charset="0"/>
              </a:rPr>
              <a:t>{</a:t>
            </a:r>
          </a:p>
          <a:p>
            <a:r>
              <a:rPr lang="en-US" b="1">
                <a:latin typeface="Courier New" charset="0"/>
              </a:rPr>
              <a:t>  vec4 t = vPosition;</a:t>
            </a:r>
          </a:p>
          <a:p>
            <a:r>
              <a:rPr lang="en-US" b="1">
                <a:latin typeface="Courier New" charset="0"/>
              </a:rPr>
              <a:t>  t.y = vPosition.y </a:t>
            </a:r>
          </a:p>
          <a:p>
            <a:r>
              <a:rPr lang="en-US" b="1">
                <a:latin typeface="Courier New" charset="0"/>
              </a:rPr>
              <a:t>     + h*sin(time + xs*vPosition.x)</a:t>
            </a:r>
          </a:p>
          <a:p>
            <a:r>
              <a:rPr lang="en-US" b="1">
                <a:latin typeface="Courier New" charset="0"/>
              </a:rPr>
              <a:t>     + h*sin(time + zs*vPosition.z);</a:t>
            </a:r>
          </a:p>
          <a:p>
            <a:r>
              <a:rPr lang="en-US" b="1">
                <a:latin typeface="Courier New" charset="0"/>
              </a:rPr>
              <a:t>  gl_Position = t;</a:t>
            </a:r>
          </a:p>
          <a:p>
            <a:r>
              <a:rPr lang="en-US" b="1">
                <a:latin typeface="Courier New" charset="0"/>
              </a:rPr>
              <a:t>}</a:t>
            </a:r>
          </a:p>
          <a:p>
            <a:endParaRPr lang="en-US" b="1">
              <a:latin typeface="Courier New" charset="0"/>
            </a:endParaRPr>
          </a:p>
        </p:txBody>
      </p:sp>
      <p:sp>
        <p:nvSpPr>
          <p:cNvPr id="35845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573816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Particle System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9050338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latin typeface="Courier New" charset="0"/>
              </a:rPr>
              <a:t>in vec3 vPosition;</a:t>
            </a:r>
          </a:p>
          <a:p>
            <a:r>
              <a:rPr lang="en-US" b="1">
                <a:latin typeface="Courier New" charset="0"/>
              </a:rPr>
              <a:t>Uniform mat4 ModelViewProjectionMatrix;</a:t>
            </a:r>
          </a:p>
          <a:p>
            <a:r>
              <a:rPr lang="en-US" b="1">
                <a:latin typeface="Courier New" charset="0"/>
              </a:rPr>
              <a:t>uniform vec3 init_vel;</a:t>
            </a:r>
          </a:p>
          <a:p>
            <a:r>
              <a:rPr lang="en-US" b="1">
                <a:latin typeface="Courier New" charset="0"/>
              </a:rPr>
              <a:t>uniform float g, m, t;</a:t>
            </a:r>
          </a:p>
          <a:p>
            <a:r>
              <a:rPr lang="en-US" b="1">
                <a:latin typeface="Courier New" charset="0"/>
              </a:rPr>
              <a:t>void main()</a:t>
            </a:r>
          </a:p>
          <a:p>
            <a:r>
              <a:rPr lang="en-US" b="1">
                <a:latin typeface="Courier New" charset="0"/>
              </a:rPr>
              <a:t>{</a:t>
            </a:r>
          </a:p>
          <a:p>
            <a:r>
              <a:rPr lang="en-US" b="1">
                <a:latin typeface="Courier New" charset="0"/>
              </a:rPr>
              <a:t>vec3 object_pos;</a:t>
            </a:r>
          </a:p>
          <a:p>
            <a:r>
              <a:rPr lang="en-US" b="1">
                <a:latin typeface="Courier New" charset="0"/>
              </a:rPr>
              <a:t>object_pos.x = vPosition.x + vel.x*t;</a:t>
            </a:r>
          </a:p>
          <a:p>
            <a:r>
              <a:rPr lang="en-US" b="1">
                <a:latin typeface="Courier New" charset="0"/>
              </a:rPr>
              <a:t>object_pos.y = vPosition.y + vel.y*t </a:t>
            </a:r>
          </a:p>
          <a:p>
            <a:r>
              <a:rPr lang="en-US" b="1">
                <a:latin typeface="Courier New" charset="0"/>
              </a:rPr>
              <a:t>       + g/(2.0*m)*t*t;</a:t>
            </a:r>
          </a:p>
          <a:p>
            <a:r>
              <a:rPr lang="en-US" b="1">
                <a:latin typeface="Courier New" charset="0"/>
              </a:rPr>
              <a:t>object_pos.z = vPosition.z + vel.z*t;</a:t>
            </a:r>
          </a:p>
          <a:p>
            <a:r>
              <a:rPr lang="en-US" b="1">
                <a:latin typeface="Courier New" charset="0"/>
              </a:rPr>
              <a:t>gl_Position = </a:t>
            </a:r>
          </a:p>
          <a:p>
            <a:r>
              <a:rPr lang="en-US" b="1">
                <a:latin typeface="Courier New" charset="0"/>
              </a:rPr>
              <a:t>  ModelViewProjectionMatrix*vec4(object_pos,1);</a:t>
            </a:r>
          </a:p>
          <a:p>
            <a:r>
              <a:rPr lang="en-US" b="1">
                <a:latin typeface="Courier New" charset="0"/>
              </a:rPr>
              <a:t>}</a:t>
            </a:r>
          </a:p>
          <a:p>
            <a:endParaRPr lang="en-US" b="1">
              <a:latin typeface="Courier New" charset="0"/>
            </a:endParaRPr>
          </a:p>
        </p:txBody>
      </p:sp>
      <p:sp>
        <p:nvSpPr>
          <p:cNvPr id="36868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102062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smtClean="0"/>
              <a:t>Vertex Shader Applications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Moving vertices</a:t>
            </a:r>
          </a:p>
          <a:p>
            <a:pPr lvl="1"/>
            <a:r>
              <a:rPr lang="en-US" smtClean="0"/>
              <a:t>Morphing </a:t>
            </a:r>
          </a:p>
          <a:p>
            <a:pPr lvl="1"/>
            <a:r>
              <a:rPr lang="en-US" smtClean="0"/>
              <a:t>Wave motion</a:t>
            </a:r>
          </a:p>
          <a:p>
            <a:pPr lvl="1"/>
            <a:r>
              <a:rPr lang="en-US" smtClean="0"/>
              <a:t>Fractals</a:t>
            </a:r>
          </a:p>
          <a:p>
            <a:r>
              <a:rPr lang="en-US" smtClean="0"/>
              <a:t>Lighting</a:t>
            </a:r>
          </a:p>
          <a:p>
            <a:pPr lvl="1"/>
            <a:r>
              <a:rPr lang="en-US" smtClean="0"/>
              <a:t>More realistic models</a:t>
            </a:r>
          </a:p>
          <a:p>
            <a:pPr lvl="1"/>
            <a:r>
              <a:rPr lang="en-US" smtClean="0"/>
              <a:t>Cartoon shaders</a:t>
            </a:r>
          </a:p>
        </p:txBody>
      </p:sp>
    </p:spTree>
    <p:extLst>
      <p:ext uri="{BB962C8B-B14F-4D97-AF65-F5344CB8AC3E}">
        <p14:creationId xmlns:p14="http://schemas.microsoft.com/office/powerpoint/2010/main" val="7699975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/>
          <a:lstStyle/>
          <a:p>
            <a:r>
              <a:rPr lang="en-US" sz="3300" smtClean="0"/>
              <a:t>Pass Through Fragment Shader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2209800" y="2514600"/>
            <a:ext cx="447992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/* pass-through fragment shader */</a:t>
            </a:r>
          </a:p>
          <a:p>
            <a:endParaRPr lang="en-US"/>
          </a:p>
          <a:p>
            <a:r>
              <a:rPr lang="en-US"/>
              <a:t>in vec4 color;</a:t>
            </a:r>
          </a:p>
          <a:p>
            <a:r>
              <a:rPr lang="en-US"/>
              <a:t>void main(void)</a:t>
            </a:r>
          </a:p>
          <a:p>
            <a:r>
              <a:rPr lang="en-US"/>
              <a:t>{</a:t>
            </a:r>
          </a:p>
          <a:p>
            <a:r>
              <a:rPr lang="en-US"/>
              <a:t>     gl_FragColor = color;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37892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341483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066800"/>
          </a:xfrm>
        </p:spPr>
        <p:txBody>
          <a:bodyPr/>
          <a:lstStyle/>
          <a:p>
            <a:r>
              <a:rPr lang="en-US" smtClean="0"/>
              <a:t>Fragment Shader Applications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Per fragment lighting calculations</a:t>
            </a:r>
          </a:p>
        </p:txBody>
      </p:sp>
      <p:pic>
        <p:nvPicPr>
          <p:cNvPr id="512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2" t="22223" r="1395" b="18518"/>
          <a:stretch>
            <a:fillRect/>
          </a:stretch>
        </p:blipFill>
        <p:spPr bwMode="auto">
          <a:xfrm>
            <a:off x="685800" y="2971800"/>
            <a:ext cx="3733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12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t="24074" r="1434" b="18518"/>
          <a:stretch>
            <a:fillRect/>
          </a:stretch>
        </p:blipFill>
        <p:spPr bwMode="auto">
          <a:xfrm>
            <a:off x="4876800" y="3048000"/>
            <a:ext cx="3810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128" name="Text Box 6"/>
          <p:cNvSpPr txBox="1">
            <a:spLocks noChangeArrowheads="1"/>
          </p:cNvSpPr>
          <p:nvPr/>
        </p:nvSpPr>
        <p:spPr bwMode="auto">
          <a:xfrm>
            <a:off x="1554163" y="5562600"/>
            <a:ext cx="2432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per vertex lighting</a:t>
            </a: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195888" y="5638800"/>
            <a:ext cx="2770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per fragment lighting</a:t>
            </a:r>
          </a:p>
        </p:txBody>
      </p:sp>
    </p:spTree>
    <p:extLst>
      <p:ext uri="{BB962C8B-B14F-4D97-AF65-F5344CB8AC3E}">
        <p14:creationId xmlns:p14="http://schemas.microsoft.com/office/powerpoint/2010/main" val="23150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162800" cy="1066800"/>
          </a:xfrm>
        </p:spPr>
        <p:txBody>
          <a:bodyPr/>
          <a:lstStyle/>
          <a:p>
            <a:r>
              <a:rPr lang="en-US" smtClean="0"/>
              <a:t>Fragment Shader Applications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Texture mapping</a:t>
            </a:r>
          </a:p>
        </p:txBody>
      </p:sp>
      <p:pic>
        <p:nvPicPr>
          <p:cNvPr id="6150" name="Picture 4" descr="hue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27717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5" descr="hue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90800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6" descr="hue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90800"/>
            <a:ext cx="26955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 Box 7"/>
          <p:cNvSpPr txBox="1">
            <a:spLocks noChangeArrowheads="1"/>
          </p:cNvSpPr>
          <p:nvPr/>
        </p:nvSpPr>
        <p:spPr bwMode="auto">
          <a:xfrm>
            <a:off x="609600" y="5562600"/>
            <a:ext cx="210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smooth shading</a:t>
            </a:r>
          </a:p>
        </p:txBody>
      </p:sp>
      <p:sp>
        <p:nvSpPr>
          <p:cNvPr id="6154" name="Text Box 8"/>
          <p:cNvSpPr txBox="1">
            <a:spLocks noChangeArrowheads="1"/>
          </p:cNvSpPr>
          <p:nvPr/>
        </p:nvSpPr>
        <p:spPr bwMode="auto">
          <a:xfrm>
            <a:off x="3843338" y="5562600"/>
            <a:ext cx="17224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environment</a:t>
            </a:r>
          </a:p>
          <a:p>
            <a:r>
              <a:rPr lang="en-US"/>
              <a:t>    mapping</a:t>
            </a:r>
          </a:p>
        </p:txBody>
      </p:sp>
      <p:sp>
        <p:nvSpPr>
          <p:cNvPr id="6155" name="Text Box 9"/>
          <p:cNvSpPr txBox="1">
            <a:spLocks noChangeArrowheads="1"/>
          </p:cNvSpPr>
          <p:nvPr/>
        </p:nvSpPr>
        <p:spPr bwMode="auto">
          <a:xfrm>
            <a:off x="6629400" y="556260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bump mapping</a:t>
            </a:r>
          </a:p>
        </p:txBody>
      </p:sp>
    </p:spTree>
    <p:extLst>
      <p:ext uri="{BB962C8B-B14F-4D97-AF65-F5344CB8AC3E}">
        <p14:creationId xmlns:p14="http://schemas.microsoft.com/office/powerpoint/2010/main" val="229906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400"/>
              <a:t>E. Angel and D. Shreiner: Interactive Computer Graphics 6E © Addison-Wesley 2012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Shaders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First programmable shaders were programmed in an assembly-like manner</a:t>
            </a:r>
          </a:p>
          <a:p>
            <a:r>
              <a:rPr lang="en-US" smtClean="0"/>
              <a:t>OpenGL extensions added for vertex and fragment shaders</a:t>
            </a:r>
          </a:p>
          <a:p>
            <a:r>
              <a:rPr lang="en-US" smtClean="0"/>
              <a:t>Cg (C for graphics) C-like language for programming shaders</a:t>
            </a:r>
          </a:p>
          <a:p>
            <a:pPr lvl="1"/>
            <a:r>
              <a:rPr lang="en-US" smtClean="0"/>
              <a:t>Works with both OpenGL and DirectX</a:t>
            </a:r>
          </a:p>
          <a:p>
            <a:pPr lvl="1"/>
            <a:r>
              <a:rPr lang="en-US" smtClean="0"/>
              <a:t>Interface to OpenGL complex</a:t>
            </a:r>
          </a:p>
          <a:p>
            <a:r>
              <a:rPr lang="en-US" smtClean="0"/>
              <a:t>OpenGL Shading Language (GLSL)</a:t>
            </a:r>
          </a:p>
        </p:txBody>
      </p:sp>
    </p:spTree>
    <p:extLst>
      <p:ext uri="{BB962C8B-B14F-4D97-AF65-F5344CB8AC3E}">
        <p14:creationId xmlns:p14="http://schemas.microsoft.com/office/powerpoint/2010/main" val="2616525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2658</TotalTime>
  <Words>2995</Words>
  <Application>Microsoft Office PowerPoint</Application>
  <PresentationFormat>On-screen Show (4:3)</PresentationFormat>
  <Paragraphs>500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Equity</vt:lpstr>
      <vt:lpstr>CSE 470/598 Open GL Shading Language</vt:lpstr>
      <vt:lpstr>Disclaimer</vt:lpstr>
      <vt:lpstr>Enabling Shading</vt:lpstr>
      <vt:lpstr>What is a “shader”?</vt:lpstr>
      <vt:lpstr>PowerPoint Presentation</vt:lpstr>
      <vt:lpstr>Vertex Shader Applications</vt:lpstr>
      <vt:lpstr>Fragment Shader Applications</vt:lpstr>
      <vt:lpstr>Fragment Shader Applications</vt:lpstr>
      <vt:lpstr>Writing Shaders</vt:lpstr>
      <vt:lpstr>GLSL</vt:lpstr>
      <vt:lpstr>Data Types in GLSL</vt:lpstr>
      <vt:lpstr>Attributes</vt:lpstr>
      <vt:lpstr>Built-In Types</vt:lpstr>
      <vt:lpstr>Simple Vertex Shader</vt:lpstr>
      <vt:lpstr>Execution Model</vt:lpstr>
      <vt:lpstr>Simple Fragment Program</vt:lpstr>
      <vt:lpstr>Execution Model</vt:lpstr>
      <vt:lpstr>Data Types</vt:lpstr>
      <vt:lpstr>Pointers</vt:lpstr>
      <vt:lpstr>Qualifiers</vt:lpstr>
      <vt:lpstr>Attribute Qualifier</vt:lpstr>
      <vt:lpstr>Uniform Qualified</vt:lpstr>
      <vt:lpstr>Varying Qualified</vt:lpstr>
      <vt:lpstr>Example: Vertex Shader</vt:lpstr>
      <vt:lpstr>Required Fragment Shader</vt:lpstr>
      <vt:lpstr>Passing values</vt:lpstr>
      <vt:lpstr>Operators and Functions</vt:lpstr>
      <vt:lpstr>Swizzling and Selection</vt:lpstr>
      <vt:lpstr>Objectives</vt:lpstr>
      <vt:lpstr>PowerPoint Presentation</vt:lpstr>
      <vt:lpstr>Vertex Transformation</vt:lpstr>
      <vt:lpstr>Primitive Assembly and Rasterization</vt:lpstr>
      <vt:lpstr>PowerPoint Presentation</vt:lpstr>
      <vt:lpstr>Fragment Texturing and Coloring</vt:lpstr>
      <vt:lpstr>Raster Operations</vt:lpstr>
      <vt:lpstr>Raster Operations</vt:lpstr>
      <vt:lpstr>Vertex Processor</vt:lpstr>
      <vt:lpstr>Vertex Shader</vt:lpstr>
      <vt:lpstr>Steps to create shaders</vt:lpstr>
      <vt:lpstr>Linking Shaders with Application</vt:lpstr>
      <vt:lpstr>Program Object</vt:lpstr>
      <vt:lpstr>Reading a Shader</vt:lpstr>
      <vt:lpstr>Shader Reader</vt:lpstr>
      <vt:lpstr>Shader Reader (cont)</vt:lpstr>
      <vt:lpstr>glCreateShader</vt:lpstr>
      <vt:lpstr>glShaderSource</vt:lpstr>
      <vt:lpstr>Compiling the shader</vt:lpstr>
      <vt:lpstr>Adding a Vertex Shader</vt:lpstr>
      <vt:lpstr>Vertex Attributes</vt:lpstr>
      <vt:lpstr>Vertex Attribute Example</vt:lpstr>
      <vt:lpstr>Uniform Variable Example</vt:lpstr>
      <vt:lpstr>Attribute and Varying Qualifiers</vt:lpstr>
      <vt:lpstr>Adding Color</vt:lpstr>
      <vt:lpstr>Setting Colors</vt:lpstr>
      <vt:lpstr>Setting Up Buffer Object</vt:lpstr>
      <vt:lpstr>Second Vertex Array</vt:lpstr>
      <vt:lpstr>Vertex Shader Applications</vt:lpstr>
      <vt:lpstr>Wave Motion Vertex Shader</vt:lpstr>
      <vt:lpstr>Particle System</vt:lpstr>
      <vt:lpstr>Pass Through Fragment Shader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177</cp:revision>
  <dcterms:created xsi:type="dcterms:W3CDTF">2011-08-04T19:58:28Z</dcterms:created>
  <dcterms:modified xsi:type="dcterms:W3CDTF">2012-11-28T20:18:17Z</dcterms:modified>
</cp:coreProperties>
</file>